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28"/>
  </p:notesMasterIdLst>
  <p:handoutMasterIdLst>
    <p:handoutMasterId r:id="rId29"/>
  </p:handoutMasterIdLst>
  <p:sldIdLst>
    <p:sldId id="636" r:id="rId2"/>
    <p:sldId id="637" r:id="rId3"/>
    <p:sldId id="638" r:id="rId4"/>
    <p:sldId id="639" r:id="rId5"/>
    <p:sldId id="741" r:id="rId6"/>
    <p:sldId id="649" r:id="rId7"/>
    <p:sldId id="743" r:id="rId8"/>
    <p:sldId id="640" r:id="rId9"/>
    <p:sldId id="652" r:id="rId10"/>
    <p:sldId id="641" r:id="rId11"/>
    <p:sldId id="651" r:id="rId12"/>
    <p:sldId id="643" r:id="rId13"/>
    <p:sldId id="644" r:id="rId14"/>
    <p:sldId id="647" r:id="rId15"/>
    <p:sldId id="742" r:id="rId16"/>
    <p:sldId id="654" r:id="rId17"/>
    <p:sldId id="653" r:id="rId18"/>
    <p:sldId id="646" r:id="rId19"/>
    <p:sldId id="656" r:id="rId20"/>
    <p:sldId id="655" r:id="rId21"/>
    <p:sldId id="648" r:id="rId22"/>
    <p:sldId id="744" r:id="rId23"/>
    <p:sldId id="746" r:id="rId24"/>
    <p:sldId id="747" r:id="rId25"/>
    <p:sldId id="657" r:id="rId26"/>
    <p:sldId id="65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  <a:srgbClr val="AB7942"/>
    <a:srgbClr val="EF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3"/>
    <p:restoredTop sz="90728" autoAdjust="0"/>
  </p:normalViewPr>
  <p:slideViewPr>
    <p:cSldViewPr>
      <p:cViewPr>
        <p:scale>
          <a:sx n="88" d="100"/>
          <a:sy n="88" d="100"/>
        </p:scale>
        <p:origin x="4576" y="1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86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2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8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70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7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71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2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2/4/18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2/4/18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Copyright©SeleniumGuru.com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442252"/>
          </a:xfrm>
        </p:spPr>
        <p:txBody>
          <a:bodyPr>
            <a:noAutofit/>
          </a:bodyPr>
          <a:lstStyle/>
          <a:p>
            <a:pPr fontAlgn="base"/>
            <a:r>
              <a:rPr lang="en-US" sz="1800" b="1" dirty="0"/>
              <a:t>Retrieve data from table: SELECT</a:t>
            </a:r>
            <a:r>
              <a:rPr lang="en-US" sz="1800" dirty="0"/>
              <a:t> statement is used to fetch the data from a database table, which returns data in the form of result table.</a:t>
            </a:r>
            <a:endParaRPr lang="en-US" sz="1700" dirty="0"/>
          </a:p>
          <a:p>
            <a:pPr marL="502920" lvl="2" indent="0" fontAlgn="base">
              <a:buNone/>
            </a:pPr>
            <a:r>
              <a:rPr lang="en-US" dirty="0">
                <a:solidFill>
                  <a:srgbClr val="FFC000"/>
                </a:solidFill>
              </a:rPr>
              <a:t>SELECT * FROM EMPLOYEE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dirty="0" smtClean="0">
                <a:solidFill>
                  <a:srgbClr val="FFC000"/>
                </a:solidFill>
              </a:rPr>
              <a:t>SELECT ID,NAME,AGE </a:t>
            </a:r>
            <a:r>
              <a:rPr lang="en-US" dirty="0">
                <a:solidFill>
                  <a:srgbClr val="FFC000"/>
                </a:solidFill>
              </a:rPr>
              <a:t>FROM EMPLOYEE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fontAlgn="base"/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7121" y="6306925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2388"/>
            <a:ext cx="6375466" cy="1712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53975"/>
            <a:ext cx="3886200" cy="19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Retrieve data from table with where clause.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SELECT * FROM EMPLOYEE WHERE SALARY = 95000;</a:t>
            </a:r>
          </a:p>
          <a:p>
            <a:pPr marL="320040" lvl="1" indent="0" fontAlgn="base">
              <a:buNone/>
            </a:pPr>
            <a:endParaRPr lang="en-US" sz="1600" b="1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SELECT * FROM EMPLOYEE WHERE AGE &gt;= 25 AND SALARY &gt;= 85000;</a:t>
            </a:r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SELECT * FROM EMPLOYEE WHERE AGE &gt;= 30 OR SALARY &gt;= 85000;</a:t>
            </a:r>
          </a:p>
          <a:p>
            <a:pPr marL="320040" lvl="1" indent="0" fontAlgn="base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700686"/>
            <a:ext cx="6863795" cy="15254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6863794" cy="856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874872"/>
            <a:ext cx="6863795" cy="12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1185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3285" y="659280"/>
            <a:ext cx="8153400" cy="5754220"/>
          </a:xfrm>
        </p:spPr>
        <p:txBody>
          <a:bodyPr>
            <a:noAutofit/>
          </a:bodyPr>
          <a:lstStyle/>
          <a:p>
            <a:pPr marL="320040" lvl="1" indent="0" fontAlgn="base">
              <a:buNone/>
            </a:pPr>
            <a:endParaRPr lang="en-US" sz="1600" dirty="0"/>
          </a:p>
          <a:p>
            <a:pPr fontAlgn="base"/>
            <a:r>
              <a:rPr lang="en-US" sz="1900" dirty="0" smtClean="0"/>
              <a:t>Retrieve data from table using like clause</a:t>
            </a:r>
          </a:p>
          <a:p>
            <a:pPr marL="45720" lvl="1" indent="0" fontAlgn="base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C000"/>
                </a:solidFill>
              </a:rPr>
              <a:t>SELECT </a:t>
            </a:r>
            <a:r>
              <a:rPr lang="en-US" sz="1400" dirty="0">
                <a:solidFill>
                  <a:srgbClr val="FFC000"/>
                </a:solidFill>
              </a:rPr>
              <a:t>* FROM COMPANY WHERE AGE::text LIKE '2%';</a:t>
            </a:r>
          </a:p>
          <a:p>
            <a:pPr fontAlgn="base"/>
            <a:endParaRPr lang="en-US" sz="1900" dirty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/>
          </a:p>
          <a:p>
            <a:pPr fontAlgn="base"/>
            <a:r>
              <a:rPr lang="en-US" sz="1900" dirty="0"/>
              <a:t>Update data in the table</a:t>
            </a:r>
          </a:p>
          <a:p>
            <a:pPr marL="320040" lvl="1" indent="0" fontAlgn="base">
              <a:buNone/>
            </a:pPr>
            <a:r>
              <a:rPr lang="en-US" sz="1400" dirty="0">
                <a:solidFill>
                  <a:srgbClr val="FFC000"/>
                </a:solidFill>
              </a:rPr>
              <a:t>UPDATE EMPLOYEE SET SALARY = 85000 WHERE ID = 1;</a:t>
            </a:r>
          </a:p>
          <a:p>
            <a:pPr marL="320040" lvl="1" indent="0" fontAlgn="base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269618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7532914" cy="144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1" y="4084960"/>
            <a:ext cx="7536543" cy="3458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1" y="4572000"/>
            <a:ext cx="753654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9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Limit output data from table.</a:t>
            </a:r>
          </a:p>
          <a:p>
            <a:pPr marL="45720" lvl="1" indent="0" fontAlgn="base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400" dirty="0">
                <a:solidFill>
                  <a:srgbClr val="FFC000"/>
                </a:solidFill>
              </a:rPr>
              <a:t>SELECT * FROM </a:t>
            </a:r>
            <a:r>
              <a:rPr lang="en-US" sz="1400" dirty="0" smtClean="0">
                <a:solidFill>
                  <a:srgbClr val="FFC000"/>
                </a:solidFill>
              </a:rPr>
              <a:t>EMPLOYEE LIMIT </a:t>
            </a:r>
            <a:r>
              <a:rPr lang="en-US" sz="1400" dirty="0">
                <a:solidFill>
                  <a:srgbClr val="FFC000"/>
                </a:solidFill>
              </a:rPr>
              <a:t>4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45720" lvl="1" indent="0" fontAlgn="base">
              <a:buNone/>
            </a:pPr>
            <a:endParaRPr lang="en-US" sz="1900" dirty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fontAlgn="base"/>
            <a:endParaRPr lang="en-US" sz="1900" dirty="0" smtClean="0"/>
          </a:p>
          <a:p>
            <a:pPr fontAlgn="base"/>
            <a:r>
              <a:rPr lang="en-US" sz="1900" dirty="0" smtClean="0"/>
              <a:t>Order output data from table by ascending/descending order.</a:t>
            </a:r>
            <a:endParaRPr lang="en-US" sz="1900" dirty="0"/>
          </a:p>
          <a:p>
            <a:pPr marL="45720" lvl="1" indent="0" fontAlgn="base">
              <a:buNone/>
            </a:pPr>
            <a:r>
              <a:rPr lang="en-US" sz="16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SELECT * FROM EMPLOYEE ORDER BY AGE ASC;</a:t>
            </a:r>
            <a:endParaRPr lang="en-US" sz="1400" dirty="0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5446151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46405"/>
            <a:ext cx="5446151" cy="13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153400" cy="50292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/>
              <a:t>SQL </a:t>
            </a:r>
            <a:r>
              <a:rPr lang="en-US" sz="1900" b="1" dirty="0"/>
              <a:t>GROUP BY</a:t>
            </a:r>
            <a:r>
              <a:rPr lang="en-US" sz="1900" dirty="0"/>
              <a:t> clause is used in collaboration with the SELECT statement to arrange identical data into groups.</a:t>
            </a:r>
          </a:p>
          <a:p>
            <a:pPr marL="45720" indent="0" fontAlgn="base">
              <a:buNone/>
            </a:pPr>
            <a:r>
              <a:rPr lang="en-US" sz="1700" b="1" dirty="0"/>
              <a:t>    </a:t>
            </a:r>
            <a:endParaRPr lang="en-US" sz="1700" b="1" dirty="0" smtClean="0"/>
          </a:p>
          <a:p>
            <a:pPr marL="45720" indent="0" fontAlgn="base">
              <a:buNone/>
            </a:pPr>
            <a:r>
              <a:rPr lang="en-US" sz="1700" b="1" dirty="0">
                <a:solidFill>
                  <a:srgbClr val="FFC000"/>
                </a:solidFill>
              </a:rPr>
              <a:t> </a:t>
            </a:r>
            <a:r>
              <a:rPr lang="en-US" sz="1700" b="1" dirty="0" smtClean="0">
                <a:solidFill>
                  <a:srgbClr val="FFC000"/>
                </a:solidFill>
              </a:rPr>
              <a:t>   </a:t>
            </a:r>
            <a:r>
              <a:rPr lang="en-US" sz="1700" dirty="0" smtClean="0">
                <a:solidFill>
                  <a:srgbClr val="FFC000"/>
                </a:solidFill>
              </a:rPr>
              <a:t>SELECT </a:t>
            </a:r>
            <a:r>
              <a:rPr lang="en-US" sz="1700" dirty="0">
                <a:solidFill>
                  <a:srgbClr val="FFC000"/>
                </a:solidFill>
              </a:rPr>
              <a:t>NAME, </a:t>
            </a:r>
            <a:r>
              <a:rPr lang="en-US" sz="1700" dirty="0" smtClean="0">
                <a:solidFill>
                  <a:srgbClr val="FFC000"/>
                </a:solidFill>
              </a:rPr>
              <a:t>SUM(SALARY) FROM </a:t>
            </a:r>
            <a:r>
              <a:rPr lang="en-US" sz="1700" dirty="0">
                <a:solidFill>
                  <a:srgbClr val="FFC000"/>
                </a:solidFill>
              </a:rPr>
              <a:t>EMPLOYEE </a:t>
            </a:r>
            <a:r>
              <a:rPr lang="en-US" sz="1700" dirty="0" smtClean="0">
                <a:solidFill>
                  <a:srgbClr val="FFC000"/>
                </a:solidFill>
              </a:rPr>
              <a:t>GROUP BY NAME;</a:t>
            </a:r>
            <a:endParaRPr lang="en-US" sz="1700" dirty="0">
              <a:solidFill>
                <a:srgbClr val="FFC000"/>
              </a:solidFill>
            </a:endParaRPr>
          </a:p>
          <a:p>
            <a:pPr fontAlgn="base"/>
            <a:endParaRPr lang="en-US" sz="1700" dirty="0" smtClean="0"/>
          </a:p>
          <a:p>
            <a:pPr fontAlgn="base"/>
            <a:endParaRPr lang="en-US" sz="1800" dirty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endParaRPr lang="en-US" sz="1800" dirty="0"/>
          </a:p>
          <a:p>
            <a:pPr fontAlgn="base"/>
            <a:endParaRPr lang="en-US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340169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8" y="2636156"/>
            <a:ext cx="7802321" cy="31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- Joins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7835900" cy="5537135"/>
          </a:xfrm>
        </p:spPr>
        <p:txBody>
          <a:bodyPr>
            <a:noAutofit/>
          </a:bodyPr>
          <a:lstStyle/>
          <a:p>
            <a:pPr fontAlgn="base"/>
            <a:r>
              <a:rPr lang="en-US" sz="1700" dirty="0" smtClean="0"/>
              <a:t>SQL</a:t>
            </a:r>
            <a:r>
              <a:rPr lang="en-US" sz="1700" dirty="0"/>
              <a:t> </a:t>
            </a:r>
            <a:r>
              <a:rPr lang="en-US" sz="1700" b="1" dirty="0"/>
              <a:t>Joins</a:t>
            </a:r>
            <a:r>
              <a:rPr lang="en-US" sz="1700" dirty="0"/>
              <a:t> clause is used to combine records from two or more tables in a database. </a:t>
            </a:r>
            <a:endParaRPr lang="en-US" sz="1400" dirty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SELECT </a:t>
            </a:r>
            <a:r>
              <a:rPr lang="en-US" sz="1400" dirty="0">
                <a:solidFill>
                  <a:srgbClr val="FFC000"/>
                </a:solidFill>
              </a:rPr>
              <a:t>* FROM DEPARTMENT;</a:t>
            </a:r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r>
              <a:rPr lang="en-US" sz="1600" dirty="0">
                <a:solidFill>
                  <a:srgbClr val="FFC000"/>
                </a:solidFill>
              </a:rPr>
              <a:t>    </a:t>
            </a:r>
          </a:p>
          <a:p>
            <a:pPr fontAlgn="base"/>
            <a:endParaRPr lang="en-US" sz="1400" dirty="0">
              <a:solidFill>
                <a:srgbClr val="FFC000"/>
              </a:solidFill>
            </a:endParaRPr>
          </a:p>
          <a:p>
            <a:pPr fontAlgn="base"/>
            <a:endParaRPr lang="en-US" sz="1400" dirty="0" smtClean="0">
              <a:solidFill>
                <a:srgbClr val="FFC000"/>
              </a:solidFill>
            </a:endParaRPr>
          </a:p>
          <a:p>
            <a:pPr fontAlgn="base"/>
            <a:endParaRPr lang="en-US" sz="1400" dirty="0">
              <a:solidFill>
                <a:srgbClr val="FFC000"/>
              </a:solidFill>
            </a:endParaRPr>
          </a:p>
          <a:p>
            <a:pPr fontAlgn="base"/>
            <a:endParaRPr lang="en-US" sz="1400" dirty="0" smtClean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</a:t>
            </a:r>
          </a:p>
          <a:p>
            <a:pPr marL="45720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SELECT </a:t>
            </a:r>
            <a:r>
              <a:rPr lang="en-US" sz="1400" dirty="0">
                <a:solidFill>
                  <a:srgbClr val="FFC000"/>
                </a:solidFill>
              </a:rPr>
              <a:t>NAME, DEPT_NAME FROM EMPLOYEE, DEPARTMENT WHERE </a:t>
            </a:r>
            <a:r>
              <a:rPr lang="en-US" sz="1400" dirty="0" smtClean="0">
                <a:solidFill>
                  <a:srgbClr val="FFC000"/>
                </a:solidFill>
              </a:rPr>
              <a:t>         	EMPLOYEE.NAME </a:t>
            </a:r>
            <a:r>
              <a:rPr lang="en-US" sz="1400" dirty="0">
                <a:solidFill>
                  <a:srgbClr val="FFC000"/>
                </a:solidFill>
              </a:rPr>
              <a:t>= DEPARTMENT.EMP_NAME;</a:t>
            </a:r>
            <a:endParaRPr lang="en-US" sz="1400" dirty="0"/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endParaRPr lang="en-US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29913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2" y="4623089"/>
            <a:ext cx="5077146" cy="15491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2" y="1752600"/>
            <a:ext cx="576751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8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- JOINS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7835900" cy="5334001"/>
          </a:xfrm>
        </p:spPr>
        <p:txBody>
          <a:bodyPr>
            <a:noAutofit/>
          </a:bodyPr>
          <a:lstStyle/>
          <a:p>
            <a:r>
              <a:rPr lang="en-US" sz="2600" dirty="0"/>
              <a:t>There are different types of joins available in </a:t>
            </a:r>
            <a:r>
              <a:rPr lang="en-US" sz="2600" dirty="0" smtClean="0"/>
              <a:t>SQL. </a:t>
            </a:r>
          </a:p>
          <a:p>
            <a:pPr lvl="1"/>
            <a:r>
              <a:rPr lang="en-US" sz="2200" dirty="0" smtClean="0"/>
              <a:t>INNER JOIN − </a:t>
            </a:r>
            <a:r>
              <a:rPr lang="en-US" sz="2000" dirty="0" smtClean="0"/>
              <a:t>returns rows when there is a match in both tables.</a:t>
            </a:r>
          </a:p>
          <a:p>
            <a:pPr lvl="1"/>
            <a:r>
              <a:rPr lang="en-US" sz="2200" dirty="0" smtClean="0"/>
              <a:t>LEFT </a:t>
            </a:r>
            <a:r>
              <a:rPr lang="en-US" sz="2200" dirty="0"/>
              <a:t>JOIN − </a:t>
            </a:r>
            <a:r>
              <a:rPr lang="en-US" sz="2000" dirty="0"/>
              <a:t>returns all rows from the left table, even if there are no matches in the right table.</a:t>
            </a:r>
          </a:p>
          <a:p>
            <a:pPr lvl="1"/>
            <a:r>
              <a:rPr lang="en-US" sz="2200" dirty="0"/>
              <a:t>RIGHT JOIN − </a:t>
            </a:r>
            <a:r>
              <a:rPr lang="en-US" sz="2000" dirty="0"/>
              <a:t>returns all rows from the right table, even if there are no matches in the left table.</a:t>
            </a:r>
          </a:p>
          <a:p>
            <a:pPr lvl="1"/>
            <a:r>
              <a:rPr lang="en-US" sz="2200" dirty="0"/>
              <a:t>FULL JOIN − </a:t>
            </a:r>
            <a:r>
              <a:rPr lang="en-US" sz="2000" dirty="0"/>
              <a:t>returns rows when there is a match in one of the tables.</a:t>
            </a:r>
          </a:p>
          <a:p>
            <a:pPr lvl="1"/>
            <a:r>
              <a:rPr lang="en-US" sz="2200" dirty="0"/>
              <a:t>SELF JOIN − </a:t>
            </a:r>
            <a:r>
              <a:rPr lang="en-US" sz="2000" dirty="0"/>
              <a:t>is used to join a table to itself as if the table were two tables, temporarily renaming at least one table in the SQL statement.</a:t>
            </a:r>
          </a:p>
          <a:p>
            <a:pPr lvl="1"/>
            <a:r>
              <a:rPr lang="en-US" sz="2200" dirty="0"/>
              <a:t>CARTESIAN JOIN − </a:t>
            </a:r>
            <a:r>
              <a:rPr lang="en-US" sz="2000" dirty="0"/>
              <a:t>returns the Cartesian product of the sets of records from the two or more joined tables.</a:t>
            </a:r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endParaRPr lang="en-US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29913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4864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INNER JOIN EXAMPLE</a:t>
            </a:r>
          </a:p>
          <a:p>
            <a:pPr marL="320040" lvl="1" indent="0" fontAlgn="base">
              <a:buNone/>
            </a:pPr>
            <a:r>
              <a:rPr lang="en-US" sz="1500" dirty="0">
                <a:solidFill>
                  <a:srgbClr val="FFC000"/>
                </a:solidFill>
              </a:rPr>
              <a:t>SELECT * FROM </a:t>
            </a:r>
            <a:r>
              <a:rPr lang="en-US" sz="1500" dirty="0" smtClean="0">
                <a:solidFill>
                  <a:srgbClr val="FFC000"/>
                </a:solidFill>
              </a:rPr>
              <a:t>employee INNER </a:t>
            </a:r>
            <a:r>
              <a:rPr lang="en-US" sz="1500" dirty="0">
                <a:solidFill>
                  <a:srgbClr val="FFC000"/>
                </a:solidFill>
              </a:rPr>
              <a:t>JOIN </a:t>
            </a:r>
            <a:r>
              <a:rPr lang="en-US" sz="1500" dirty="0" smtClean="0">
                <a:solidFill>
                  <a:srgbClr val="FFC000"/>
                </a:solidFill>
              </a:rPr>
              <a:t>department </a:t>
            </a:r>
            <a:r>
              <a:rPr lang="en-US" sz="1500" dirty="0">
                <a:solidFill>
                  <a:srgbClr val="FFC000"/>
                </a:solidFill>
              </a:rPr>
              <a:t>ON </a:t>
            </a:r>
            <a:r>
              <a:rPr lang="en-US" sz="1500" dirty="0" smtClean="0">
                <a:solidFill>
                  <a:srgbClr val="FFC000"/>
                </a:solidFill>
              </a:rPr>
              <a:t>(employee.name </a:t>
            </a:r>
            <a:r>
              <a:rPr lang="en-US" sz="1500" dirty="0">
                <a:solidFill>
                  <a:srgbClr val="FFC000"/>
                </a:solidFill>
              </a:rPr>
              <a:t>= </a:t>
            </a:r>
            <a:r>
              <a:rPr lang="en-US" sz="1500" dirty="0" smtClean="0">
                <a:solidFill>
                  <a:srgbClr val="FFC000"/>
                </a:solidFill>
              </a:rPr>
              <a:t>department.emp_name);</a:t>
            </a:r>
            <a:endParaRPr lang="en-US" sz="15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r>
              <a:rPr lang="en-US" sz="1800" dirty="0" smtClean="0"/>
              <a:t>LEFT JOIN EXAMPLE</a:t>
            </a:r>
          </a:p>
          <a:p>
            <a:pPr marL="45720" lvl="1" indent="0" fontAlgn="base">
              <a:buNone/>
            </a:pPr>
            <a:r>
              <a:rPr lang="en-US" sz="1500" dirty="0">
                <a:solidFill>
                  <a:srgbClr val="FFC000"/>
                </a:solidFill>
              </a:rPr>
              <a:t> </a:t>
            </a:r>
            <a:r>
              <a:rPr lang="en-US" sz="1500" dirty="0" smtClean="0">
                <a:solidFill>
                  <a:srgbClr val="FFC000"/>
                </a:solidFill>
              </a:rPr>
              <a:t>   SELECT </a:t>
            </a:r>
            <a:r>
              <a:rPr lang="en-US" sz="1500" dirty="0">
                <a:solidFill>
                  <a:srgbClr val="FFC000"/>
                </a:solidFill>
              </a:rPr>
              <a:t>* FROM employee </a:t>
            </a:r>
            <a:r>
              <a:rPr lang="en-US" sz="1500" dirty="0" smtClean="0">
                <a:solidFill>
                  <a:srgbClr val="FFC000"/>
                </a:solidFill>
              </a:rPr>
              <a:t>LEFT </a:t>
            </a:r>
            <a:r>
              <a:rPr lang="en-US" sz="1500" dirty="0">
                <a:solidFill>
                  <a:srgbClr val="FFC000"/>
                </a:solidFill>
              </a:rPr>
              <a:t>JOIN department ON (employee.name = </a:t>
            </a:r>
            <a:r>
              <a:rPr lang="en-US" sz="1500" dirty="0" smtClean="0">
                <a:solidFill>
                  <a:srgbClr val="FFC000"/>
                </a:solidFill>
              </a:rPr>
              <a:t> department.emp_name</a:t>
            </a:r>
            <a:r>
              <a:rPr lang="en-US" sz="1500" dirty="0">
                <a:solidFill>
                  <a:srgbClr val="FFC000"/>
                </a:solidFill>
              </a:rPr>
              <a:t>);</a:t>
            </a:r>
          </a:p>
          <a:p>
            <a:pPr fontAlgn="base"/>
            <a:endParaRPr lang="en-US" sz="1800" dirty="0"/>
          </a:p>
          <a:p>
            <a:pPr marL="45720" indent="0" fontAlgn="base">
              <a:buNone/>
            </a:pPr>
            <a:endParaRPr lang="en-US" sz="1600" dirty="0" smtClean="0"/>
          </a:p>
          <a:p>
            <a:pPr marL="45720" indent="0" fontAlgn="base">
              <a:buNone/>
            </a:pPr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1745080"/>
            <a:ext cx="7378701" cy="1393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4367213"/>
            <a:ext cx="7336981" cy="16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8382000" cy="5486401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RIGHT JOIN EXAMPLE</a:t>
            </a:r>
          </a:p>
          <a:p>
            <a:pPr marL="320040" lvl="1" indent="0" fontAlgn="base">
              <a:buNone/>
            </a:pPr>
            <a:r>
              <a:rPr lang="en-US" sz="1500" dirty="0">
                <a:solidFill>
                  <a:srgbClr val="FFC000"/>
                </a:solidFill>
              </a:rPr>
              <a:t>SELECT * FROM </a:t>
            </a:r>
            <a:r>
              <a:rPr lang="en-US" sz="1500" dirty="0" smtClean="0">
                <a:solidFill>
                  <a:srgbClr val="FFC000"/>
                </a:solidFill>
              </a:rPr>
              <a:t>employee RIGHT </a:t>
            </a:r>
            <a:r>
              <a:rPr lang="en-US" sz="1500" dirty="0">
                <a:solidFill>
                  <a:srgbClr val="FFC000"/>
                </a:solidFill>
              </a:rPr>
              <a:t>JOIN </a:t>
            </a:r>
            <a:r>
              <a:rPr lang="en-US" sz="1500" dirty="0" smtClean="0">
                <a:solidFill>
                  <a:srgbClr val="FFC000"/>
                </a:solidFill>
              </a:rPr>
              <a:t>department </a:t>
            </a:r>
            <a:r>
              <a:rPr lang="en-US" sz="1500" dirty="0">
                <a:solidFill>
                  <a:srgbClr val="FFC000"/>
                </a:solidFill>
              </a:rPr>
              <a:t>ON </a:t>
            </a:r>
            <a:r>
              <a:rPr lang="en-US" sz="1500" dirty="0" smtClean="0">
                <a:solidFill>
                  <a:srgbClr val="FFC000"/>
                </a:solidFill>
              </a:rPr>
              <a:t>(employee.name </a:t>
            </a:r>
            <a:r>
              <a:rPr lang="en-US" sz="1500" dirty="0">
                <a:solidFill>
                  <a:srgbClr val="FFC000"/>
                </a:solidFill>
              </a:rPr>
              <a:t>= </a:t>
            </a:r>
            <a:r>
              <a:rPr lang="en-US" sz="1500" dirty="0" smtClean="0">
                <a:solidFill>
                  <a:srgbClr val="FFC000"/>
                </a:solidFill>
              </a:rPr>
              <a:t>department.emp_name);</a:t>
            </a:r>
            <a:endParaRPr lang="en-US" sz="15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r>
              <a:rPr lang="en-US" sz="1800" dirty="0" smtClean="0"/>
              <a:t>FULL JOIN EXAMPLE</a:t>
            </a:r>
          </a:p>
          <a:p>
            <a:pPr marL="45720" lvl="1" indent="0" fontAlgn="base">
              <a:buNone/>
            </a:pPr>
            <a:r>
              <a:rPr lang="en-US" sz="1500" dirty="0">
                <a:solidFill>
                  <a:srgbClr val="FFC000"/>
                </a:solidFill>
              </a:rPr>
              <a:t> </a:t>
            </a:r>
            <a:r>
              <a:rPr lang="en-US" sz="1500" dirty="0" smtClean="0">
                <a:solidFill>
                  <a:srgbClr val="FFC000"/>
                </a:solidFill>
              </a:rPr>
              <a:t>   SELECT </a:t>
            </a:r>
            <a:r>
              <a:rPr lang="en-US" sz="1500" dirty="0">
                <a:solidFill>
                  <a:srgbClr val="FFC000"/>
                </a:solidFill>
              </a:rPr>
              <a:t>* FROM employee </a:t>
            </a:r>
            <a:r>
              <a:rPr lang="en-US" sz="1500" dirty="0" smtClean="0">
                <a:solidFill>
                  <a:srgbClr val="FFC000"/>
                </a:solidFill>
              </a:rPr>
              <a:t>FULL </a:t>
            </a:r>
            <a:r>
              <a:rPr lang="en-US" sz="1500" dirty="0">
                <a:solidFill>
                  <a:srgbClr val="FFC000"/>
                </a:solidFill>
              </a:rPr>
              <a:t>JOIN department ON (employee.name = </a:t>
            </a:r>
            <a:r>
              <a:rPr lang="en-US" sz="1500" dirty="0" smtClean="0">
                <a:solidFill>
                  <a:srgbClr val="FFC000"/>
                </a:solidFill>
              </a:rPr>
              <a:t> department.emp_name</a:t>
            </a:r>
            <a:r>
              <a:rPr lang="en-US" sz="1500" dirty="0">
                <a:solidFill>
                  <a:srgbClr val="FFC000"/>
                </a:solidFill>
              </a:rPr>
              <a:t>);</a:t>
            </a:r>
          </a:p>
          <a:p>
            <a:pPr fontAlgn="base"/>
            <a:endParaRPr lang="en-US" sz="1800" dirty="0"/>
          </a:p>
          <a:p>
            <a:pPr marL="45720" indent="0" fontAlgn="base">
              <a:buNone/>
            </a:pPr>
            <a:endParaRPr lang="en-US" sz="1600" dirty="0" smtClean="0"/>
          </a:p>
          <a:p>
            <a:pPr marL="45720" indent="0" fontAlgn="base">
              <a:buNone/>
            </a:pPr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30363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1745080"/>
            <a:ext cx="7378701" cy="1393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4384338"/>
            <a:ext cx="7400471" cy="17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077200" cy="5486400"/>
          </a:xfrm>
        </p:spPr>
        <p:txBody>
          <a:bodyPr>
            <a:noAutofit/>
          </a:bodyPr>
          <a:lstStyle/>
          <a:p>
            <a:r>
              <a:rPr lang="en-US" sz="1550" dirty="0"/>
              <a:t>A </a:t>
            </a:r>
            <a:r>
              <a:rPr lang="en-US" sz="1550" b="1" i="1" dirty="0"/>
              <a:t>d</a:t>
            </a:r>
            <a:r>
              <a:rPr lang="en-US" sz="1550" i="1" dirty="0"/>
              <a:t>ata</a:t>
            </a:r>
            <a:r>
              <a:rPr lang="en-US" sz="1550" b="1" i="1" dirty="0"/>
              <a:t>b</a:t>
            </a:r>
            <a:r>
              <a:rPr lang="en-US" sz="1550" i="1" dirty="0"/>
              <a:t>ase </a:t>
            </a:r>
            <a:r>
              <a:rPr lang="en-US" sz="1550" b="1" i="1" dirty="0"/>
              <a:t>m</a:t>
            </a:r>
            <a:r>
              <a:rPr lang="en-US" sz="1550" i="1" dirty="0"/>
              <a:t>anagement </a:t>
            </a:r>
            <a:r>
              <a:rPr lang="en-US" sz="1550" b="1" i="1" dirty="0"/>
              <a:t>s</a:t>
            </a:r>
            <a:r>
              <a:rPr lang="en-US" sz="1550" i="1" dirty="0"/>
              <a:t>ystem</a:t>
            </a:r>
            <a:r>
              <a:rPr lang="en-US" sz="1550" dirty="0"/>
              <a:t> (DBMS) is a collection of programs that enables you to store, modify, and extract information from a database. There are many different types of database management systems, ranging from small systems that run on personal computers to huge systems that run on mainframes</a:t>
            </a:r>
            <a:r>
              <a:rPr lang="en-US" sz="1550" dirty="0" smtClean="0"/>
              <a:t>.</a:t>
            </a:r>
          </a:p>
          <a:p>
            <a:r>
              <a:rPr lang="en-US" sz="1550" dirty="0"/>
              <a:t>Requests for information from a database are made in the form of a query. The set of rules for constructing queries are called query language. Different database uses different types of query language but most common is “SQL” i.e. Structured Query Language</a:t>
            </a:r>
            <a:r>
              <a:rPr lang="en-US" sz="1550" dirty="0" smtClean="0"/>
              <a:t>.</a:t>
            </a:r>
          </a:p>
          <a:p>
            <a:r>
              <a:rPr lang="en-US" sz="1550" dirty="0" smtClean="0"/>
              <a:t>DBMS can be different types</a:t>
            </a:r>
          </a:p>
          <a:p>
            <a:pPr lvl="1"/>
            <a:r>
              <a:rPr lang="en-US" sz="1550" b="1" dirty="0" smtClean="0"/>
              <a:t>Relational </a:t>
            </a:r>
            <a:r>
              <a:rPr lang="mr-IN" sz="1550" b="1" dirty="0" smtClean="0"/>
              <a:t>–</a:t>
            </a:r>
            <a:r>
              <a:rPr lang="en-US" sz="1550" b="1" dirty="0" smtClean="0"/>
              <a:t> </a:t>
            </a:r>
            <a:r>
              <a:rPr lang="en-US" sz="1550" dirty="0" smtClean="0"/>
              <a:t>DBMS that stores data in form of related tables</a:t>
            </a:r>
            <a:r>
              <a:rPr lang="en-US" sz="1550" b="1" dirty="0" smtClean="0"/>
              <a:t>. </a:t>
            </a:r>
            <a:r>
              <a:rPr lang="en-US" sz="1550" dirty="0" smtClean="0"/>
              <a:t> Ex: Oracle, Postgres, </a:t>
            </a:r>
          </a:p>
          <a:p>
            <a:pPr lvl="1"/>
            <a:r>
              <a:rPr lang="en-US" sz="1550" b="1" dirty="0" smtClean="0"/>
              <a:t>Flat</a:t>
            </a:r>
            <a:r>
              <a:rPr lang="en-US" sz="1550" dirty="0" smtClean="0"/>
              <a:t> </a:t>
            </a:r>
            <a:r>
              <a:rPr lang="mr-IN" sz="1550" dirty="0" smtClean="0"/>
              <a:t>–</a:t>
            </a:r>
            <a:r>
              <a:rPr lang="en-US" sz="1550" dirty="0" smtClean="0"/>
              <a:t> DBMS that stores data in a single table.  Ex: text file</a:t>
            </a:r>
          </a:p>
          <a:p>
            <a:pPr lvl="1"/>
            <a:r>
              <a:rPr lang="en-US" sz="1550" b="1" dirty="0" smtClean="0"/>
              <a:t>Hierarchical </a:t>
            </a:r>
            <a:r>
              <a:rPr lang="mr-IN" sz="1550" dirty="0" smtClean="0"/>
              <a:t>–</a:t>
            </a:r>
            <a:r>
              <a:rPr lang="en-US" sz="1550" dirty="0" smtClean="0"/>
              <a:t> DBMS in which data is organized into a tree like structure. Ex: Mainframe</a:t>
            </a:r>
          </a:p>
          <a:p>
            <a:pPr lvl="1"/>
            <a:r>
              <a:rPr lang="en-US" sz="1550" b="1" dirty="0"/>
              <a:t>Network </a:t>
            </a:r>
            <a:r>
              <a:rPr lang="en-US" sz="1550" dirty="0"/>
              <a:t>- Modeled where each object types are </a:t>
            </a:r>
            <a:r>
              <a:rPr lang="en-US" sz="1550" dirty="0" smtClean="0"/>
              <a:t>nodes </a:t>
            </a:r>
            <a:r>
              <a:rPr lang="en-US" sz="1550" dirty="0"/>
              <a:t>and </a:t>
            </a:r>
            <a:r>
              <a:rPr lang="en-US" sz="1550" dirty="0" smtClean="0"/>
              <a:t>relation types </a:t>
            </a:r>
            <a:r>
              <a:rPr lang="en-US" sz="1550" dirty="0"/>
              <a:t>are arcs and is not restricted by </a:t>
            </a:r>
            <a:r>
              <a:rPr lang="en-US" sz="1550" dirty="0" smtClean="0"/>
              <a:t>hierarchy. </a:t>
            </a:r>
            <a:r>
              <a:rPr lang="en-US" sz="1550" dirty="0"/>
              <a:t>Ex: integrated Data </a:t>
            </a:r>
            <a:r>
              <a:rPr lang="en-US" sz="1550" dirty="0" smtClean="0"/>
              <a:t>store</a:t>
            </a:r>
          </a:p>
          <a:p>
            <a:r>
              <a:rPr lang="en-US" sz="1550" dirty="0" smtClean="0"/>
              <a:t>Example of DBMS</a:t>
            </a:r>
          </a:p>
          <a:p>
            <a:pPr lvl="1"/>
            <a:r>
              <a:rPr lang="en-US" sz="1550" dirty="0" smtClean="0"/>
              <a:t>Computerized library system</a:t>
            </a:r>
          </a:p>
          <a:p>
            <a:pPr lvl="1"/>
            <a:r>
              <a:rPr lang="en-US" sz="1550" dirty="0" smtClean="0"/>
              <a:t>Automated teller machines</a:t>
            </a:r>
          </a:p>
          <a:p>
            <a:pPr lvl="1"/>
            <a:r>
              <a:rPr lang="en-US" sz="1550" dirty="0" smtClean="0"/>
              <a:t>Flight Reservation System</a:t>
            </a:r>
          </a:p>
          <a:p>
            <a:pPr lvl="1"/>
            <a:r>
              <a:rPr lang="en-US" sz="1550" dirty="0" smtClean="0"/>
              <a:t>Computerized Parts Inventory system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Retrieve unique data(age) from table.</a:t>
            </a:r>
          </a:p>
          <a:p>
            <a:pPr marL="320040" lvl="1" indent="0" fontAlgn="base">
              <a:buNone/>
            </a:pPr>
            <a:r>
              <a:rPr lang="en-US" sz="1400" dirty="0">
                <a:solidFill>
                  <a:srgbClr val="FFC000"/>
                </a:solidFill>
              </a:rPr>
              <a:t>SELECT DISTINCT age FROM EMPLOYEE;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600" dirty="0"/>
          </a:p>
          <a:p>
            <a:pPr fontAlgn="base"/>
            <a:endParaRPr lang="en-US" sz="19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Select particular </a:t>
            </a:r>
            <a:r>
              <a:rPr lang="en-US" sz="1800" dirty="0"/>
              <a:t>rows where the function's result meets some condition</a:t>
            </a:r>
            <a:r>
              <a:rPr lang="en-US" sz="1800" dirty="0" smtClean="0"/>
              <a:t>.</a:t>
            </a:r>
          </a:p>
          <a:p>
            <a:pPr marL="45720" indent="0" fontAlgn="base">
              <a:buNone/>
            </a:pPr>
            <a:r>
              <a:rPr lang="en-US" sz="1600" dirty="0" smtClean="0"/>
              <a:t>    </a:t>
            </a:r>
            <a:r>
              <a:rPr lang="en-US" sz="1400" dirty="0">
                <a:solidFill>
                  <a:srgbClr val="FFC000"/>
                </a:solidFill>
              </a:rPr>
              <a:t>SELECT NAME FROM </a:t>
            </a:r>
            <a:r>
              <a:rPr lang="en-US" sz="1400" dirty="0" smtClean="0">
                <a:solidFill>
                  <a:srgbClr val="FFC000"/>
                </a:solidFill>
              </a:rPr>
              <a:t>EMPLOYEE </a:t>
            </a:r>
            <a:r>
              <a:rPr lang="en-US" sz="1400" dirty="0">
                <a:solidFill>
                  <a:srgbClr val="FFC000"/>
                </a:solidFill>
              </a:rPr>
              <a:t>GROUP BY name HAVING count(name) &gt; 1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45720" indent="0" fontAlgn="base">
              <a:buNone/>
            </a:pPr>
            <a:endParaRPr lang="en-US" sz="1600" dirty="0" smtClean="0"/>
          </a:p>
          <a:p>
            <a:pPr marL="45720" indent="0" fontAlgn="base">
              <a:buNone/>
            </a:pPr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Delete row from table</a:t>
            </a:r>
          </a:p>
          <a:p>
            <a:pPr marL="45720" indent="0" fontAlgn="base">
              <a:buNone/>
            </a:pPr>
            <a:r>
              <a:rPr lang="en-US" sz="1600" dirty="0" smtClean="0"/>
              <a:t>    </a:t>
            </a:r>
            <a:r>
              <a:rPr lang="en-US" sz="1400" dirty="0" smtClean="0">
                <a:solidFill>
                  <a:srgbClr val="FFC000"/>
                </a:solidFill>
              </a:rPr>
              <a:t>DELETE FROM </a:t>
            </a:r>
            <a:r>
              <a:rPr lang="en-US" sz="1400" dirty="0">
                <a:solidFill>
                  <a:srgbClr val="FFC000"/>
                </a:solidFill>
              </a:rPr>
              <a:t>EMPLOYEE WHERE ID = 2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45720" indent="0" fontAlgn="base">
              <a:buNone/>
            </a:pP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   SELECT * FROM EMPLOYEE;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3200400" cy="1011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3352801"/>
            <a:ext cx="3450771" cy="790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5129213"/>
            <a:ext cx="4288972" cy="1116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9" y="4453544"/>
            <a:ext cx="3450771" cy="3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Delete all rows from table.</a:t>
            </a:r>
          </a:p>
          <a:p>
            <a:pPr marL="320040" lvl="1" indent="0" fontAlgn="base">
              <a:buNone/>
            </a:pPr>
            <a:r>
              <a:rPr lang="en-US" sz="1400" dirty="0">
                <a:solidFill>
                  <a:srgbClr val="FFC000"/>
                </a:solidFill>
              </a:rPr>
              <a:t>DELETE FROM </a:t>
            </a:r>
            <a:r>
              <a:rPr lang="en-US" sz="1400" dirty="0" smtClean="0">
                <a:solidFill>
                  <a:srgbClr val="FFC000"/>
                </a:solidFill>
              </a:rPr>
              <a:t>EMPLOYEE;</a:t>
            </a:r>
            <a:endParaRPr lang="en-US" sz="1400" dirty="0"/>
          </a:p>
          <a:p>
            <a:pPr fontAlgn="base"/>
            <a:endParaRPr lang="en-US" sz="19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Delete the entire table.</a:t>
            </a:r>
          </a:p>
          <a:p>
            <a:pPr marL="45720" indent="0" fontAlgn="base">
              <a:buNone/>
            </a:pPr>
            <a:r>
              <a:rPr lang="en-US" sz="1600" dirty="0" smtClean="0"/>
              <a:t>    </a:t>
            </a:r>
            <a:r>
              <a:rPr lang="en-US" sz="1400" dirty="0" smtClean="0">
                <a:solidFill>
                  <a:srgbClr val="FFC000"/>
                </a:solidFill>
              </a:rPr>
              <a:t>DROP TABLE EMPLOYEE;</a:t>
            </a:r>
            <a:endParaRPr lang="en-US" sz="1400" dirty="0" smtClean="0"/>
          </a:p>
          <a:p>
            <a:pPr marL="45720" indent="0" fontAlgn="base">
              <a:buNone/>
            </a:pPr>
            <a:endParaRPr lang="en-US" sz="1600" dirty="0" smtClean="0"/>
          </a:p>
          <a:p>
            <a:pPr marL="45720" indent="0" fontAlgn="base">
              <a:buNone/>
            </a:pPr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Delete the entire database.</a:t>
            </a:r>
          </a:p>
          <a:p>
            <a:pPr marL="45720" indent="0" fontAlgn="base"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</a:t>
            </a:r>
            <a:r>
              <a:rPr lang="en-US" sz="1400" dirty="0" smtClean="0">
                <a:solidFill>
                  <a:srgbClr val="FFC000"/>
                </a:solidFill>
              </a:rPr>
              <a:t>DROP DATABASE COMPANY;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1849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3199606"/>
            <a:ext cx="430483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2" y="1504055"/>
            <a:ext cx="4301206" cy="527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4666059"/>
            <a:ext cx="4304835" cy="6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82423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smtClean="0"/>
              <a:t>Driven Framework using Postgres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Download postgressql jdbc artifact using Maven.</a:t>
            </a: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" indent="0" fontAlgn="base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dependency&gt;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&lt;groupId&gt;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postgresql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&lt;artifactId&gt;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postgresql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&lt;version&gt;9.1-901-1.jdbc4&lt;/version&gt;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&lt;/dependency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1849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0" y="2798689"/>
            <a:ext cx="8239579" cy="789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3733800"/>
            <a:ext cx="8235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Driven Framework: Postgres DB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" y="818020"/>
            <a:ext cx="8086700" cy="543037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4008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Driven Framework: </a:t>
            </a:r>
            <a:r>
              <a:rPr lang="en-US" dirty="0"/>
              <a:t>Postgres DB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914400"/>
            <a:ext cx="7978777" cy="5334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4008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001000" cy="5562600"/>
          </a:xfrm>
        </p:spPr>
        <p:txBody>
          <a:bodyPr>
            <a:noAutofit/>
          </a:bodyPr>
          <a:lstStyle/>
          <a:p>
            <a:pPr fontAlgn="base"/>
            <a:r>
              <a:rPr lang="en-US" sz="1700" dirty="0" smtClean="0"/>
              <a:t>Database </a:t>
            </a:r>
            <a:r>
              <a:rPr lang="en-US" sz="1700" dirty="0"/>
              <a:t>management system (DBMS) that stores data in the form of related tables</a:t>
            </a:r>
            <a:r>
              <a:rPr lang="en-US" sz="1700" dirty="0" smtClean="0"/>
              <a:t>.</a:t>
            </a:r>
          </a:p>
          <a:p>
            <a:pPr fontAlgn="base"/>
            <a:r>
              <a:rPr lang="en-US" sz="1700" dirty="0" smtClean="0"/>
              <a:t> </a:t>
            </a:r>
            <a:r>
              <a:rPr lang="en-US" sz="1700" dirty="0"/>
              <a:t>Relational databases are powerful because they require few assumptions about how data is related or how it will be extracted from the database. As a result, the same database can be viewed in many different ways.</a:t>
            </a:r>
          </a:p>
          <a:p>
            <a:pPr fontAlgn="base"/>
            <a:r>
              <a:rPr lang="en-US" sz="1700" dirty="0"/>
              <a:t>An important feature of relational systems is that a single database can be spread across several tables. This differs from flat-file databases, in which each database is self-contained in a single table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RDBMS data is </a:t>
            </a:r>
            <a:r>
              <a:rPr lang="en-US" sz="1700" dirty="0"/>
              <a:t>stored in database objects which are called as </a:t>
            </a:r>
            <a:r>
              <a:rPr lang="en-US" sz="1700" b="1" dirty="0"/>
              <a:t>tables</a:t>
            </a:r>
            <a:r>
              <a:rPr lang="en-US" sz="1700" dirty="0"/>
              <a:t>. This table is basically a collection of related data entries and it consists of numerous columns and rows.</a:t>
            </a:r>
          </a:p>
          <a:p>
            <a:r>
              <a:rPr lang="en-US" sz="1700" dirty="0" smtClean="0"/>
              <a:t>A table </a:t>
            </a:r>
            <a:r>
              <a:rPr lang="en-US" sz="1700" dirty="0"/>
              <a:t>is the most common and simplest form of data storage in a relational </a:t>
            </a:r>
            <a:r>
              <a:rPr lang="en-US" sz="1700" dirty="0" smtClean="0"/>
              <a:t>database</a:t>
            </a:r>
          </a:p>
          <a:p>
            <a:r>
              <a:rPr lang="en-US" sz="1700" dirty="0" smtClean="0"/>
              <a:t>Example of DBMS</a:t>
            </a:r>
          </a:p>
          <a:p>
            <a:pPr lvl="1"/>
            <a:r>
              <a:rPr lang="en-US" sz="1700" dirty="0" smtClean="0"/>
              <a:t>Oracle</a:t>
            </a:r>
          </a:p>
          <a:p>
            <a:pPr lvl="1"/>
            <a:r>
              <a:rPr lang="en-US" sz="1700" dirty="0" smtClean="0"/>
              <a:t>MySQL</a:t>
            </a:r>
          </a:p>
          <a:p>
            <a:pPr lvl="1"/>
            <a:r>
              <a:rPr lang="en-US" sz="1700" dirty="0" smtClean="0"/>
              <a:t>SQL Server</a:t>
            </a:r>
          </a:p>
          <a:p>
            <a:pPr lvl="1"/>
            <a:r>
              <a:rPr lang="en-US" sz="1700" dirty="0" smtClean="0"/>
              <a:t>SQLite</a:t>
            </a:r>
          </a:p>
          <a:p>
            <a:pPr lvl="1"/>
            <a:r>
              <a:rPr lang="en-US" sz="1700" dirty="0" smtClean="0"/>
              <a:t>Postgres</a:t>
            </a: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0772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700" dirty="0" smtClean="0"/>
              <a:t>RDBMS also uses SQL or structured query language to extract information from the table.</a:t>
            </a:r>
            <a:endParaRPr lang="en-US" sz="1700" dirty="0"/>
          </a:p>
          <a:p>
            <a:pPr fontAlgn="base"/>
            <a:r>
              <a:rPr lang="en-US" sz="1700" dirty="0" smtClean="0"/>
              <a:t>Ex:  </a:t>
            </a:r>
          </a:p>
          <a:p>
            <a:pPr lvl="1" fontAlgn="base"/>
            <a:r>
              <a:rPr lang="en-US" sz="1600" dirty="0" smtClean="0">
                <a:solidFill>
                  <a:srgbClr val="FFC000"/>
                </a:solidFill>
              </a:rPr>
              <a:t>SELECT * FROM EMPLOYEE; </a:t>
            </a:r>
          </a:p>
          <a:p>
            <a:pPr fontAlgn="base"/>
            <a:endParaRPr lang="en-US" sz="1700" dirty="0"/>
          </a:p>
          <a:p>
            <a:pPr fontAlgn="base"/>
            <a:endParaRPr lang="en-US" sz="1700" dirty="0" smtClean="0"/>
          </a:p>
          <a:p>
            <a:pPr fontAlgn="base"/>
            <a:endParaRPr lang="en-US" sz="1700" dirty="0"/>
          </a:p>
          <a:p>
            <a:pPr fontAlgn="base"/>
            <a:endParaRPr lang="en-US" sz="1700" dirty="0" smtClean="0"/>
          </a:p>
          <a:p>
            <a:pPr fontAlgn="base"/>
            <a:endParaRPr lang="en-US" sz="1700" dirty="0"/>
          </a:p>
          <a:p>
            <a:pPr fontAlgn="base"/>
            <a:endParaRPr lang="en-US" sz="1700" dirty="0"/>
          </a:p>
          <a:p>
            <a:pPr fontAlgn="base"/>
            <a:endParaRPr lang="en-US" sz="1700" dirty="0" smtClean="0"/>
          </a:p>
          <a:p>
            <a:pPr marL="411480" lvl="2" fontAlgn="base"/>
            <a:r>
              <a:rPr lang="en-US" dirty="0" smtClean="0">
                <a:solidFill>
                  <a:srgbClr val="FFC000"/>
                </a:solidFill>
              </a:rPr>
              <a:t>SELECT ID,NAME,AGE,ADDRESS FROM EMPLOYEE;</a:t>
            </a:r>
            <a:endParaRPr lang="en-US" dirty="0">
              <a:solidFill>
                <a:srgbClr val="FFC000"/>
              </a:solidFill>
            </a:endParaRPr>
          </a:p>
          <a:p>
            <a:pPr lvl="1" fontAlgn="base"/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3" y="2155170"/>
            <a:ext cx="3692863" cy="1731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4" y="4648200"/>
            <a:ext cx="3692862" cy="15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43" y="381000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Postgres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77200" cy="51054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/>
              <a:t>PostgreSQL is an object-relational database management system (ORDBMS) based on POSTGRES, Version 4.2, developed at the University of California at Berkeley Computer Science Department. </a:t>
            </a:r>
            <a:endParaRPr lang="en-US" sz="1900" dirty="0" smtClean="0"/>
          </a:p>
          <a:p>
            <a:pPr fontAlgn="base"/>
            <a:r>
              <a:rPr lang="en-US" sz="1900" dirty="0" smtClean="0"/>
              <a:t>POSTGRES </a:t>
            </a:r>
            <a:r>
              <a:rPr lang="en-US" sz="1900" dirty="0"/>
              <a:t>pioneered many concepts that only became available in some commercial database systems much later</a:t>
            </a:r>
            <a:r>
              <a:rPr lang="en-US" sz="1900" dirty="0" smtClean="0"/>
              <a:t>.</a:t>
            </a:r>
          </a:p>
          <a:p>
            <a:pPr fontAlgn="base"/>
            <a:r>
              <a:rPr lang="en-US" sz="1900" dirty="0"/>
              <a:t>PostgreSQL is an open-source descendant of this original Berkeley code. It supports a large part of the SQL standard and offers many modern </a:t>
            </a:r>
            <a:r>
              <a:rPr lang="en-US" sz="1900" dirty="0" smtClean="0"/>
              <a:t>features</a:t>
            </a:r>
          </a:p>
          <a:p>
            <a:pPr fontAlgn="base"/>
            <a:r>
              <a:rPr lang="en-US" sz="1900" dirty="0"/>
              <a:t>PostgreSQL can be used, modified, and distributed by anyone free of charge for any purpose, be it private, commercial, or academic.</a:t>
            </a:r>
            <a:endParaRPr lang="en-US" sz="1900" dirty="0" smtClean="0"/>
          </a:p>
          <a:p>
            <a:pPr fontAlgn="base"/>
            <a:r>
              <a:rPr lang="en-US" sz="1900" dirty="0" smtClean="0"/>
              <a:t>Source</a:t>
            </a:r>
          </a:p>
          <a:p>
            <a:pPr lvl="1" fontAlgn="base"/>
            <a:r>
              <a:rPr lang="en-US" sz="1900" dirty="0"/>
              <a:t>https://</a:t>
            </a:r>
            <a:r>
              <a:rPr lang="en-US" sz="1900" dirty="0" err="1"/>
              <a:t>www.postgresql.org</a:t>
            </a:r>
            <a:r>
              <a:rPr lang="en-US" sz="1900" dirty="0" smtClean="0"/>
              <a:t>/</a:t>
            </a:r>
          </a:p>
          <a:p>
            <a:pPr fontAlgn="base"/>
            <a:r>
              <a:rPr lang="en-US" sz="1900" dirty="0" smtClean="0"/>
              <a:t>Installation</a:t>
            </a:r>
          </a:p>
          <a:p>
            <a:pPr lvl="1" fontAlgn="base"/>
            <a:r>
              <a:rPr lang="en-US" sz="1900" dirty="0" smtClean="0"/>
              <a:t>https</a:t>
            </a:r>
            <a:r>
              <a:rPr lang="en-US" sz="1900" dirty="0"/>
              <a:t>://</a:t>
            </a:r>
            <a:r>
              <a:rPr lang="en-US" sz="1900" dirty="0" err="1"/>
              <a:t>www.openscg.com</a:t>
            </a:r>
            <a:r>
              <a:rPr lang="en-US" sz="1900" dirty="0"/>
              <a:t>/</a:t>
            </a:r>
            <a:r>
              <a:rPr lang="en-US" sz="1900" dirty="0" err="1"/>
              <a:t>bigsql</a:t>
            </a:r>
            <a:r>
              <a:rPr lang="en-US" sz="1900" dirty="0"/>
              <a:t>/</a:t>
            </a:r>
            <a:r>
              <a:rPr lang="en-US" sz="1900" dirty="0" err="1"/>
              <a:t>postgresql</a:t>
            </a:r>
            <a:r>
              <a:rPr lang="en-US" sz="1900" dirty="0"/>
              <a:t>/</a:t>
            </a:r>
            <a:r>
              <a:rPr lang="en-US" sz="1900" dirty="0" err="1"/>
              <a:t>installers.jsp</a:t>
            </a:r>
            <a:r>
              <a:rPr lang="en-US" sz="1900" dirty="0" smtClean="0"/>
              <a:t>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0010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Create database</a:t>
            </a:r>
          </a:p>
          <a:p>
            <a:pPr marL="4572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</a:t>
            </a:r>
            <a:r>
              <a:rPr lang="en-US" sz="1600" dirty="0" smtClean="0">
                <a:solidFill>
                  <a:srgbClr val="FFC000"/>
                </a:solidFill>
              </a:rPr>
              <a:t>create database </a:t>
            </a:r>
            <a:r>
              <a:rPr lang="en-US" sz="1600" dirty="0">
                <a:solidFill>
                  <a:srgbClr val="FFC000"/>
                </a:solidFill>
              </a:rPr>
              <a:t>company</a:t>
            </a:r>
            <a:r>
              <a:rPr lang="en-US" sz="1600" dirty="0" smtClean="0">
                <a:solidFill>
                  <a:srgbClr val="FFC000"/>
                </a:solidFill>
              </a:rPr>
              <a:t>;</a:t>
            </a:r>
            <a:endParaRPr lang="en-US" sz="1600" dirty="0">
              <a:solidFill>
                <a:srgbClr val="FFC000"/>
              </a:solidFill>
            </a:endParaRPr>
          </a:p>
          <a:p>
            <a:pPr marL="45720" indent="0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r>
              <a:rPr lang="en-US" sz="1900" dirty="0" smtClean="0"/>
              <a:t>Access/Connect to </a:t>
            </a:r>
            <a:r>
              <a:rPr lang="en-US" sz="1900" dirty="0"/>
              <a:t>database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  \c company;</a:t>
            </a:r>
          </a:p>
          <a:p>
            <a:pPr marL="45720" indent="0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45720" indent="0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45720" indent="0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r>
              <a:rPr lang="en-US" sz="1900" dirty="0" smtClean="0"/>
              <a:t>Create Table:</a:t>
            </a: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CREATE </a:t>
            </a:r>
            <a:r>
              <a:rPr lang="en-US" sz="1400" dirty="0">
                <a:solidFill>
                  <a:srgbClr val="FFC000"/>
                </a:solidFill>
              </a:rPr>
              <a:t>TABLE EMPLOYEE</a:t>
            </a:r>
            <a:r>
              <a:rPr lang="en-US" sz="1400" dirty="0" smtClean="0">
                <a:solidFill>
                  <a:srgbClr val="FFC000"/>
                </a:solidFill>
              </a:rPr>
              <a:t>(</a:t>
            </a: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ID INT PRIMARY KEY     NOT NULL,   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NAME  TEXT    </a:t>
            </a:r>
            <a:r>
              <a:rPr lang="en-US" sz="1400" dirty="0">
                <a:solidFill>
                  <a:srgbClr val="FFC000"/>
                </a:solidFill>
              </a:rPr>
              <a:t>NOT NULL,  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AGE  </a:t>
            </a:r>
            <a:r>
              <a:rPr lang="en-US" sz="1400" dirty="0" smtClean="0">
                <a:solidFill>
                  <a:srgbClr val="FFC000"/>
                </a:solidFill>
              </a:rPr>
              <a:t>INT NOT </a:t>
            </a:r>
            <a:r>
              <a:rPr lang="en-US" sz="1400" dirty="0">
                <a:solidFill>
                  <a:srgbClr val="FFC000"/>
                </a:solidFill>
              </a:rPr>
              <a:t>NULL,   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ADDRESS  CHAR(50</a:t>
            </a:r>
            <a:r>
              <a:rPr lang="en-US" sz="1400" dirty="0">
                <a:solidFill>
                  <a:srgbClr val="FFC000"/>
                </a:solidFill>
              </a:rPr>
              <a:t>),   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SALARY   </a:t>
            </a:r>
            <a:r>
              <a:rPr lang="is-IS" sz="1400" dirty="0">
                <a:solidFill>
                  <a:srgbClr val="FFC000"/>
                </a:solidFill>
              </a:rPr>
              <a:t>DECIMAL (18, 2)</a:t>
            </a:r>
            <a:r>
              <a:rPr lang="en-US" sz="1400" dirty="0" smtClean="0">
                <a:solidFill>
                  <a:srgbClr val="FFC000"/>
                </a:solidFill>
              </a:rPr>
              <a:t>);</a:t>
            </a:r>
            <a:endParaRPr lang="en-US" sz="1400" dirty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301931"/>
            <a:ext cx="3624420" cy="1835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9" y="1447799"/>
            <a:ext cx="3743625" cy="410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9" y="2819400"/>
            <a:ext cx="374362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8763000" cy="5486401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Insert data into table: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</a:t>
            </a:r>
            <a:r>
              <a:rPr lang="en-US" sz="1400" dirty="0">
                <a:solidFill>
                  <a:srgbClr val="FFC000"/>
                </a:solidFill>
              </a:rPr>
              <a:t>INTO EMPLOYEE (ID,NAME,AGE,ADDRESS,SALARY) VALUES (1, </a:t>
            </a:r>
            <a:r>
              <a:rPr lang="en-US" sz="1400" dirty="0" smtClean="0">
                <a:solidFill>
                  <a:srgbClr val="FFC000"/>
                </a:solidFill>
              </a:rPr>
              <a:t>'Tom</a:t>
            </a:r>
            <a:r>
              <a:rPr lang="en-US" sz="1400" dirty="0">
                <a:solidFill>
                  <a:srgbClr val="FFC000"/>
                </a:solidFill>
              </a:rPr>
              <a:t>', 32, 'New York', </a:t>
            </a:r>
            <a:r>
              <a:rPr lang="en-US" sz="1400" dirty="0" smtClean="0">
                <a:solidFill>
                  <a:srgbClr val="FFC000"/>
                </a:solidFill>
              </a:rPr>
              <a:t>92000.00);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</a:t>
            </a:r>
            <a:r>
              <a:rPr lang="en-US" sz="1400" dirty="0">
                <a:solidFill>
                  <a:srgbClr val="FFC000"/>
                </a:solidFill>
              </a:rPr>
              <a:t>INTO EMPLOYEE (ID,NAME,AGE,ADDRESS,SALARY) VALUES (2, </a:t>
            </a:r>
            <a:r>
              <a:rPr lang="en-US" sz="1400" dirty="0" smtClean="0">
                <a:solidFill>
                  <a:srgbClr val="FFC000"/>
                </a:solidFill>
              </a:rPr>
              <a:t>'John</a:t>
            </a:r>
            <a:r>
              <a:rPr lang="en-US" sz="1400" dirty="0">
                <a:solidFill>
                  <a:srgbClr val="FFC000"/>
                </a:solidFill>
              </a:rPr>
              <a:t>', 35, 'San Francisco', 95000.00</a:t>
            </a:r>
            <a:r>
              <a:rPr lang="en-US" sz="1400" dirty="0" smtClean="0">
                <a:solidFill>
                  <a:srgbClr val="FFC000"/>
                </a:solidFill>
              </a:rPr>
              <a:t>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(3, 'Harry', 25, 'Los Angeles', 85000.00);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(4, ’Frank', 32, Denver', 72000.00);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(5, ‘Sally’, 25, ’Dallas', 75000.00);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(6, ’Sarah', 31, ‘Boston', 69000.00);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(7, 'Tom', 42, ‘DC’, 99000.00);</a:t>
            </a: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284686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375040"/>
            <a:ext cx="7792515" cy="17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Udemy-JavaOnly-Class</Template>
  <TotalTime>279662</TotalTime>
  <Words>668</Words>
  <Application>Microsoft Macintosh PowerPoint</Application>
  <PresentationFormat>On-screen Show (4:3)</PresentationFormat>
  <Paragraphs>266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Mangal</vt:lpstr>
      <vt:lpstr>Wingdings</vt:lpstr>
      <vt:lpstr>Arial</vt:lpstr>
      <vt:lpstr>Perspective</vt:lpstr>
      <vt:lpstr>Complete Selenium Automation Engineer Bootcamp: Go from Zero to Hero</vt:lpstr>
      <vt:lpstr>DBMS</vt:lpstr>
      <vt:lpstr>RDBMS</vt:lpstr>
      <vt:lpstr>RDBMS</vt:lpstr>
      <vt:lpstr>Complete Selenium Automation Engineer Bootcamp: Go from Zero to Hero</vt:lpstr>
      <vt:lpstr>Postgres</vt:lpstr>
      <vt:lpstr>Complete Selenium Automation Engineer Bootcamp: Go from Zero to Hero</vt:lpstr>
      <vt:lpstr>SQL</vt:lpstr>
      <vt:lpstr>SQL</vt:lpstr>
      <vt:lpstr>SQL</vt:lpstr>
      <vt:lpstr>SQL</vt:lpstr>
      <vt:lpstr>SQL</vt:lpstr>
      <vt:lpstr>SQL</vt:lpstr>
      <vt:lpstr>SQL</vt:lpstr>
      <vt:lpstr>Complete Selenium Automation Engineer Bootcamp: Go from Zero to Hero</vt:lpstr>
      <vt:lpstr>SQL - Joins</vt:lpstr>
      <vt:lpstr>SQL - JOINS</vt:lpstr>
      <vt:lpstr>SQL</vt:lpstr>
      <vt:lpstr>SQL</vt:lpstr>
      <vt:lpstr>SQL</vt:lpstr>
      <vt:lpstr>SQL</vt:lpstr>
      <vt:lpstr>Complete Selenium Automation Engineer Bootcamp: Go from Zero to Hero</vt:lpstr>
      <vt:lpstr>Data Driven Framework using Postgres</vt:lpstr>
      <vt:lpstr>Complete Selenium Automation Engineer Bootcamp: Go from Zero to Hero</vt:lpstr>
      <vt:lpstr>Data Driven Framework: Postgres DB</vt:lpstr>
      <vt:lpstr>Data Driven Framework: Postgres DB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650</cp:revision>
  <dcterms:created xsi:type="dcterms:W3CDTF">2016-02-12T01:25:48Z</dcterms:created>
  <dcterms:modified xsi:type="dcterms:W3CDTF">2018-02-06T02:53:56Z</dcterms:modified>
</cp:coreProperties>
</file>