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0" r:id="rId1"/>
  </p:sldMasterIdLst>
  <p:notesMasterIdLst>
    <p:notesMasterId r:id="rId27"/>
  </p:notesMasterIdLst>
  <p:handoutMasterIdLst>
    <p:handoutMasterId r:id="rId28"/>
  </p:handoutMasterIdLst>
  <p:sldIdLst>
    <p:sldId id="636" r:id="rId2"/>
    <p:sldId id="637" r:id="rId3"/>
    <p:sldId id="638" r:id="rId4"/>
    <p:sldId id="639" r:id="rId5"/>
    <p:sldId id="741" r:id="rId6"/>
    <p:sldId id="649" r:id="rId7"/>
    <p:sldId id="743" r:id="rId8"/>
    <p:sldId id="640" r:id="rId9"/>
    <p:sldId id="652" r:id="rId10"/>
    <p:sldId id="641" r:id="rId11"/>
    <p:sldId id="651" r:id="rId12"/>
    <p:sldId id="643" r:id="rId13"/>
    <p:sldId id="644" r:id="rId14"/>
    <p:sldId id="647" r:id="rId15"/>
    <p:sldId id="742" r:id="rId16"/>
    <p:sldId id="654" r:id="rId17"/>
    <p:sldId id="653" r:id="rId18"/>
    <p:sldId id="646" r:id="rId19"/>
    <p:sldId id="656" r:id="rId20"/>
    <p:sldId id="655" r:id="rId21"/>
    <p:sldId id="648" r:id="rId22"/>
    <p:sldId id="744" r:id="rId23"/>
    <p:sldId id="746" r:id="rId24"/>
    <p:sldId id="657" r:id="rId25"/>
    <p:sldId id="65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961"/>
    <a:srgbClr val="AB7942"/>
    <a:srgbClr val="EF9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9"/>
    <p:restoredTop sz="90767" autoAdjust="0"/>
  </p:normalViewPr>
  <p:slideViewPr>
    <p:cSldViewPr>
      <p:cViewPr>
        <p:scale>
          <a:sx n="88" d="100"/>
          <a:sy n="88" d="100"/>
        </p:scale>
        <p:origin x="3224" y="1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7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07" d="100"/>
          <a:sy n="107" d="100"/>
        </p:scale>
        <p:origin x="39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E78BF-BBC9-CE40-AFA7-7BA7142689C5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8983A-E519-7F43-B580-4C1F69588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1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68CE1-AC08-4315-9731-DB97126754C7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2C1C6-E625-4450-B670-89296E2B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86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6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71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2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88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70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8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97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71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83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8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1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38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4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29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24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87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52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70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8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66FD-21B9-7B44-9A25-012BF7E74977}" type="datetime1">
              <a:rPr lang="en-US" smtClean="0"/>
              <a:t>1/31/18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375A-0FDC-F147-8E1E-475AD01933BB}" type="datetime1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1AD6-42E9-C349-93EF-8C07501C120D}" type="datetime1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2D78-1566-984E-B04D-FA058CAEAE0D}" type="datetime1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391D-0FF1-2440-A7CE-3B0893CA2581}" type="datetime1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9F04-60D7-E442-BD96-26B5AF5729B7}" type="datetime1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F4D0-FB41-C246-91A8-ED3F4C403BCD}" type="datetime1">
              <a:rPr lang="en-US" smtClean="0"/>
              <a:t>1/31/18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3FD3-F1E7-E645-8D6C-49B113B4AD21}" type="datetime1">
              <a:rPr lang="en-US" smtClean="0"/>
              <a:t>1/31/18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8520-58B4-FC49-A724-B374F7448968}" type="datetime1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19AE-9091-4447-926E-91A37BD86A45}" type="datetime1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7F99-1C01-B24C-8E45-9E2FB3C549D9}" type="datetime1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FDCE0AA-BBE6-8B45-9151-E1DE1BBF42D3}" type="datetime1">
              <a:rPr lang="en-US" smtClean="0"/>
              <a:t>1/31/18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Copyright©SeleniumGuru.com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5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027246" cy="986995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Complete Selenium Automation Engineer Bootcamp: Go from Zero to Hero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4648200"/>
            <a:ext cx="3810000" cy="1356172"/>
          </a:xfr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4748" y="6196282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127578"/>
            <a:ext cx="1360488" cy="1231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3087512"/>
            <a:ext cx="1905000" cy="13525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1642331"/>
            <a:ext cx="1905000" cy="12532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84206"/>
            <a:ext cx="3405164" cy="30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0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228599"/>
            <a:ext cx="7924800" cy="533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153400" cy="5442252"/>
          </a:xfrm>
        </p:spPr>
        <p:txBody>
          <a:bodyPr>
            <a:noAutofit/>
          </a:bodyPr>
          <a:lstStyle/>
          <a:p>
            <a:pPr fontAlgn="base"/>
            <a:r>
              <a:rPr lang="en-US" sz="1800" b="1" dirty="0"/>
              <a:t>Retrieve data from table: SELECT</a:t>
            </a:r>
            <a:r>
              <a:rPr lang="en-US" sz="1800" dirty="0"/>
              <a:t> statement is used to fetch the data from a database table, which returns data in the form of result table.</a:t>
            </a:r>
            <a:endParaRPr lang="en-US" sz="1700" dirty="0"/>
          </a:p>
          <a:p>
            <a:pPr marL="502920" lvl="2" indent="0" fontAlgn="base">
              <a:buNone/>
            </a:pPr>
            <a:r>
              <a:rPr lang="en-US" dirty="0">
                <a:solidFill>
                  <a:srgbClr val="FFC000"/>
                </a:solidFill>
              </a:rPr>
              <a:t>SELECT * FROM EMPLOYEE</a:t>
            </a:r>
            <a:r>
              <a:rPr lang="en-US" dirty="0" smtClean="0">
                <a:solidFill>
                  <a:srgbClr val="FFC000"/>
                </a:solidFill>
              </a:rPr>
              <a:t>;</a:t>
            </a:r>
          </a:p>
          <a:p>
            <a:pPr marL="502920" lvl="2" indent="0" fontAlgn="base">
              <a:buNone/>
            </a:pPr>
            <a:endParaRPr lang="en-US" sz="1400" dirty="0">
              <a:solidFill>
                <a:srgbClr val="FFC000"/>
              </a:solidFill>
            </a:endParaRPr>
          </a:p>
          <a:p>
            <a:pPr marL="502920" lvl="2" indent="0" fontAlgn="base">
              <a:buNone/>
            </a:pPr>
            <a:endParaRPr lang="en-US" sz="1400" dirty="0" smtClean="0">
              <a:solidFill>
                <a:srgbClr val="FFC000"/>
              </a:solidFill>
            </a:endParaRPr>
          </a:p>
          <a:p>
            <a:pPr marL="502920" lvl="2" indent="0" fontAlgn="base">
              <a:buNone/>
            </a:pPr>
            <a:endParaRPr lang="en-US" sz="1400" dirty="0">
              <a:solidFill>
                <a:srgbClr val="FFC000"/>
              </a:solidFill>
            </a:endParaRPr>
          </a:p>
          <a:p>
            <a:pPr marL="502920" lvl="2" indent="0" fontAlgn="base">
              <a:buNone/>
            </a:pPr>
            <a:endParaRPr lang="en-US" sz="1400" dirty="0">
              <a:solidFill>
                <a:srgbClr val="FFC000"/>
              </a:solidFill>
            </a:endParaRPr>
          </a:p>
          <a:p>
            <a:pPr marL="502920" lvl="2" indent="0" fontAlgn="base">
              <a:buNone/>
            </a:pPr>
            <a:endParaRPr lang="en-US" sz="1400" dirty="0" smtClean="0">
              <a:solidFill>
                <a:srgbClr val="FFC000"/>
              </a:solidFill>
            </a:endParaRPr>
          </a:p>
          <a:p>
            <a:pPr marL="502920" lvl="2" indent="0" fontAlgn="base">
              <a:buNone/>
            </a:pPr>
            <a:endParaRPr lang="en-US" sz="1400" dirty="0">
              <a:solidFill>
                <a:srgbClr val="FFC000"/>
              </a:solidFill>
            </a:endParaRPr>
          </a:p>
          <a:p>
            <a:pPr marL="502920" lvl="2" indent="0" fontAlgn="base">
              <a:buNone/>
            </a:pPr>
            <a:endParaRPr lang="en-US" sz="1400" dirty="0" smtClean="0">
              <a:solidFill>
                <a:srgbClr val="FFC000"/>
              </a:solidFill>
            </a:endParaRPr>
          </a:p>
          <a:p>
            <a:pPr marL="502920" lvl="2" indent="0" fontAlgn="base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502920" lvl="2" indent="0" fontAlgn="base">
              <a:buNone/>
            </a:pPr>
            <a:r>
              <a:rPr lang="en-US" dirty="0" smtClean="0">
                <a:solidFill>
                  <a:srgbClr val="FFC000"/>
                </a:solidFill>
              </a:rPr>
              <a:t>SELECT ID,NAME,AGE </a:t>
            </a:r>
            <a:r>
              <a:rPr lang="en-US" dirty="0">
                <a:solidFill>
                  <a:srgbClr val="FFC000"/>
                </a:solidFill>
              </a:rPr>
              <a:t>FROM EMPLOYEE</a:t>
            </a:r>
            <a:r>
              <a:rPr lang="en-US" dirty="0" smtClean="0">
                <a:solidFill>
                  <a:srgbClr val="FFC000"/>
                </a:solidFill>
              </a:rPr>
              <a:t>;</a:t>
            </a:r>
          </a:p>
          <a:p>
            <a:pPr marL="502920" lvl="2" indent="0" fontAlgn="base">
              <a:buNone/>
            </a:pPr>
            <a:endParaRPr lang="en-US" sz="1400" dirty="0">
              <a:solidFill>
                <a:srgbClr val="FFC000"/>
              </a:solidFill>
            </a:endParaRPr>
          </a:p>
          <a:p>
            <a:pPr marL="502920" lvl="2" indent="0" fontAlgn="base">
              <a:buNone/>
            </a:pPr>
            <a:endParaRPr lang="en-US" sz="1400" dirty="0" smtClean="0">
              <a:solidFill>
                <a:srgbClr val="FFC000"/>
              </a:solidFill>
            </a:endParaRPr>
          </a:p>
          <a:p>
            <a:pPr fontAlgn="base"/>
            <a:endParaRPr lang="en-US" sz="1400" dirty="0" smtClean="0">
              <a:solidFill>
                <a:srgbClr val="FFC000"/>
              </a:solidFill>
            </a:endParaRPr>
          </a:p>
          <a:p>
            <a:pPr marL="320040" lvl="1" indent="0" fontAlgn="base">
              <a:buNone/>
            </a:pPr>
            <a:endParaRPr lang="en-US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47121" y="6306925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2388"/>
            <a:ext cx="6375466" cy="17128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153975"/>
            <a:ext cx="3886200" cy="196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0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228599"/>
            <a:ext cx="7924800" cy="533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153400" cy="5651500"/>
          </a:xfrm>
        </p:spPr>
        <p:txBody>
          <a:bodyPr>
            <a:noAutofit/>
          </a:bodyPr>
          <a:lstStyle/>
          <a:p>
            <a:pPr fontAlgn="base"/>
            <a:r>
              <a:rPr lang="en-US" sz="1900" dirty="0" smtClean="0"/>
              <a:t>Retrieve data from table with where clause.</a:t>
            </a:r>
          </a:p>
          <a:p>
            <a:pPr marL="320040" lvl="1" indent="0" fontAlgn="base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SELECT * FROM EMPLOYEE WHERE SALARY = 95000;</a:t>
            </a:r>
          </a:p>
          <a:p>
            <a:pPr marL="320040" lvl="1" indent="0" fontAlgn="base">
              <a:buNone/>
            </a:pPr>
            <a:endParaRPr lang="en-US" sz="1600" b="1" dirty="0" smtClean="0"/>
          </a:p>
          <a:p>
            <a:pPr marL="320040" lvl="1" indent="0" fontAlgn="base">
              <a:buNone/>
            </a:pPr>
            <a:endParaRPr lang="en-US" sz="1600" dirty="0" smtClean="0"/>
          </a:p>
          <a:p>
            <a:pPr marL="320040" lvl="1" indent="0" fontAlgn="base">
              <a:buNone/>
            </a:pPr>
            <a:endParaRPr lang="en-US" sz="1600" dirty="0" smtClean="0"/>
          </a:p>
          <a:p>
            <a:pPr marL="320040" lvl="1" indent="0" fontAlgn="base">
              <a:buNone/>
            </a:pPr>
            <a:endParaRPr lang="en-US" sz="1600" dirty="0" smtClean="0"/>
          </a:p>
          <a:p>
            <a:pPr marL="320040" lvl="1" indent="0" fontAlgn="base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SELECT * FROM EMPLOYEE WHERE AGE &gt;= 25 AND SALARY &gt;= 85000;</a:t>
            </a:r>
          </a:p>
          <a:p>
            <a:pPr marL="320040" lvl="1" indent="0" fontAlgn="base">
              <a:buNone/>
            </a:pPr>
            <a:endParaRPr lang="en-US" sz="1600" dirty="0" smtClean="0"/>
          </a:p>
          <a:p>
            <a:pPr marL="320040" lvl="1" indent="0" fontAlgn="base">
              <a:buNone/>
            </a:pPr>
            <a:endParaRPr lang="en-US" sz="1600" dirty="0" smtClean="0"/>
          </a:p>
          <a:p>
            <a:pPr marL="320040" lvl="1" indent="0" fontAlgn="base">
              <a:buNone/>
            </a:pPr>
            <a:endParaRPr lang="en-US" sz="1600" dirty="0" smtClean="0"/>
          </a:p>
          <a:p>
            <a:pPr marL="320040" lvl="1" indent="0" fontAlgn="base">
              <a:buNone/>
            </a:pPr>
            <a:endParaRPr lang="en-US" sz="1400" dirty="0" smtClean="0">
              <a:solidFill>
                <a:srgbClr val="FFC000"/>
              </a:solidFill>
            </a:endParaRPr>
          </a:p>
          <a:p>
            <a:pPr marL="320040" lvl="1" indent="0" fontAlgn="base">
              <a:buNone/>
            </a:pPr>
            <a:endParaRPr lang="en-US" sz="1400" dirty="0" smtClean="0">
              <a:solidFill>
                <a:srgbClr val="FFC000"/>
              </a:solidFill>
            </a:endParaRPr>
          </a:p>
          <a:p>
            <a:pPr marL="320040" lvl="1" indent="0" fontAlgn="base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SELECT * FROM EMPLOYEE WHERE AGE &gt;= 30 OR SALARY &gt;= 85000;</a:t>
            </a:r>
          </a:p>
          <a:p>
            <a:pPr marL="320040" lvl="1" indent="0" fontAlgn="base">
              <a:buNone/>
            </a:pPr>
            <a:endParaRPr lang="en-US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4135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4700686"/>
            <a:ext cx="6863795" cy="15254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6863794" cy="8561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2874872"/>
            <a:ext cx="6863795" cy="123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3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4" y="141185"/>
            <a:ext cx="7924800" cy="533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3285" y="659280"/>
            <a:ext cx="8153400" cy="5754220"/>
          </a:xfrm>
        </p:spPr>
        <p:txBody>
          <a:bodyPr>
            <a:noAutofit/>
          </a:bodyPr>
          <a:lstStyle/>
          <a:p>
            <a:pPr marL="320040" lvl="1" indent="0" fontAlgn="base">
              <a:buNone/>
            </a:pPr>
            <a:endParaRPr lang="en-US" sz="1600" dirty="0"/>
          </a:p>
          <a:p>
            <a:pPr fontAlgn="base"/>
            <a:r>
              <a:rPr lang="en-US" sz="1900" dirty="0" smtClean="0"/>
              <a:t>Retrieve data from table using like clause</a:t>
            </a:r>
          </a:p>
          <a:p>
            <a:pPr marL="45720" lvl="1" indent="0" fontAlgn="base">
              <a:buNone/>
            </a:pPr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dirty="0" smtClean="0">
                <a:solidFill>
                  <a:srgbClr val="FFC000"/>
                </a:solidFill>
              </a:rPr>
              <a:t>SELECT </a:t>
            </a:r>
            <a:r>
              <a:rPr lang="en-US" sz="1400" dirty="0">
                <a:solidFill>
                  <a:srgbClr val="FFC000"/>
                </a:solidFill>
              </a:rPr>
              <a:t>* FROM COMPANY WHERE AGE::text LIKE '2%';</a:t>
            </a:r>
          </a:p>
          <a:p>
            <a:pPr fontAlgn="base"/>
            <a:endParaRPr lang="en-US" sz="1900" dirty="0"/>
          </a:p>
          <a:p>
            <a:pPr marL="320040" lvl="1" indent="0" fontAlgn="base">
              <a:buNone/>
            </a:pPr>
            <a:endParaRPr lang="en-US" sz="1600" dirty="0" smtClean="0"/>
          </a:p>
          <a:p>
            <a:pPr marL="320040" lvl="1" indent="0" fontAlgn="base">
              <a:buNone/>
            </a:pPr>
            <a:endParaRPr lang="en-US" sz="1600" dirty="0"/>
          </a:p>
          <a:p>
            <a:pPr marL="320040" lvl="1" indent="0" fontAlgn="base">
              <a:buNone/>
            </a:pPr>
            <a:endParaRPr lang="en-US" sz="1600" dirty="0" smtClean="0"/>
          </a:p>
          <a:p>
            <a:pPr marL="320040" lvl="1" indent="0" fontAlgn="base">
              <a:buNone/>
            </a:pPr>
            <a:endParaRPr lang="en-US" sz="1600" dirty="0" smtClean="0"/>
          </a:p>
          <a:p>
            <a:pPr marL="320040" lvl="1" indent="0" fontAlgn="base">
              <a:buNone/>
            </a:pPr>
            <a:endParaRPr lang="en-US" sz="1600" dirty="0"/>
          </a:p>
          <a:p>
            <a:pPr fontAlgn="base"/>
            <a:r>
              <a:rPr lang="en-US" sz="1900" dirty="0"/>
              <a:t>Update data in the table</a:t>
            </a:r>
          </a:p>
          <a:p>
            <a:pPr marL="320040" lvl="1" indent="0" fontAlgn="base">
              <a:buNone/>
            </a:pPr>
            <a:r>
              <a:rPr lang="en-US" sz="1400" dirty="0">
                <a:solidFill>
                  <a:srgbClr val="FFC000"/>
                </a:solidFill>
              </a:rPr>
              <a:t>UPDATE EMPLOYEE SET SALARY = 85000 WHERE ID = 1;</a:t>
            </a:r>
          </a:p>
          <a:p>
            <a:pPr marL="320040" lvl="1" indent="0" fontAlgn="base">
              <a:buNone/>
            </a:pPr>
            <a:endParaRPr lang="en-US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14600" y="6269618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7532914" cy="1447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1" y="4084960"/>
            <a:ext cx="7536543" cy="3458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1" y="4572000"/>
            <a:ext cx="7536543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9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228599"/>
            <a:ext cx="7924800" cy="533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153400" cy="5651500"/>
          </a:xfrm>
        </p:spPr>
        <p:txBody>
          <a:bodyPr>
            <a:noAutofit/>
          </a:bodyPr>
          <a:lstStyle/>
          <a:p>
            <a:pPr fontAlgn="base"/>
            <a:r>
              <a:rPr lang="en-US" sz="1900" dirty="0" smtClean="0"/>
              <a:t>Limit output data from table.</a:t>
            </a:r>
          </a:p>
          <a:p>
            <a:pPr marL="45720" lvl="1" indent="0" fontAlgn="base">
              <a:buNone/>
            </a:pP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400" dirty="0">
                <a:solidFill>
                  <a:srgbClr val="FFC000"/>
                </a:solidFill>
              </a:rPr>
              <a:t>SELECT * FROM </a:t>
            </a:r>
            <a:r>
              <a:rPr lang="en-US" sz="1400" dirty="0" smtClean="0">
                <a:solidFill>
                  <a:srgbClr val="FFC000"/>
                </a:solidFill>
              </a:rPr>
              <a:t>EMPLOYEE LIMIT </a:t>
            </a:r>
            <a:r>
              <a:rPr lang="en-US" sz="1400" dirty="0">
                <a:solidFill>
                  <a:srgbClr val="FFC000"/>
                </a:solidFill>
              </a:rPr>
              <a:t>4</a:t>
            </a:r>
            <a:r>
              <a:rPr lang="en-US" sz="1400" dirty="0" smtClean="0">
                <a:solidFill>
                  <a:srgbClr val="FFC000"/>
                </a:solidFill>
              </a:rPr>
              <a:t>;</a:t>
            </a:r>
          </a:p>
          <a:p>
            <a:pPr marL="45720" lvl="1" indent="0" fontAlgn="base">
              <a:buNone/>
            </a:pPr>
            <a:endParaRPr lang="en-US" sz="1900" dirty="0"/>
          </a:p>
          <a:p>
            <a:pPr marL="320040" lvl="1" indent="0" fontAlgn="base">
              <a:buNone/>
            </a:pPr>
            <a:endParaRPr lang="en-US" sz="1600" dirty="0" smtClean="0"/>
          </a:p>
          <a:p>
            <a:pPr marL="320040" lvl="1" indent="0" fontAlgn="base">
              <a:buNone/>
            </a:pPr>
            <a:endParaRPr lang="en-US" sz="1600" dirty="0"/>
          </a:p>
          <a:p>
            <a:pPr marL="320040" lvl="1" indent="0" fontAlgn="base">
              <a:buNone/>
            </a:pPr>
            <a:endParaRPr lang="en-US" sz="1600" dirty="0" smtClean="0"/>
          </a:p>
          <a:p>
            <a:pPr fontAlgn="base"/>
            <a:endParaRPr lang="en-US" sz="1900" dirty="0" smtClean="0"/>
          </a:p>
          <a:p>
            <a:pPr fontAlgn="base"/>
            <a:r>
              <a:rPr lang="en-US" sz="1900" dirty="0" smtClean="0"/>
              <a:t>Order output data from table by ascending/descending order.</a:t>
            </a:r>
            <a:endParaRPr lang="en-US" sz="1900" dirty="0"/>
          </a:p>
          <a:p>
            <a:pPr marL="45720" lvl="1" indent="0" fontAlgn="base">
              <a:buNone/>
            </a:pPr>
            <a:r>
              <a:rPr lang="en-US" sz="1600" dirty="0"/>
              <a:t>    </a:t>
            </a:r>
            <a:r>
              <a:rPr lang="en-US" sz="1400" dirty="0">
                <a:solidFill>
                  <a:srgbClr val="FFC000"/>
                </a:solidFill>
              </a:rPr>
              <a:t>SELECT * FROM EMPLOYEE ORDER BY AGE ASC;</a:t>
            </a:r>
            <a:endParaRPr lang="en-US" sz="1400" dirty="0" smtClean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4135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86200"/>
            <a:ext cx="5446151" cy="205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46405"/>
            <a:ext cx="5446151" cy="134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5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228599"/>
            <a:ext cx="7924800" cy="533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153400" cy="5029200"/>
          </a:xfrm>
        </p:spPr>
        <p:txBody>
          <a:bodyPr>
            <a:noAutofit/>
          </a:bodyPr>
          <a:lstStyle/>
          <a:p>
            <a:pPr fontAlgn="base"/>
            <a:r>
              <a:rPr lang="en-US" sz="1900" dirty="0"/>
              <a:t>SQL </a:t>
            </a:r>
            <a:r>
              <a:rPr lang="en-US" sz="1900" b="1" dirty="0"/>
              <a:t>GROUP BY</a:t>
            </a:r>
            <a:r>
              <a:rPr lang="en-US" sz="1900" dirty="0"/>
              <a:t> clause is used in collaboration with the SELECT statement to arrange identical data into groups.</a:t>
            </a:r>
          </a:p>
          <a:p>
            <a:pPr marL="45720" indent="0" fontAlgn="base">
              <a:buNone/>
            </a:pPr>
            <a:r>
              <a:rPr lang="en-US" sz="1700" b="1" dirty="0"/>
              <a:t>    </a:t>
            </a:r>
            <a:endParaRPr lang="en-US" sz="1700" b="1" dirty="0" smtClean="0"/>
          </a:p>
          <a:p>
            <a:pPr marL="45720" indent="0" fontAlgn="base">
              <a:buNone/>
            </a:pPr>
            <a:r>
              <a:rPr lang="en-US" sz="1700" b="1" dirty="0">
                <a:solidFill>
                  <a:srgbClr val="FFC000"/>
                </a:solidFill>
              </a:rPr>
              <a:t> </a:t>
            </a:r>
            <a:r>
              <a:rPr lang="en-US" sz="1700" b="1" dirty="0" smtClean="0">
                <a:solidFill>
                  <a:srgbClr val="FFC000"/>
                </a:solidFill>
              </a:rPr>
              <a:t>   </a:t>
            </a:r>
            <a:r>
              <a:rPr lang="en-US" sz="1700" dirty="0" smtClean="0">
                <a:solidFill>
                  <a:srgbClr val="FFC000"/>
                </a:solidFill>
              </a:rPr>
              <a:t>SELECT </a:t>
            </a:r>
            <a:r>
              <a:rPr lang="en-US" sz="1700" dirty="0">
                <a:solidFill>
                  <a:srgbClr val="FFC000"/>
                </a:solidFill>
              </a:rPr>
              <a:t>NAME, </a:t>
            </a:r>
            <a:r>
              <a:rPr lang="en-US" sz="1700" dirty="0" smtClean="0">
                <a:solidFill>
                  <a:srgbClr val="FFC000"/>
                </a:solidFill>
              </a:rPr>
              <a:t>SUM(SALARY) FROM </a:t>
            </a:r>
            <a:r>
              <a:rPr lang="en-US" sz="1700" dirty="0">
                <a:solidFill>
                  <a:srgbClr val="FFC000"/>
                </a:solidFill>
              </a:rPr>
              <a:t>EMPLOYEE </a:t>
            </a:r>
            <a:r>
              <a:rPr lang="en-US" sz="1700" dirty="0" smtClean="0">
                <a:solidFill>
                  <a:srgbClr val="FFC000"/>
                </a:solidFill>
              </a:rPr>
              <a:t>GROUP BY NAME;</a:t>
            </a:r>
            <a:endParaRPr lang="en-US" sz="1700" dirty="0">
              <a:solidFill>
                <a:srgbClr val="FFC000"/>
              </a:solidFill>
            </a:endParaRPr>
          </a:p>
          <a:p>
            <a:pPr fontAlgn="base"/>
            <a:endParaRPr lang="en-US" sz="1700" dirty="0" smtClean="0"/>
          </a:p>
          <a:p>
            <a:pPr fontAlgn="base"/>
            <a:endParaRPr lang="en-US" sz="1800" dirty="0"/>
          </a:p>
          <a:p>
            <a:pPr fontAlgn="base"/>
            <a:endParaRPr lang="en-US" sz="1800" dirty="0" smtClean="0"/>
          </a:p>
          <a:p>
            <a:pPr fontAlgn="base"/>
            <a:endParaRPr lang="en-US" sz="1800" dirty="0"/>
          </a:p>
          <a:p>
            <a:pPr fontAlgn="base"/>
            <a:endParaRPr lang="en-US" sz="1800" dirty="0"/>
          </a:p>
          <a:p>
            <a:pPr fontAlgn="base"/>
            <a:endParaRPr lang="en-US" sz="19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324600"/>
            <a:ext cx="4666545" cy="340169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78" y="2636156"/>
            <a:ext cx="7802321" cy="313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027246" cy="986995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Complete Selenium Automation Engineer Bootcamp: Go from Zero to Hero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4648200"/>
            <a:ext cx="3810000" cy="1356172"/>
          </a:xfr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4748" y="6196282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127578"/>
            <a:ext cx="1360488" cy="1231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3087512"/>
            <a:ext cx="1905000" cy="13525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1642331"/>
            <a:ext cx="1905000" cy="12532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84206"/>
            <a:ext cx="3405164" cy="30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7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228599"/>
            <a:ext cx="7924800" cy="533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 - Joins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761999"/>
            <a:ext cx="7835900" cy="5537135"/>
          </a:xfrm>
        </p:spPr>
        <p:txBody>
          <a:bodyPr>
            <a:noAutofit/>
          </a:bodyPr>
          <a:lstStyle/>
          <a:p>
            <a:pPr fontAlgn="base"/>
            <a:r>
              <a:rPr lang="en-US" sz="1700" dirty="0" smtClean="0"/>
              <a:t>SQL</a:t>
            </a:r>
            <a:r>
              <a:rPr lang="en-US" sz="1700" dirty="0"/>
              <a:t> </a:t>
            </a:r>
            <a:r>
              <a:rPr lang="en-US" sz="1700" b="1" dirty="0"/>
              <a:t>Joins</a:t>
            </a:r>
            <a:r>
              <a:rPr lang="en-US" sz="1700" dirty="0"/>
              <a:t> clause is used to combine records from two or more tables in a database. </a:t>
            </a:r>
            <a:endParaRPr lang="en-US" sz="1400" dirty="0">
              <a:solidFill>
                <a:srgbClr val="FFC000"/>
              </a:solidFill>
            </a:endParaRPr>
          </a:p>
          <a:p>
            <a:pPr marL="45720" indent="0" fontAlgn="base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    SELECT </a:t>
            </a:r>
            <a:r>
              <a:rPr lang="en-US" sz="1400" dirty="0">
                <a:solidFill>
                  <a:srgbClr val="FFC000"/>
                </a:solidFill>
              </a:rPr>
              <a:t>* FROM DEPARTMENT;</a:t>
            </a:r>
          </a:p>
          <a:p>
            <a:pPr marL="45720" indent="0" fontAlgn="base"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" indent="0" fontAlgn="base"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" indent="0" fontAlgn="base"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" indent="0" fontAlgn="base">
              <a:buNone/>
            </a:pPr>
            <a:r>
              <a:rPr lang="en-US" sz="1600" dirty="0">
                <a:solidFill>
                  <a:srgbClr val="FFC000"/>
                </a:solidFill>
              </a:rPr>
              <a:t>    </a:t>
            </a:r>
          </a:p>
          <a:p>
            <a:pPr fontAlgn="base"/>
            <a:endParaRPr lang="en-US" sz="1400" dirty="0">
              <a:solidFill>
                <a:srgbClr val="FFC000"/>
              </a:solidFill>
            </a:endParaRPr>
          </a:p>
          <a:p>
            <a:pPr fontAlgn="base"/>
            <a:endParaRPr lang="en-US" sz="1400" dirty="0" smtClean="0">
              <a:solidFill>
                <a:srgbClr val="FFC000"/>
              </a:solidFill>
            </a:endParaRPr>
          </a:p>
          <a:p>
            <a:pPr fontAlgn="base"/>
            <a:endParaRPr lang="en-US" sz="1400" dirty="0">
              <a:solidFill>
                <a:srgbClr val="FFC000"/>
              </a:solidFill>
            </a:endParaRPr>
          </a:p>
          <a:p>
            <a:pPr fontAlgn="base"/>
            <a:endParaRPr lang="en-US" sz="1400" dirty="0" smtClean="0">
              <a:solidFill>
                <a:srgbClr val="FFC000"/>
              </a:solidFill>
            </a:endParaRPr>
          </a:p>
          <a:p>
            <a:pPr marL="45720" indent="0" fontAlgn="base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   </a:t>
            </a:r>
          </a:p>
          <a:p>
            <a:pPr marL="45720" indent="0" fontAlgn="base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 SELECT </a:t>
            </a:r>
            <a:r>
              <a:rPr lang="en-US" sz="1400" dirty="0">
                <a:solidFill>
                  <a:srgbClr val="FFC000"/>
                </a:solidFill>
              </a:rPr>
              <a:t>NAME, DEPT_NAME FROM EMPLOYEE, DEPARTMENT WHERE </a:t>
            </a:r>
            <a:r>
              <a:rPr lang="en-US" sz="1400" dirty="0" smtClean="0">
                <a:solidFill>
                  <a:srgbClr val="FFC000"/>
                </a:solidFill>
              </a:rPr>
              <a:t>         	EMPLOYEE.NAME </a:t>
            </a:r>
            <a:r>
              <a:rPr lang="en-US" sz="1400" dirty="0">
                <a:solidFill>
                  <a:srgbClr val="FFC000"/>
                </a:solidFill>
              </a:rPr>
              <a:t>= DEPARTMENT.EMP_NAME;</a:t>
            </a:r>
            <a:endParaRPr lang="en-US" sz="1400" dirty="0"/>
          </a:p>
          <a:p>
            <a:pPr marL="45720" indent="0" fontAlgn="base"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fontAlgn="base"/>
            <a:endParaRPr lang="en-US" sz="1900" dirty="0" smtClean="0"/>
          </a:p>
          <a:p>
            <a:pPr fontAlgn="base"/>
            <a:endParaRPr lang="en-US" sz="19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14600" y="6299134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82" y="4623089"/>
            <a:ext cx="5077146" cy="15491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82" y="1752600"/>
            <a:ext cx="576751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8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228599"/>
            <a:ext cx="7924800" cy="533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 - JOINS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761999"/>
            <a:ext cx="7835900" cy="5334001"/>
          </a:xfrm>
        </p:spPr>
        <p:txBody>
          <a:bodyPr>
            <a:noAutofit/>
          </a:bodyPr>
          <a:lstStyle/>
          <a:p>
            <a:r>
              <a:rPr lang="en-US" sz="2600" dirty="0"/>
              <a:t>There are different types of joins available in </a:t>
            </a:r>
            <a:r>
              <a:rPr lang="en-US" sz="2600" dirty="0" smtClean="0"/>
              <a:t>SQL. </a:t>
            </a:r>
          </a:p>
          <a:p>
            <a:pPr lvl="1"/>
            <a:r>
              <a:rPr lang="en-US" sz="2200" dirty="0" smtClean="0"/>
              <a:t>INNER JOIN − </a:t>
            </a:r>
            <a:r>
              <a:rPr lang="en-US" sz="2000" dirty="0" smtClean="0"/>
              <a:t>returns rows when there is a match in both tables.</a:t>
            </a:r>
          </a:p>
          <a:p>
            <a:pPr lvl="1"/>
            <a:r>
              <a:rPr lang="en-US" sz="2200" dirty="0" smtClean="0"/>
              <a:t>LEFT </a:t>
            </a:r>
            <a:r>
              <a:rPr lang="en-US" sz="2200" dirty="0"/>
              <a:t>JOIN − </a:t>
            </a:r>
            <a:r>
              <a:rPr lang="en-US" sz="2000" dirty="0"/>
              <a:t>returns all rows from the left table, even if there are no matches in the right table.</a:t>
            </a:r>
          </a:p>
          <a:p>
            <a:pPr lvl="1"/>
            <a:r>
              <a:rPr lang="en-US" sz="2200" dirty="0"/>
              <a:t>RIGHT JOIN − </a:t>
            </a:r>
            <a:r>
              <a:rPr lang="en-US" sz="2000" dirty="0"/>
              <a:t>returns all rows from the right table, even if there are no matches in the left table.</a:t>
            </a:r>
          </a:p>
          <a:p>
            <a:pPr lvl="1"/>
            <a:r>
              <a:rPr lang="en-US" sz="2200" dirty="0"/>
              <a:t>FULL JOIN − </a:t>
            </a:r>
            <a:r>
              <a:rPr lang="en-US" sz="2000" dirty="0"/>
              <a:t>returns rows when there is a match in one of the tables.</a:t>
            </a:r>
          </a:p>
          <a:p>
            <a:pPr lvl="1"/>
            <a:r>
              <a:rPr lang="en-US" sz="2200" dirty="0"/>
              <a:t>SELF JOIN − </a:t>
            </a:r>
            <a:r>
              <a:rPr lang="en-US" sz="2000" dirty="0"/>
              <a:t>is used to join a table to itself as if the table were two tables, temporarily renaming at least one table in the SQL statement.</a:t>
            </a:r>
          </a:p>
          <a:p>
            <a:pPr lvl="1"/>
            <a:r>
              <a:rPr lang="en-US" sz="2200" dirty="0"/>
              <a:t>CARTESIAN JOIN − </a:t>
            </a:r>
            <a:r>
              <a:rPr lang="en-US" sz="2000" dirty="0"/>
              <a:t>returns the Cartesian product of the sets of records from the two or more joined tables.</a:t>
            </a:r>
          </a:p>
          <a:p>
            <a:pPr marL="45720" indent="0" fontAlgn="base"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fontAlgn="base"/>
            <a:endParaRPr lang="en-US" sz="1900" dirty="0" smtClean="0"/>
          </a:p>
          <a:p>
            <a:pPr fontAlgn="base"/>
            <a:endParaRPr lang="en-US" sz="19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14600" y="6299134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3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228599"/>
            <a:ext cx="7924800" cy="533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153400" cy="5486400"/>
          </a:xfrm>
        </p:spPr>
        <p:txBody>
          <a:bodyPr>
            <a:noAutofit/>
          </a:bodyPr>
          <a:lstStyle/>
          <a:p>
            <a:pPr fontAlgn="base"/>
            <a:r>
              <a:rPr lang="en-US" sz="1900" dirty="0" smtClean="0"/>
              <a:t>INNER JOIN EXAMPLE</a:t>
            </a:r>
          </a:p>
          <a:p>
            <a:pPr marL="320040" lvl="1" indent="0" fontAlgn="base">
              <a:buNone/>
            </a:pPr>
            <a:r>
              <a:rPr lang="en-US" sz="1500" dirty="0">
                <a:solidFill>
                  <a:srgbClr val="FFC000"/>
                </a:solidFill>
              </a:rPr>
              <a:t>SELECT * FROM </a:t>
            </a:r>
            <a:r>
              <a:rPr lang="en-US" sz="1500" dirty="0" smtClean="0">
                <a:solidFill>
                  <a:srgbClr val="FFC000"/>
                </a:solidFill>
              </a:rPr>
              <a:t>employee INNER </a:t>
            </a:r>
            <a:r>
              <a:rPr lang="en-US" sz="1500" dirty="0">
                <a:solidFill>
                  <a:srgbClr val="FFC000"/>
                </a:solidFill>
              </a:rPr>
              <a:t>JOIN </a:t>
            </a:r>
            <a:r>
              <a:rPr lang="en-US" sz="1500" dirty="0" smtClean="0">
                <a:solidFill>
                  <a:srgbClr val="FFC000"/>
                </a:solidFill>
              </a:rPr>
              <a:t>department </a:t>
            </a:r>
            <a:r>
              <a:rPr lang="en-US" sz="1500" dirty="0">
                <a:solidFill>
                  <a:srgbClr val="FFC000"/>
                </a:solidFill>
              </a:rPr>
              <a:t>ON </a:t>
            </a:r>
            <a:r>
              <a:rPr lang="en-US" sz="1500" dirty="0" smtClean="0">
                <a:solidFill>
                  <a:srgbClr val="FFC000"/>
                </a:solidFill>
              </a:rPr>
              <a:t>(employee.name </a:t>
            </a:r>
            <a:r>
              <a:rPr lang="en-US" sz="1500" dirty="0">
                <a:solidFill>
                  <a:srgbClr val="FFC000"/>
                </a:solidFill>
              </a:rPr>
              <a:t>= </a:t>
            </a:r>
            <a:r>
              <a:rPr lang="en-US" sz="1500" dirty="0" smtClean="0">
                <a:solidFill>
                  <a:srgbClr val="FFC000"/>
                </a:solidFill>
              </a:rPr>
              <a:t>department.emp_name);</a:t>
            </a:r>
            <a:endParaRPr lang="en-US" sz="1500" dirty="0">
              <a:solidFill>
                <a:srgbClr val="FFC000"/>
              </a:solidFill>
            </a:endParaRPr>
          </a:p>
          <a:p>
            <a:pPr fontAlgn="base"/>
            <a:endParaRPr lang="en-US" sz="1900" dirty="0" smtClean="0"/>
          </a:p>
          <a:p>
            <a:pPr fontAlgn="base"/>
            <a:endParaRPr lang="en-US" sz="1800" dirty="0" smtClean="0"/>
          </a:p>
          <a:p>
            <a:pPr fontAlgn="base"/>
            <a:endParaRPr lang="en-US" sz="1800" dirty="0" smtClean="0"/>
          </a:p>
          <a:p>
            <a:pPr fontAlgn="base"/>
            <a:endParaRPr lang="en-US" sz="1800" dirty="0" smtClean="0"/>
          </a:p>
          <a:p>
            <a:pPr fontAlgn="base"/>
            <a:endParaRPr lang="en-US" sz="1800" dirty="0"/>
          </a:p>
          <a:p>
            <a:pPr fontAlgn="base"/>
            <a:r>
              <a:rPr lang="en-US" sz="1800" dirty="0" smtClean="0"/>
              <a:t>LEFT JOIN EXAMPLE</a:t>
            </a:r>
          </a:p>
          <a:p>
            <a:pPr marL="45720" lvl="1" indent="0" fontAlgn="base">
              <a:buNone/>
            </a:pPr>
            <a:r>
              <a:rPr lang="en-US" sz="1500" dirty="0">
                <a:solidFill>
                  <a:srgbClr val="FFC000"/>
                </a:solidFill>
              </a:rPr>
              <a:t> </a:t>
            </a:r>
            <a:r>
              <a:rPr lang="en-US" sz="1500" dirty="0" smtClean="0">
                <a:solidFill>
                  <a:srgbClr val="FFC000"/>
                </a:solidFill>
              </a:rPr>
              <a:t>   SELECT </a:t>
            </a:r>
            <a:r>
              <a:rPr lang="en-US" sz="1500" dirty="0">
                <a:solidFill>
                  <a:srgbClr val="FFC000"/>
                </a:solidFill>
              </a:rPr>
              <a:t>* FROM employee </a:t>
            </a:r>
            <a:r>
              <a:rPr lang="en-US" sz="1500" dirty="0" smtClean="0">
                <a:solidFill>
                  <a:srgbClr val="FFC000"/>
                </a:solidFill>
              </a:rPr>
              <a:t>LEFT </a:t>
            </a:r>
            <a:r>
              <a:rPr lang="en-US" sz="1500" dirty="0">
                <a:solidFill>
                  <a:srgbClr val="FFC000"/>
                </a:solidFill>
              </a:rPr>
              <a:t>JOIN department ON (employee.name = </a:t>
            </a:r>
            <a:r>
              <a:rPr lang="en-US" sz="1500" dirty="0" smtClean="0">
                <a:solidFill>
                  <a:srgbClr val="FFC000"/>
                </a:solidFill>
              </a:rPr>
              <a:t> department.emp_name</a:t>
            </a:r>
            <a:r>
              <a:rPr lang="en-US" sz="1500" dirty="0">
                <a:solidFill>
                  <a:srgbClr val="FFC000"/>
                </a:solidFill>
              </a:rPr>
              <a:t>);</a:t>
            </a:r>
          </a:p>
          <a:p>
            <a:pPr fontAlgn="base"/>
            <a:endParaRPr lang="en-US" sz="1800" dirty="0"/>
          </a:p>
          <a:p>
            <a:pPr marL="45720" indent="0" fontAlgn="base">
              <a:buNone/>
            </a:pPr>
            <a:endParaRPr lang="en-US" sz="1600" dirty="0" smtClean="0"/>
          </a:p>
          <a:p>
            <a:pPr marL="45720" indent="0" fontAlgn="base">
              <a:buNone/>
            </a:pPr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endParaRPr lang="en-US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4135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9" y="1745080"/>
            <a:ext cx="7378701" cy="13934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9" y="4367213"/>
            <a:ext cx="7336981" cy="165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4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228599"/>
            <a:ext cx="7924800" cy="533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761999"/>
            <a:ext cx="8382000" cy="5486401"/>
          </a:xfrm>
        </p:spPr>
        <p:txBody>
          <a:bodyPr>
            <a:noAutofit/>
          </a:bodyPr>
          <a:lstStyle/>
          <a:p>
            <a:pPr fontAlgn="base"/>
            <a:r>
              <a:rPr lang="en-US" sz="1900" dirty="0" smtClean="0"/>
              <a:t>RIGHT JOIN EXAMPLE</a:t>
            </a:r>
          </a:p>
          <a:p>
            <a:pPr marL="320040" lvl="1" indent="0" fontAlgn="base">
              <a:buNone/>
            </a:pPr>
            <a:r>
              <a:rPr lang="en-US" sz="1500" dirty="0">
                <a:solidFill>
                  <a:srgbClr val="FFC000"/>
                </a:solidFill>
              </a:rPr>
              <a:t>SELECT * FROM </a:t>
            </a:r>
            <a:r>
              <a:rPr lang="en-US" sz="1500" dirty="0" smtClean="0">
                <a:solidFill>
                  <a:srgbClr val="FFC000"/>
                </a:solidFill>
              </a:rPr>
              <a:t>employee RIGHT </a:t>
            </a:r>
            <a:r>
              <a:rPr lang="en-US" sz="1500" dirty="0">
                <a:solidFill>
                  <a:srgbClr val="FFC000"/>
                </a:solidFill>
              </a:rPr>
              <a:t>JOIN </a:t>
            </a:r>
            <a:r>
              <a:rPr lang="en-US" sz="1500" dirty="0" smtClean="0">
                <a:solidFill>
                  <a:srgbClr val="FFC000"/>
                </a:solidFill>
              </a:rPr>
              <a:t>department </a:t>
            </a:r>
            <a:r>
              <a:rPr lang="en-US" sz="1500" dirty="0">
                <a:solidFill>
                  <a:srgbClr val="FFC000"/>
                </a:solidFill>
              </a:rPr>
              <a:t>ON </a:t>
            </a:r>
            <a:r>
              <a:rPr lang="en-US" sz="1500" dirty="0" smtClean="0">
                <a:solidFill>
                  <a:srgbClr val="FFC000"/>
                </a:solidFill>
              </a:rPr>
              <a:t>(employee.name </a:t>
            </a:r>
            <a:r>
              <a:rPr lang="en-US" sz="1500" dirty="0">
                <a:solidFill>
                  <a:srgbClr val="FFC000"/>
                </a:solidFill>
              </a:rPr>
              <a:t>= </a:t>
            </a:r>
            <a:r>
              <a:rPr lang="en-US" sz="1500" dirty="0" smtClean="0">
                <a:solidFill>
                  <a:srgbClr val="FFC000"/>
                </a:solidFill>
              </a:rPr>
              <a:t>department.emp_name);</a:t>
            </a:r>
            <a:endParaRPr lang="en-US" sz="1500" dirty="0">
              <a:solidFill>
                <a:srgbClr val="FFC000"/>
              </a:solidFill>
            </a:endParaRPr>
          </a:p>
          <a:p>
            <a:pPr fontAlgn="base"/>
            <a:endParaRPr lang="en-US" sz="1900" dirty="0" smtClean="0"/>
          </a:p>
          <a:p>
            <a:pPr fontAlgn="base"/>
            <a:endParaRPr lang="en-US" sz="1800" dirty="0" smtClean="0"/>
          </a:p>
          <a:p>
            <a:pPr fontAlgn="base"/>
            <a:endParaRPr lang="en-US" sz="1800" dirty="0" smtClean="0"/>
          </a:p>
          <a:p>
            <a:pPr fontAlgn="base"/>
            <a:endParaRPr lang="en-US" sz="1800" dirty="0" smtClean="0"/>
          </a:p>
          <a:p>
            <a:pPr fontAlgn="base"/>
            <a:endParaRPr lang="en-US" sz="1800" dirty="0"/>
          </a:p>
          <a:p>
            <a:pPr fontAlgn="base"/>
            <a:r>
              <a:rPr lang="en-US" sz="1800" dirty="0" smtClean="0"/>
              <a:t>FULL JOIN EXAMPLE</a:t>
            </a:r>
          </a:p>
          <a:p>
            <a:pPr marL="45720" lvl="1" indent="0" fontAlgn="base">
              <a:buNone/>
            </a:pPr>
            <a:r>
              <a:rPr lang="en-US" sz="1500" dirty="0">
                <a:solidFill>
                  <a:srgbClr val="FFC000"/>
                </a:solidFill>
              </a:rPr>
              <a:t> </a:t>
            </a:r>
            <a:r>
              <a:rPr lang="en-US" sz="1500" dirty="0" smtClean="0">
                <a:solidFill>
                  <a:srgbClr val="FFC000"/>
                </a:solidFill>
              </a:rPr>
              <a:t>   SELECT </a:t>
            </a:r>
            <a:r>
              <a:rPr lang="en-US" sz="1500" dirty="0">
                <a:solidFill>
                  <a:srgbClr val="FFC000"/>
                </a:solidFill>
              </a:rPr>
              <a:t>* FROM employee </a:t>
            </a:r>
            <a:r>
              <a:rPr lang="en-US" sz="1500" dirty="0" smtClean="0">
                <a:solidFill>
                  <a:srgbClr val="FFC000"/>
                </a:solidFill>
              </a:rPr>
              <a:t>FULL </a:t>
            </a:r>
            <a:r>
              <a:rPr lang="en-US" sz="1500" dirty="0">
                <a:solidFill>
                  <a:srgbClr val="FFC000"/>
                </a:solidFill>
              </a:rPr>
              <a:t>JOIN department ON (employee.name = </a:t>
            </a:r>
            <a:r>
              <a:rPr lang="en-US" sz="1500" dirty="0" smtClean="0">
                <a:solidFill>
                  <a:srgbClr val="FFC000"/>
                </a:solidFill>
              </a:rPr>
              <a:t> department.emp_name</a:t>
            </a:r>
            <a:r>
              <a:rPr lang="en-US" sz="1500" dirty="0">
                <a:solidFill>
                  <a:srgbClr val="FFC000"/>
                </a:solidFill>
              </a:rPr>
              <a:t>);</a:t>
            </a:r>
          </a:p>
          <a:p>
            <a:pPr fontAlgn="base"/>
            <a:endParaRPr lang="en-US" sz="1800" dirty="0"/>
          </a:p>
          <a:p>
            <a:pPr marL="45720" indent="0" fontAlgn="base">
              <a:buNone/>
            </a:pPr>
            <a:endParaRPr lang="en-US" sz="1600" dirty="0" smtClean="0"/>
          </a:p>
          <a:p>
            <a:pPr marL="45720" indent="0" fontAlgn="base">
              <a:buNone/>
            </a:pPr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endParaRPr lang="en-US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14600" y="6303632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9" y="1745080"/>
            <a:ext cx="7378701" cy="13934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9" y="4384338"/>
            <a:ext cx="7400471" cy="171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5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228599"/>
            <a:ext cx="7924800" cy="533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DBMS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077200" cy="5486400"/>
          </a:xfrm>
        </p:spPr>
        <p:txBody>
          <a:bodyPr>
            <a:noAutofit/>
          </a:bodyPr>
          <a:lstStyle/>
          <a:p>
            <a:r>
              <a:rPr lang="en-US" sz="1550" dirty="0"/>
              <a:t>A </a:t>
            </a:r>
            <a:r>
              <a:rPr lang="en-US" sz="1550" b="1" i="1" dirty="0"/>
              <a:t>d</a:t>
            </a:r>
            <a:r>
              <a:rPr lang="en-US" sz="1550" i="1" dirty="0"/>
              <a:t>ata</a:t>
            </a:r>
            <a:r>
              <a:rPr lang="en-US" sz="1550" b="1" i="1" dirty="0"/>
              <a:t>b</a:t>
            </a:r>
            <a:r>
              <a:rPr lang="en-US" sz="1550" i="1" dirty="0"/>
              <a:t>ase </a:t>
            </a:r>
            <a:r>
              <a:rPr lang="en-US" sz="1550" b="1" i="1" dirty="0"/>
              <a:t>m</a:t>
            </a:r>
            <a:r>
              <a:rPr lang="en-US" sz="1550" i="1" dirty="0"/>
              <a:t>anagement </a:t>
            </a:r>
            <a:r>
              <a:rPr lang="en-US" sz="1550" b="1" i="1" dirty="0"/>
              <a:t>s</a:t>
            </a:r>
            <a:r>
              <a:rPr lang="en-US" sz="1550" i="1" dirty="0"/>
              <a:t>ystem</a:t>
            </a:r>
            <a:r>
              <a:rPr lang="en-US" sz="1550" dirty="0"/>
              <a:t> (DBMS) is a collection of programs that enables you to store, modify, and extract information from a database. There are many different types of database management systems, ranging from small systems that run on personal computers to huge systems that run on mainframes</a:t>
            </a:r>
            <a:r>
              <a:rPr lang="en-US" sz="1550" dirty="0" smtClean="0"/>
              <a:t>.</a:t>
            </a:r>
          </a:p>
          <a:p>
            <a:r>
              <a:rPr lang="en-US" sz="1550" dirty="0"/>
              <a:t>Requests for information from a database are made in the form of a query. The set of rules for constructing queries are called query language. Different database uses different types of query language but most common is “SQL” i.e. Structured Query Language</a:t>
            </a:r>
            <a:r>
              <a:rPr lang="en-US" sz="1550" dirty="0" smtClean="0"/>
              <a:t>.</a:t>
            </a:r>
          </a:p>
          <a:p>
            <a:r>
              <a:rPr lang="en-US" sz="1550" dirty="0" smtClean="0"/>
              <a:t>DBMS can be different types</a:t>
            </a:r>
          </a:p>
          <a:p>
            <a:pPr lvl="1"/>
            <a:r>
              <a:rPr lang="en-US" sz="1550" b="1" dirty="0" smtClean="0"/>
              <a:t>Relational </a:t>
            </a:r>
            <a:r>
              <a:rPr lang="mr-IN" sz="1550" b="1" dirty="0" smtClean="0"/>
              <a:t>–</a:t>
            </a:r>
            <a:r>
              <a:rPr lang="en-US" sz="1550" b="1" dirty="0" smtClean="0"/>
              <a:t> </a:t>
            </a:r>
            <a:r>
              <a:rPr lang="en-US" sz="1550" dirty="0" smtClean="0"/>
              <a:t>DBMS that stores data in form of related tables</a:t>
            </a:r>
            <a:r>
              <a:rPr lang="en-US" sz="1550" b="1" dirty="0" smtClean="0"/>
              <a:t>. </a:t>
            </a:r>
            <a:r>
              <a:rPr lang="en-US" sz="1550" dirty="0" smtClean="0"/>
              <a:t> Ex: Oracle, Postgres, </a:t>
            </a:r>
          </a:p>
          <a:p>
            <a:pPr lvl="1"/>
            <a:r>
              <a:rPr lang="en-US" sz="1550" b="1" dirty="0" smtClean="0"/>
              <a:t>Flat</a:t>
            </a:r>
            <a:r>
              <a:rPr lang="en-US" sz="1550" dirty="0" smtClean="0"/>
              <a:t> </a:t>
            </a:r>
            <a:r>
              <a:rPr lang="mr-IN" sz="1550" dirty="0" smtClean="0"/>
              <a:t>–</a:t>
            </a:r>
            <a:r>
              <a:rPr lang="en-US" sz="1550" dirty="0" smtClean="0"/>
              <a:t> DBMS that stores data in a single table.  Ex: text file</a:t>
            </a:r>
          </a:p>
          <a:p>
            <a:pPr lvl="1"/>
            <a:r>
              <a:rPr lang="en-US" sz="1550" b="1" dirty="0" smtClean="0"/>
              <a:t>Hierarchical </a:t>
            </a:r>
            <a:r>
              <a:rPr lang="mr-IN" sz="1550" dirty="0" smtClean="0"/>
              <a:t>–</a:t>
            </a:r>
            <a:r>
              <a:rPr lang="en-US" sz="1550" dirty="0" smtClean="0"/>
              <a:t> DBMS in which data is organized into a tree like structure. Ex: Mainframe</a:t>
            </a:r>
          </a:p>
          <a:p>
            <a:pPr lvl="1"/>
            <a:r>
              <a:rPr lang="en-US" sz="1550" b="1" dirty="0"/>
              <a:t>Network </a:t>
            </a:r>
            <a:r>
              <a:rPr lang="en-US" sz="1550" dirty="0"/>
              <a:t>- Modeled where each object types are </a:t>
            </a:r>
            <a:r>
              <a:rPr lang="en-US" sz="1550" dirty="0" smtClean="0"/>
              <a:t>nodes </a:t>
            </a:r>
            <a:r>
              <a:rPr lang="en-US" sz="1550" dirty="0"/>
              <a:t>and </a:t>
            </a:r>
            <a:r>
              <a:rPr lang="en-US" sz="1550" dirty="0" smtClean="0"/>
              <a:t>relation types </a:t>
            </a:r>
            <a:r>
              <a:rPr lang="en-US" sz="1550" dirty="0"/>
              <a:t>are arcs and is not restricted by </a:t>
            </a:r>
            <a:r>
              <a:rPr lang="en-US" sz="1550" dirty="0" smtClean="0"/>
              <a:t>hierarchy. </a:t>
            </a:r>
            <a:r>
              <a:rPr lang="en-US" sz="1550" dirty="0"/>
              <a:t>Ex: integrated Data </a:t>
            </a:r>
            <a:r>
              <a:rPr lang="en-US" sz="1550" dirty="0" smtClean="0"/>
              <a:t>store</a:t>
            </a:r>
          </a:p>
          <a:p>
            <a:r>
              <a:rPr lang="en-US" sz="1550" dirty="0" smtClean="0"/>
              <a:t>Example of DBMS</a:t>
            </a:r>
          </a:p>
          <a:p>
            <a:pPr lvl="1"/>
            <a:r>
              <a:rPr lang="en-US" sz="1550" dirty="0" smtClean="0"/>
              <a:t>Computerized library system</a:t>
            </a:r>
          </a:p>
          <a:p>
            <a:pPr lvl="1"/>
            <a:r>
              <a:rPr lang="en-US" sz="1550" dirty="0" smtClean="0"/>
              <a:t>Automated teller machines</a:t>
            </a:r>
          </a:p>
          <a:p>
            <a:pPr lvl="1"/>
            <a:r>
              <a:rPr lang="en-US" sz="1550" dirty="0" smtClean="0"/>
              <a:t>Flight Reservation System</a:t>
            </a:r>
          </a:p>
          <a:p>
            <a:pPr lvl="1"/>
            <a:r>
              <a:rPr lang="en-US" sz="1550" dirty="0" smtClean="0"/>
              <a:t>Computerized Parts Inventory system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4008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5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228599"/>
            <a:ext cx="7924800" cy="533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153400" cy="5651500"/>
          </a:xfrm>
        </p:spPr>
        <p:txBody>
          <a:bodyPr>
            <a:noAutofit/>
          </a:bodyPr>
          <a:lstStyle/>
          <a:p>
            <a:pPr fontAlgn="base"/>
            <a:r>
              <a:rPr lang="en-US" sz="1900" dirty="0" smtClean="0"/>
              <a:t>Retrieve </a:t>
            </a:r>
            <a:r>
              <a:rPr lang="en-US" sz="1900" dirty="0" smtClean="0"/>
              <a:t>unique data(age) from table.</a:t>
            </a:r>
            <a:endParaRPr lang="en-US" sz="1900" dirty="0" smtClean="0"/>
          </a:p>
          <a:p>
            <a:pPr marL="320040" lvl="1" indent="0" fontAlgn="base">
              <a:buNone/>
            </a:pPr>
            <a:r>
              <a:rPr lang="en-US" sz="1400" dirty="0">
                <a:solidFill>
                  <a:srgbClr val="FFC000"/>
                </a:solidFill>
              </a:rPr>
              <a:t>SELECT DISTINCT age FROM EMPLOYEE;</a:t>
            </a:r>
            <a:endParaRPr lang="en-US" sz="1400" dirty="0" smtClean="0">
              <a:solidFill>
                <a:srgbClr val="FFC000"/>
              </a:solidFill>
            </a:endParaRPr>
          </a:p>
          <a:p>
            <a:pPr marL="320040" lvl="1" indent="0" fontAlgn="base">
              <a:buNone/>
            </a:pPr>
            <a:endParaRPr lang="en-US" sz="1600" dirty="0"/>
          </a:p>
          <a:p>
            <a:pPr fontAlgn="base"/>
            <a:endParaRPr lang="en-US" sz="1900" dirty="0" smtClean="0"/>
          </a:p>
          <a:p>
            <a:pPr fontAlgn="base"/>
            <a:endParaRPr lang="en-US" sz="1800" dirty="0" smtClean="0"/>
          </a:p>
          <a:p>
            <a:pPr fontAlgn="base"/>
            <a:endParaRPr lang="en-US" sz="1800" dirty="0" smtClean="0"/>
          </a:p>
          <a:p>
            <a:pPr fontAlgn="base"/>
            <a:r>
              <a:rPr lang="en-US" sz="1800" dirty="0" smtClean="0"/>
              <a:t>Select particular </a:t>
            </a:r>
            <a:r>
              <a:rPr lang="en-US" sz="1800" dirty="0"/>
              <a:t>rows where the function's result meets some condition</a:t>
            </a:r>
            <a:r>
              <a:rPr lang="en-US" sz="1800" dirty="0" smtClean="0"/>
              <a:t>.</a:t>
            </a:r>
          </a:p>
          <a:p>
            <a:pPr marL="45720" indent="0" fontAlgn="base">
              <a:buNone/>
            </a:pPr>
            <a:r>
              <a:rPr lang="en-US" sz="1600" dirty="0" smtClean="0"/>
              <a:t>    </a:t>
            </a:r>
            <a:r>
              <a:rPr lang="en-US" sz="1400" dirty="0">
                <a:solidFill>
                  <a:srgbClr val="FFC000"/>
                </a:solidFill>
              </a:rPr>
              <a:t>SELECT NAME FROM </a:t>
            </a:r>
            <a:r>
              <a:rPr lang="en-US" sz="1400" dirty="0" smtClean="0">
                <a:solidFill>
                  <a:srgbClr val="FFC000"/>
                </a:solidFill>
              </a:rPr>
              <a:t>EMPLOYEE </a:t>
            </a:r>
            <a:r>
              <a:rPr lang="en-US" sz="1400" dirty="0">
                <a:solidFill>
                  <a:srgbClr val="FFC000"/>
                </a:solidFill>
              </a:rPr>
              <a:t>GROUP BY name HAVING count(name) &gt; 1</a:t>
            </a:r>
            <a:r>
              <a:rPr lang="en-US" sz="1400" dirty="0" smtClean="0">
                <a:solidFill>
                  <a:srgbClr val="FFC000"/>
                </a:solidFill>
              </a:rPr>
              <a:t>;</a:t>
            </a:r>
          </a:p>
          <a:p>
            <a:pPr marL="45720" indent="0" fontAlgn="base">
              <a:buNone/>
            </a:pPr>
            <a:endParaRPr lang="en-US" sz="1600" dirty="0" smtClean="0"/>
          </a:p>
          <a:p>
            <a:pPr marL="45720" indent="0" fontAlgn="base">
              <a:buNone/>
            </a:pPr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r>
              <a:rPr lang="en-US" sz="1600" dirty="0" smtClean="0"/>
              <a:t>Delete row from table</a:t>
            </a:r>
          </a:p>
          <a:p>
            <a:pPr marL="45720" indent="0" fontAlgn="base">
              <a:buNone/>
            </a:pPr>
            <a:r>
              <a:rPr lang="en-US" sz="1600" dirty="0" smtClean="0"/>
              <a:t>    </a:t>
            </a:r>
            <a:r>
              <a:rPr lang="en-US" sz="1400" dirty="0" smtClean="0">
                <a:solidFill>
                  <a:srgbClr val="FFC000"/>
                </a:solidFill>
              </a:rPr>
              <a:t>DELETE FROM </a:t>
            </a:r>
            <a:r>
              <a:rPr lang="en-US" sz="1400" dirty="0">
                <a:solidFill>
                  <a:srgbClr val="FFC000"/>
                </a:solidFill>
              </a:rPr>
              <a:t>EMPLOYEE WHERE ID = 2</a:t>
            </a:r>
            <a:r>
              <a:rPr lang="en-US" sz="1400" dirty="0" smtClean="0">
                <a:solidFill>
                  <a:srgbClr val="FFC000"/>
                </a:solidFill>
              </a:rPr>
              <a:t>;</a:t>
            </a:r>
          </a:p>
          <a:p>
            <a:pPr marL="45720" indent="0" fontAlgn="base">
              <a:buNone/>
            </a:pPr>
            <a:r>
              <a:rPr lang="en-US" sz="1400" dirty="0">
                <a:solidFill>
                  <a:srgbClr val="FFC000"/>
                </a:solidFill>
              </a:rPr>
              <a:t> </a:t>
            </a:r>
            <a:r>
              <a:rPr lang="en-US" sz="1400" dirty="0" smtClean="0">
                <a:solidFill>
                  <a:srgbClr val="FFC000"/>
                </a:solidFill>
              </a:rPr>
              <a:t>   SELECT * FROM EMPLOYEE;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4135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7800"/>
            <a:ext cx="3200400" cy="10119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9" y="3352801"/>
            <a:ext cx="3450771" cy="7908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9" y="5129213"/>
            <a:ext cx="4288972" cy="11160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29" y="4453544"/>
            <a:ext cx="3450771" cy="34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228599"/>
            <a:ext cx="7924800" cy="533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153400" cy="5651500"/>
          </a:xfrm>
        </p:spPr>
        <p:txBody>
          <a:bodyPr>
            <a:noAutofit/>
          </a:bodyPr>
          <a:lstStyle/>
          <a:p>
            <a:pPr fontAlgn="base"/>
            <a:r>
              <a:rPr lang="en-US" sz="1900" dirty="0" smtClean="0"/>
              <a:t>Delete all rows from table.</a:t>
            </a:r>
          </a:p>
          <a:p>
            <a:pPr marL="320040" lvl="1" indent="0" fontAlgn="base">
              <a:buNone/>
            </a:pPr>
            <a:r>
              <a:rPr lang="en-US" sz="1400" dirty="0">
                <a:solidFill>
                  <a:srgbClr val="FFC000"/>
                </a:solidFill>
              </a:rPr>
              <a:t>DELETE FROM </a:t>
            </a:r>
            <a:r>
              <a:rPr lang="en-US" sz="1400" dirty="0" smtClean="0">
                <a:solidFill>
                  <a:srgbClr val="FFC000"/>
                </a:solidFill>
              </a:rPr>
              <a:t>EMPLOYEE;</a:t>
            </a:r>
            <a:endParaRPr lang="en-US" sz="1400" dirty="0"/>
          </a:p>
          <a:p>
            <a:pPr fontAlgn="base"/>
            <a:endParaRPr lang="en-US" sz="1900" dirty="0" smtClean="0"/>
          </a:p>
          <a:p>
            <a:pPr fontAlgn="base"/>
            <a:endParaRPr lang="en-US" sz="1800" dirty="0" smtClean="0"/>
          </a:p>
          <a:p>
            <a:pPr fontAlgn="base"/>
            <a:endParaRPr lang="en-US" sz="1800" dirty="0" smtClean="0"/>
          </a:p>
          <a:p>
            <a:pPr fontAlgn="base"/>
            <a:r>
              <a:rPr lang="en-US" sz="1800" dirty="0" smtClean="0"/>
              <a:t>Delete the entire table.</a:t>
            </a:r>
          </a:p>
          <a:p>
            <a:pPr marL="45720" indent="0" fontAlgn="base">
              <a:buNone/>
            </a:pPr>
            <a:r>
              <a:rPr lang="en-US" sz="1600" dirty="0" smtClean="0"/>
              <a:t>    </a:t>
            </a:r>
            <a:r>
              <a:rPr lang="en-US" sz="1400" dirty="0" smtClean="0">
                <a:solidFill>
                  <a:srgbClr val="FFC000"/>
                </a:solidFill>
              </a:rPr>
              <a:t>DROP TABLE EMPLOYEE;</a:t>
            </a:r>
            <a:endParaRPr lang="en-US" sz="1400" dirty="0" smtClean="0"/>
          </a:p>
          <a:p>
            <a:pPr marL="45720" indent="0" fontAlgn="base">
              <a:buNone/>
            </a:pPr>
            <a:endParaRPr lang="en-US" sz="1600" dirty="0" smtClean="0"/>
          </a:p>
          <a:p>
            <a:pPr marL="45720" indent="0" fontAlgn="base">
              <a:buNone/>
            </a:pPr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r>
              <a:rPr lang="en-US" sz="1600" dirty="0" smtClean="0"/>
              <a:t>Delete the entire database.</a:t>
            </a:r>
          </a:p>
          <a:p>
            <a:pPr marL="45720" indent="0" fontAlgn="base"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</a:t>
            </a:r>
            <a:r>
              <a:rPr lang="en-US" sz="1400" dirty="0" smtClean="0">
                <a:solidFill>
                  <a:srgbClr val="FFC000"/>
                </a:solidFill>
              </a:rPr>
              <a:t>DROP DATABASE COMPANY;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1849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8" y="3199606"/>
            <a:ext cx="4304835" cy="38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72" y="1504055"/>
            <a:ext cx="4301206" cy="5279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8" y="4666059"/>
            <a:ext cx="4304835" cy="66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7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027246" cy="986995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Complete Selenium Automation Engineer Bootcamp: Go from Zero to Hero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4648200"/>
            <a:ext cx="3810000" cy="1356172"/>
          </a:xfr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4748" y="6196282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127578"/>
            <a:ext cx="1360488" cy="1231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3087512"/>
            <a:ext cx="1905000" cy="13525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1642331"/>
            <a:ext cx="1905000" cy="12532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84206"/>
            <a:ext cx="3405164" cy="30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228599"/>
            <a:ext cx="8242300" cy="533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</a:t>
            </a:r>
            <a:r>
              <a:rPr lang="en-US" smtClean="0"/>
              <a:t>Driven Framework using Postgres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153400" cy="5651500"/>
          </a:xfrm>
        </p:spPr>
        <p:txBody>
          <a:bodyPr>
            <a:noAutofit/>
          </a:bodyPr>
          <a:lstStyle/>
          <a:p>
            <a:pPr fontAlgn="base"/>
            <a:r>
              <a:rPr lang="en-US" sz="1900" dirty="0" smtClean="0"/>
              <a:t>Download postgressql jdbc artifact using Maven.</a:t>
            </a:r>
            <a:endParaRPr lang="en-US" sz="1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" indent="0" fontAlgn="base">
              <a:buNone/>
            </a:pP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dependency&gt;</a:t>
            </a:r>
            <a:b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&lt;groupId&gt;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postgresql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&lt;/groupId&gt;</a:t>
            </a:r>
            <a:b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&lt;artifactId&gt;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postgresql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&lt;/artifactId&gt;</a:t>
            </a:r>
            <a:b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&lt;version&gt;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9.1-901-1.jdbc4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&lt;/version&gt;</a:t>
            </a:r>
            <a:b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&lt;/dependency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1849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0" y="2798689"/>
            <a:ext cx="8239579" cy="7890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" y="3733800"/>
            <a:ext cx="82359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7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172134"/>
            <a:ext cx="7924800" cy="609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Driven Framework: Postgres DB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990600"/>
            <a:ext cx="7924801" cy="5181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0" y="64008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8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172134"/>
            <a:ext cx="7924800" cy="609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Driven Framework: </a:t>
            </a:r>
            <a:r>
              <a:rPr lang="en-US" dirty="0"/>
              <a:t>Postgres DB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89" y="1040381"/>
            <a:ext cx="8024911" cy="5029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0" y="64008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228599"/>
            <a:ext cx="7924800" cy="533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RDBMS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001000" cy="5562600"/>
          </a:xfrm>
        </p:spPr>
        <p:txBody>
          <a:bodyPr>
            <a:noAutofit/>
          </a:bodyPr>
          <a:lstStyle/>
          <a:p>
            <a:pPr fontAlgn="base"/>
            <a:r>
              <a:rPr lang="en-US" sz="1700" dirty="0" smtClean="0"/>
              <a:t>Database </a:t>
            </a:r>
            <a:r>
              <a:rPr lang="en-US" sz="1700" dirty="0"/>
              <a:t>management system (DBMS) that stores data in the form of related tables</a:t>
            </a:r>
            <a:r>
              <a:rPr lang="en-US" sz="1700" dirty="0" smtClean="0"/>
              <a:t>.</a:t>
            </a:r>
          </a:p>
          <a:p>
            <a:pPr fontAlgn="base"/>
            <a:r>
              <a:rPr lang="en-US" sz="1700" dirty="0" smtClean="0"/>
              <a:t> </a:t>
            </a:r>
            <a:r>
              <a:rPr lang="en-US" sz="1700" dirty="0"/>
              <a:t>Relational databases are powerful because they require few assumptions about how data is related or how it will be extracted from the database. As a result, the same database can be viewed in many different ways.</a:t>
            </a:r>
          </a:p>
          <a:p>
            <a:pPr fontAlgn="base"/>
            <a:r>
              <a:rPr lang="en-US" sz="1700" dirty="0"/>
              <a:t>An important feature of relational systems is that a single database can be spread across several tables. This differs from flat-file databases, in which each database is self-contained in a single table</a:t>
            </a:r>
            <a:r>
              <a:rPr lang="en-US" sz="1700" dirty="0" smtClean="0"/>
              <a:t>.</a:t>
            </a:r>
          </a:p>
          <a:p>
            <a:r>
              <a:rPr lang="en-US" sz="1700" dirty="0" smtClean="0"/>
              <a:t>RDBMS data is </a:t>
            </a:r>
            <a:r>
              <a:rPr lang="en-US" sz="1700" dirty="0"/>
              <a:t>stored in database objects which are called as </a:t>
            </a:r>
            <a:r>
              <a:rPr lang="en-US" sz="1700" b="1" dirty="0"/>
              <a:t>tables</a:t>
            </a:r>
            <a:r>
              <a:rPr lang="en-US" sz="1700" dirty="0"/>
              <a:t>. This table is basically a collection of related data entries and it consists of numerous columns and rows.</a:t>
            </a:r>
          </a:p>
          <a:p>
            <a:r>
              <a:rPr lang="en-US" sz="1700" dirty="0" smtClean="0"/>
              <a:t>A table </a:t>
            </a:r>
            <a:r>
              <a:rPr lang="en-US" sz="1700" dirty="0"/>
              <a:t>is the most common and simplest form of data storage in a relational </a:t>
            </a:r>
            <a:r>
              <a:rPr lang="en-US" sz="1700" dirty="0" smtClean="0"/>
              <a:t>database</a:t>
            </a:r>
          </a:p>
          <a:p>
            <a:r>
              <a:rPr lang="en-US" sz="1700" dirty="0" smtClean="0"/>
              <a:t>Example of DBMS</a:t>
            </a:r>
          </a:p>
          <a:p>
            <a:pPr lvl="1"/>
            <a:r>
              <a:rPr lang="en-US" sz="1700" dirty="0" smtClean="0"/>
              <a:t>Oracle</a:t>
            </a:r>
          </a:p>
          <a:p>
            <a:pPr lvl="1"/>
            <a:r>
              <a:rPr lang="en-US" sz="1700" dirty="0" smtClean="0"/>
              <a:t>MySQL</a:t>
            </a:r>
          </a:p>
          <a:p>
            <a:pPr lvl="1"/>
            <a:r>
              <a:rPr lang="en-US" sz="1700" dirty="0" smtClean="0"/>
              <a:t>SQL Server</a:t>
            </a:r>
          </a:p>
          <a:p>
            <a:pPr lvl="1"/>
            <a:r>
              <a:rPr lang="en-US" sz="1700" dirty="0" smtClean="0"/>
              <a:t>SQLite</a:t>
            </a:r>
          </a:p>
          <a:p>
            <a:pPr lvl="1"/>
            <a:r>
              <a:rPr lang="en-US" sz="1700" dirty="0" smtClean="0"/>
              <a:t>Postgres</a:t>
            </a:r>
            <a:endParaRPr lang="en-US" sz="1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4135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228599"/>
            <a:ext cx="7924800" cy="533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RDBMS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077200" cy="5651500"/>
          </a:xfrm>
        </p:spPr>
        <p:txBody>
          <a:bodyPr>
            <a:noAutofit/>
          </a:bodyPr>
          <a:lstStyle/>
          <a:p>
            <a:pPr fontAlgn="base"/>
            <a:r>
              <a:rPr lang="en-US" sz="1700" dirty="0" smtClean="0"/>
              <a:t>RDBMS also uses SQL or structured query language to extract information from the table.</a:t>
            </a:r>
            <a:endParaRPr lang="en-US" sz="1700" dirty="0"/>
          </a:p>
          <a:p>
            <a:pPr fontAlgn="base"/>
            <a:r>
              <a:rPr lang="en-US" sz="1700" dirty="0" smtClean="0"/>
              <a:t>Ex:  </a:t>
            </a:r>
          </a:p>
          <a:p>
            <a:pPr lvl="1" fontAlgn="base"/>
            <a:r>
              <a:rPr lang="en-US" sz="1600" dirty="0" smtClean="0">
                <a:solidFill>
                  <a:srgbClr val="FFC000"/>
                </a:solidFill>
              </a:rPr>
              <a:t>SELECT * FROM EMPLOYEE; </a:t>
            </a:r>
          </a:p>
          <a:p>
            <a:pPr fontAlgn="base"/>
            <a:endParaRPr lang="en-US" sz="1700" dirty="0"/>
          </a:p>
          <a:p>
            <a:pPr fontAlgn="base"/>
            <a:endParaRPr lang="en-US" sz="1700" dirty="0" smtClean="0"/>
          </a:p>
          <a:p>
            <a:pPr fontAlgn="base"/>
            <a:endParaRPr lang="en-US" sz="1700" dirty="0"/>
          </a:p>
          <a:p>
            <a:pPr fontAlgn="base"/>
            <a:endParaRPr lang="en-US" sz="1700" dirty="0" smtClean="0"/>
          </a:p>
          <a:p>
            <a:pPr fontAlgn="base"/>
            <a:endParaRPr lang="en-US" sz="1700" dirty="0"/>
          </a:p>
          <a:p>
            <a:pPr fontAlgn="base"/>
            <a:endParaRPr lang="en-US" sz="1700" dirty="0"/>
          </a:p>
          <a:p>
            <a:pPr fontAlgn="base"/>
            <a:endParaRPr lang="en-US" sz="1700" dirty="0" smtClean="0"/>
          </a:p>
          <a:p>
            <a:pPr marL="411480" lvl="2" fontAlgn="base"/>
            <a:r>
              <a:rPr lang="en-US" dirty="0" smtClean="0">
                <a:solidFill>
                  <a:srgbClr val="FFC000"/>
                </a:solidFill>
              </a:rPr>
              <a:t>SELECT ID,NAME,AGE,ADDRESS FROM EMPLOYEE;</a:t>
            </a:r>
            <a:endParaRPr lang="en-US" dirty="0">
              <a:solidFill>
                <a:srgbClr val="FFC000"/>
              </a:solidFill>
            </a:endParaRPr>
          </a:p>
          <a:p>
            <a:pPr lvl="1" fontAlgn="base"/>
            <a:endParaRPr lang="en-US" sz="1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4135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13" y="2155170"/>
            <a:ext cx="3692863" cy="17310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14" y="4648200"/>
            <a:ext cx="3692862" cy="155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027246" cy="986995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Complete Selenium Automation Engineer Bootcamp: Go from Zero to Hero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4648200"/>
            <a:ext cx="3810000" cy="1356172"/>
          </a:xfr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4748" y="6196282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127578"/>
            <a:ext cx="1360488" cy="1231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3087512"/>
            <a:ext cx="1905000" cy="13525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1642331"/>
            <a:ext cx="1905000" cy="12532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84206"/>
            <a:ext cx="3405164" cy="30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343" y="381000"/>
            <a:ext cx="7924800" cy="533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Postgres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077200" cy="5105400"/>
          </a:xfrm>
        </p:spPr>
        <p:txBody>
          <a:bodyPr>
            <a:noAutofit/>
          </a:bodyPr>
          <a:lstStyle/>
          <a:p>
            <a:pPr fontAlgn="base"/>
            <a:r>
              <a:rPr lang="en-US" sz="1900" dirty="0"/>
              <a:t>PostgreSQL is an object-relational database management system (ORDBMS) based on POSTGRES, Version 4.2, developed at the University of California at Berkeley Computer Science Department. </a:t>
            </a:r>
            <a:endParaRPr lang="en-US" sz="1900" dirty="0" smtClean="0"/>
          </a:p>
          <a:p>
            <a:pPr fontAlgn="base"/>
            <a:r>
              <a:rPr lang="en-US" sz="1900" dirty="0" smtClean="0"/>
              <a:t>POSTGRES </a:t>
            </a:r>
            <a:r>
              <a:rPr lang="en-US" sz="1900" dirty="0"/>
              <a:t>pioneered many concepts that only became available in some commercial database systems much later</a:t>
            </a:r>
            <a:r>
              <a:rPr lang="en-US" sz="1900" dirty="0" smtClean="0"/>
              <a:t>.</a:t>
            </a:r>
          </a:p>
          <a:p>
            <a:pPr fontAlgn="base"/>
            <a:r>
              <a:rPr lang="en-US" sz="1900" dirty="0"/>
              <a:t>PostgreSQL is an open-source descendant of this original Berkeley code. It supports a large part of the SQL standard and offers many modern </a:t>
            </a:r>
            <a:r>
              <a:rPr lang="en-US" sz="1900" dirty="0" smtClean="0"/>
              <a:t>features</a:t>
            </a:r>
          </a:p>
          <a:p>
            <a:pPr fontAlgn="base"/>
            <a:r>
              <a:rPr lang="en-US" sz="1900" dirty="0"/>
              <a:t>PostgreSQL can be used, modified, and distributed by anyone free of charge for any purpose, be it private, commercial, or academic.</a:t>
            </a:r>
            <a:endParaRPr lang="en-US" sz="1900" dirty="0" smtClean="0"/>
          </a:p>
          <a:p>
            <a:pPr fontAlgn="base"/>
            <a:r>
              <a:rPr lang="en-US" sz="1900" dirty="0" smtClean="0"/>
              <a:t>Source</a:t>
            </a:r>
          </a:p>
          <a:p>
            <a:pPr lvl="1" fontAlgn="base"/>
            <a:r>
              <a:rPr lang="en-US" sz="1900" dirty="0"/>
              <a:t>https://</a:t>
            </a:r>
            <a:r>
              <a:rPr lang="en-US" sz="1900" dirty="0" err="1"/>
              <a:t>www.postgresql.org</a:t>
            </a:r>
            <a:r>
              <a:rPr lang="en-US" sz="1900" dirty="0" smtClean="0"/>
              <a:t>/</a:t>
            </a:r>
          </a:p>
          <a:p>
            <a:pPr fontAlgn="base"/>
            <a:r>
              <a:rPr lang="en-US" sz="1900" dirty="0" smtClean="0"/>
              <a:t>Installation</a:t>
            </a:r>
          </a:p>
          <a:p>
            <a:pPr lvl="1" fontAlgn="base"/>
            <a:r>
              <a:rPr lang="en-US" sz="1900" dirty="0" smtClean="0"/>
              <a:t>https</a:t>
            </a:r>
            <a:r>
              <a:rPr lang="en-US" sz="1900" dirty="0"/>
              <a:t>://</a:t>
            </a:r>
            <a:r>
              <a:rPr lang="en-US" sz="1900" dirty="0" err="1"/>
              <a:t>www.openscg.com</a:t>
            </a:r>
            <a:r>
              <a:rPr lang="en-US" sz="1900" dirty="0"/>
              <a:t>/</a:t>
            </a:r>
            <a:r>
              <a:rPr lang="en-US" sz="1900" dirty="0" err="1"/>
              <a:t>bigsql</a:t>
            </a:r>
            <a:r>
              <a:rPr lang="en-US" sz="1900" dirty="0"/>
              <a:t>/</a:t>
            </a:r>
            <a:r>
              <a:rPr lang="en-US" sz="1900" dirty="0" err="1"/>
              <a:t>postgresql</a:t>
            </a:r>
            <a:r>
              <a:rPr lang="en-US" sz="1900" dirty="0"/>
              <a:t>/</a:t>
            </a:r>
            <a:r>
              <a:rPr lang="en-US" sz="1900" dirty="0" err="1"/>
              <a:t>installers.jsp</a:t>
            </a:r>
            <a:r>
              <a:rPr lang="en-US" sz="1900" dirty="0" smtClean="0"/>
              <a:t>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4135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7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027246" cy="986995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Complete Selenium Automation Engineer Bootcamp: Go from Zero to Hero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4648200"/>
            <a:ext cx="3810000" cy="1356172"/>
          </a:xfr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4748" y="6196282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127578"/>
            <a:ext cx="1360488" cy="1231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3087512"/>
            <a:ext cx="1905000" cy="13525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1642331"/>
            <a:ext cx="1905000" cy="12532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84206"/>
            <a:ext cx="3405164" cy="30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2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228599"/>
            <a:ext cx="7924800" cy="533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001000" cy="5651500"/>
          </a:xfrm>
        </p:spPr>
        <p:txBody>
          <a:bodyPr>
            <a:noAutofit/>
          </a:bodyPr>
          <a:lstStyle/>
          <a:p>
            <a:pPr fontAlgn="base"/>
            <a:r>
              <a:rPr lang="en-US" sz="1900" dirty="0" smtClean="0"/>
              <a:t>Create database</a:t>
            </a:r>
          </a:p>
          <a:p>
            <a:pPr marL="45720" indent="0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   </a:t>
            </a:r>
            <a:r>
              <a:rPr lang="en-US" sz="1600" dirty="0" smtClean="0">
                <a:solidFill>
                  <a:srgbClr val="FFC000"/>
                </a:solidFill>
              </a:rPr>
              <a:t>create database </a:t>
            </a:r>
            <a:r>
              <a:rPr lang="en-US" sz="1600" dirty="0">
                <a:solidFill>
                  <a:srgbClr val="FFC000"/>
                </a:solidFill>
              </a:rPr>
              <a:t>company</a:t>
            </a:r>
            <a:r>
              <a:rPr lang="en-US" sz="1600" dirty="0" smtClean="0">
                <a:solidFill>
                  <a:srgbClr val="FFC000"/>
                </a:solidFill>
              </a:rPr>
              <a:t>;</a:t>
            </a:r>
            <a:endParaRPr lang="en-US" sz="1600" dirty="0">
              <a:solidFill>
                <a:srgbClr val="FFC000"/>
              </a:solidFill>
            </a:endParaRPr>
          </a:p>
          <a:p>
            <a:pPr marL="45720" indent="0"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fontAlgn="base"/>
            <a:endParaRPr lang="en-US" sz="1900" dirty="0" smtClean="0"/>
          </a:p>
          <a:p>
            <a:pPr fontAlgn="base"/>
            <a:r>
              <a:rPr lang="en-US" sz="1900" dirty="0" smtClean="0"/>
              <a:t>Access/Connect to </a:t>
            </a:r>
            <a:r>
              <a:rPr lang="en-US" sz="1900" dirty="0"/>
              <a:t>database</a:t>
            </a:r>
          </a:p>
          <a:p>
            <a:pPr marL="45720" indent="0">
              <a:buNone/>
            </a:pPr>
            <a:r>
              <a:rPr lang="en-US" sz="1600" dirty="0">
                <a:solidFill>
                  <a:srgbClr val="FFC000"/>
                </a:solidFill>
              </a:rPr>
              <a:t> </a:t>
            </a:r>
            <a:r>
              <a:rPr lang="en-US" sz="1600" dirty="0" smtClean="0">
                <a:solidFill>
                  <a:srgbClr val="FFC000"/>
                </a:solidFill>
              </a:rPr>
              <a:t>  \c company;</a:t>
            </a:r>
          </a:p>
          <a:p>
            <a:pPr marL="45720" indent="0">
              <a:buNone/>
            </a:pPr>
            <a:endParaRPr lang="en-US" sz="1400" dirty="0" smtClean="0">
              <a:solidFill>
                <a:srgbClr val="FFC000"/>
              </a:solidFill>
            </a:endParaRPr>
          </a:p>
          <a:p>
            <a:pPr marL="45720" indent="0">
              <a:buNone/>
            </a:pPr>
            <a:endParaRPr lang="en-US" sz="1400" dirty="0">
              <a:solidFill>
                <a:srgbClr val="FFC000"/>
              </a:solidFill>
            </a:endParaRPr>
          </a:p>
          <a:p>
            <a:pPr marL="45720" indent="0">
              <a:buNone/>
            </a:pPr>
            <a:endParaRPr lang="en-US" sz="1400" dirty="0" smtClean="0">
              <a:solidFill>
                <a:srgbClr val="FFC000"/>
              </a:solidFill>
            </a:endParaRPr>
          </a:p>
          <a:p>
            <a:pPr fontAlgn="base"/>
            <a:endParaRPr lang="en-US" sz="1900" dirty="0" smtClean="0"/>
          </a:p>
          <a:p>
            <a:pPr fontAlgn="base"/>
            <a:r>
              <a:rPr lang="en-US" sz="1900" dirty="0" smtClean="0"/>
              <a:t>Create Table:</a:t>
            </a:r>
          </a:p>
          <a:p>
            <a:pPr marL="320040" lvl="1" indent="0" fontAlgn="base">
              <a:buNone/>
            </a:pPr>
            <a:endParaRPr lang="en-US" sz="1400" dirty="0" smtClean="0">
              <a:solidFill>
                <a:srgbClr val="FFC000"/>
              </a:solidFill>
            </a:endParaRPr>
          </a:p>
          <a:p>
            <a:pPr marL="320040" lvl="1" indent="0" fontAlgn="base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CREATE </a:t>
            </a:r>
            <a:r>
              <a:rPr lang="en-US" sz="1400" dirty="0">
                <a:solidFill>
                  <a:srgbClr val="FFC000"/>
                </a:solidFill>
              </a:rPr>
              <a:t>TABLE EMPLOYEE</a:t>
            </a:r>
            <a:r>
              <a:rPr lang="en-US" sz="1400" dirty="0" smtClean="0">
                <a:solidFill>
                  <a:srgbClr val="FFC000"/>
                </a:solidFill>
              </a:rPr>
              <a:t>(</a:t>
            </a:r>
          </a:p>
          <a:p>
            <a:pPr marL="502920" lvl="2" indent="0" fontAlgn="base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 </a:t>
            </a:r>
            <a:r>
              <a:rPr lang="en-US" sz="1400" dirty="0">
                <a:solidFill>
                  <a:srgbClr val="FFC000"/>
                </a:solidFill>
              </a:rPr>
              <a:t>ID INT PRIMARY KEY     NOT NULL,   </a:t>
            </a:r>
            <a:endParaRPr lang="en-US" sz="1400" dirty="0" smtClean="0">
              <a:solidFill>
                <a:srgbClr val="FFC000"/>
              </a:solidFill>
            </a:endParaRPr>
          </a:p>
          <a:p>
            <a:pPr marL="502920" lvl="2" indent="0" fontAlgn="base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NAME  TEXT    </a:t>
            </a:r>
            <a:r>
              <a:rPr lang="en-US" sz="1400" dirty="0">
                <a:solidFill>
                  <a:srgbClr val="FFC000"/>
                </a:solidFill>
              </a:rPr>
              <a:t>NOT NULL,  </a:t>
            </a:r>
            <a:endParaRPr lang="en-US" sz="1400" dirty="0" smtClean="0">
              <a:solidFill>
                <a:srgbClr val="FFC000"/>
              </a:solidFill>
            </a:endParaRPr>
          </a:p>
          <a:p>
            <a:pPr marL="502920" lvl="2" indent="0" fontAlgn="base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 </a:t>
            </a:r>
            <a:r>
              <a:rPr lang="en-US" sz="1400" dirty="0">
                <a:solidFill>
                  <a:srgbClr val="FFC000"/>
                </a:solidFill>
              </a:rPr>
              <a:t>AGE  </a:t>
            </a:r>
            <a:r>
              <a:rPr lang="en-US" sz="1400" dirty="0" smtClean="0">
                <a:solidFill>
                  <a:srgbClr val="FFC000"/>
                </a:solidFill>
              </a:rPr>
              <a:t>INT NOT </a:t>
            </a:r>
            <a:r>
              <a:rPr lang="en-US" sz="1400" dirty="0">
                <a:solidFill>
                  <a:srgbClr val="FFC000"/>
                </a:solidFill>
              </a:rPr>
              <a:t>NULL,   </a:t>
            </a:r>
            <a:endParaRPr lang="en-US" sz="1400" dirty="0" smtClean="0">
              <a:solidFill>
                <a:srgbClr val="FFC000"/>
              </a:solidFill>
            </a:endParaRPr>
          </a:p>
          <a:p>
            <a:pPr marL="502920" lvl="2" indent="0" fontAlgn="base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ADDRESS  CHAR(50</a:t>
            </a:r>
            <a:r>
              <a:rPr lang="en-US" sz="1400" dirty="0">
                <a:solidFill>
                  <a:srgbClr val="FFC000"/>
                </a:solidFill>
              </a:rPr>
              <a:t>),   </a:t>
            </a:r>
            <a:endParaRPr lang="en-US" sz="1400" dirty="0" smtClean="0">
              <a:solidFill>
                <a:srgbClr val="FFC000"/>
              </a:solidFill>
            </a:endParaRPr>
          </a:p>
          <a:p>
            <a:pPr marL="502920" lvl="2" indent="0" fontAlgn="base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SALARY   </a:t>
            </a:r>
            <a:r>
              <a:rPr lang="is-IS" sz="1400" dirty="0">
                <a:solidFill>
                  <a:srgbClr val="FFC000"/>
                </a:solidFill>
              </a:rPr>
              <a:t>DECIMAL (18, 2)</a:t>
            </a:r>
            <a:r>
              <a:rPr lang="en-US" sz="1400" dirty="0" smtClean="0">
                <a:solidFill>
                  <a:srgbClr val="FFC000"/>
                </a:solidFill>
              </a:rPr>
              <a:t>);</a:t>
            </a:r>
            <a:endParaRPr lang="en-US" sz="1400" dirty="0">
              <a:solidFill>
                <a:srgbClr val="FFC000"/>
              </a:solidFill>
            </a:endParaRPr>
          </a:p>
          <a:p>
            <a:pPr marL="320040" lvl="1" indent="0" fontAlgn="base">
              <a:buNone/>
            </a:pPr>
            <a:endParaRPr lang="en-US" sz="1400" dirty="0" smtClean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4135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4301931"/>
            <a:ext cx="3624420" cy="1835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09" y="1447799"/>
            <a:ext cx="3743625" cy="4103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09" y="2819400"/>
            <a:ext cx="3743626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2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228599"/>
            <a:ext cx="7924800" cy="533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761999"/>
            <a:ext cx="8763000" cy="5486401"/>
          </a:xfrm>
        </p:spPr>
        <p:txBody>
          <a:bodyPr>
            <a:noAutofit/>
          </a:bodyPr>
          <a:lstStyle/>
          <a:p>
            <a:pPr fontAlgn="base"/>
            <a:r>
              <a:rPr lang="en-US" sz="1900" dirty="0" smtClean="0"/>
              <a:t>Insert data into table:</a:t>
            </a:r>
          </a:p>
          <a:p>
            <a:pPr marL="320040" lvl="1" indent="0" fontAlgn="base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INSERT </a:t>
            </a:r>
            <a:r>
              <a:rPr lang="en-US" sz="1400" dirty="0">
                <a:solidFill>
                  <a:srgbClr val="FFC000"/>
                </a:solidFill>
              </a:rPr>
              <a:t>INTO EMPLOYEE (ID,NAME,AGE,ADDRESS,SALARY) VALUES (1, </a:t>
            </a:r>
            <a:r>
              <a:rPr lang="en-US" sz="1400" dirty="0" smtClean="0">
                <a:solidFill>
                  <a:srgbClr val="FFC000"/>
                </a:solidFill>
              </a:rPr>
              <a:t>'Tom</a:t>
            </a:r>
            <a:r>
              <a:rPr lang="en-US" sz="1400" dirty="0">
                <a:solidFill>
                  <a:srgbClr val="FFC000"/>
                </a:solidFill>
              </a:rPr>
              <a:t>', 32, 'New York', </a:t>
            </a:r>
            <a:r>
              <a:rPr lang="en-US" sz="1400" dirty="0" smtClean="0">
                <a:solidFill>
                  <a:srgbClr val="FFC000"/>
                </a:solidFill>
              </a:rPr>
              <a:t>92000.00);</a:t>
            </a:r>
          </a:p>
          <a:p>
            <a:pPr marL="320040" lvl="1" indent="0" fontAlgn="base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INSERT </a:t>
            </a:r>
            <a:r>
              <a:rPr lang="en-US" sz="1400" dirty="0">
                <a:solidFill>
                  <a:srgbClr val="FFC000"/>
                </a:solidFill>
              </a:rPr>
              <a:t>INTO EMPLOYEE (ID,NAME,AGE,ADDRESS,SALARY) VALUES (2, </a:t>
            </a:r>
            <a:r>
              <a:rPr lang="en-US" sz="1400" dirty="0" smtClean="0">
                <a:solidFill>
                  <a:srgbClr val="FFC000"/>
                </a:solidFill>
              </a:rPr>
              <a:t>'John</a:t>
            </a:r>
            <a:r>
              <a:rPr lang="en-US" sz="1400" dirty="0">
                <a:solidFill>
                  <a:srgbClr val="FFC000"/>
                </a:solidFill>
              </a:rPr>
              <a:t>', 35, 'San Francisco', 95000.00</a:t>
            </a:r>
            <a:r>
              <a:rPr lang="en-US" sz="1400" dirty="0" smtClean="0">
                <a:solidFill>
                  <a:srgbClr val="FFC000"/>
                </a:solidFill>
              </a:rPr>
              <a:t>);</a:t>
            </a:r>
          </a:p>
          <a:p>
            <a:pPr marL="320040" lvl="1" indent="0" fontAlgn="base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INSERT INTO EMPLOYEE (ID,NAME,AGE,ADDRESS,SALARY) VALUES (3, 'Harry', 25, 'Los Angeles', 85000.00);</a:t>
            </a:r>
          </a:p>
          <a:p>
            <a:pPr marL="320040" lvl="1" indent="0" fontAlgn="base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INSERT INTO EMPLOYEE (ID,NAME,AGE,ADDRESS,SALARY) VALUES (4, ’Frank', 32, Denver', 72000.00);</a:t>
            </a:r>
          </a:p>
          <a:p>
            <a:pPr marL="320040" lvl="1" indent="0" fontAlgn="base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INSERT INTO EMPLOYEE (ID,NAME,AGE,ADDRESS,SALARY) VALUES (5, ‘Sally’, 25, ’Dallas', 75000.00);</a:t>
            </a:r>
          </a:p>
          <a:p>
            <a:pPr marL="320040" lvl="1" indent="0" fontAlgn="base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INSERT INTO EMPLOYEE (ID,NAME,AGE,ADDRESS,SALARY) VALUES (6, ’Sarah', 31, ‘Boston', 69000.00);</a:t>
            </a:r>
          </a:p>
          <a:p>
            <a:pPr marL="320040" lvl="1" indent="0" fontAlgn="base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INSERT INTO EMPLOYEE (ID,NAME,AGE,ADDRESS,SALARY) VALUES (7, 'Tom', 42, ‘DC’, 99000.00);</a:t>
            </a:r>
          </a:p>
          <a:p>
            <a:pPr marL="320040" lvl="1" indent="0" fontAlgn="base">
              <a:buNone/>
            </a:pPr>
            <a:endParaRPr lang="en-US" sz="1400" dirty="0" smtClean="0">
              <a:solidFill>
                <a:srgbClr val="FFC000"/>
              </a:solidFill>
            </a:endParaRPr>
          </a:p>
          <a:p>
            <a:pPr marL="320040" lvl="1" indent="0" fontAlgn="base">
              <a:buNone/>
            </a:pPr>
            <a:endParaRPr lang="en-US" sz="1400" dirty="0" smtClean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284686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4375040"/>
            <a:ext cx="7792515" cy="179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Udemy-JavaOnly-Class</Template>
  <TotalTime>277696</TotalTime>
  <Words>656</Words>
  <Application>Microsoft Macintosh PowerPoint</Application>
  <PresentationFormat>On-screen Show (4:3)</PresentationFormat>
  <Paragraphs>264</Paragraphs>
  <Slides>25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Mangal</vt:lpstr>
      <vt:lpstr>Wingdings</vt:lpstr>
      <vt:lpstr>Arial</vt:lpstr>
      <vt:lpstr>Perspective</vt:lpstr>
      <vt:lpstr>Complete Selenium Automation Engineer Bootcamp: Go from Zero to Hero</vt:lpstr>
      <vt:lpstr>DBMS</vt:lpstr>
      <vt:lpstr>RDBMS</vt:lpstr>
      <vt:lpstr>RDBMS</vt:lpstr>
      <vt:lpstr>Complete Selenium Automation Engineer Bootcamp: Go from Zero to Hero</vt:lpstr>
      <vt:lpstr>Postgres</vt:lpstr>
      <vt:lpstr>Complete Selenium Automation Engineer Bootcamp: Go from Zero to Hero</vt:lpstr>
      <vt:lpstr>SQL</vt:lpstr>
      <vt:lpstr>SQL</vt:lpstr>
      <vt:lpstr>SQL</vt:lpstr>
      <vt:lpstr>SQL</vt:lpstr>
      <vt:lpstr>SQL</vt:lpstr>
      <vt:lpstr>SQL</vt:lpstr>
      <vt:lpstr>SQL</vt:lpstr>
      <vt:lpstr>Complete Selenium Automation Engineer Bootcamp: Go from Zero to Hero</vt:lpstr>
      <vt:lpstr>SQL - Joins</vt:lpstr>
      <vt:lpstr>SQL - JOINS</vt:lpstr>
      <vt:lpstr>SQL</vt:lpstr>
      <vt:lpstr>SQL</vt:lpstr>
      <vt:lpstr>SQL</vt:lpstr>
      <vt:lpstr>SQL</vt:lpstr>
      <vt:lpstr>Complete Selenium Automation Engineer Bootcamp: Go from Zero to Hero</vt:lpstr>
      <vt:lpstr>Data Driven Framework using Postgres</vt:lpstr>
      <vt:lpstr>Data Driven Framework: Postgres DB</vt:lpstr>
      <vt:lpstr>Data Driven Framework: Postgres DB</vt:lpstr>
    </vt:vector>
  </TitlesOfParts>
  <Company>Hewlett-Packard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Integer</dc:title>
  <dc:creator>trainer</dc:creator>
  <cp:lastModifiedBy>Ashok Tulachan</cp:lastModifiedBy>
  <cp:revision>647</cp:revision>
  <dcterms:created xsi:type="dcterms:W3CDTF">2016-02-12T01:25:48Z</dcterms:created>
  <dcterms:modified xsi:type="dcterms:W3CDTF">2018-02-02T04:03:02Z</dcterms:modified>
</cp:coreProperties>
</file>