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6" r:id="rId3"/>
    <p:sldId id="257" r:id="rId4"/>
    <p:sldId id="269" r:id="rId5"/>
    <p:sldId id="258" r:id="rId6"/>
    <p:sldId id="259" r:id="rId7"/>
    <p:sldId id="260" r:id="rId8"/>
    <p:sldId id="261" r:id="rId9"/>
    <p:sldId id="262" r:id="rId10"/>
    <p:sldId id="263" r:id="rId11"/>
    <p:sldId id="264" r:id="rId12"/>
    <p:sldId id="265"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553E8-CF94-41FF-A53D-2CB562D8120B}" type="doc">
      <dgm:prSet loTypeId="urn:microsoft.com/office/officeart/2008/layout/LinedList" loCatId="list" qsTypeId="urn:microsoft.com/office/officeart/2005/8/quickstyle/simple2" qsCatId="simple" csTypeId="urn:microsoft.com/office/officeart/2005/8/colors/colorful1#1" csCatId="colorful" phldr="1"/>
      <dgm:spPr/>
      <dgm:t>
        <a:bodyPr/>
        <a:lstStyle/>
        <a:p>
          <a:endParaRPr lang="en-US"/>
        </a:p>
      </dgm:t>
    </dgm:pt>
    <dgm:pt modelId="{CC8B82DD-3976-4D81-ADAE-7E21D82DC504}">
      <dgm:prSet/>
      <dgm:spPr/>
      <dgm:t>
        <a:bodyPr/>
        <a:lstStyle/>
        <a:p>
          <a:r>
            <a:rPr lang="en-US" dirty="0" err="1"/>
            <a:t>Name:B.DEVI</a:t>
          </a:r>
          <a:r>
            <a:rPr lang="en-US" dirty="0"/>
            <a:t> </a:t>
          </a:r>
        </a:p>
      </dgm:t>
    </dgm:pt>
    <dgm:pt modelId="{85BF207A-F7F8-4C74-8281-F6025C11CCDD}" type="parTrans" cxnId="{B3C37023-7DD1-40F3-9295-1E2B37B85BD4}">
      <dgm:prSet/>
      <dgm:spPr/>
      <dgm:t>
        <a:bodyPr/>
        <a:lstStyle/>
        <a:p>
          <a:endParaRPr lang="en-US"/>
        </a:p>
      </dgm:t>
    </dgm:pt>
    <dgm:pt modelId="{75101F8F-29A0-48AD-AA9C-041F5A4EBDFD}" type="sibTrans" cxnId="{B3C37023-7DD1-40F3-9295-1E2B37B85BD4}">
      <dgm:prSet/>
      <dgm:spPr/>
      <dgm:t>
        <a:bodyPr/>
        <a:lstStyle/>
        <a:p>
          <a:endParaRPr lang="en-US"/>
        </a:p>
      </dgm:t>
    </dgm:pt>
    <dgm:pt modelId="{800BBF20-0F80-4BA5-B535-FED0641C02D6}">
      <dgm:prSet/>
      <dgm:spPr/>
      <dgm:t>
        <a:bodyPr/>
        <a:lstStyle/>
        <a:p>
          <a:r>
            <a:rPr lang="en-US" dirty="0"/>
            <a:t>Email id: bonda.eee2020@vietvsp.com</a:t>
          </a:r>
        </a:p>
      </dgm:t>
    </dgm:pt>
    <dgm:pt modelId="{F941BE5F-473E-467F-B9B0-104C436434B0}" type="parTrans" cxnId="{0DAE3E78-7489-486B-BE72-B101BDCA99E5}">
      <dgm:prSet/>
      <dgm:spPr/>
      <dgm:t>
        <a:bodyPr/>
        <a:lstStyle/>
        <a:p>
          <a:endParaRPr lang="en-US"/>
        </a:p>
      </dgm:t>
    </dgm:pt>
    <dgm:pt modelId="{1608D258-AA9E-4045-A98F-D622543C8EAC}" type="sibTrans" cxnId="{0DAE3E78-7489-486B-BE72-B101BDCA99E5}">
      <dgm:prSet/>
      <dgm:spPr/>
      <dgm:t>
        <a:bodyPr/>
        <a:lstStyle/>
        <a:p>
          <a:endParaRPr lang="en-US"/>
        </a:p>
      </dgm:t>
    </dgm:pt>
    <dgm:pt modelId="{EA32EB57-AB70-42E3-9DA2-59C5560051C8}">
      <dgm:prSet/>
      <dgm:spPr/>
      <dgm:t>
        <a:bodyPr/>
        <a:lstStyle/>
        <a:p>
          <a:r>
            <a:rPr lang="en-US"/>
            <a:t>College Name: VISAKHA INSTITUTE  OF ENGINEERING &amp; TECHNOLOGY</a:t>
          </a:r>
        </a:p>
      </dgm:t>
    </dgm:pt>
    <dgm:pt modelId="{4548EEB0-1DA4-4646-A2C3-EC44350E69D1}" type="parTrans" cxnId="{A59446E1-5FE2-4FAB-A48B-533D25CBF4BA}">
      <dgm:prSet/>
      <dgm:spPr/>
      <dgm:t>
        <a:bodyPr/>
        <a:lstStyle/>
        <a:p>
          <a:endParaRPr lang="en-US"/>
        </a:p>
      </dgm:t>
    </dgm:pt>
    <dgm:pt modelId="{3A465B17-2EA8-4DC1-981A-181B655FC3F7}" type="sibTrans" cxnId="{A59446E1-5FE2-4FAB-A48B-533D25CBF4BA}">
      <dgm:prSet/>
      <dgm:spPr/>
      <dgm:t>
        <a:bodyPr/>
        <a:lstStyle/>
        <a:p>
          <a:endParaRPr lang="en-US"/>
        </a:p>
      </dgm:t>
    </dgm:pt>
    <dgm:pt modelId="{1BDA17CA-D4CC-4522-8B99-1239EAB56D73}">
      <dgm:prSet/>
      <dgm:spPr/>
      <dgm:t>
        <a:bodyPr/>
        <a:lstStyle/>
        <a:p>
          <a:r>
            <a:rPr lang="en-US"/>
            <a:t>College state: ANDHRA PRADESH</a:t>
          </a:r>
        </a:p>
      </dgm:t>
    </dgm:pt>
    <dgm:pt modelId="{45D98680-631D-49B5-88FC-ED08004FFC90}" type="parTrans" cxnId="{7FE6C25C-A688-4C47-894F-B3E650CCA35A}">
      <dgm:prSet/>
      <dgm:spPr/>
      <dgm:t>
        <a:bodyPr/>
        <a:lstStyle/>
        <a:p>
          <a:endParaRPr lang="en-US"/>
        </a:p>
      </dgm:t>
    </dgm:pt>
    <dgm:pt modelId="{7454DF63-9A01-4C42-859F-62C674B6D0FD}" type="sibTrans" cxnId="{7FE6C25C-A688-4C47-894F-B3E650CCA35A}">
      <dgm:prSet/>
      <dgm:spPr/>
      <dgm:t>
        <a:bodyPr/>
        <a:lstStyle/>
        <a:p>
          <a:endParaRPr lang="en-US"/>
        </a:p>
      </dgm:t>
    </dgm:pt>
    <dgm:pt modelId="{D8E03B58-407E-4097-8619-D3576BE74C3B}">
      <dgm:prSet/>
      <dgm:spPr/>
      <dgm:t>
        <a:bodyPr/>
        <a:lstStyle/>
        <a:p>
          <a:r>
            <a:rPr lang="en-US"/>
            <a:t>Internship Domin: CYBER SECURITY  (7/6/2023- 5/7/2023)</a:t>
          </a:r>
        </a:p>
      </dgm:t>
    </dgm:pt>
    <dgm:pt modelId="{381EDB05-FE6D-4565-A4B4-5F6E939234AE}" type="parTrans" cxnId="{6BB0AD76-7A03-4B07-B6DB-6438EDE6B3F5}">
      <dgm:prSet/>
      <dgm:spPr/>
      <dgm:t>
        <a:bodyPr/>
        <a:lstStyle/>
        <a:p>
          <a:endParaRPr lang="en-US"/>
        </a:p>
      </dgm:t>
    </dgm:pt>
    <dgm:pt modelId="{6C59EEC6-7B39-42A8-8842-4BE5B61E25C0}" type="sibTrans" cxnId="{6BB0AD76-7A03-4B07-B6DB-6438EDE6B3F5}">
      <dgm:prSet/>
      <dgm:spPr/>
      <dgm:t>
        <a:bodyPr/>
        <a:lstStyle/>
        <a:p>
          <a:endParaRPr lang="en-US"/>
        </a:p>
      </dgm:t>
    </dgm:pt>
    <dgm:pt modelId="{17581650-983C-4305-9CB0-E1D5ED66ADA1}" type="pres">
      <dgm:prSet presAssocID="{771553E8-CF94-41FF-A53D-2CB562D8120B}" presName="vert0" presStyleCnt="0">
        <dgm:presLayoutVars>
          <dgm:dir/>
          <dgm:animOne val="branch"/>
          <dgm:animLvl val="lvl"/>
        </dgm:presLayoutVars>
      </dgm:prSet>
      <dgm:spPr/>
    </dgm:pt>
    <dgm:pt modelId="{EC0C5D7E-CA44-485D-8693-AAA671239BBA}" type="pres">
      <dgm:prSet presAssocID="{CC8B82DD-3976-4D81-ADAE-7E21D82DC504}" presName="thickLine" presStyleLbl="alignNode1" presStyleIdx="0" presStyleCnt="5"/>
      <dgm:spPr/>
    </dgm:pt>
    <dgm:pt modelId="{A3090C47-C93E-45FE-A401-2BB796866EB0}" type="pres">
      <dgm:prSet presAssocID="{CC8B82DD-3976-4D81-ADAE-7E21D82DC504}" presName="horz1" presStyleCnt="0"/>
      <dgm:spPr/>
    </dgm:pt>
    <dgm:pt modelId="{8F5CA516-2CB5-4922-8D9A-DE066BB8A8A8}" type="pres">
      <dgm:prSet presAssocID="{CC8B82DD-3976-4D81-ADAE-7E21D82DC504}" presName="tx1" presStyleLbl="revTx" presStyleIdx="0" presStyleCnt="5"/>
      <dgm:spPr/>
    </dgm:pt>
    <dgm:pt modelId="{BC27ECCF-C701-4ABB-ADAB-3F55C22F36B9}" type="pres">
      <dgm:prSet presAssocID="{CC8B82DD-3976-4D81-ADAE-7E21D82DC504}" presName="vert1" presStyleCnt="0"/>
      <dgm:spPr/>
    </dgm:pt>
    <dgm:pt modelId="{13306EDA-8FD2-4821-A3C7-2C6596B1622D}" type="pres">
      <dgm:prSet presAssocID="{800BBF20-0F80-4BA5-B535-FED0641C02D6}" presName="thickLine" presStyleLbl="alignNode1" presStyleIdx="1" presStyleCnt="5"/>
      <dgm:spPr/>
    </dgm:pt>
    <dgm:pt modelId="{A7EB7733-EF72-4EEC-BAF1-BC49DCBA80AF}" type="pres">
      <dgm:prSet presAssocID="{800BBF20-0F80-4BA5-B535-FED0641C02D6}" presName="horz1" presStyleCnt="0"/>
      <dgm:spPr/>
    </dgm:pt>
    <dgm:pt modelId="{C719A37C-705E-49EE-988D-AC50A6EB6818}" type="pres">
      <dgm:prSet presAssocID="{800BBF20-0F80-4BA5-B535-FED0641C02D6}" presName="tx1" presStyleLbl="revTx" presStyleIdx="1" presStyleCnt="5"/>
      <dgm:spPr/>
    </dgm:pt>
    <dgm:pt modelId="{C4DFE73A-ECEC-4B9D-BC1B-7A28E704E407}" type="pres">
      <dgm:prSet presAssocID="{800BBF20-0F80-4BA5-B535-FED0641C02D6}" presName="vert1" presStyleCnt="0"/>
      <dgm:spPr/>
    </dgm:pt>
    <dgm:pt modelId="{7B9050DF-9F36-42B9-985C-CDA4F978BF1A}" type="pres">
      <dgm:prSet presAssocID="{EA32EB57-AB70-42E3-9DA2-59C5560051C8}" presName="thickLine" presStyleLbl="alignNode1" presStyleIdx="2" presStyleCnt="5"/>
      <dgm:spPr/>
    </dgm:pt>
    <dgm:pt modelId="{05EAAB80-94C0-40E1-B6D8-E64F68522E89}" type="pres">
      <dgm:prSet presAssocID="{EA32EB57-AB70-42E3-9DA2-59C5560051C8}" presName="horz1" presStyleCnt="0"/>
      <dgm:spPr/>
    </dgm:pt>
    <dgm:pt modelId="{A656B131-645C-4154-B3A9-87C608F575A2}" type="pres">
      <dgm:prSet presAssocID="{EA32EB57-AB70-42E3-9DA2-59C5560051C8}" presName="tx1" presStyleLbl="revTx" presStyleIdx="2" presStyleCnt="5"/>
      <dgm:spPr/>
    </dgm:pt>
    <dgm:pt modelId="{5513EA3E-59EC-4AED-AD59-9371836A5443}" type="pres">
      <dgm:prSet presAssocID="{EA32EB57-AB70-42E3-9DA2-59C5560051C8}" presName="vert1" presStyleCnt="0"/>
      <dgm:spPr/>
    </dgm:pt>
    <dgm:pt modelId="{0F4DDC24-137D-40EE-9542-69B787F62830}" type="pres">
      <dgm:prSet presAssocID="{1BDA17CA-D4CC-4522-8B99-1239EAB56D73}" presName="thickLine" presStyleLbl="alignNode1" presStyleIdx="3" presStyleCnt="5"/>
      <dgm:spPr/>
    </dgm:pt>
    <dgm:pt modelId="{85BD4FD9-FA2C-4365-863B-2019F57EDDC9}" type="pres">
      <dgm:prSet presAssocID="{1BDA17CA-D4CC-4522-8B99-1239EAB56D73}" presName="horz1" presStyleCnt="0"/>
      <dgm:spPr/>
    </dgm:pt>
    <dgm:pt modelId="{9F1FAD21-A3F9-49CF-88A0-3346D54CFB64}" type="pres">
      <dgm:prSet presAssocID="{1BDA17CA-D4CC-4522-8B99-1239EAB56D73}" presName="tx1" presStyleLbl="revTx" presStyleIdx="3" presStyleCnt="5"/>
      <dgm:spPr/>
    </dgm:pt>
    <dgm:pt modelId="{919E323B-6BA5-4FF4-B194-7881C98C4B55}" type="pres">
      <dgm:prSet presAssocID="{1BDA17CA-D4CC-4522-8B99-1239EAB56D73}" presName="vert1" presStyleCnt="0"/>
      <dgm:spPr/>
    </dgm:pt>
    <dgm:pt modelId="{3BB98C04-25AC-4651-B1CF-7A421CA61955}" type="pres">
      <dgm:prSet presAssocID="{D8E03B58-407E-4097-8619-D3576BE74C3B}" presName="thickLine" presStyleLbl="alignNode1" presStyleIdx="4" presStyleCnt="5"/>
      <dgm:spPr/>
    </dgm:pt>
    <dgm:pt modelId="{221627D9-CA1F-4F7A-BC9F-85DB5A24AFFF}" type="pres">
      <dgm:prSet presAssocID="{D8E03B58-407E-4097-8619-D3576BE74C3B}" presName="horz1" presStyleCnt="0"/>
      <dgm:spPr/>
    </dgm:pt>
    <dgm:pt modelId="{0A1875B6-007B-4F54-8AFD-D0033F19D79F}" type="pres">
      <dgm:prSet presAssocID="{D8E03B58-407E-4097-8619-D3576BE74C3B}" presName="tx1" presStyleLbl="revTx" presStyleIdx="4" presStyleCnt="5"/>
      <dgm:spPr/>
    </dgm:pt>
    <dgm:pt modelId="{EDAF35AA-02D9-4022-814E-B682F3F835BE}" type="pres">
      <dgm:prSet presAssocID="{D8E03B58-407E-4097-8619-D3576BE74C3B}" presName="vert1" presStyleCnt="0"/>
      <dgm:spPr/>
    </dgm:pt>
  </dgm:ptLst>
  <dgm:cxnLst>
    <dgm:cxn modelId="{20B07100-B57E-4365-B328-CFFB81163490}" type="presOf" srcId="{771553E8-CF94-41FF-A53D-2CB562D8120B}" destId="{17581650-983C-4305-9CB0-E1D5ED66ADA1}" srcOrd="0" destOrd="0" presId="urn:microsoft.com/office/officeart/2008/layout/LinedList"/>
    <dgm:cxn modelId="{B3C37023-7DD1-40F3-9295-1E2B37B85BD4}" srcId="{771553E8-CF94-41FF-A53D-2CB562D8120B}" destId="{CC8B82DD-3976-4D81-ADAE-7E21D82DC504}" srcOrd="0" destOrd="0" parTransId="{85BF207A-F7F8-4C74-8281-F6025C11CCDD}" sibTransId="{75101F8F-29A0-48AD-AA9C-041F5A4EBDFD}"/>
    <dgm:cxn modelId="{E168C125-2E72-49ED-89D3-CCA388E4227B}" type="presOf" srcId="{EA32EB57-AB70-42E3-9DA2-59C5560051C8}" destId="{A656B131-645C-4154-B3A9-87C608F575A2}" srcOrd="0" destOrd="0" presId="urn:microsoft.com/office/officeart/2008/layout/LinedList"/>
    <dgm:cxn modelId="{7FE6C25C-A688-4C47-894F-B3E650CCA35A}" srcId="{771553E8-CF94-41FF-A53D-2CB562D8120B}" destId="{1BDA17CA-D4CC-4522-8B99-1239EAB56D73}" srcOrd="3" destOrd="0" parTransId="{45D98680-631D-49B5-88FC-ED08004FFC90}" sibTransId="{7454DF63-9A01-4C42-859F-62C674B6D0FD}"/>
    <dgm:cxn modelId="{47C19546-1503-4D17-8D60-66AFF242523E}" type="presOf" srcId="{1BDA17CA-D4CC-4522-8B99-1239EAB56D73}" destId="{9F1FAD21-A3F9-49CF-88A0-3346D54CFB64}" srcOrd="0" destOrd="0" presId="urn:microsoft.com/office/officeart/2008/layout/LinedList"/>
    <dgm:cxn modelId="{6BB0AD76-7A03-4B07-B6DB-6438EDE6B3F5}" srcId="{771553E8-CF94-41FF-A53D-2CB562D8120B}" destId="{D8E03B58-407E-4097-8619-D3576BE74C3B}" srcOrd="4" destOrd="0" parTransId="{381EDB05-FE6D-4565-A4B4-5F6E939234AE}" sibTransId="{6C59EEC6-7B39-42A8-8842-4BE5B61E25C0}"/>
    <dgm:cxn modelId="{0DAE3E78-7489-486B-BE72-B101BDCA99E5}" srcId="{771553E8-CF94-41FF-A53D-2CB562D8120B}" destId="{800BBF20-0F80-4BA5-B535-FED0641C02D6}" srcOrd="1" destOrd="0" parTransId="{F941BE5F-473E-467F-B9B0-104C436434B0}" sibTransId="{1608D258-AA9E-4045-A98F-D622543C8EAC}"/>
    <dgm:cxn modelId="{F4E54782-C1A8-41AE-8FBB-C62F848FED3B}" type="presOf" srcId="{D8E03B58-407E-4097-8619-D3576BE74C3B}" destId="{0A1875B6-007B-4F54-8AFD-D0033F19D79F}" srcOrd="0" destOrd="0" presId="urn:microsoft.com/office/officeart/2008/layout/LinedList"/>
    <dgm:cxn modelId="{8FADDCAD-4A5C-4A44-B697-056FFD2119C4}" type="presOf" srcId="{800BBF20-0F80-4BA5-B535-FED0641C02D6}" destId="{C719A37C-705E-49EE-988D-AC50A6EB6818}" srcOrd="0" destOrd="0" presId="urn:microsoft.com/office/officeart/2008/layout/LinedList"/>
    <dgm:cxn modelId="{5B52F9DC-C1F0-4C73-8968-40BA83B8584A}" type="presOf" srcId="{CC8B82DD-3976-4D81-ADAE-7E21D82DC504}" destId="{8F5CA516-2CB5-4922-8D9A-DE066BB8A8A8}" srcOrd="0" destOrd="0" presId="urn:microsoft.com/office/officeart/2008/layout/LinedList"/>
    <dgm:cxn modelId="{A59446E1-5FE2-4FAB-A48B-533D25CBF4BA}" srcId="{771553E8-CF94-41FF-A53D-2CB562D8120B}" destId="{EA32EB57-AB70-42E3-9DA2-59C5560051C8}" srcOrd="2" destOrd="0" parTransId="{4548EEB0-1DA4-4646-A2C3-EC44350E69D1}" sibTransId="{3A465B17-2EA8-4DC1-981A-181B655FC3F7}"/>
    <dgm:cxn modelId="{3FD01D34-7399-45E0-A30E-E3E4F99F989B}" type="presParOf" srcId="{17581650-983C-4305-9CB0-E1D5ED66ADA1}" destId="{EC0C5D7E-CA44-485D-8693-AAA671239BBA}" srcOrd="0" destOrd="0" presId="urn:microsoft.com/office/officeart/2008/layout/LinedList"/>
    <dgm:cxn modelId="{A1F3A980-456F-474E-B6C4-FCB5F11116CC}" type="presParOf" srcId="{17581650-983C-4305-9CB0-E1D5ED66ADA1}" destId="{A3090C47-C93E-45FE-A401-2BB796866EB0}" srcOrd="1" destOrd="0" presId="urn:microsoft.com/office/officeart/2008/layout/LinedList"/>
    <dgm:cxn modelId="{1A3F5498-567B-4784-A835-788865133B30}" type="presParOf" srcId="{A3090C47-C93E-45FE-A401-2BB796866EB0}" destId="{8F5CA516-2CB5-4922-8D9A-DE066BB8A8A8}" srcOrd="0" destOrd="0" presId="urn:microsoft.com/office/officeart/2008/layout/LinedList"/>
    <dgm:cxn modelId="{7ABD0108-358A-4E8F-839C-B59B72B17B60}" type="presParOf" srcId="{A3090C47-C93E-45FE-A401-2BB796866EB0}" destId="{BC27ECCF-C701-4ABB-ADAB-3F55C22F36B9}" srcOrd="1" destOrd="0" presId="urn:microsoft.com/office/officeart/2008/layout/LinedList"/>
    <dgm:cxn modelId="{A665AFDB-80E0-4E4E-94D1-4FF333946296}" type="presParOf" srcId="{17581650-983C-4305-9CB0-E1D5ED66ADA1}" destId="{13306EDA-8FD2-4821-A3C7-2C6596B1622D}" srcOrd="2" destOrd="0" presId="urn:microsoft.com/office/officeart/2008/layout/LinedList"/>
    <dgm:cxn modelId="{53199529-36DE-4C91-9871-58310A72C3E2}" type="presParOf" srcId="{17581650-983C-4305-9CB0-E1D5ED66ADA1}" destId="{A7EB7733-EF72-4EEC-BAF1-BC49DCBA80AF}" srcOrd="3" destOrd="0" presId="urn:microsoft.com/office/officeart/2008/layout/LinedList"/>
    <dgm:cxn modelId="{5C931ED4-3322-419D-9209-97647247AF12}" type="presParOf" srcId="{A7EB7733-EF72-4EEC-BAF1-BC49DCBA80AF}" destId="{C719A37C-705E-49EE-988D-AC50A6EB6818}" srcOrd="0" destOrd="0" presId="urn:microsoft.com/office/officeart/2008/layout/LinedList"/>
    <dgm:cxn modelId="{29ECF875-986E-41AA-924B-3C4455C54FC3}" type="presParOf" srcId="{A7EB7733-EF72-4EEC-BAF1-BC49DCBA80AF}" destId="{C4DFE73A-ECEC-4B9D-BC1B-7A28E704E407}" srcOrd="1" destOrd="0" presId="urn:microsoft.com/office/officeart/2008/layout/LinedList"/>
    <dgm:cxn modelId="{971BB54D-1399-4FA8-95EC-02B9FB4D692C}" type="presParOf" srcId="{17581650-983C-4305-9CB0-E1D5ED66ADA1}" destId="{7B9050DF-9F36-42B9-985C-CDA4F978BF1A}" srcOrd="4" destOrd="0" presId="urn:microsoft.com/office/officeart/2008/layout/LinedList"/>
    <dgm:cxn modelId="{6E69E658-EBF6-4FB9-9D08-02598610B9C6}" type="presParOf" srcId="{17581650-983C-4305-9CB0-E1D5ED66ADA1}" destId="{05EAAB80-94C0-40E1-B6D8-E64F68522E89}" srcOrd="5" destOrd="0" presId="urn:microsoft.com/office/officeart/2008/layout/LinedList"/>
    <dgm:cxn modelId="{5574752F-AF58-45B0-8E90-BD5670D3331B}" type="presParOf" srcId="{05EAAB80-94C0-40E1-B6D8-E64F68522E89}" destId="{A656B131-645C-4154-B3A9-87C608F575A2}" srcOrd="0" destOrd="0" presId="urn:microsoft.com/office/officeart/2008/layout/LinedList"/>
    <dgm:cxn modelId="{66F5602C-23C9-484F-84C7-C712301EB3F4}" type="presParOf" srcId="{05EAAB80-94C0-40E1-B6D8-E64F68522E89}" destId="{5513EA3E-59EC-4AED-AD59-9371836A5443}" srcOrd="1" destOrd="0" presId="urn:microsoft.com/office/officeart/2008/layout/LinedList"/>
    <dgm:cxn modelId="{A24303FA-251F-4CE7-8ADC-C6E3081E1EAF}" type="presParOf" srcId="{17581650-983C-4305-9CB0-E1D5ED66ADA1}" destId="{0F4DDC24-137D-40EE-9542-69B787F62830}" srcOrd="6" destOrd="0" presId="urn:microsoft.com/office/officeart/2008/layout/LinedList"/>
    <dgm:cxn modelId="{AD911862-AF4F-49D1-803A-1A406AB7F99A}" type="presParOf" srcId="{17581650-983C-4305-9CB0-E1D5ED66ADA1}" destId="{85BD4FD9-FA2C-4365-863B-2019F57EDDC9}" srcOrd="7" destOrd="0" presId="urn:microsoft.com/office/officeart/2008/layout/LinedList"/>
    <dgm:cxn modelId="{D88724DD-22AB-4E60-952D-B016BC06C5A8}" type="presParOf" srcId="{85BD4FD9-FA2C-4365-863B-2019F57EDDC9}" destId="{9F1FAD21-A3F9-49CF-88A0-3346D54CFB64}" srcOrd="0" destOrd="0" presId="urn:microsoft.com/office/officeart/2008/layout/LinedList"/>
    <dgm:cxn modelId="{E4E76469-F31E-49CC-A947-6B340225BC31}" type="presParOf" srcId="{85BD4FD9-FA2C-4365-863B-2019F57EDDC9}" destId="{919E323B-6BA5-4FF4-B194-7881C98C4B55}" srcOrd="1" destOrd="0" presId="urn:microsoft.com/office/officeart/2008/layout/LinedList"/>
    <dgm:cxn modelId="{80F7AE59-9907-494F-9598-B34D2D8FE0B2}" type="presParOf" srcId="{17581650-983C-4305-9CB0-E1D5ED66ADA1}" destId="{3BB98C04-25AC-4651-B1CF-7A421CA61955}" srcOrd="8" destOrd="0" presId="urn:microsoft.com/office/officeart/2008/layout/LinedList"/>
    <dgm:cxn modelId="{336DF446-3F3C-42A1-BB27-90F4B08CBBE6}" type="presParOf" srcId="{17581650-983C-4305-9CB0-E1D5ED66ADA1}" destId="{221627D9-CA1F-4F7A-BC9F-85DB5A24AFFF}" srcOrd="9" destOrd="0" presId="urn:microsoft.com/office/officeart/2008/layout/LinedList"/>
    <dgm:cxn modelId="{F15EADE1-85EC-4E8D-B882-3B3032C6BE97}" type="presParOf" srcId="{221627D9-CA1F-4F7A-BC9F-85DB5A24AFFF}" destId="{0A1875B6-007B-4F54-8AFD-D0033F19D79F}" srcOrd="0" destOrd="0" presId="urn:microsoft.com/office/officeart/2008/layout/LinedList"/>
    <dgm:cxn modelId="{B8F55638-89BA-4210-B723-8FB20204039D}" type="presParOf" srcId="{221627D9-CA1F-4F7A-BC9F-85DB5A24AFFF}" destId="{EDAF35AA-02D9-4022-814E-B682F3F835B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E44547-B464-4FEB-9904-EF530CF35B8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68DA6D0-0F59-42E5-B9EB-8E949E6BFBF6}">
      <dgm:prSet/>
      <dgm:spPr/>
      <dgm:t>
        <a:bodyPr/>
        <a:lstStyle/>
        <a:p>
          <a:pPr>
            <a:lnSpc>
              <a:spcPct val="100000"/>
            </a:lnSpc>
          </a:pPr>
          <a:r>
            <a:rPr lang="en-US"/>
            <a:t>In the DoS attack simulation using NS2, the attack model involves generating a high volume of traffic towards the target node (central server) to exhaust its resources and disrupt its normal functioning. Specifically, we will discuss the chosen attack type, TCP flood, and FTP (File Transfer Protocol) flood.</a:t>
          </a:r>
        </a:p>
      </dgm:t>
    </dgm:pt>
    <dgm:pt modelId="{18FAF75D-1CD8-423D-B92A-8E2F3F4F8888}" type="parTrans" cxnId="{4DDDA4AF-ADEC-42C4-99B6-E56DB1ACFB2A}">
      <dgm:prSet/>
      <dgm:spPr/>
      <dgm:t>
        <a:bodyPr/>
        <a:lstStyle/>
        <a:p>
          <a:endParaRPr lang="en-US"/>
        </a:p>
      </dgm:t>
    </dgm:pt>
    <dgm:pt modelId="{DA5BCBBE-FD7A-4822-82C4-73E02A62E2B9}" type="sibTrans" cxnId="{4DDDA4AF-ADEC-42C4-99B6-E56DB1ACFB2A}">
      <dgm:prSet/>
      <dgm:spPr/>
      <dgm:t>
        <a:bodyPr/>
        <a:lstStyle/>
        <a:p>
          <a:endParaRPr lang="en-US"/>
        </a:p>
      </dgm:t>
    </dgm:pt>
    <dgm:pt modelId="{9AC84088-5DF8-4E95-A44D-9ECEA9F8B305}">
      <dgm:prSet/>
      <dgm:spPr/>
      <dgm:t>
        <a:bodyPr/>
        <a:lstStyle/>
        <a:p>
          <a:pPr>
            <a:lnSpc>
              <a:spcPct val="100000"/>
            </a:lnSpc>
          </a:pPr>
          <a:r>
            <a:rPr lang="en-US"/>
            <a:t>TCP Flood: TCP (Transmission Control Protocol) flood is a type of DoS attack that targets the TCP protocol, which is widely used for reliable data transmission over the internet. In a TCP flood attack, the attacker overwhelms the target node with a flood of TCP connection requests, exhausting its resources and preventing legitimate users from establishing connections.</a:t>
          </a:r>
        </a:p>
      </dgm:t>
    </dgm:pt>
    <dgm:pt modelId="{144B2E80-4CF8-4BB6-B49A-386AEA00BD47}" type="parTrans" cxnId="{C9B8B311-CE1F-4F59-98E2-B8B01F8020FF}">
      <dgm:prSet/>
      <dgm:spPr/>
      <dgm:t>
        <a:bodyPr/>
        <a:lstStyle/>
        <a:p>
          <a:endParaRPr lang="en-US"/>
        </a:p>
      </dgm:t>
    </dgm:pt>
    <dgm:pt modelId="{42371BE8-0CC1-461A-8F95-98E2650F3EBA}" type="sibTrans" cxnId="{C9B8B311-CE1F-4F59-98E2-B8B01F8020FF}">
      <dgm:prSet/>
      <dgm:spPr/>
      <dgm:t>
        <a:bodyPr/>
        <a:lstStyle/>
        <a:p>
          <a:endParaRPr lang="en-US"/>
        </a:p>
      </dgm:t>
    </dgm:pt>
    <dgm:pt modelId="{4353C173-17F4-4085-8716-FFF67E521B46}">
      <dgm:prSet/>
      <dgm:spPr/>
      <dgm:t>
        <a:bodyPr/>
        <a:lstStyle/>
        <a:p>
          <a:pPr>
            <a:lnSpc>
              <a:spcPct val="100000"/>
            </a:lnSpc>
          </a:pPr>
          <a:r>
            <a:rPr lang="en-US"/>
            <a:t>FTP (File Transfer Protocol) flood is another type of DoS attack that targets the FTP protocol, commonly used for file transfer between computers. In an FTP flood attack, the attacker floods the target node with a high volume of FTP control and data connection requests, overwhelming its capacity to handle these requests.</a:t>
          </a:r>
        </a:p>
      </dgm:t>
    </dgm:pt>
    <dgm:pt modelId="{4AFE6A91-1311-4A3F-ABF1-4CFFBF198350}" type="parTrans" cxnId="{319AB80F-AF9F-4B18-99A3-F6DC6A30509C}">
      <dgm:prSet/>
      <dgm:spPr/>
      <dgm:t>
        <a:bodyPr/>
        <a:lstStyle/>
        <a:p>
          <a:endParaRPr lang="en-US"/>
        </a:p>
      </dgm:t>
    </dgm:pt>
    <dgm:pt modelId="{F0CC576F-DC95-4459-AEAB-C82367C2927A}" type="sibTrans" cxnId="{319AB80F-AF9F-4B18-99A3-F6DC6A30509C}">
      <dgm:prSet/>
      <dgm:spPr/>
      <dgm:t>
        <a:bodyPr/>
        <a:lstStyle/>
        <a:p>
          <a:endParaRPr lang="en-US"/>
        </a:p>
      </dgm:t>
    </dgm:pt>
    <dgm:pt modelId="{B3F9D1A3-28C9-4213-857D-35C2437A38BF}" type="pres">
      <dgm:prSet presAssocID="{42E44547-B464-4FEB-9904-EF530CF35B83}" presName="root" presStyleCnt="0">
        <dgm:presLayoutVars>
          <dgm:dir/>
          <dgm:resizeHandles val="exact"/>
        </dgm:presLayoutVars>
      </dgm:prSet>
      <dgm:spPr/>
    </dgm:pt>
    <dgm:pt modelId="{2F00433B-C0B4-485C-B4B7-BB8F88455B2D}" type="pres">
      <dgm:prSet presAssocID="{E68DA6D0-0F59-42E5-B9EB-8E949E6BFBF6}" presName="compNode" presStyleCnt="0"/>
      <dgm:spPr/>
    </dgm:pt>
    <dgm:pt modelId="{F0A842C1-C090-4D67-94F2-17687A02FAB4}" type="pres">
      <dgm:prSet presAssocID="{E68DA6D0-0F59-42E5-B9EB-8E949E6BFBF6}" presName="bgRect" presStyleLbl="bgShp" presStyleIdx="0" presStyleCnt="3"/>
      <dgm:spPr/>
    </dgm:pt>
    <dgm:pt modelId="{A5B85A7E-52A5-4264-A659-D1D9897F30D8}" type="pres">
      <dgm:prSet presAssocID="{E68DA6D0-0F59-42E5-B9EB-8E949E6BFB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CE4078E7-2167-4FEE-94E2-1EBB3B5B8E21}" type="pres">
      <dgm:prSet presAssocID="{E68DA6D0-0F59-42E5-B9EB-8E949E6BFBF6}" presName="spaceRect" presStyleCnt="0"/>
      <dgm:spPr/>
    </dgm:pt>
    <dgm:pt modelId="{3687C405-B041-497B-82ED-7141784CCB88}" type="pres">
      <dgm:prSet presAssocID="{E68DA6D0-0F59-42E5-B9EB-8E949E6BFBF6}" presName="parTx" presStyleLbl="revTx" presStyleIdx="0" presStyleCnt="3">
        <dgm:presLayoutVars>
          <dgm:chMax val="0"/>
          <dgm:chPref val="0"/>
        </dgm:presLayoutVars>
      </dgm:prSet>
      <dgm:spPr/>
    </dgm:pt>
    <dgm:pt modelId="{9E4B15E7-39C3-4752-8AD5-9FA41183291A}" type="pres">
      <dgm:prSet presAssocID="{DA5BCBBE-FD7A-4822-82C4-73E02A62E2B9}" presName="sibTrans" presStyleCnt="0"/>
      <dgm:spPr/>
    </dgm:pt>
    <dgm:pt modelId="{352F4FF6-3437-4E63-B4C0-C6C53A54EDC4}" type="pres">
      <dgm:prSet presAssocID="{9AC84088-5DF8-4E95-A44D-9ECEA9F8B305}" presName="compNode" presStyleCnt="0"/>
      <dgm:spPr/>
    </dgm:pt>
    <dgm:pt modelId="{FA2C19BD-A7AE-4C12-ABC3-24713BD9D821}" type="pres">
      <dgm:prSet presAssocID="{9AC84088-5DF8-4E95-A44D-9ECEA9F8B305}" presName="bgRect" presStyleLbl="bgShp" presStyleIdx="1" presStyleCnt="3"/>
      <dgm:spPr/>
    </dgm:pt>
    <dgm:pt modelId="{B05B762D-8F3F-454E-936F-25510DFE4A12}" type="pres">
      <dgm:prSet presAssocID="{9AC84088-5DF8-4E95-A44D-9ECEA9F8B3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32FCC116-0DE9-467A-80FA-B926E935771B}" type="pres">
      <dgm:prSet presAssocID="{9AC84088-5DF8-4E95-A44D-9ECEA9F8B305}" presName="spaceRect" presStyleCnt="0"/>
      <dgm:spPr/>
    </dgm:pt>
    <dgm:pt modelId="{3289F261-2C07-4AB3-8C16-53AA6D8069F2}" type="pres">
      <dgm:prSet presAssocID="{9AC84088-5DF8-4E95-A44D-9ECEA9F8B305}" presName="parTx" presStyleLbl="revTx" presStyleIdx="1" presStyleCnt="3">
        <dgm:presLayoutVars>
          <dgm:chMax val="0"/>
          <dgm:chPref val="0"/>
        </dgm:presLayoutVars>
      </dgm:prSet>
      <dgm:spPr/>
    </dgm:pt>
    <dgm:pt modelId="{33C5F207-7ABB-476E-8BFF-CED8B1D6A401}" type="pres">
      <dgm:prSet presAssocID="{42371BE8-0CC1-461A-8F95-98E2650F3EBA}" presName="sibTrans" presStyleCnt="0"/>
      <dgm:spPr/>
    </dgm:pt>
    <dgm:pt modelId="{AB26BAAE-CC64-458E-BB41-7DE214BC43DA}" type="pres">
      <dgm:prSet presAssocID="{4353C173-17F4-4085-8716-FFF67E521B46}" presName="compNode" presStyleCnt="0"/>
      <dgm:spPr/>
    </dgm:pt>
    <dgm:pt modelId="{46DFA3DC-9486-410D-B300-BACA07C20CA6}" type="pres">
      <dgm:prSet presAssocID="{4353C173-17F4-4085-8716-FFF67E521B46}" presName="bgRect" presStyleLbl="bgShp" presStyleIdx="2" presStyleCnt="3"/>
      <dgm:spPr/>
    </dgm:pt>
    <dgm:pt modelId="{39751499-0E19-46D7-87E6-62B5F8F2FEC2}" type="pres">
      <dgm:prSet presAssocID="{4353C173-17F4-4085-8716-FFF67E521B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6DEE539E-9FE7-497A-85B0-732036C3FD96}" type="pres">
      <dgm:prSet presAssocID="{4353C173-17F4-4085-8716-FFF67E521B46}" presName="spaceRect" presStyleCnt="0"/>
      <dgm:spPr/>
    </dgm:pt>
    <dgm:pt modelId="{786EF385-B0D3-446A-ACF2-0A9FD13FD19D}" type="pres">
      <dgm:prSet presAssocID="{4353C173-17F4-4085-8716-FFF67E521B46}" presName="parTx" presStyleLbl="revTx" presStyleIdx="2" presStyleCnt="3">
        <dgm:presLayoutVars>
          <dgm:chMax val="0"/>
          <dgm:chPref val="0"/>
        </dgm:presLayoutVars>
      </dgm:prSet>
      <dgm:spPr/>
    </dgm:pt>
  </dgm:ptLst>
  <dgm:cxnLst>
    <dgm:cxn modelId="{319AB80F-AF9F-4B18-99A3-F6DC6A30509C}" srcId="{42E44547-B464-4FEB-9904-EF530CF35B83}" destId="{4353C173-17F4-4085-8716-FFF67E521B46}" srcOrd="2" destOrd="0" parTransId="{4AFE6A91-1311-4A3F-ABF1-4CFFBF198350}" sibTransId="{F0CC576F-DC95-4459-AEAB-C82367C2927A}"/>
    <dgm:cxn modelId="{C9B8B311-CE1F-4F59-98E2-B8B01F8020FF}" srcId="{42E44547-B464-4FEB-9904-EF530CF35B83}" destId="{9AC84088-5DF8-4E95-A44D-9ECEA9F8B305}" srcOrd="1" destOrd="0" parTransId="{144B2E80-4CF8-4BB6-B49A-386AEA00BD47}" sibTransId="{42371BE8-0CC1-461A-8F95-98E2650F3EBA}"/>
    <dgm:cxn modelId="{5F797538-68B8-4A1B-AE24-895A8F9A56B8}" type="presOf" srcId="{E68DA6D0-0F59-42E5-B9EB-8E949E6BFBF6}" destId="{3687C405-B041-497B-82ED-7141784CCB88}" srcOrd="0" destOrd="0" presId="urn:microsoft.com/office/officeart/2018/2/layout/IconVerticalSolidList"/>
    <dgm:cxn modelId="{4511CF5F-57D9-46B6-B514-76A09CBF3450}" type="presOf" srcId="{9AC84088-5DF8-4E95-A44D-9ECEA9F8B305}" destId="{3289F261-2C07-4AB3-8C16-53AA6D8069F2}" srcOrd="0" destOrd="0" presId="urn:microsoft.com/office/officeart/2018/2/layout/IconVerticalSolidList"/>
    <dgm:cxn modelId="{9DABB26C-3D9C-46E7-A2DA-8DC7731F761A}" type="presOf" srcId="{4353C173-17F4-4085-8716-FFF67E521B46}" destId="{786EF385-B0D3-446A-ACF2-0A9FD13FD19D}" srcOrd="0" destOrd="0" presId="urn:microsoft.com/office/officeart/2018/2/layout/IconVerticalSolidList"/>
    <dgm:cxn modelId="{4DDDA4AF-ADEC-42C4-99B6-E56DB1ACFB2A}" srcId="{42E44547-B464-4FEB-9904-EF530CF35B83}" destId="{E68DA6D0-0F59-42E5-B9EB-8E949E6BFBF6}" srcOrd="0" destOrd="0" parTransId="{18FAF75D-1CD8-423D-B92A-8E2F3F4F8888}" sibTransId="{DA5BCBBE-FD7A-4822-82C4-73E02A62E2B9}"/>
    <dgm:cxn modelId="{564B23DD-7451-49A1-8707-47121181699F}" type="presOf" srcId="{42E44547-B464-4FEB-9904-EF530CF35B83}" destId="{B3F9D1A3-28C9-4213-857D-35C2437A38BF}" srcOrd="0" destOrd="0" presId="urn:microsoft.com/office/officeart/2018/2/layout/IconVerticalSolidList"/>
    <dgm:cxn modelId="{40639B0D-CF04-4E2A-A371-823E1AEA96DD}" type="presParOf" srcId="{B3F9D1A3-28C9-4213-857D-35C2437A38BF}" destId="{2F00433B-C0B4-485C-B4B7-BB8F88455B2D}" srcOrd="0" destOrd="0" presId="urn:microsoft.com/office/officeart/2018/2/layout/IconVerticalSolidList"/>
    <dgm:cxn modelId="{F9FA5A7E-98B9-4948-AF94-7EBE159717A0}" type="presParOf" srcId="{2F00433B-C0B4-485C-B4B7-BB8F88455B2D}" destId="{F0A842C1-C090-4D67-94F2-17687A02FAB4}" srcOrd="0" destOrd="0" presId="urn:microsoft.com/office/officeart/2018/2/layout/IconVerticalSolidList"/>
    <dgm:cxn modelId="{BBA7EFC3-B8A8-48B4-B4C0-84A1F41E3664}" type="presParOf" srcId="{2F00433B-C0B4-485C-B4B7-BB8F88455B2D}" destId="{A5B85A7E-52A5-4264-A659-D1D9897F30D8}" srcOrd="1" destOrd="0" presId="urn:microsoft.com/office/officeart/2018/2/layout/IconVerticalSolidList"/>
    <dgm:cxn modelId="{18F10898-A768-4B51-B8D8-E814483494DA}" type="presParOf" srcId="{2F00433B-C0B4-485C-B4B7-BB8F88455B2D}" destId="{CE4078E7-2167-4FEE-94E2-1EBB3B5B8E21}" srcOrd="2" destOrd="0" presId="urn:microsoft.com/office/officeart/2018/2/layout/IconVerticalSolidList"/>
    <dgm:cxn modelId="{18018E47-172F-4C61-8B76-D733F409E997}" type="presParOf" srcId="{2F00433B-C0B4-485C-B4B7-BB8F88455B2D}" destId="{3687C405-B041-497B-82ED-7141784CCB88}" srcOrd="3" destOrd="0" presId="urn:microsoft.com/office/officeart/2018/2/layout/IconVerticalSolidList"/>
    <dgm:cxn modelId="{CB5F2EBB-16C9-48F4-ADA0-B1FC977F56E9}" type="presParOf" srcId="{B3F9D1A3-28C9-4213-857D-35C2437A38BF}" destId="{9E4B15E7-39C3-4752-8AD5-9FA41183291A}" srcOrd="1" destOrd="0" presId="urn:microsoft.com/office/officeart/2018/2/layout/IconVerticalSolidList"/>
    <dgm:cxn modelId="{2C8D3439-FB46-44DB-9400-BDB0912486C0}" type="presParOf" srcId="{B3F9D1A3-28C9-4213-857D-35C2437A38BF}" destId="{352F4FF6-3437-4E63-B4C0-C6C53A54EDC4}" srcOrd="2" destOrd="0" presId="urn:microsoft.com/office/officeart/2018/2/layout/IconVerticalSolidList"/>
    <dgm:cxn modelId="{D122F9A3-18A6-4328-874E-219BA806536D}" type="presParOf" srcId="{352F4FF6-3437-4E63-B4C0-C6C53A54EDC4}" destId="{FA2C19BD-A7AE-4C12-ABC3-24713BD9D821}" srcOrd="0" destOrd="0" presId="urn:microsoft.com/office/officeart/2018/2/layout/IconVerticalSolidList"/>
    <dgm:cxn modelId="{FADA9ABD-5F49-4459-B0B6-7DD2F9C5FA6D}" type="presParOf" srcId="{352F4FF6-3437-4E63-B4C0-C6C53A54EDC4}" destId="{B05B762D-8F3F-454E-936F-25510DFE4A12}" srcOrd="1" destOrd="0" presId="urn:microsoft.com/office/officeart/2018/2/layout/IconVerticalSolidList"/>
    <dgm:cxn modelId="{A19164E3-3F9F-4341-BF0B-0543565C323E}" type="presParOf" srcId="{352F4FF6-3437-4E63-B4C0-C6C53A54EDC4}" destId="{32FCC116-0DE9-467A-80FA-B926E935771B}" srcOrd="2" destOrd="0" presId="urn:microsoft.com/office/officeart/2018/2/layout/IconVerticalSolidList"/>
    <dgm:cxn modelId="{5D6FDA0A-EB63-438C-A411-D216E717C07D}" type="presParOf" srcId="{352F4FF6-3437-4E63-B4C0-C6C53A54EDC4}" destId="{3289F261-2C07-4AB3-8C16-53AA6D8069F2}" srcOrd="3" destOrd="0" presId="urn:microsoft.com/office/officeart/2018/2/layout/IconVerticalSolidList"/>
    <dgm:cxn modelId="{593D92E4-4C1B-45EC-B43C-689052B98349}" type="presParOf" srcId="{B3F9D1A3-28C9-4213-857D-35C2437A38BF}" destId="{33C5F207-7ABB-476E-8BFF-CED8B1D6A401}" srcOrd="3" destOrd="0" presId="urn:microsoft.com/office/officeart/2018/2/layout/IconVerticalSolidList"/>
    <dgm:cxn modelId="{A1A8B5B9-AC0D-4504-9A42-F9B9568C84BE}" type="presParOf" srcId="{B3F9D1A3-28C9-4213-857D-35C2437A38BF}" destId="{AB26BAAE-CC64-458E-BB41-7DE214BC43DA}" srcOrd="4" destOrd="0" presId="urn:microsoft.com/office/officeart/2018/2/layout/IconVerticalSolidList"/>
    <dgm:cxn modelId="{C661B95A-6DC0-47E5-A776-BD254B159B28}" type="presParOf" srcId="{AB26BAAE-CC64-458E-BB41-7DE214BC43DA}" destId="{46DFA3DC-9486-410D-B300-BACA07C20CA6}" srcOrd="0" destOrd="0" presId="urn:microsoft.com/office/officeart/2018/2/layout/IconVerticalSolidList"/>
    <dgm:cxn modelId="{EFB3375D-8E13-4253-BDCE-2FCA29394CC9}" type="presParOf" srcId="{AB26BAAE-CC64-458E-BB41-7DE214BC43DA}" destId="{39751499-0E19-46D7-87E6-62B5F8F2FEC2}" srcOrd="1" destOrd="0" presId="urn:microsoft.com/office/officeart/2018/2/layout/IconVerticalSolidList"/>
    <dgm:cxn modelId="{B0F9AD38-4669-4B8C-97F9-BF4F9BAB890C}" type="presParOf" srcId="{AB26BAAE-CC64-458E-BB41-7DE214BC43DA}" destId="{6DEE539E-9FE7-497A-85B0-732036C3FD96}" srcOrd="2" destOrd="0" presId="urn:microsoft.com/office/officeart/2018/2/layout/IconVerticalSolidList"/>
    <dgm:cxn modelId="{8A3FF3AB-84C5-4316-819A-5B51C3FCA795}" type="presParOf" srcId="{AB26BAAE-CC64-458E-BB41-7DE214BC43DA}" destId="{786EF385-B0D3-446A-ACF2-0A9FD13FD1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38C5D-CF0B-4D48-B767-8767E194564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EC8EB0E-FBB6-4C40-B2EC-7F67A909DF40}">
      <dgm:prSet/>
      <dgm:spPr/>
      <dgm:t>
        <a:bodyPr/>
        <a:lstStyle/>
        <a:p>
          <a:pPr>
            <a:lnSpc>
              <a:spcPct val="100000"/>
            </a:lnSpc>
          </a:pPr>
          <a:r>
            <a:rPr lang="en-US" b="1" dirty="0"/>
            <a:t>In conclusion, simulating DoS attacks using NS2 provides a valuable platform for studying and understanding the impact of such attacks on network systems. By conducting responsible and authorized simulations, researchers can gain insights into the vulnerabilities of networks, develop effective defense mechanisms, and enhance overall network security.</a:t>
          </a:r>
        </a:p>
      </dgm:t>
    </dgm:pt>
    <dgm:pt modelId="{364ADADF-B770-45A7-9F30-47384EFAD065}" type="parTrans" cxnId="{3C2AF4AF-89B3-4F33-A567-C862E45D2FAE}">
      <dgm:prSet/>
      <dgm:spPr/>
      <dgm:t>
        <a:bodyPr/>
        <a:lstStyle/>
        <a:p>
          <a:endParaRPr lang="en-US"/>
        </a:p>
      </dgm:t>
    </dgm:pt>
    <dgm:pt modelId="{86FC186B-4A4F-4BC5-A69E-A090F35AC745}" type="sibTrans" cxnId="{3C2AF4AF-89B3-4F33-A567-C862E45D2FAE}">
      <dgm:prSet/>
      <dgm:spPr/>
      <dgm:t>
        <a:bodyPr/>
        <a:lstStyle/>
        <a:p>
          <a:endParaRPr lang="en-US"/>
        </a:p>
      </dgm:t>
    </dgm:pt>
    <dgm:pt modelId="{296AFB12-E53D-447F-A391-317EFEA57D8D}">
      <dgm:prSet/>
      <dgm:spPr/>
      <dgm:t>
        <a:bodyPr/>
        <a:lstStyle/>
        <a:p>
          <a:pPr>
            <a:lnSpc>
              <a:spcPct val="100000"/>
            </a:lnSpc>
          </a:pPr>
          <a:r>
            <a:rPr lang="en-US" b="1" dirty="0"/>
            <a:t>Throughout the simulation, various aspects are considered, including network topology, attack models, traffic generation, and performance metrics. Analyzing the results helps identify the effects of the DoS attack on the target node and the network as a whole. It allows researchers to evaluate the effectiveness of defense mechanisms, assess the severity of the attack, and benchmark against industry standards.</a:t>
          </a:r>
        </a:p>
      </dgm:t>
    </dgm:pt>
    <dgm:pt modelId="{C0E0179A-9D81-4EFD-B12B-7B78A45921DF}" type="parTrans" cxnId="{0A007C10-609D-4999-8A02-7F75B3E8996C}">
      <dgm:prSet/>
      <dgm:spPr/>
      <dgm:t>
        <a:bodyPr/>
        <a:lstStyle/>
        <a:p>
          <a:endParaRPr lang="en-US"/>
        </a:p>
      </dgm:t>
    </dgm:pt>
    <dgm:pt modelId="{629B65B9-B267-4772-B07E-ABE3501D6D00}" type="sibTrans" cxnId="{0A007C10-609D-4999-8A02-7F75B3E8996C}">
      <dgm:prSet/>
      <dgm:spPr/>
      <dgm:t>
        <a:bodyPr/>
        <a:lstStyle/>
        <a:p>
          <a:endParaRPr lang="en-US"/>
        </a:p>
      </dgm:t>
    </dgm:pt>
    <dgm:pt modelId="{E7655658-428B-4C57-B33A-904CEEB9AAEC}" type="pres">
      <dgm:prSet presAssocID="{E0738C5D-CF0B-4D48-B767-8767E1945641}" presName="root" presStyleCnt="0">
        <dgm:presLayoutVars>
          <dgm:dir/>
          <dgm:resizeHandles val="exact"/>
        </dgm:presLayoutVars>
      </dgm:prSet>
      <dgm:spPr/>
    </dgm:pt>
    <dgm:pt modelId="{990B2755-457D-47AD-828A-F816DA98CB49}" type="pres">
      <dgm:prSet presAssocID="{6EC8EB0E-FBB6-4C40-B2EC-7F67A909DF40}" presName="compNode" presStyleCnt="0"/>
      <dgm:spPr/>
    </dgm:pt>
    <dgm:pt modelId="{17F9E680-96A8-4E7F-8DC5-FFD4CDFBEE29}" type="pres">
      <dgm:prSet presAssocID="{6EC8EB0E-FBB6-4C40-B2EC-7F67A909DF4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24D9CDB1-8ABC-486F-9139-A546436CB3BB}" type="pres">
      <dgm:prSet presAssocID="{6EC8EB0E-FBB6-4C40-B2EC-7F67A909DF40}" presName="spaceRect" presStyleCnt="0"/>
      <dgm:spPr/>
    </dgm:pt>
    <dgm:pt modelId="{3903C6C2-8675-49BF-92B9-5124EE6D2477}" type="pres">
      <dgm:prSet presAssocID="{6EC8EB0E-FBB6-4C40-B2EC-7F67A909DF40}" presName="textRect" presStyleLbl="revTx" presStyleIdx="0" presStyleCnt="2">
        <dgm:presLayoutVars>
          <dgm:chMax val="1"/>
          <dgm:chPref val="1"/>
        </dgm:presLayoutVars>
      </dgm:prSet>
      <dgm:spPr/>
    </dgm:pt>
    <dgm:pt modelId="{15B6C1C2-7D2A-4D3E-A56F-6772C4F09414}" type="pres">
      <dgm:prSet presAssocID="{86FC186B-4A4F-4BC5-A69E-A090F35AC745}" presName="sibTrans" presStyleCnt="0"/>
      <dgm:spPr/>
    </dgm:pt>
    <dgm:pt modelId="{796CA0EC-CA6A-4C8A-A74C-81BDE10971A9}" type="pres">
      <dgm:prSet presAssocID="{296AFB12-E53D-447F-A391-317EFEA57D8D}" presName="compNode" presStyleCnt="0"/>
      <dgm:spPr/>
    </dgm:pt>
    <dgm:pt modelId="{574E83F0-767B-43B6-9C5F-328B71DE0312}" type="pres">
      <dgm:prSet presAssocID="{296AFB12-E53D-447F-A391-317EFEA57D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3074E400-8033-4B99-8D03-F9946BE0C104}" type="pres">
      <dgm:prSet presAssocID="{296AFB12-E53D-447F-A391-317EFEA57D8D}" presName="spaceRect" presStyleCnt="0"/>
      <dgm:spPr/>
    </dgm:pt>
    <dgm:pt modelId="{620C20CE-1F5E-4D03-AB15-76C4E37FDFD9}" type="pres">
      <dgm:prSet presAssocID="{296AFB12-E53D-447F-A391-317EFEA57D8D}" presName="textRect" presStyleLbl="revTx" presStyleIdx="1" presStyleCnt="2">
        <dgm:presLayoutVars>
          <dgm:chMax val="1"/>
          <dgm:chPref val="1"/>
        </dgm:presLayoutVars>
      </dgm:prSet>
      <dgm:spPr/>
    </dgm:pt>
  </dgm:ptLst>
  <dgm:cxnLst>
    <dgm:cxn modelId="{0A007C10-609D-4999-8A02-7F75B3E8996C}" srcId="{E0738C5D-CF0B-4D48-B767-8767E1945641}" destId="{296AFB12-E53D-447F-A391-317EFEA57D8D}" srcOrd="1" destOrd="0" parTransId="{C0E0179A-9D81-4EFD-B12B-7B78A45921DF}" sibTransId="{629B65B9-B267-4772-B07E-ABE3501D6D00}"/>
    <dgm:cxn modelId="{57DDB971-05DC-4CDB-A3F7-84421550390C}" type="presOf" srcId="{6EC8EB0E-FBB6-4C40-B2EC-7F67A909DF40}" destId="{3903C6C2-8675-49BF-92B9-5124EE6D2477}" srcOrd="0" destOrd="0" presId="urn:microsoft.com/office/officeart/2018/2/layout/IconLabelList"/>
    <dgm:cxn modelId="{289E08A6-3018-4EFE-A9BB-893A5A548D11}" type="presOf" srcId="{296AFB12-E53D-447F-A391-317EFEA57D8D}" destId="{620C20CE-1F5E-4D03-AB15-76C4E37FDFD9}" srcOrd="0" destOrd="0" presId="urn:microsoft.com/office/officeart/2018/2/layout/IconLabelList"/>
    <dgm:cxn modelId="{3C2AF4AF-89B3-4F33-A567-C862E45D2FAE}" srcId="{E0738C5D-CF0B-4D48-B767-8767E1945641}" destId="{6EC8EB0E-FBB6-4C40-B2EC-7F67A909DF40}" srcOrd="0" destOrd="0" parTransId="{364ADADF-B770-45A7-9F30-47384EFAD065}" sibTransId="{86FC186B-4A4F-4BC5-A69E-A090F35AC745}"/>
    <dgm:cxn modelId="{1AB5FAFC-E0DD-4B1A-8159-FBBA32E75A3D}" type="presOf" srcId="{E0738C5D-CF0B-4D48-B767-8767E1945641}" destId="{E7655658-428B-4C57-B33A-904CEEB9AAEC}" srcOrd="0" destOrd="0" presId="urn:microsoft.com/office/officeart/2018/2/layout/IconLabelList"/>
    <dgm:cxn modelId="{DE08628B-D6B7-47CF-8130-DD7F4A1327B6}" type="presParOf" srcId="{E7655658-428B-4C57-B33A-904CEEB9AAEC}" destId="{990B2755-457D-47AD-828A-F816DA98CB49}" srcOrd="0" destOrd="0" presId="urn:microsoft.com/office/officeart/2018/2/layout/IconLabelList"/>
    <dgm:cxn modelId="{EF91D3B8-503C-46A9-AF70-D15CCFBA9BCA}" type="presParOf" srcId="{990B2755-457D-47AD-828A-F816DA98CB49}" destId="{17F9E680-96A8-4E7F-8DC5-FFD4CDFBEE29}" srcOrd="0" destOrd="0" presId="urn:microsoft.com/office/officeart/2018/2/layout/IconLabelList"/>
    <dgm:cxn modelId="{081A30B5-A8B6-4134-9129-3E78AF24E058}" type="presParOf" srcId="{990B2755-457D-47AD-828A-F816DA98CB49}" destId="{24D9CDB1-8ABC-486F-9139-A546436CB3BB}" srcOrd="1" destOrd="0" presId="urn:microsoft.com/office/officeart/2018/2/layout/IconLabelList"/>
    <dgm:cxn modelId="{34343893-A7FF-43AC-86EC-505FE5D7259E}" type="presParOf" srcId="{990B2755-457D-47AD-828A-F816DA98CB49}" destId="{3903C6C2-8675-49BF-92B9-5124EE6D2477}" srcOrd="2" destOrd="0" presId="urn:microsoft.com/office/officeart/2018/2/layout/IconLabelList"/>
    <dgm:cxn modelId="{ECAF83B4-4632-4117-8DF0-90DB933D2F6E}" type="presParOf" srcId="{E7655658-428B-4C57-B33A-904CEEB9AAEC}" destId="{15B6C1C2-7D2A-4D3E-A56F-6772C4F09414}" srcOrd="1" destOrd="0" presId="urn:microsoft.com/office/officeart/2018/2/layout/IconLabelList"/>
    <dgm:cxn modelId="{95EA4D83-69A0-4CC9-8FFE-AB838F437093}" type="presParOf" srcId="{E7655658-428B-4C57-B33A-904CEEB9AAEC}" destId="{796CA0EC-CA6A-4C8A-A74C-81BDE10971A9}" srcOrd="2" destOrd="0" presId="urn:microsoft.com/office/officeart/2018/2/layout/IconLabelList"/>
    <dgm:cxn modelId="{1F027A84-D8F8-492C-A176-B8D05EF74374}" type="presParOf" srcId="{796CA0EC-CA6A-4C8A-A74C-81BDE10971A9}" destId="{574E83F0-767B-43B6-9C5F-328B71DE0312}" srcOrd="0" destOrd="0" presId="urn:microsoft.com/office/officeart/2018/2/layout/IconLabelList"/>
    <dgm:cxn modelId="{D3E7C2B2-DDC7-4740-A32C-9E371168339B}" type="presParOf" srcId="{796CA0EC-CA6A-4C8A-A74C-81BDE10971A9}" destId="{3074E400-8033-4B99-8D03-F9946BE0C104}" srcOrd="1" destOrd="0" presId="urn:microsoft.com/office/officeart/2018/2/layout/IconLabelList"/>
    <dgm:cxn modelId="{C7F23840-6BBD-41C9-9DCB-36CB06EA9ADD}" type="presParOf" srcId="{796CA0EC-CA6A-4C8A-A74C-81BDE10971A9}" destId="{620C20CE-1F5E-4D03-AB15-76C4E37FDFD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C5D7E-CA44-485D-8693-AAA671239BBA}">
      <dsp:nvSpPr>
        <dsp:cNvPr id="0" name=""/>
        <dsp:cNvSpPr/>
      </dsp:nvSpPr>
      <dsp:spPr>
        <a:xfrm>
          <a:off x="0" y="455"/>
          <a:ext cx="65387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F5CA516-2CB5-4922-8D9A-DE066BB8A8A8}">
      <dsp:nvSpPr>
        <dsp:cNvPr id="0" name=""/>
        <dsp:cNvSpPr/>
      </dsp:nvSpPr>
      <dsp:spPr>
        <a:xfrm>
          <a:off x="0" y="455"/>
          <a:ext cx="6538729" cy="74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Name:B.DEVI</a:t>
          </a:r>
          <a:r>
            <a:rPr lang="en-US" sz="2000" kern="1200" dirty="0"/>
            <a:t> </a:t>
          </a:r>
        </a:p>
      </dsp:txBody>
      <dsp:txXfrm>
        <a:off x="0" y="455"/>
        <a:ext cx="6538729" cy="745624"/>
      </dsp:txXfrm>
    </dsp:sp>
    <dsp:sp modelId="{13306EDA-8FD2-4821-A3C7-2C6596B1622D}">
      <dsp:nvSpPr>
        <dsp:cNvPr id="0" name=""/>
        <dsp:cNvSpPr/>
      </dsp:nvSpPr>
      <dsp:spPr>
        <a:xfrm>
          <a:off x="0" y="746079"/>
          <a:ext cx="653872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719A37C-705E-49EE-988D-AC50A6EB6818}">
      <dsp:nvSpPr>
        <dsp:cNvPr id="0" name=""/>
        <dsp:cNvSpPr/>
      </dsp:nvSpPr>
      <dsp:spPr>
        <a:xfrm>
          <a:off x="0" y="746079"/>
          <a:ext cx="6538729" cy="74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Email id: bonda.eee2020@vietvsp.com</a:t>
          </a:r>
        </a:p>
      </dsp:txBody>
      <dsp:txXfrm>
        <a:off x="0" y="746079"/>
        <a:ext cx="6538729" cy="745624"/>
      </dsp:txXfrm>
    </dsp:sp>
    <dsp:sp modelId="{7B9050DF-9F36-42B9-985C-CDA4F978BF1A}">
      <dsp:nvSpPr>
        <dsp:cNvPr id="0" name=""/>
        <dsp:cNvSpPr/>
      </dsp:nvSpPr>
      <dsp:spPr>
        <a:xfrm>
          <a:off x="0" y="1491704"/>
          <a:ext cx="653872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656B131-645C-4154-B3A9-87C608F575A2}">
      <dsp:nvSpPr>
        <dsp:cNvPr id="0" name=""/>
        <dsp:cNvSpPr/>
      </dsp:nvSpPr>
      <dsp:spPr>
        <a:xfrm>
          <a:off x="0" y="1491704"/>
          <a:ext cx="6538729" cy="74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College Name: VISAKHA INSTITUTE  OF ENGINEERING &amp; TECHNOLOGY</a:t>
          </a:r>
        </a:p>
      </dsp:txBody>
      <dsp:txXfrm>
        <a:off x="0" y="1491704"/>
        <a:ext cx="6538729" cy="745624"/>
      </dsp:txXfrm>
    </dsp:sp>
    <dsp:sp modelId="{0F4DDC24-137D-40EE-9542-69B787F62830}">
      <dsp:nvSpPr>
        <dsp:cNvPr id="0" name=""/>
        <dsp:cNvSpPr/>
      </dsp:nvSpPr>
      <dsp:spPr>
        <a:xfrm>
          <a:off x="0" y="2237329"/>
          <a:ext cx="653872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F1FAD21-A3F9-49CF-88A0-3346D54CFB64}">
      <dsp:nvSpPr>
        <dsp:cNvPr id="0" name=""/>
        <dsp:cNvSpPr/>
      </dsp:nvSpPr>
      <dsp:spPr>
        <a:xfrm>
          <a:off x="0" y="2237329"/>
          <a:ext cx="6538729" cy="74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College state: ANDHRA PRADESH</a:t>
          </a:r>
        </a:p>
      </dsp:txBody>
      <dsp:txXfrm>
        <a:off x="0" y="2237329"/>
        <a:ext cx="6538729" cy="745624"/>
      </dsp:txXfrm>
    </dsp:sp>
    <dsp:sp modelId="{3BB98C04-25AC-4651-B1CF-7A421CA61955}">
      <dsp:nvSpPr>
        <dsp:cNvPr id="0" name=""/>
        <dsp:cNvSpPr/>
      </dsp:nvSpPr>
      <dsp:spPr>
        <a:xfrm>
          <a:off x="0" y="2982954"/>
          <a:ext cx="653872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A1875B6-007B-4F54-8AFD-D0033F19D79F}">
      <dsp:nvSpPr>
        <dsp:cNvPr id="0" name=""/>
        <dsp:cNvSpPr/>
      </dsp:nvSpPr>
      <dsp:spPr>
        <a:xfrm>
          <a:off x="0" y="2982954"/>
          <a:ext cx="6538729" cy="74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Internship Domin: CYBER SECURITY  (7/6/2023- 5/7/2023)</a:t>
          </a:r>
        </a:p>
      </dsp:txBody>
      <dsp:txXfrm>
        <a:off x="0" y="2982954"/>
        <a:ext cx="6538729" cy="745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842C1-C090-4D67-94F2-17687A02FAB4}">
      <dsp:nvSpPr>
        <dsp:cNvPr id="0" name=""/>
        <dsp:cNvSpPr/>
      </dsp:nvSpPr>
      <dsp:spPr>
        <a:xfrm>
          <a:off x="0" y="4478"/>
          <a:ext cx="6541726" cy="15341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85A7E-52A5-4264-A659-D1D9897F30D8}">
      <dsp:nvSpPr>
        <dsp:cNvPr id="0" name=""/>
        <dsp:cNvSpPr/>
      </dsp:nvSpPr>
      <dsp:spPr>
        <a:xfrm>
          <a:off x="464093" y="349672"/>
          <a:ext cx="844631" cy="843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7C405-B041-497B-82ED-7141784CCB88}">
      <dsp:nvSpPr>
        <dsp:cNvPr id="0" name=""/>
        <dsp:cNvSpPr/>
      </dsp:nvSpPr>
      <dsp:spPr>
        <a:xfrm>
          <a:off x="1772818" y="4478"/>
          <a:ext cx="4675779" cy="1535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28" tIns="162528" rIns="162528" bIns="162528" numCol="1" spcCol="1270" anchor="ctr" anchorCtr="0">
          <a:noAutofit/>
        </a:bodyPr>
        <a:lstStyle/>
        <a:p>
          <a:pPr marL="0" lvl="0" indent="0" algn="l" defTabSz="622300">
            <a:lnSpc>
              <a:spcPct val="100000"/>
            </a:lnSpc>
            <a:spcBef>
              <a:spcPct val="0"/>
            </a:spcBef>
            <a:spcAft>
              <a:spcPct val="35000"/>
            </a:spcAft>
            <a:buNone/>
          </a:pPr>
          <a:r>
            <a:rPr lang="en-US" sz="1400" kern="1200"/>
            <a:t>In the DoS attack simulation using NS2, the attack model involves generating a high volume of traffic towards the target node (central server) to exhaust its resources and disrupt its normal functioning. Specifically, we will discuss the chosen attack type, TCP flood, and FTP (File Transfer Protocol) flood.</a:t>
          </a:r>
        </a:p>
      </dsp:txBody>
      <dsp:txXfrm>
        <a:off x="1772818" y="4478"/>
        <a:ext cx="4675779" cy="1535693"/>
      </dsp:txXfrm>
    </dsp:sp>
    <dsp:sp modelId="{FA2C19BD-A7AE-4C12-ABC3-24713BD9D821}">
      <dsp:nvSpPr>
        <dsp:cNvPr id="0" name=""/>
        <dsp:cNvSpPr/>
      </dsp:nvSpPr>
      <dsp:spPr>
        <a:xfrm>
          <a:off x="0" y="1901511"/>
          <a:ext cx="6541726" cy="15341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B762D-8F3F-454E-936F-25510DFE4A12}">
      <dsp:nvSpPr>
        <dsp:cNvPr id="0" name=""/>
        <dsp:cNvSpPr/>
      </dsp:nvSpPr>
      <dsp:spPr>
        <a:xfrm>
          <a:off x="464093" y="2246705"/>
          <a:ext cx="844631" cy="843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89F261-2C07-4AB3-8C16-53AA6D8069F2}">
      <dsp:nvSpPr>
        <dsp:cNvPr id="0" name=""/>
        <dsp:cNvSpPr/>
      </dsp:nvSpPr>
      <dsp:spPr>
        <a:xfrm>
          <a:off x="1772818" y="1901511"/>
          <a:ext cx="4675779" cy="1535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28" tIns="162528" rIns="162528" bIns="162528" numCol="1" spcCol="1270" anchor="ctr" anchorCtr="0">
          <a:noAutofit/>
        </a:bodyPr>
        <a:lstStyle/>
        <a:p>
          <a:pPr marL="0" lvl="0" indent="0" algn="l" defTabSz="622300">
            <a:lnSpc>
              <a:spcPct val="100000"/>
            </a:lnSpc>
            <a:spcBef>
              <a:spcPct val="0"/>
            </a:spcBef>
            <a:spcAft>
              <a:spcPct val="35000"/>
            </a:spcAft>
            <a:buNone/>
          </a:pPr>
          <a:r>
            <a:rPr lang="en-US" sz="1400" kern="1200"/>
            <a:t>TCP Flood: TCP (Transmission Control Protocol) flood is a type of DoS attack that targets the TCP protocol, which is widely used for reliable data transmission over the internet. In a TCP flood attack, the attacker overwhelms the target node with a flood of TCP connection requests, exhausting its resources and preventing legitimate users from establishing connections.</a:t>
          </a:r>
        </a:p>
      </dsp:txBody>
      <dsp:txXfrm>
        <a:off x="1772818" y="1901511"/>
        <a:ext cx="4675779" cy="1535693"/>
      </dsp:txXfrm>
    </dsp:sp>
    <dsp:sp modelId="{46DFA3DC-9486-410D-B300-BACA07C20CA6}">
      <dsp:nvSpPr>
        <dsp:cNvPr id="0" name=""/>
        <dsp:cNvSpPr/>
      </dsp:nvSpPr>
      <dsp:spPr>
        <a:xfrm>
          <a:off x="0" y="3798544"/>
          <a:ext cx="6541726" cy="15341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751499-0E19-46D7-87E6-62B5F8F2FEC2}">
      <dsp:nvSpPr>
        <dsp:cNvPr id="0" name=""/>
        <dsp:cNvSpPr/>
      </dsp:nvSpPr>
      <dsp:spPr>
        <a:xfrm>
          <a:off x="464093" y="4143738"/>
          <a:ext cx="844631" cy="843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6EF385-B0D3-446A-ACF2-0A9FD13FD19D}">
      <dsp:nvSpPr>
        <dsp:cNvPr id="0" name=""/>
        <dsp:cNvSpPr/>
      </dsp:nvSpPr>
      <dsp:spPr>
        <a:xfrm>
          <a:off x="1772818" y="3798544"/>
          <a:ext cx="4675779" cy="1535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28" tIns="162528" rIns="162528" bIns="162528" numCol="1" spcCol="1270" anchor="ctr" anchorCtr="0">
          <a:noAutofit/>
        </a:bodyPr>
        <a:lstStyle/>
        <a:p>
          <a:pPr marL="0" lvl="0" indent="0" algn="l" defTabSz="622300">
            <a:lnSpc>
              <a:spcPct val="100000"/>
            </a:lnSpc>
            <a:spcBef>
              <a:spcPct val="0"/>
            </a:spcBef>
            <a:spcAft>
              <a:spcPct val="35000"/>
            </a:spcAft>
            <a:buNone/>
          </a:pPr>
          <a:r>
            <a:rPr lang="en-US" sz="1400" kern="1200"/>
            <a:t>FTP (File Transfer Protocol) flood is another type of DoS attack that targets the FTP protocol, commonly used for file transfer between computers. In an FTP flood attack, the attacker floods the target node with a high volume of FTP control and data connection requests, overwhelming its capacity to handle these requests.</a:t>
          </a:r>
        </a:p>
      </dsp:txBody>
      <dsp:txXfrm>
        <a:off x="1772818" y="3798544"/>
        <a:ext cx="4675779" cy="15356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9E680-96A8-4E7F-8DC5-FFD4CDFBEE29}">
      <dsp:nvSpPr>
        <dsp:cNvPr id="0" name=""/>
        <dsp:cNvSpPr/>
      </dsp:nvSpPr>
      <dsp:spPr>
        <a:xfrm>
          <a:off x="1747800" y="42948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03C6C2-8675-49BF-92B9-5124EE6D2477}">
      <dsp:nvSpPr>
        <dsp:cNvPr id="0" name=""/>
        <dsp:cNvSpPr/>
      </dsp:nvSpPr>
      <dsp:spPr>
        <a:xfrm>
          <a:off x="559800" y="2897353"/>
          <a:ext cx="432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In conclusion, simulating DoS attacks using NS2 provides a valuable platform for studying and understanding the impact of such attacks on network systems. By conducting responsible and authorized simulations, researchers can gain insights into the vulnerabilities of networks, develop effective defense mechanisms, and enhance overall network security.</a:t>
          </a:r>
        </a:p>
      </dsp:txBody>
      <dsp:txXfrm>
        <a:off x="559800" y="2897353"/>
        <a:ext cx="4320000" cy="1024497"/>
      </dsp:txXfrm>
    </dsp:sp>
    <dsp:sp modelId="{574E83F0-767B-43B6-9C5F-328B71DE0312}">
      <dsp:nvSpPr>
        <dsp:cNvPr id="0" name=""/>
        <dsp:cNvSpPr/>
      </dsp:nvSpPr>
      <dsp:spPr>
        <a:xfrm>
          <a:off x="6823800" y="42948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0C20CE-1F5E-4D03-AB15-76C4E37FDFD9}">
      <dsp:nvSpPr>
        <dsp:cNvPr id="0" name=""/>
        <dsp:cNvSpPr/>
      </dsp:nvSpPr>
      <dsp:spPr>
        <a:xfrm>
          <a:off x="5635800" y="2897353"/>
          <a:ext cx="432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Throughout the simulation, various aspects are considered, including network topology, attack models, traffic generation, and performance metrics. Analyzing the results helps identify the effects of the DoS attack on the target node and the network as a whole. It allows researchers to evaluate the effectiveness of defense mechanisms, assess the severity of the attack, and benchmark against industry standards.</a:t>
          </a:r>
        </a:p>
      </dsp:txBody>
      <dsp:txXfrm>
        <a:off x="5635800" y="2897353"/>
        <a:ext cx="4320000" cy="10244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7/17/2023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lickr.com/photos/ross/481665048/"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hyperlink" Target="http://linuxaria.com/article/mitigating-ddos-attacks"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hyperlink" Target="https://skillsbuild.edunetworld.com/courses/cs/dos-attack-using-ns2/" TargetMode="Externa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hyperlink" Target="https://www.ncbi.nlm.nih.gov/pmc/articles/PMC6982801/" TargetMode="External"/><Relationship Id="rId5" Type="http://schemas.openxmlformats.org/officeDocument/2006/relationships/hyperlink" Target="https://networksimulator2.com/ns2-ddos-attack/" TargetMode="External"/><Relationship Id="rId4" Type="http://schemas.openxmlformats.org/officeDocument/2006/relationships/hyperlink" Target="https://www.researchgate.net/publication/283550534_Impact_Evaluation_of_Distributed_Denial_of_Service_Attacks_using_NS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christiaancolen/21367191096"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noulakaz.net/2021/07/20/major-distributed-denial-of-service-on-mauritius-telecom-equipment/"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curity.stackexchange.com/questions/48539/how-does-a-distributed-denial-of-service-attack-work" TargetMode="External"/><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ebhack.dynu.net/?idx=20170112.001"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ackoverflow.com/questions/6707612/check-memory-consume-of-vb-net-application"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7695FA-BEDF-C04F-5956-6DB11F375DD0}"/>
              </a:ext>
            </a:extLst>
          </p:cNvPr>
          <p:cNvSpPr>
            <a:spLocks noGrp="1"/>
          </p:cNvSpPr>
          <p:nvPr>
            <p:ph type="title"/>
          </p:nvPr>
        </p:nvSpPr>
        <p:spPr>
          <a:xfrm>
            <a:off x="836679" y="723898"/>
            <a:ext cx="6002110" cy="1495425"/>
          </a:xfrm>
        </p:spPr>
        <p:txBody>
          <a:bodyPr>
            <a:normAutofit/>
          </a:bodyPr>
          <a:lstStyle/>
          <a:p>
            <a:r>
              <a:rPr lang="en-US" sz="4000">
                <a:cs typeface="Calibri Light"/>
              </a:rPr>
              <a:t>STUDENT DETAILS</a:t>
            </a:r>
            <a:endParaRPr lang="en-US" sz="4000"/>
          </a:p>
        </p:txBody>
      </p:sp>
      <p:graphicFrame>
        <p:nvGraphicFramePr>
          <p:cNvPr id="18" name="Content Placeholder 2">
            <a:extLst>
              <a:ext uri="{FF2B5EF4-FFF2-40B4-BE49-F238E27FC236}">
                <a16:creationId xmlns:a16="http://schemas.microsoft.com/office/drawing/2014/main" id="{B66FC1D3-1ECA-A439-DE81-1FCEB07B8CDB}"/>
              </a:ext>
            </a:extLst>
          </p:cNvPr>
          <p:cNvGraphicFramePr>
            <a:graphicFrameLocks noGrp="1"/>
          </p:cNvGraphicFramePr>
          <p:nvPr>
            <p:ph idx="1"/>
            <p:extLst>
              <p:ext uri="{D42A27DB-BD31-4B8C-83A1-F6EECF244321}">
                <p14:modId xmlns:p14="http://schemas.microsoft.com/office/powerpoint/2010/main" val="781912478"/>
              </p:ext>
            </p:extLst>
          </p:nvPr>
        </p:nvGraphicFramePr>
        <p:xfrm>
          <a:off x="300061" y="2405067"/>
          <a:ext cx="6538729" cy="372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338" name="AutoShape 2" descr="blob:https://web.whatsapp.com/573d7933-95b4-479f-925f-4ad6e60e361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blob:https://web.whatsapp.com/573d7933-95b4-479f-925f-4ad6e60e361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2" name="AutoShape 6" descr="blob:https://web.whatsapp.com/573d7933-95b4-479f-925f-4ad6e60e361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4" name="AutoShape 8" descr="blob:https://web.whatsapp.com/573d7933-95b4-479f-925f-4ad6e60e361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6" name="AutoShape 10" descr="blob:https://web.whatsapp.com/573d7933-95b4-479f-925f-4ad6e60e361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DED88CAA-18AA-B59D-924D-C39F410542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35333" y="2405067"/>
            <a:ext cx="3110691" cy="3172408"/>
          </a:xfrm>
          <a:prstGeom prst="rect">
            <a:avLst/>
          </a:prstGeom>
        </p:spPr>
      </p:pic>
    </p:spTree>
    <p:extLst>
      <p:ext uri="{BB962C8B-B14F-4D97-AF65-F5344CB8AC3E}">
        <p14:creationId xmlns:p14="http://schemas.microsoft.com/office/powerpoint/2010/main" val="236125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75531-D07F-9698-D6A5-9E7583630BE9}"/>
              </a:ext>
            </a:extLst>
          </p:cNvPr>
          <p:cNvSpPr>
            <a:spLocks noGrp="1"/>
          </p:cNvSpPr>
          <p:nvPr>
            <p:ph type="title"/>
          </p:nvPr>
        </p:nvSpPr>
        <p:spPr>
          <a:xfrm>
            <a:off x="838200" y="4669978"/>
            <a:ext cx="4391024" cy="1173700"/>
          </a:xfrm>
        </p:spPr>
        <p:txBody>
          <a:bodyPr anchor="t">
            <a:normAutofit/>
          </a:bodyPr>
          <a:lstStyle/>
          <a:p>
            <a:r>
              <a:rPr lang="en-US" sz="3700">
                <a:solidFill>
                  <a:schemeClr val="bg1"/>
                </a:solidFill>
                <a:ea typeface="+mj-lt"/>
                <a:cs typeface="+mj-lt"/>
              </a:rPr>
              <a:t>RESULTS AND ANALYSIS</a:t>
            </a:r>
            <a:endParaRPr lang="en-US" sz="3700">
              <a:solidFill>
                <a:schemeClr val="bg1"/>
              </a:solidFill>
            </a:endParaRPr>
          </a:p>
        </p:txBody>
      </p:sp>
      <p:pic>
        <p:nvPicPr>
          <p:cNvPr id="4" name="Picture 4">
            <a:extLst>
              <a:ext uri="{FF2B5EF4-FFF2-40B4-BE49-F238E27FC236}">
                <a16:creationId xmlns:a16="http://schemas.microsoft.com/office/drawing/2014/main" id="{7AFEAB7F-B23C-97E3-96D8-E5052F49171B}"/>
              </a:ext>
            </a:extLst>
          </p:cNvPr>
          <p:cNvPicPr>
            <a:picLocks noChangeAspect="1"/>
          </p:cNvPicPr>
          <p:nvPr/>
        </p:nvPicPr>
        <p:blipFill rotWithShape="1">
          <a:blip r:embed="rId2" cstate="print">
            <a:extLst>
              <a:ext uri="{837473B0-CC2E-450A-ABE3-18F120FF3D39}">
                <a1611:picAttrSrcUrl xmlns:a1611="http://schemas.microsoft.com/office/drawing/2016/11/main" r:id="rId3"/>
              </a:ext>
            </a:extLst>
          </a:blip>
          <a:srcRect t="17079" b="22673"/>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23" name="Group 22">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24" name="Freeform: Shape 23">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cstate="print">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0E535EF5-F440-4662-4199-6A22E445C7D7}"/>
              </a:ext>
            </a:extLst>
          </p:cNvPr>
          <p:cNvSpPr>
            <a:spLocks noGrp="1"/>
          </p:cNvSpPr>
          <p:nvPr>
            <p:ph idx="1"/>
          </p:nvPr>
        </p:nvSpPr>
        <p:spPr>
          <a:xfrm>
            <a:off x="4945131" y="4669978"/>
            <a:ext cx="6411844" cy="2128883"/>
          </a:xfrm>
        </p:spPr>
        <p:txBody>
          <a:bodyPr vert="horz" lIns="91440" tIns="45720" rIns="91440" bIns="45720" rtlCol="0" anchor="t">
            <a:noAutofit/>
          </a:bodyPr>
          <a:lstStyle/>
          <a:p>
            <a:pPr marL="0" indent="0">
              <a:buNone/>
            </a:pPr>
            <a:r>
              <a:rPr lang="en-US" sz="1600" dirty="0">
                <a:solidFill>
                  <a:schemeClr val="bg1">
                    <a:alpha val="80000"/>
                  </a:schemeClr>
                </a:solidFill>
                <a:ea typeface="+mn-lt"/>
                <a:cs typeface="+mn-lt"/>
              </a:rPr>
              <a:t>When analyzing the results of a DoS attack simulation, it's important to examine various aspects to gain insights into the attack's impact on the target node and the overall network. Here are some key areas to focus on during the results and analysis phase</a:t>
            </a:r>
          </a:p>
          <a:p>
            <a:pPr marL="0" indent="0">
              <a:buNone/>
            </a:pPr>
            <a:r>
              <a:rPr lang="en-US" sz="1600" dirty="0">
                <a:solidFill>
                  <a:schemeClr val="bg1">
                    <a:alpha val="80000"/>
                  </a:schemeClr>
                </a:solidFill>
                <a:ea typeface="+mn-lt"/>
                <a:cs typeface="+mn-lt"/>
              </a:rPr>
              <a:t>Analyze the CPU and memory utilization of the target node. Determine if the attack led to resource exhaustion or increased resource usage, affecting the node's ability to handle legitimate traffic.</a:t>
            </a:r>
            <a:endParaRPr lang="en-US" sz="1600" dirty="0">
              <a:solidFill>
                <a:schemeClr val="bg1">
                  <a:alpha val="80000"/>
                </a:schemeClr>
              </a:solidFill>
            </a:endParaRPr>
          </a:p>
        </p:txBody>
      </p:sp>
    </p:spTree>
    <p:extLst>
      <p:ext uri="{BB962C8B-B14F-4D97-AF65-F5344CB8AC3E}">
        <p14:creationId xmlns:p14="http://schemas.microsoft.com/office/powerpoint/2010/main" val="312648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F44F510-6363-7971-DAF1-8DC102CA8259}"/>
              </a:ext>
            </a:extLst>
          </p:cNvPr>
          <p:cNvPicPr>
            <a:picLocks noChangeAspect="1"/>
          </p:cNvPicPr>
          <p:nvPr/>
        </p:nvPicPr>
        <p:blipFill rotWithShape="1">
          <a:blip r:embed="rId2" cstate="print">
            <a:extLst>
              <a:ext uri="{837473B0-CC2E-450A-ABE3-18F120FF3D39}">
                <a1611:picAttrSrcUrl xmlns:a1611="http://schemas.microsoft.com/office/drawing/2016/11/main" r:id="rId3"/>
              </a:ext>
            </a:extLst>
          </a:blip>
          <a:srcRect l="6577" r="5300"/>
          <a:stretch/>
        </p:blipFill>
        <p:spPr>
          <a:xfrm>
            <a:off x="1"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8C6AF7-D73E-3486-EB3D-78C65622A763}"/>
              </a:ext>
            </a:extLst>
          </p:cNvPr>
          <p:cNvSpPr>
            <a:spLocks noGrp="1"/>
          </p:cNvSpPr>
          <p:nvPr>
            <p:ph type="title"/>
          </p:nvPr>
        </p:nvSpPr>
        <p:spPr>
          <a:xfrm>
            <a:off x="7531610" y="300731"/>
            <a:ext cx="3822189" cy="1159377"/>
          </a:xfrm>
        </p:spPr>
        <p:txBody>
          <a:bodyPr>
            <a:normAutofit fontScale="90000"/>
          </a:bodyPr>
          <a:lstStyle/>
          <a:p>
            <a:r>
              <a:rPr lang="en-US" sz="4000">
                <a:ea typeface="+mj-lt"/>
                <a:cs typeface="+mj-lt"/>
              </a:rPr>
              <a:t>ETHICAL CONSIDERATIONS</a:t>
            </a:r>
            <a:endParaRPr lang="en-US" sz="4000"/>
          </a:p>
        </p:txBody>
      </p:sp>
      <p:sp>
        <p:nvSpPr>
          <p:cNvPr id="3" name="Content Placeholder 2">
            <a:extLst>
              <a:ext uri="{FF2B5EF4-FFF2-40B4-BE49-F238E27FC236}">
                <a16:creationId xmlns:a16="http://schemas.microsoft.com/office/drawing/2014/main" id="{C21FB74A-1603-6B13-4AD1-14C54AAC3BD7}"/>
              </a:ext>
            </a:extLst>
          </p:cNvPr>
          <p:cNvSpPr>
            <a:spLocks noGrp="1"/>
          </p:cNvSpPr>
          <p:nvPr>
            <p:ph idx="1"/>
          </p:nvPr>
        </p:nvSpPr>
        <p:spPr>
          <a:xfrm>
            <a:off x="6726681" y="1672201"/>
            <a:ext cx="4627118" cy="4504762"/>
          </a:xfrm>
        </p:spPr>
        <p:txBody>
          <a:bodyPr vert="horz" lIns="91440" tIns="45720" rIns="91440" bIns="45720" rtlCol="0" anchor="t">
            <a:noAutofit/>
          </a:bodyPr>
          <a:lstStyle/>
          <a:p>
            <a:pPr algn="just"/>
            <a:r>
              <a:rPr lang="en-US" sz="1600" dirty="0">
                <a:ea typeface="+mn-lt"/>
                <a:cs typeface="+mn-lt"/>
              </a:rPr>
              <a:t>It is crucial to highlight that real DoS attacks, without proper authorization, are illegal and unethical. Engaging in unauthorized activities that disrupt or impair the functioning of computer systems, networks, or services is a violation of laws and ethical standards.</a:t>
            </a:r>
            <a:endParaRPr lang="en-US" sz="1600" dirty="0">
              <a:cs typeface="Calibri" panose="020F0502020204030204"/>
            </a:endParaRPr>
          </a:p>
          <a:p>
            <a:pPr algn="just"/>
            <a:r>
              <a:rPr lang="en-US" sz="1600" dirty="0">
                <a:ea typeface="+mn-lt"/>
                <a:cs typeface="+mn-lt"/>
              </a:rPr>
              <a:t>DoS attacks can cause significant harm to individuals, businesses, and critical infrastructure. They can lead to financial losses, data breaches, service disruptions, and reputational damage. Therefore, it is essential to emphasize responsible and ethical use of NS2 or any other simulation tool for educational and research purposes only.</a:t>
            </a:r>
            <a:endParaRPr lang="en-US" sz="1600" dirty="0">
              <a:cs typeface="Calibri"/>
            </a:endParaRPr>
          </a:p>
          <a:p>
            <a:pPr algn="just"/>
            <a:r>
              <a:rPr lang="en-US" sz="1600" dirty="0">
                <a:ea typeface="+mn-lt"/>
                <a:cs typeface="+mn-lt"/>
              </a:rPr>
              <a:t>When using NS2 or any other network simulation tool, it should be done in a controlled and supervised environment with proper authorization and consent from relevant stakeholders. The purpose should be to understand the vulnerabilities, study attack techniques, develop defense mechanisms, and enhance network security.</a:t>
            </a:r>
            <a:endParaRPr lang="en-US" sz="1600" dirty="0">
              <a:cs typeface="Calibri" panose="020F0502020204030204"/>
            </a:endParaRPr>
          </a:p>
          <a:p>
            <a:endParaRPr lang="en-US" sz="1100">
              <a:cs typeface="Calibri"/>
            </a:endParaRPr>
          </a:p>
        </p:txBody>
      </p:sp>
    </p:spTree>
    <p:extLst>
      <p:ext uri="{BB962C8B-B14F-4D97-AF65-F5344CB8AC3E}">
        <p14:creationId xmlns:p14="http://schemas.microsoft.com/office/powerpoint/2010/main" val="80014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7618-4C30-8F8A-CAA6-B6E40D35406A}"/>
              </a:ext>
            </a:extLst>
          </p:cNvPr>
          <p:cNvSpPr>
            <a:spLocks noGrp="1"/>
          </p:cNvSpPr>
          <p:nvPr>
            <p:ph type="title"/>
          </p:nvPr>
        </p:nvSpPr>
        <p:spPr/>
        <p:txBody>
          <a:bodyPr/>
          <a:lstStyle/>
          <a:p>
            <a:r>
              <a:rPr lang="en-US" b="1" dirty="0">
                <a:cs typeface="Calibri Light"/>
              </a:rPr>
              <a:t>CONCLUSION</a:t>
            </a:r>
            <a:endParaRPr lang="en-US" b="1"/>
          </a:p>
        </p:txBody>
      </p:sp>
      <p:graphicFrame>
        <p:nvGraphicFramePr>
          <p:cNvPr id="5" name="Content Placeholder 2">
            <a:extLst>
              <a:ext uri="{FF2B5EF4-FFF2-40B4-BE49-F238E27FC236}">
                <a16:creationId xmlns:a16="http://schemas.microsoft.com/office/drawing/2014/main" id="{DC067B75-56A4-7228-0502-A4C3EABAEA3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604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488F6DB-AE81-4C8D-B1F2-045AB0C89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CF639D74-6AB6-FEDF-3283-308BD64EC22D}"/>
              </a:ext>
            </a:extLst>
          </p:cNvPr>
          <p:cNvPicPr>
            <a:picLocks noChangeAspect="1"/>
          </p:cNvPicPr>
          <p:nvPr/>
        </p:nvPicPr>
        <p:blipFill rotWithShape="1">
          <a:blip r:embed="rId2" cstate="print"/>
          <a:srcRect t="885" b="14846"/>
          <a:stretch/>
        </p:blipFill>
        <p:spPr>
          <a:xfrm>
            <a:off x="20" y="10"/>
            <a:ext cx="12191980" cy="6857990"/>
          </a:xfrm>
          <a:prstGeom prst="rect">
            <a:avLst/>
          </a:prstGeom>
        </p:spPr>
      </p:pic>
      <p:sp>
        <p:nvSpPr>
          <p:cNvPr id="16" name="Graphic 1">
            <a:extLst>
              <a:ext uri="{FF2B5EF4-FFF2-40B4-BE49-F238E27FC236}">
                <a16:creationId xmlns:a16="http://schemas.microsoft.com/office/drawing/2014/main" id="{721F817A-BF7E-440D-B296-66D86EDB0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a:effectLst/>
        </p:spPr>
        <p:txBody>
          <a:bodyPr rtlCol="0" anchor="ctr"/>
          <a:lstStyle/>
          <a:p>
            <a:endParaRPr lang="en-US" dirty="0"/>
          </a:p>
        </p:txBody>
      </p:sp>
      <p:sp>
        <p:nvSpPr>
          <p:cNvPr id="2" name="Title 1">
            <a:extLst>
              <a:ext uri="{FF2B5EF4-FFF2-40B4-BE49-F238E27FC236}">
                <a16:creationId xmlns:a16="http://schemas.microsoft.com/office/drawing/2014/main" id="{AD8E81C2-38B0-3264-6325-6877EEA05B46}"/>
              </a:ext>
            </a:extLst>
          </p:cNvPr>
          <p:cNvSpPr>
            <a:spLocks noGrp="1"/>
          </p:cNvSpPr>
          <p:nvPr>
            <p:ph type="title"/>
          </p:nvPr>
        </p:nvSpPr>
        <p:spPr>
          <a:xfrm>
            <a:off x="3204376" y="1720078"/>
            <a:ext cx="5861106" cy="1439331"/>
          </a:xfrm>
        </p:spPr>
        <p:txBody>
          <a:bodyPr anchor="b">
            <a:normAutofit/>
          </a:bodyPr>
          <a:lstStyle/>
          <a:p>
            <a:r>
              <a:rPr lang="en-US" dirty="0">
                <a:ea typeface="+mj-lt"/>
                <a:cs typeface="+mj-lt"/>
              </a:rPr>
              <a:t>REFERENCES</a:t>
            </a:r>
            <a:endParaRPr lang="en-US"/>
          </a:p>
        </p:txBody>
      </p:sp>
      <p:sp>
        <p:nvSpPr>
          <p:cNvPr id="3" name="Content Placeholder 2">
            <a:extLst>
              <a:ext uri="{FF2B5EF4-FFF2-40B4-BE49-F238E27FC236}">
                <a16:creationId xmlns:a16="http://schemas.microsoft.com/office/drawing/2014/main" id="{FF048A06-3A97-2FEB-DEED-0EEB76CA8E24}"/>
              </a:ext>
            </a:extLst>
          </p:cNvPr>
          <p:cNvSpPr>
            <a:spLocks noGrp="1"/>
          </p:cNvSpPr>
          <p:nvPr>
            <p:ph idx="1"/>
          </p:nvPr>
        </p:nvSpPr>
        <p:spPr>
          <a:xfrm>
            <a:off x="3204374" y="3311905"/>
            <a:ext cx="5861107" cy="1872345"/>
          </a:xfrm>
        </p:spPr>
        <p:txBody>
          <a:bodyPr vert="horz" lIns="91440" tIns="45720" rIns="91440" bIns="45720" rtlCol="0">
            <a:normAutofit/>
          </a:bodyPr>
          <a:lstStyle/>
          <a:p>
            <a:pPr>
              <a:buFont typeface="Wingdings" panose="020B0604020202020204" pitchFamily="34" charset="0"/>
              <a:buChar char="v"/>
            </a:pPr>
            <a:r>
              <a:rPr lang="en-US" sz="1600" dirty="0">
                <a:ea typeface="+mn-lt"/>
                <a:cs typeface="+mn-lt"/>
                <a:hlinkClick r:id="rId3"/>
              </a:rPr>
              <a:t>https://skillsbuild.edunetworld.com/courses/cs/dos-attack-using-ns2/</a:t>
            </a:r>
            <a:endParaRPr lang="en-US" sz="1600" dirty="0">
              <a:ea typeface="+mn-lt"/>
              <a:cs typeface="+mn-lt"/>
            </a:endParaRPr>
          </a:p>
          <a:p>
            <a:pPr>
              <a:buFont typeface="Wingdings" panose="020B0604020202020204" pitchFamily="34" charset="0"/>
              <a:buChar char="v"/>
            </a:pPr>
            <a:r>
              <a:rPr lang="en-US" sz="1600" dirty="0">
                <a:ea typeface="+mn-lt"/>
                <a:cs typeface="+mn-lt"/>
                <a:hlinkClick r:id="rId4"/>
              </a:rPr>
              <a:t>https://www.researchgate.net/publication/283550534_Impact_Evaluation_of_Distributed_Denial_of_Service_Attacks_using_NS2</a:t>
            </a:r>
          </a:p>
          <a:p>
            <a:pPr>
              <a:buFont typeface="Wingdings" panose="020B0604020202020204" pitchFamily="34" charset="0"/>
              <a:buChar char="v"/>
            </a:pPr>
            <a:r>
              <a:rPr lang="en-US" sz="1600" dirty="0">
                <a:ea typeface="+mn-lt"/>
                <a:cs typeface="+mn-lt"/>
                <a:hlinkClick r:id="rId5"/>
              </a:rPr>
              <a:t>https://networksimulator2.com/ns2-ddos-attack/</a:t>
            </a:r>
            <a:endParaRPr lang="en-US" sz="1600" dirty="0">
              <a:ea typeface="+mn-lt"/>
              <a:cs typeface="+mn-lt"/>
            </a:endParaRPr>
          </a:p>
          <a:p>
            <a:pPr>
              <a:buFont typeface="Wingdings" panose="020B0604020202020204" pitchFamily="34" charset="0"/>
              <a:buChar char="v"/>
            </a:pPr>
            <a:r>
              <a:rPr lang="en-US" sz="1600" dirty="0">
                <a:ea typeface="+mn-lt"/>
                <a:cs typeface="+mn-lt"/>
                <a:hlinkClick r:id="rId6"/>
              </a:rPr>
              <a:t>https://www.ncbi.nlm.nih.gov/pmc/articles/PMC6982801/</a:t>
            </a:r>
          </a:p>
          <a:p>
            <a:pPr marL="0" indent="0">
              <a:buNone/>
            </a:pPr>
            <a:endParaRPr lang="en-US" sz="1600" dirty="0">
              <a:cs typeface="Calibri" panose="020F0502020204030204"/>
            </a:endParaRPr>
          </a:p>
        </p:txBody>
      </p:sp>
    </p:spTree>
    <p:extLst>
      <p:ext uri="{BB962C8B-B14F-4D97-AF65-F5344CB8AC3E}">
        <p14:creationId xmlns:p14="http://schemas.microsoft.com/office/powerpoint/2010/main" val="4294782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12B725-E2CE-097E-651F-9CFB1CE634E8}"/>
              </a:ext>
            </a:extLst>
          </p:cNvPr>
          <p:cNvSpPr>
            <a:spLocks noGrp="1"/>
          </p:cNvSpPr>
          <p:nvPr>
            <p:ph idx="1"/>
          </p:nvPr>
        </p:nvSpPr>
        <p:spPr>
          <a:xfrm>
            <a:off x="1008184" y="1459907"/>
            <a:ext cx="10175630" cy="767904"/>
          </a:xfrm>
        </p:spPr>
        <p:txBody>
          <a:bodyPr vert="horz" lIns="91440" tIns="45720" rIns="91440" bIns="45720" rtlCol="0" anchor="ctr">
            <a:noAutofit/>
          </a:bodyPr>
          <a:lstStyle/>
          <a:p>
            <a:pPr marL="0" indent="0" algn="ctr">
              <a:buNone/>
            </a:pPr>
            <a:r>
              <a:rPr lang="en-US" sz="9600" b="1" dirty="0">
                <a:cs typeface="Calibri"/>
              </a:rPr>
              <a:t>THANK YOU</a:t>
            </a:r>
          </a:p>
        </p:txBody>
      </p:sp>
      <p:pic>
        <p:nvPicPr>
          <p:cNvPr id="14" name="Graphic 13" descr="Handshake">
            <a:extLst>
              <a:ext uri="{FF2B5EF4-FFF2-40B4-BE49-F238E27FC236}">
                <a16:creationId xmlns:a16="http://schemas.microsoft.com/office/drawing/2014/main" id="{EDBC7CD8-44B7-CD3D-BC98-406F70B0960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3255" y="2405149"/>
            <a:ext cx="3899393" cy="3899393"/>
          </a:xfrm>
          <a:prstGeom prst="rect">
            <a:avLst/>
          </a:prstGeom>
        </p:spPr>
      </p:pic>
    </p:spTree>
    <p:extLst>
      <p:ext uri="{BB962C8B-B14F-4D97-AF65-F5344CB8AC3E}">
        <p14:creationId xmlns:p14="http://schemas.microsoft.com/office/powerpoint/2010/main" val="312173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86FDB9E-726C-A40A-6AA8-C207B85D1525}"/>
              </a:ext>
            </a:extLst>
          </p:cNvPr>
          <p:cNvPicPr>
            <a:picLocks noChangeAspect="1"/>
          </p:cNvPicPr>
          <p:nvPr/>
        </p:nvPicPr>
        <p:blipFill rotWithShape="1">
          <a:blip r:embed="rId2" cstate="print">
            <a:alphaModFix amt="50000"/>
            <a:extLst>
              <a:ext uri="{837473B0-CC2E-450A-ABE3-18F120FF3D39}">
                <a1611:picAttrSrcUrl xmlns:a1611="http://schemas.microsoft.com/office/drawing/2016/11/main" r:id="rId3"/>
              </a:ext>
            </a:extLst>
          </a:blip>
          <a:srcRect l="25"/>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r>
              <a:rPr lang="en-US" sz="6600" b="1">
                <a:solidFill>
                  <a:schemeClr val="bg1"/>
                </a:solidFill>
                <a:ea typeface="Calibri Light"/>
                <a:cs typeface="Calibri Light"/>
              </a:rPr>
              <a:t>DOS ATTACK USING NS2</a:t>
            </a:r>
            <a:endParaRPr lang="en-US" sz="6600" b="1">
              <a:solidFill>
                <a:schemeClr val="bg1"/>
              </a:solidFill>
            </a:endParaRPr>
          </a:p>
        </p:txBody>
      </p:sp>
      <p:sp>
        <p:nvSpPr>
          <p:cNvPr id="1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9FDBCA0F-ACFB-6F06-DA9D-534C2B8DB11E}"/>
              </a:ext>
            </a:extLst>
          </p:cNvPr>
          <p:cNvPicPr>
            <a:picLocks noChangeAspect="1"/>
          </p:cNvPicPr>
          <p:nvPr/>
        </p:nvPicPr>
        <p:blipFill rotWithShape="1">
          <a:blip r:embed="rId2" cstate="print">
            <a:alphaModFix amt="35000"/>
            <a:extLst>
              <a:ext uri="{837473B0-CC2E-450A-ABE3-18F120FF3D39}">
                <a1611:picAttrSrcUrl xmlns:a1611="http://schemas.microsoft.com/office/drawing/2016/11/main" r:id="rId3"/>
              </a:ext>
            </a:extLst>
          </a:blip>
          <a:srcRect l="225" r="2244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4CCD188D-F3B9-EC49-4319-28D5C86EB629}"/>
              </a:ext>
            </a:extLst>
          </p:cNvPr>
          <p:cNvSpPr>
            <a:spLocks noGrp="1"/>
          </p:cNvSpPr>
          <p:nvPr>
            <p:ph type="title"/>
          </p:nvPr>
        </p:nvSpPr>
        <p:spPr>
          <a:xfrm>
            <a:off x="838199" y="1065862"/>
            <a:ext cx="6052955" cy="4726276"/>
          </a:xfrm>
        </p:spPr>
        <p:txBody>
          <a:bodyPr>
            <a:normAutofit/>
          </a:bodyPr>
          <a:lstStyle/>
          <a:p>
            <a:pPr algn="r"/>
            <a:r>
              <a:rPr lang="en-US" sz="6800">
                <a:ln w="22225">
                  <a:solidFill>
                    <a:srgbClr val="FFFFFF"/>
                  </a:solidFill>
                </a:ln>
                <a:noFill/>
                <a:cs typeface="Calibri Light"/>
              </a:rPr>
              <a:t>INTRODUCTION</a:t>
            </a:r>
            <a:endParaRPr lang="en-US" sz="6800">
              <a:ln w="22225">
                <a:solidFill>
                  <a:srgbClr val="FFFFFF"/>
                </a:solidFill>
              </a:ln>
              <a:noFill/>
            </a:endParaRPr>
          </a:p>
        </p:txBody>
      </p:sp>
      <p:cxnSp>
        <p:nvCxnSpPr>
          <p:cNvPr id="18" name="Straight Connector 17">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3D9FB2-6F75-66D2-FCEB-45F6C26FE3EC}"/>
              </a:ext>
            </a:extLst>
          </p:cNvPr>
          <p:cNvSpPr>
            <a:spLocks noGrp="1"/>
          </p:cNvSpPr>
          <p:nvPr>
            <p:ph idx="1"/>
          </p:nvPr>
        </p:nvSpPr>
        <p:spPr>
          <a:xfrm>
            <a:off x="7534641" y="1065862"/>
            <a:ext cx="3860002" cy="4726276"/>
          </a:xfrm>
        </p:spPr>
        <p:txBody>
          <a:bodyPr vert="horz" lIns="91440" tIns="45720" rIns="91440" bIns="45720" rtlCol="0" anchor="ctr">
            <a:normAutofit/>
          </a:bodyPr>
          <a:lstStyle/>
          <a:p>
            <a:r>
              <a:rPr lang="en-US" sz="1700">
                <a:solidFill>
                  <a:srgbClr val="FFFFFF"/>
                </a:solidFill>
                <a:ea typeface="+mn-lt"/>
                <a:cs typeface="+mn-lt"/>
              </a:rPr>
              <a:t>A Denial of Service (DoS) attack refers to a malicious attempt to disrupt the availability or performance of a network service or website by overwhelming it with a flood of illegitimate requests or by exploiting vulnerabilities. NS2 (Network Simulator 2) is a widely used network simulation tool that can be utilized to study and analyze network protocols and their behavior.</a:t>
            </a:r>
            <a:endParaRPr lang="en-US" sz="1700">
              <a:solidFill>
                <a:srgbClr val="FFFFFF"/>
              </a:solidFill>
              <a:cs typeface="Calibri" panose="020F0502020204030204"/>
            </a:endParaRPr>
          </a:p>
          <a:p>
            <a:r>
              <a:rPr lang="en-US" sz="1700">
                <a:solidFill>
                  <a:srgbClr val="FFFFFF"/>
                </a:solidFill>
                <a:ea typeface="+mn-lt"/>
                <a:cs typeface="+mn-lt"/>
              </a:rPr>
              <a:t>To simulate a DoS attack using NS2, you can create a scenario where a large number of malicious nodes flood the target network with excessive traffic, consuming its resources and causing a denial of service. Here's a basic outline of the steps involved:</a:t>
            </a:r>
            <a:endParaRPr lang="en-US" sz="1700">
              <a:solidFill>
                <a:srgbClr val="FFFFFF"/>
              </a:solidFill>
            </a:endParaRPr>
          </a:p>
          <a:p>
            <a:endParaRPr lang="en-US" sz="1700">
              <a:solidFill>
                <a:srgbClr val="FFFFFF"/>
              </a:solidFill>
              <a:cs typeface="Calibri"/>
            </a:endParaRPr>
          </a:p>
        </p:txBody>
      </p:sp>
      <p:sp>
        <p:nvSpPr>
          <p:cNvPr id="6" name="TextBox 5">
            <a:extLst>
              <a:ext uri="{FF2B5EF4-FFF2-40B4-BE49-F238E27FC236}">
                <a16:creationId xmlns:a16="http://schemas.microsoft.com/office/drawing/2014/main" id="{13AEB0D2-8FC1-EE6A-52E8-A3105A944BA9}"/>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10418739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7921DAB-3133-B522-ABFB-41FF0944A4CF}"/>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cs typeface="Calibri Light"/>
              </a:rPr>
              <a:t>OVERVIEW OF DOS ATTACK USING NS2</a:t>
            </a:r>
            <a:endParaRPr lang="en-US" sz="62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330CBD-6220-E3EC-E273-A16C4E6EF33B}"/>
              </a:ext>
            </a:extLst>
          </p:cNvPr>
          <p:cNvSpPr>
            <a:spLocks noGrp="1"/>
          </p:cNvSpPr>
          <p:nvPr>
            <p:ph idx="1"/>
          </p:nvPr>
        </p:nvSpPr>
        <p:spPr>
          <a:xfrm>
            <a:off x="6096000" y="1108061"/>
            <a:ext cx="5008901" cy="4571972"/>
          </a:xfrm>
        </p:spPr>
        <p:txBody>
          <a:bodyPr vert="horz" lIns="91440" tIns="45720" rIns="91440" bIns="45720" rtlCol="0" anchor="ctr">
            <a:normAutofit/>
          </a:bodyPr>
          <a:lstStyle/>
          <a:p>
            <a:r>
              <a:rPr lang="en-US" dirty="0">
                <a:solidFill>
                  <a:schemeClr val="bg1"/>
                </a:solidFill>
                <a:ea typeface="+mn-lt"/>
                <a:cs typeface="+mn-lt"/>
              </a:rPr>
              <a:t>Network Topology Setup</a:t>
            </a:r>
          </a:p>
          <a:p>
            <a:r>
              <a:rPr lang="en-US" dirty="0">
                <a:solidFill>
                  <a:schemeClr val="bg1"/>
                </a:solidFill>
                <a:ea typeface="+mn-lt"/>
                <a:cs typeface="+mn-lt"/>
              </a:rPr>
              <a:t>Attack Model Selection</a:t>
            </a:r>
          </a:p>
          <a:p>
            <a:r>
              <a:rPr lang="en-US" dirty="0">
                <a:solidFill>
                  <a:schemeClr val="bg1"/>
                </a:solidFill>
                <a:ea typeface="+mn-lt"/>
                <a:cs typeface="+mn-lt"/>
              </a:rPr>
              <a:t>Traffic Generation</a:t>
            </a:r>
          </a:p>
          <a:p>
            <a:r>
              <a:rPr lang="en-US" dirty="0">
                <a:solidFill>
                  <a:schemeClr val="bg1"/>
                </a:solidFill>
                <a:ea typeface="+mn-lt"/>
                <a:cs typeface="+mn-lt"/>
              </a:rPr>
              <a:t>Protocol Configuration</a:t>
            </a:r>
          </a:p>
          <a:p>
            <a:r>
              <a:rPr lang="en-US" dirty="0">
                <a:solidFill>
                  <a:schemeClr val="bg1"/>
                </a:solidFill>
                <a:ea typeface="+mn-lt"/>
                <a:cs typeface="+mn-lt"/>
              </a:rPr>
              <a:t>Simulation Execution</a:t>
            </a:r>
          </a:p>
          <a:p>
            <a:r>
              <a:rPr lang="en-US" dirty="0">
                <a:solidFill>
                  <a:schemeClr val="bg1"/>
                </a:solidFill>
                <a:ea typeface="+mn-lt"/>
                <a:cs typeface="+mn-lt"/>
              </a:rPr>
              <a:t>Results and Analysis</a:t>
            </a:r>
          </a:p>
        </p:txBody>
      </p:sp>
    </p:spTree>
    <p:extLst>
      <p:ext uri="{BB962C8B-B14F-4D97-AF65-F5344CB8AC3E}">
        <p14:creationId xmlns:p14="http://schemas.microsoft.com/office/powerpoint/2010/main" val="357972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A45D76-B07A-E2C9-8E07-96B1ED3C0010}"/>
              </a:ext>
            </a:extLst>
          </p:cNvPr>
          <p:cNvSpPr>
            <a:spLocks noGrp="1"/>
          </p:cNvSpPr>
          <p:nvPr>
            <p:ph type="title"/>
          </p:nvPr>
        </p:nvSpPr>
        <p:spPr>
          <a:xfrm>
            <a:off x="6657715" y="467271"/>
            <a:ext cx="4195674" cy="2052522"/>
          </a:xfrm>
        </p:spPr>
        <p:txBody>
          <a:bodyPr anchor="b">
            <a:normAutofit/>
          </a:bodyPr>
          <a:lstStyle/>
          <a:p>
            <a:r>
              <a:rPr lang="en-US" sz="5600" dirty="0">
                <a:ea typeface="+mj-lt"/>
                <a:cs typeface="+mj-lt"/>
              </a:rPr>
              <a:t>NETWORK TOPOLOGY</a:t>
            </a:r>
            <a:endParaRPr lang="en-US" sz="5600" dirty="0"/>
          </a:p>
        </p:txBody>
      </p:sp>
      <p:sp>
        <p:nvSpPr>
          <p:cNvPr id="37" name="Oval 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a16="http://schemas.microsoft.com/office/drawing/2014/main" id="{3E1EE47F-6FD9-7043-7C01-9864C1CC20AF}"/>
              </a:ext>
            </a:extLst>
          </p:cNvPr>
          <p:cNvPicPr>
            <a:picLocks noChangeAspect="1"/>
          </p:cNvPicPr>
          <p:nvPr/>
        </p:nvPicPr>
        <p:blipFill rotWithShape="1">
          <a:blip r:embed="rId2" cstate="print"/>
          <a:srcRect l="20340" r="21660"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4B9B9AD-E673-1944-B58E-A232415AC0F3}"/>
              </a:ext>
            </a:extLst>
          </p:cNvPr>
          <p:cNvSpPr>
            <a:spLocks noGrp="1"/>
          </p:cNvSpPr>
          <p:nvPr>
            <p:ph idx="1"/>
          </p:nvPr>
        </p:nvSpPr>
        <p:spPr>
          <a:xfrm>
            <a:off x="6657715" y="2990818"/>
            <a:ext cx="4195673" cy="2913872"/>
          </a:xfrm>
        </p:spPr>
        <p:txBody>
          <a:bodyPr vert="horz" lIns="91440" tIns="45720" rIns="91440" bIns="45720" rtlCol="0" anchor="t">
            <a:normAutofit/>
          </a:bodyPr>
          <a:lstStyle/>
          <a:p>
            <a:r>
              <a:rPr lang="en-US" sz="2000">
                <a:solidFill>
                  <a:schemeClr val="tx1">
                    <a:alpha val="80000"/>
                  </a:schemeClr>
                </a:solidFill>
                <a:ea typeface="+mn-lt"/>
                <a:cs typeface="+mn-lt"/>
              </a:rPr>
              <a:t>The network topology can vary depending on the specific scenario you want to simulate. For a basic example, let's consider a simple star topology where multiple nodes are connected to a central node. The central node can represent a server or a critical network resource that will be the target of the DoS attack.</a:t>
            </a:r>
          </a:p>
        </p:txBody>
      </p:sp>
      <p:sp>
        <p:nvSpPr>
          <p:cNvPr id="4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4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84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1B9FD2C-64EA-20BD-52DD-506A7D3800C8}"/>
              </a:ext>
            </a:extLst>
          </p:cNvPr>
          <p:cNvSpPr>
            <a:spLocks noGrp="1"/>
          </p:cNvSpPr>
          <p:nvPr>
            <p:ph type="title"/>
          </p:nvPr>
        </p:nvSpPr>
        <p:spPr>
          <a:xfrm>
            <a:off x="838200" y="365125"/>
            <a:ext cx="5393361" cy="831873"/>
          </a:xfrm>
        </p:spPr>
        <p:txBody>
          <a:bodyPr>
            <a:normAutofit/>
          </a:bodyPr>
          <a:lstStyle/>
          <a:p>
            <a:r>
              <a:rPr lang="en-US" dirty="0">
                <a:ea typeface="+mj-lt"/>
                <a:cs typeface="+mj-lt"/>
              </a:rPr>
              <a:t>ATTACK MODEL</a:t>
            </a:r>
            <a:endParaRPr lang="en-US"/>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6" name="Content Placeholder 2">
            <a:extLst>
              <a:ext uri="{FF2B5EF4-FFF2-40B4-BE49-F238E27FC236}">
                <a16:creationId xmlns:a16="http://schemas.microsoft.com/office/drawing/2014/main" id="{DBC20042-EF59-EF8A-147F-61E46B539166}"/>
              </a:ext>
            </a:extLst>
          </p:cNvPr>
          <p:cNvGraphicFramePr>
            <a:graphicFrameLocks noGrp="1"/>
          </p:cNvGraphicFramePr>
          <p:nvPr>
            <p:ph idx="1"/>
            <p:extLst>
              <p:ext uri="{D42A27DB-BD31-4B8C-83A1-F6EECF244321}">
                <p14:modId xmlns:p14="http://schemas.microsoft.com/office/powerpoint/2010/main" val="99415158"/>
              </p:ext>
            </p:extLst>
          </p:nvPr>
        </p:nvGraphicFramePr>
        <p:xfrm>
          <a:off x="451834" y="1149485"/>
          <a:ext cx="6541726" cy="5338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diagram, plan, text, map&#10;&#10;Description automatically generated">
            <a:extLst>
              <a:ext uri="{FF2B5EF4-FFF2-40B4-BE49-F238E27FC236}">
                <a16:creationId xmlns:a16="http://schemas.microsoft.com/office/drawing/2014/main" id="{AF874953-61E4-66BE-F6BC-B6786B9ED2F8}"/>
              </a:ext>
            </a:extLst>
          </p:cNvPr>
          <p:cNvPicPr>
            <a:picLocks noChangeAspect="1"/>
          </p:cNvPicPr>
          <p:nvPr/>
        </p:nvPicPr>
        <p:blipFill>
          <a:blip r:embed="rId7" cstate="print">
            <a:extLst>
              <a:ext uri="{837473B0-CC2E-450A-ABE3-18F120FF3D39}">
                <a1611:picAttrSrcUrl xmlns:a1611="http://schemas.microsoft.com/office/drawing/2016/11/main" r:id="rId8"/>
              </a:ext>
            </a:extLst>
          </a:blip>
          <a:stretch>
            <a:fillRect/>
          </a:stretch>
        </p:blipFill>
        <p:spPr>
          <a:xfrm>
            <a:off x="7887184" y="2055879"/>
            <a:ext cx="3781051" cy="2102264"/>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8844705A-E44C-AB2A-F3E8-4DFACEF600AB}"/>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8">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26055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8442F6F-5D19-D73C-88C6-AC57A4946B22}"/>
              </a:ext>
            </a:extLst>
          </p:cNvPr>
          <p:cNvPicPr>
            <a:picLocks noChangeAspect="1"/>
          </p:cNvPicPr>
          <p:nvPr/>
        </p:nvPicPr>
        <p:blipFill>
          <a:blip r:embed="rId2" cstate="print">
            <a:extLst>
              <a:ext uri="{837473B0-CC2E-450A-ABE3-18F120FF3D39}">
                <a1611:picAttrSrcUrl xmlns:a1611="http://schemas.microsoft.com/office/drawing/2016/11/main" r:id="rId3"/>
              </a:ext>
            </a:extLst>
          </a:blip>
          <a:stretch>
            <a:fillRect/>
          </a:stretch>
        </p:blipFill>
        <p:spPr>
          <a:xfrm>
            <a:off x="2869471" y="1234034"/>
            <a:ext cx="2601592" cy="2016233"/>
          </a:xfrm>
          <a:prstGeom prst="rect">
            <a:avLst/>
          </a:prstGeom>
        </p:spPr>
      </p:pic>
      <p:grpSp>
        <p:nvGrpSpPr>
          <p:cNvPr id="36" name="Group 35">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37" name="Oval 36">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Oval 39">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F681F-7436-BDF9-CD8F-B66DC93ED628}"/>
              </a:ext>
            </a:extLst>
          </p:cNvPr>
          <p:cNvSpPr>
            <a:spLocks noGrp="1"/>
          </p:cNvSpPr>
          <p:nvPr>
            <p:ph type="title"/>
          </p:nvPr>
        </p:nvSpPr>
        <p:spPr>
          <a:xfrm>
            <a:off x="702591" y="3404608"/>
            <a:ext cx="3520789" cy="2666087"/>
          </a:xfrm>
        </p:spPr>
        <p:txBody>
          <a:bodyPr>
            <a:normAutofit/>
          </a:bodyPr>
          <a:lstStyle/>
          <a:p>
            <a:pPr algn="ctr"/>
            <a:r>
              <a:rPr lang="en-US">
                <a:solidFill>
                  <a:schemeClr val="bg1"/>
                </a:solidFill>
                <a:ea typeface="+mj-lt"/>
                <a:cs typeface="+mj-lt"/>
              </a:rPr>
              <a:t>TRAFFIC GENERATION</a:t>
            </a:r>
            <a:endParaRPr lang="en-US">
              <a:solidFill>
                <a:schemeClr val="bg1"/>
              </a:solidFill>
            </a:endParaRPr>
          </a:p>
        </p:txBody>
      </p:sp>
      <p:grpSp>
        <p:nvGrpSpPr>
          <p:cNvPr id="4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43" name="Freeform: Shape 4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46"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47" name="Freeform: Shape 46">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F1A3F5B2-42FC-0E0E-A50F-67A42CC698E1}"/>
              </a:ext>
            </a:extLst>
          </p:cNvPr>
          <p:cNvSpPr>
            <a:spLocks noGrp="1"/>
          </p:cNvSpPr>
          <p:nvPr>
            <p:ph idx="1"/>
          </p:nvPr>
        </p:nvSpPr>
        <p:spPr>
          <a:xfrm>
            <a:off x="6477270" y="1130846"/>
            <a:ext cx="4974771" cy="4351338"/>
          </a:xfrm>
        </p:spPr>
        <p:txBody>
          <a:bodyPr vert="horz" lIns="91440" tIns="45720" rIns="91440" bIns="45720" rtlCol="0" anchor="t">
            <a:normAutofit/>
          </a:bodyPr>
          <a:lstStyle/>
          <a:p>
            <a:r>
              <a:rPr lang="en-US" sz="1800" dirty="0">
                <a:solidFill>
                  <a:schemeClr val="bg1"/>
                </a:solidFill>
                <a:ea typeface="+mn-lt"/>
                <a:cs typeface="+mn-lt"/>
              </a:rPr>
              <a:t>In the DoS attack simulation using NS2, the traffic generation model determines how the attacking nodes generate and send packets towards the target node. The model influences the intensity and volume of the attack. Here's an explanation of the traffic generation model and how the packet generation rate affects the attack intensity:</a:t>
            </a:r>
            <a:endParaRPr lang="en-US" sz="1800" dirty="0">
              <a:solidFill>
                <a:schemeClr val="bg1"/>
              </a:solidFill>
              <a:cs typeface="Calibri" panose="020F0502020204030204"/>
            </a:endParaRPr>
          </a:p>
          <a:p>
            <a:r>
              <a:rPr lang="en-US" sz="1800" dirty="0">
                <a:solidFill>
                  <a:schemeClr val="bg1"/>
                </a:solidFill>
                <a:ea typeface="+mn-lt"/>
                <a:cs typeface="+mn-lt"/>
              </a:rPr>
              <a:t>Traffic Generation Model: The traffic generation model for the attacking nodes can be implemented using various approaches. Some common methods include:</a:t>
            </a:r>
            <a:endParaRPr lang="en-US" sz="1800" dirty="0">
              <a:solidFill>
                <a:schemeClr val="bg1"/>
              </a:solidFill>
            </a:endParaRPr>
          </a:p>
          <a:p>
            <a:r>
              <a:rPr lang="en-US" sz="1800" dirty="0">
                <a:solidFill>
                  <a:schemeClr val="bg1"/>
                </a:solidFill>
                <a:ea typeface="+mn-lt"/>
                <a:cs typeface="+mn-lt"/>
              </a:rPr>
              <a:t>Constant Rate</a:t>
            </a:r>
          </a:p>
          <a:p>
            <a:r>
              <a:rPr lang="en-US" sz="1800" dirty="0" err="1">
                <a:solidFill>
                  <a:schemeClr val="bg1"/>
                </a:solidFill>
                <a:ea typeface="+mn-lt"/>
                <a:cs typeface="+mn-lt"/>
              </a:rPr>
              <a:t>Bursty</a:t>
            </a:r>
            <a:r>
              <a:rPr lang="en-US" sz="1800" dirty="0">
                <a:solidFill>
                  <a:schemeClr val="bg1"/>
                </a:solidFill>
                <a:ea typeface="+mn-lt"/>
                <a:cs typeface="+mn-lt"/>
              </a:rPr>
              <a:t> Traffic:</a:t>
            </a:r>
          </a:p>
          <a:p>
            <a:pPr algn="just"/>
            <a:r>
              <a:rPr lang="en-US" sz="2000" dirty="0">
                <a:solidFill>
                  <a:schemeClr val="bg1"/>
                </a:solidFill>
                <a:ea typeface="+mn-lt"/>
                <a:cs typeface="+mn-lt"/>
              </a:rPr>
              <a:t>Random Traffic:</a:t>
            </a:r>
            <a:endParaRPr lang="en-US" sz="2000" dirty="0">
              <a:solidFill>
                <a:schemeClr val="bg1"/>
              </a:solidFill>
              <a:cs typeface="Calibri"/>
            </a:endParaRPr>
          </a:p>
        </p:txBody>
      </p:sp>
    </p:spTree>
    <p:extLst>
      <p:ext uri="{BB962C8B-B14F-4D97-AF65-F5344CB8AC3E}">
        <p14:creationId xmlns:p14="http://schemas.microsoft.com/office/powerpoint/2010/main" val="782918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45CBD-9612-700C-3984-0C4C02853FB3}"/>
              </a:ext>
            </a:extLst>
          </p:cNvPr>
          <p:cNvSpPr>
            <a:spLocks noGrp="1"/>
          </p:cNvSpPr>
          <p:nvPr>
            <p:ph type="title"/>
          </p:nvPr>
        </p:nvSpPr>
        <p:spPr>
          <a:xfrm>
            <a:off x="838200" y="365125"/>
            <a:ext cx="6245362" cy="1336295"/>
          </a:xfrm>
        </p:spPr>
        <p:txBody>
          <a:bodyPr>
            <a:normAutofit/>
          </a:bodyPr>
          <a:lstStyle/>
          <a:p>
            <a:r>
              <a:rPr lang="en-US">
                <a:ea typeface="+mj-lt"/>
                <a:cs typeface="+mj-lt"/>
              </a:rPr>
              <a:t>SIMULATION EXECUTION</a:t>
            </a: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FC695C4-815F-08B2-CCCA-1FA3DA66DDD3}"/>
              </a:ext>
            </a:extLst>
          </p:cNvPr>
          <p:cNvSpPr>
            <a:spLocks noGrp="1"/>
          </p:cNvSpPr>
          <p:nvPr>
            <p:ph idx="1"/>
          </p:nvPr>
        </p:nvSpPr>
        <p:spPr>
          <a:xfrm>
            <a:off x="838200" y="1825625"/>
            <a:ext cx="5558489" cy="4351338"/>
          </a:xfrm>
        </p:spPr>
        <p:txBody>
          <a:bodyPr vert="horz" lIns="91440" tIns="45720" rIns="91440" bIns="45720" rtlCol="0" anchor="t">
            <a:normAutofit/>
          </a:bodyPr>
          <a:lstStyle/>
          <a:p>
            <a:pPr algn="just"/>
            <a:r>
              <a:rPr lang="en-US" sz="2400" dirty="0">
                <a:ea typeface="+mn-lt"/>
                <a:cs typeface="+mn-lt"/>
              </a:rPr>
              <a:t>Running a simulation in NS2 involves setting up the network scenario, defining protocols and parameters, and executing the simulation. Here's an overview of the process of running a simulation in NS2</a:t>
            </a:r>
            <a:endParaRPr lang="en-US"/>
          </a:p>
          <a:p>
            <a:pPr algn="just"/>
            <a:r>
              <a:rPr lang="en-US" sz="2400" dirty="0">
                <a:ea typeface="+mn-lt"/>
                <a:cs typeface="+mn-lt"/>
              </a:rPr>
              <a:t>Network Topology Setup:</a:t>
            </a:r>
          </a:p>
          <a:p>
            <a:pPr algn="just"/>
            <a:r>
              <a:rPr lang="en-US" sz="2400" dirty="0">
                <a:ea typeface="+mn-lt"/>
                <a:cs typeface="+mn-lt"/>
              </a:rPr>
              <a:t>Protocol Configuration:</a:t>
            </a:r>
          </a:p>
          <a:p>
            <a:pPr algn="just"/>
            <a:r>
              <a:rPr lang="en-US" sz="2400" dirty="0">
                <a:ea typeface="+mn-lt"/>
                <a:cs typeface="+mn-lt"/>
              </a:rPr>
              <a:t>Application and Traffic Generation:</a:t>
            </a:r>
          </a:p>
          <a:p>
            <a:pPr algn="just"/>
            <a:r>
              <a:rPr lang="en-US" sz="2400" dirty="0">
                <a:ea typeface="+mn-lt"/>
                <a:cs typeface="+mn-lt"/>
              </a:rPr>
              <a:t>Simulation Execution:</a:t>
            </a:r>
          </a:p>
          <a:p>
            <a:pPr algn="just"/>
            <a:r>
              <a:rPr lang="en-US" sz="2400" dirty="0">
                <a:ea typeface="+mn-lt"/>
                <a:cs typeface="+mn-lt"/>
              </a:rPr>
              <a:t>Post-simulation Analysis:</a:t>
            </a:r>
            <a:endParaRPr lang="en-US" sz="2400" dirty="0">
              <a:cs typeface="Calibri"/>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26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213B2-89EE-3492-6A96-6E6138FD8062}"/>
              </a:ext>
            </a:extLst>
          </p:cNvPr>
          <p:cNvSpPr>
            <a:spLocks noGrp="1"/>
          </p:cNvSpPr>
          <p:nvPr>
            <p:ph type="title"/>
          </p:nvPr>
        </p:nvSpPr>
        <p:spPr>
          <a:xfrm>
            <a:off x="640080" y="325369"/>
            <a:ext cx="4368602" cy="1956841"/>
          </a:xfrm>
        </p:spPr>
        <p:txBody>
          <a:bodyPr anchor="b">
            <a:normAutofit/>
          </a:bodyPr>
          <a:lstStyle/>
          <a:p>
            <a:r>
              <a:rPr lang="en-US" sz="5000">
                <a:latin typeface="Calibri"/>
                <a:cs typeface="Calibri"/>
              </a:rPr>
              <a:t>PERFORMANCE METRICS</a:t>
            </a:r>
            <a:endParaRPr lang="en-US" sz="5000"/>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36EDDA-81DF-3172-E209-9D48229B84A4}"/>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1200">
                <a:ea typeface="+mn-lt"/>
                <a:cs typeface="+mn-lt"/>
              </a:rPr>
              <a:t>When conducting a DoS attack simulation, several performance metrics can be used to evaluate the impact of the attack on the target node and the overall network. These metrics help in analyzing the effectiveness of the attack and assessing the vulnerabilities of the system. Here are some common performance metrics used in DoS attack simulations:</a:t>
            </a:r>
          </a:p>
          <a:p>
            <a:r>
              <a:rPr lang="en-US" sz="1200">
                <a:ea typeface="+mn-lt"/>
                <a:cs typeface="+mn-lt"/>
              </a:rPr>
              <a:t>Packet Loss</a:t>
            </a:r>
          </a:p>
          <a:p>
            <a:r>
              <a:rPr lang="en-US" sz="1200">
                <a:ea typeface="+mn-lt"/>
                <a:cs typeface="+mn-lt"/>
              </a:rPr>
              <a:t>Throughput</a:t>
            </a:r>
          </a:p>
          <a:p>
            <a:r>
              <a:rPr lang="en-US" sz="1200">
                <a:ea typeface="+mn-lt"/>
                <a:cs typeface="+mn-lt"/>
              </a:rPr>
              <a:t>Response Time</a:t>
            </a:r>
          </a:p>
          <a:p>
            <a:r>
              <a:rPr lang="en-US" sz="1200">
                <a:ea typeface="+mn-lt"/>
                <a:cs typeface="+mn-lt"/>
              </a:rPr>
              <a:t>CPU and Memory Utilization</a:t>
            </a:r>
          </a:p>
          <a:p>
            <a:r>
              <a:rPr lang="en-US" sz="1200">
                <a:ea typeface="+mn-lt"/>
                <a:cs typeface="+mn-lt"/>
              </a:rPr>
              <a:t>Network Latency</a:t>
            </a:r>
          </a:p>
          <a:p>
            <a:r>
              <a:rPr lang="en-US" sz="1200">
                <a:ea typeface="+mn-lt"/>
                <a:cs typeface="+mn-lt"/>
              </a:rPr>
              <a:t>Bandwidth Consumption</a:t>
            </a:r>
          </a:p>
          <a:p>
            <a:r>
              <a:rPr lang="en-US" sz="1200">
                <a:ea typeface="+mn-lt"/>
                <a:cs typeface="+mn-lt"/>
              </a:rPr>
              <a:t>Service Availability</a:t>
            </a:r>
          </a:p>
        </p:txBody>
      </p:sp>
      <p:pic>
        <p:nvPicPr>
          <p:cNvPr id="4" name="Picture 4">
            <a:extLst>
              <a:ext uri="{FF2B5EF4-FFF2-40B4-BE49-F238E27FC236}">
                <a16:creationId xmlns:a16="http://schemas.microsoft.com/office/drawing/2014/main" id="{072BED5F-BE76-36EE-BB1A-BE5E1AA0E63E}"/>
              </a:ext>
            </a:extLst>
          </p:cNvPr>
          <p:cNvPicPr>
            <a:picLocks noChangeAspect="1"/>
          </p:cNvPicPr>
          <p:nvPr/>
        </p:nvPicPr>
        <p:blipFill rotWithShape="1">
          <a:blip r:embed="rId2" cstate="print">
            <a:extLst>
              <a:ext uri="{837473B0-CC2E-450A-ABE3-18F120FF3D39}">
                <a1611:picAttrSrcUrl xmlns:a1611="http://schemas.microsoft.com/office/drawing/2016/11/main" r:id="rId3"/>
              </a:ext>
            </a:extLst>
          </a:blip>
          <a:srcRect l="5079" r="816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368663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1100</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STUDENT DETAILS</vt:lpstr>
      <vt:lpstr>DOS ATTACK USING NS2</vt:lpstr>
      <vt:lpstr>INTRODUCTION</vt:lpstr>
      <vt:lpstr>OVERVIEW OF DOS ATTACK USING NS2</vt:lpstr>
      <vt:lpstr>NETWORK TOPOLOGY</vt:lpstr>
      <vt:lpstr>ATTACK MODEL</vt:lpstr>
      <vt:lpstr>TRAFFIC GENERATION</vt:lpstr>
      <vt:lpstr>SIMULATION EXECUTION</vt:lpstr>
      <vt:lpstr>PERFORMANCE METRICS</vt:lpstr>
      <vt:lpstr>RESULTS AND ANALYSIS</vt:lpstr>
      <vt:lpstr>ETHICAL CONSIDERATIONS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JANAKI SATISH</cp:lastModifiedBy>
  <cp:revision>296</cp:revision>
  <dcterms:created xsi:type="dcterms:W3CDTF">2023-07-04T13:43:29Z</dcterms:created>
  <dcterms:modified xsi:type="dcterms:W3CDTF">2023-07-17T08:43:35Z</dcterms:modified>
</cp:coreProperties>
</file>