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5999738" cy="25199975"/>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16" autoAdjust="0"/>
    <p:restoredTop sz="94660"/>
  </p:normalViewPr>
  <p:slideViewPr>
    <p:cSldViewPr snapToGrid="0">
      <p:cViewPr varScale="1">
        <p:scale>
          <a:sx n="31" d="100"/>
          <a:sy n="31" d="100"/>
        </p:scale>
        <p:origin x="195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a:t>Click to edit Master title style</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כ"ט/תמוז/תש"פ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6213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כ"ט/תמוז/תש"פ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4762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כ"ט/תמוז/תש"פ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788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כ"ט/תמוז/תש"פ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50864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a:t>Click to edit Master title style</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C92114-2DE2-4DBD-88F5-EC34E326FC88}" type="datetimeFigureOut">
              <a:rPr lang="he-IL" smtClean="0"/>
              <a:t>כ"ט/תמוז/תש"פ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6665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92114-2DE2-4DBD-88F5-EC34E326FC88}" type="datetimeFigureOut">
              <a:rPr lang="he-IL" smtClean="0"/>
              <a:t>כ"ט/תמוז/תש"פ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818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92114-2DE2-4DBD-88F5-EC34E326FC88}" type="datetimeFigureOut">
              <a:rPr lang="he-IL" smtClean="0"/>
              <a:t>כ"ט/תמוז/תש"פ</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35567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92114-2DE2-4DBD-88F5-EC34E326FC88}" type="datetimeFigureOut">
              <a:rPr lang="he-IL" smtClean="0"/>
              <a:t>כ"ט/תמוז/תש"פ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9077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92114-2DE2-4DBD-88F5-EC34E326FC88}" type="datetimeFigureOut">
              <a:rPr lang="he-IL" smtClean="0"/>
              <a:t>כ"ט/תמוז/תש"פ</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41356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כ"ט/תמוז/תש"פ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189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a:t>Click icon to add picture</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כ"ט/תמוז/תש"פ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5515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EBC92114-2DE2-4DBD-88F5-EC34E326FC88}" type="datetimeFigureOut">
              <a:rPr lang="he-IL" smtClean="0"/>
              <a:t>כ"ט/תמוז/תש"פ</a:t>
            </a:fld>
            <a:endParaRPr lang="he-IL"/>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7DD434CA-3CA3-4A85-ABB2-6FF697A4952A}" type="slidenum">
              <a:rPr lang="he-IL" smtClean="0"/>
              <a:t>‹#›</a:t>
            </a:fld>
            <a:endParaRPr lang="he-IL"/>
          </a:p>
        </p:txBody>
      </p:sp>
    </p:spTree>
    <p:extLst>
      <p:ext uri="{BB962C8B-B14F-4D97-AF65-F5344CB8AC3E}">
        <p14:creationId xmlns:p14="http://schemas.microsoft.com/office/powerpoint/2010/main" val="386006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hyperlink" Target="https://www.researchgate.net/publication/318510754_Non_Intrusive_Load_Monitoring_NILM_A_State_of_the_Art" TargetMode="External"/><Relationship Id="rId1" Type="http://schemas.openxmlformats.org/officeDocument/2006/relationships/slideLayout" Target="../slideLayouts/slideLayout1.xml"/><Relationship Id="rId6" Type="http://schemas.openxmlformats.org/officeDocument/2006/relationships/image" Target="../media/image3.jp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hyperlink" Target="https://www.researchgate.net/publication/318510754_Non_Intrusive_Load_Monitoring_NILM_A_State_of_the_Art"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773529503"/>
                  </p:ext>
                </p:extLst>
              </p:nvPr>
            </p:nvGraphicFramePr>
            <p:xfrm>
              <a:off x="342900" y="3602558"/>
              <a:ext cx="35227260" cy="21762720"/>
            </p:xfrm>
            <a:graphic>
              <a:graphicData uri="http://schemas.openxmlformats.org/drawingml/2006/table">
                <a:tbl>
                  <a:tblPr>
                    <a:tableStyleId>{2D5ABB26-0587-4C30-8999-92F81FD0307C}</a:tableStyleId>
                  </a:tblPr>
                  <a:tblGrid>
                    <a:gridCol w="1178823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20868070">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dirty="0">
                              <a:effectLst/>
                              <a:latin typeface="+mn-lt"/>
                              <a:cs typeface="Open Sans Hebrew" panose="00000500000000000000" pitchFamily="2" charset="-79"/>
                            </a:rPr>
                            <a:t>Introduction</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kern="1200" dirty="0">
                              <a:solidFill>
                                <a:schemeClr val="tx1"/>
                              </a:solidFill>
                              <a:effectLst/>
                              <a:latin typeface="+mn-lt"/>
                              <a:ea typeface="+mn-ea"/>
                              <a:cs typeface="Open Sans Hebrew" panose="00000500000000000000" pitchFamily="2" charset="-79"/>
                            </a:rPr>
                            <a:t>In today’s world the accessible data regarding personal power consumption is limited to the total amount of consumption a consumer uses. The average consumer does not have the ability to gather additional detailed information such as the consumption of each of each appliances in his grid.</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b="0" kern="1200" dirty="0">
                              <a:solidFill>
                                <a:schemeClr val="tx1"/>
                              </a:solidFill>
                              <a:effectLst/>
                              <a:latin typeface="+mn-lt"/>
                              <a:ea typeface="+mn-ea"/>
                              <a:cs typeface="Open Sans Hebrew" panose="00000500000000000000" pitchFamily="2" charset="-79"/>
                            </a:rPr>
                            <a:t>There are 2 ways to monitor the loads in one’s grid: ILM (Intrusive load monitoring)  and NILM (non-intrusive load monitoring). The former is the idea of using metering device for each load, which is expensive and hard to maintain, while the latter is the concept of using a single meter to monitoring simultaneously the entire grid’s loads.[1]</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Motivation/Objectives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By giving the average consumer an easy way to access the data gathered in NILM, one may hope it will encourage him to act in an energy saving behavior and help him save money. </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In order to achieve this goal:</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0" kern="1200" dirty="0">
                              <a:solidFill>
                                <a:schemeClr val="tx1"/>
                              </a:solidFill>
                              <a:effectLst/>
                              <a:latin typeface="+mn-lt"/>
                              <a:ea typeface="+mn-ea"/>
                              <a:cs typeface="Open Sans Hebrew" panose="00000500000000000000" pitchFamily="2" charset="-79"/>
                            </a:rPr>
                            <a:t>We developed a NILM algorithm.</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0" kern="1200" dirty="0">
                              <a:solidFill>
                                <a:schemeClr val="tx1"/>
                              </a:solidFill>
                              <a:effectLst/>
                              <a:latin typeface="+mn-lt"/>
                              <a:ea typeface="+mn-ea"/>
                              <a:cs typeface="Open Sans Hebrew" panose="00000500000000000000" pitchFamily="2" charset="-79"/>
                            </a:rPr>
                            <a:t>We developed a friendly user interface (an android phone app).</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0" kern="1200" dirty="0">
                            <a:solidFill>
                              <a:schemeClr val="tx1"/>
                            </a:solidFill>
                            <a:effectLst/>
                            <a:highlight>
                              <a:srgbClr val="FFFF00"/>
                            </a:highligh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Methods/Implementation</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Our solution to the problem can easily described by 2 phases: In the first our goal was to detect events in the grid (</a:t>
                          </a:r>
                          <a:r>
                            <a:rPr lang="en-US" sz="3400" b="0" kern="1200" dirty="0" err="1">
                              <a:solidFill>
                                <a:schemeClr val="tx1"/>
                              </a:solidFill>
                              <a:effectLst/>
                              <a:latin typeface="+mn-lt"/>
                              <a:ea typeface="+mn-ea"/>
                              <a:cs typeface="Open Sans Hebrew" panose="00000500000000000000" pitchFamily="2" charset="-79"/>
                            </a:rPr>
                            <a:t>i.e</a:t>
                          </a:r>
                          <a:r>
                            <a:rPr lang="en-US" sz="3400" b="0" kern="1200" dirty="0">
                              <a:solidFill>
                                <a:schemeClr val="tx1"/>
                              </a:solidFill>
                              <a:effectLst/>
                              <a:latin typeface="+mn-lt"/>
                              <a:ea typeface="+mn-ea"/>
                              <a:cs typeface="Open Sans Hebrew" panose="00000500000000000000" pitchFamily="2" charset="-79"/>
                            </a:rPr>
                            <a:t> when a device connects or disconnects) and in the second it was to recognize what device is connected to the event.</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The event detection was implemented by calculating differences in power, then connecting positive gradient to negative gradient, and by such defining an event in our grid.</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aseline="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The device recognition was implemented by defining a similarity score between a new device (event) to a known device for a set of known parameters. This allowed us generating new novel scores like human usage patterns. Then using an interpolation we weighted each of the scores and calculated a new total score using the following equation:</a:t>
                          </a:r>
                        </a:p>
                        <a:p>
                          <a:pPr marL="0" marR="0" lvl="0" indent="0" algn="l" defTabSz="251999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400" i="1" kern="1200" smtClean="0">
                                    <a:solidFill>
                                      <a:schemeClr val="tx1"/>
                                    </a:solidFill>
                                    <a:effectLst/>
                                    <a:latin typeface="Cambria Math" panose="02040503050406030204" pitchFamily="18" charset="0"/>
                                    <a:ea typeface="+mn-ea"/>
                                    <a:cs typeface="+mn-cs"/>
                                  </a:rPr>
                                  <m:t>𝑠𝑐𝑜𝑟𝑒</m:t>
                                </m:r>
                                <m:d>
                                  <m:dPr>
                                    <m:ctrlPr>
                                      <a:rPr lang="en-US" sz="3400" i="1" kern="1200">
                                        <a:solidFill>
                                          <a:schemeClr val="tx1"/>
                                        </a:solidFill>
                                        <a:effectLst/>
                                        <a:latin typeface="Cambria Math" panose="02040503050406030204" pitchFamily="18" charset="0"/>
                                        <a:ea typeface="+mn-ea"/>
                                        <a:cs typeface="+mn-cs"/>
                                      </a:rPr>
                                    </m:ctrlPr>
                                  </m:dPr>
                                  <m:e>
                                    <m:r>
                                      <a:rPr lang="en-US" sz="3400" i="1" kern="1200">
                                        <a:solidFill>
                                          <a:schemeClr val="tx1"/>
                                        </a:solidFill>
                                        <a:effectLst/>
                                        <a:latin typeface="Cambria Math" panose="02040503050406030204" pitchFamily="18" charset="0"/>
                                        <a:ea typeface="+mn-ea"/>
                                        <a:cs typeface="+mn-cs"/>
                                      </a:rPr>
                                      <m:t>𝑒𝑣𝑒𝑛𝑡</m:t>
                                    </m:r>
                                    <m:r>
                                      <a:rPr lang="en-US" sz="3400" i="1" kern="1200">
                                        <a:solidFill>
                                          <a:schemeClr val="tx1"/>
                                        </a:solidFill>
                                        <a:effectLst/>
                                        <a:latin typeface="Cambria Math" panose="02040503050406030204" pitchFamily="18" charset="0"/>
                                        <a:ea typeface="+mn-ea"/>
                                        <a:cs typeface="+mn-cs"/>
                                      </a:rPr>
                                      <m:t>,</m:t>
                                    </m:r>
                                    <m:r>
                                      <a:rPr lang="en-US" sz="3400" i="1" kern="1200">
                                        <a:solidFill>
                                          <a:schemeClr val="tx1"/>
                                        </a:solidFill>
                                        <a:effectLst/>
                                        <a:latin typeface="Cambria Math" panose="02040503050406030204" pitchFamily="18" charset="0"/>
                                        <a:ea typeface="+mn-ea"/>
                                        <a:cs typeface="+mn-cs"/>
                                      </a:rPr>
                                      <m:t>𝑑𝑒𝑣𝑖𝑐𝑒</m:t>
                                    </m:r>
                                  </m:e>
                                </m:d>
                                <m:r>
                                  <a:rPr lang="en-US" sz="3400" i="1" kern="1200">
                                    <a:solidFill>
                                      <a:schemeClr val="tx1"/>
                                    </a:solidFill>
                                    <a:effectLst/>
                                    <a:latin typeface="Cambria Math" panose="02040503050406030204" pitchFamily="18" charset="0"/>
                                    <a:ea typeface="+mn-ea"/>
                                    <a:cs typeface="+mn-cs"/>
                                  </a:rPr>
                                  <m:t>= </m:t>
                                </m:r>
                                <m:nary>
                                  <m:naryPr>
                                    <m:chr m:val="∑"/>
                                    <m:limLoc m:val="undOvr"/>
                                    <m:ctrlPr>
                                      <a:rPr lang="en-US" sz="3400" i="1" kern="1200">
                                        <a:solidFill>
                                          <a:schemeClr val="tx1"/>
                                        </a:solidFill>
                                        <a:effectLst/>
                                        <a:latin typeface="Cambria Math" panose="02040503050406030204" pitchFamily="18" charset="0"/>
                                        <a:ea typeface="+mn-ea"/>
                                        <a:cs typeface="+mn-cs"/>
                                      </a:rPr>
                                    </m:ctrlPr>
                                  </m:naryPr>
                                  <m:sub>
                                    <m:r>
                                      <a:rPr lang="en-US" sz="3400" i="1" kern="1200">
                                        <a:solidFill>
                                          <a:schemeClr val="tx1"/>
                                        </a:solidFill>
                                        <a:effectLst/>
                                        <a:latin typeface="Cambria Math" panose="02040503050406030204" pitchFamily="18" charset="0"/>
                                        <a:ea typeface="+mn-ea"/>
                                        <a:cs typeface="+mn-cs"/>
                                      </a:rPr>
                                      <m:t>𝑖</m:t>
                                    </m:r>
                                    <m:r>
                                      <a:rPr lang="en-US" sz="3400" i="1" kern="1200">
                                        <a:solidFill>
                                          <a:schemeClr val="tx1"/>
                                        </a:solidFill>
                                        <a:effectLst/>
                                        <a:latin typeface="Cambria Math" panose="02040503050406030204" pitchFamily="18" charset="0"/>
                                        <a:ea typeface="+mn-ea"/>
                                        <a:cs typeface="+mn-cs"/>
                                      </a:rPr>
                                      <m:t>=</m:t>
                                    </m:r>
                                    <m:r>
                                      <a:rPr lang="en-US" sz="3400" i="1" kern="1200">
                                        <a:solidFill>
                                          <a:schemeClr val="tx1"/>
                                        </a:solidFill>
                                        <a:effectLst/>
                                        <a:latin typeface="Cambria Math" panose="02040503050406030204" pitchFamily="18" charset="0"/>
                                        <a:ea typeface="+mn-ea"/>
                                        <a:cs typeface="+mn-cs"/>
                                      </a:rPr>
                                      <m:t>1</m:t>
                                    </m:r>
                                  </m:sub>
                                  <m:sup>
                                    <m:r>
                                      <a:rPr lang="en-US" sz="3400" i="1" kern="1200">
                                        <a:solidFill>
                                          <a:schemeClr val="tx1"/>
                                        </a:solidFill>
                                        <a:effectLst/>
                                        <a:latin typeface="Cambria Math" panose="02040503050406030204" pitchFamily="18" charset="0"/>
                                        <a:ea typeface="+mn-ea"/>
                                        <a:cs typeface="+mn-cs"/>
                                      </a:rPr>
                                      <m:t>𝐾</m:t>
                                    </m:r>
                                  </m:sup>
                                  <m:e>
                                    <m:sSub>
                                      <m:sSubPr>
                                        <m:ctrlPr>
                                          <a:rPr lang="en-US" sz="3400" i="1" kern="1200">
                                            <a:solidFill>
                                              <a:schemeClr val="tx1"/>
                                            </a:solidFill>
                                            <a:effectLst/>
                                            <a:latin typeface="Cambria Math" panose="02040503050406030204" pitchFamily="18" charset="0"/>
                                            <a:ea typeface="+mn-ea"/>
                                            <a:cs typeface="+mn-cs"/>
                                          </a:rPr>
                                        </m:ctrlPr>
                                      </m:sSubPr>
                                      <m:e>
                                        <m:r>
                                          <a:rPr lang="en-US" sz="3400" i="1" kern="1200">
                                            <a:solidFill>
                                              <a:schemeClr val="tx1"/>
                                            </a:solidFill>
                                            <a:effectLst/>
                                            <a:latin typeface="Cambria Math" panose="02040503050406030204" pitchFamily="18" charset="0"/>
                                            <a:ea typeface="+mn-ea"/>
                                            <a:cs typeface="+mn-cs"/>
                                          </a:rPr>
                                          <m:t>𝑤</m:t>
                                        </m:r>
                                      </m:e>
                                      <m:sub>
                                        <m:r>
                                          <a:rPr lang="en-US" sz="3400" i="1" kern="1200">
                                            <a:solidFill>
                                              <a:schemeClr val="tx1"/>
                                            </a:solidFill>
                                            <a:effectLst/>
                                            <a:latin typeface="Cambria Math" panose="02040503050406030204" pitchFamily="18" charset="0"/>
                                            <a:ea typeface="+mn-ea"/>
                                            <a:cs typeface="+mn-cs"/>
                                          </a:rPr>
                                          <m:t>𝑖</m:t>
                                        </m:r>
                                      </m:sub>
                                    </m:sSub>
                                    <m:r>
                                      <a:rPr lang="en-US" sz="3400" i="1" kern="1200">
                                        <a:solidFill>
                                          <a:schemeClr val="tx1"/>
                                        </a:solidFill>
                                        <a:effectLst/>
                                        <a:latin typeface="Cambria Math" panose="02040503050406030204" pitchFamily="18" charset="0"/>
                                        <a:ea typeface="+mn-ea"/>
                                        <a:cs typeface="+mn-cs"/>
                                      </a:rPr>
                                      <m:t>∙</m:t>
                                    </m:r>
                                    <m:r>
                                      <a:rPr lang="en-US" sz="3400" i="1" kern="1200">
                                        <a:solidFill>
                                          <a:schemeClr val="tx1"/>
                                        </a:solidFill>
                                        <a:effectLst/>
                                        <a:latin typeface="Cambria Math" panose="02040503050406030204" pitchFamily="18" charset="0"/>
                                        <a:ea typeface="+mn-ea"/>
                                        <a:cs typeface="+mn-cs"/>
                                      </a:rPr>
                                      <m:t>𝑠𝑐𝑜𝑟</m:t>
                                    </m:r>
                                    <m:sSub>
                                      <m:sSubPr>
                                        <m:ctrlPr>
                                          <a:rPr lang="en-US" sz="3400" i="1" kern="1200">
                                            <a:solidFill>
                                              <a:schemeClr val="tx1"/>
                                            </a:solidFill>
                                            <a:effectLst/>
                                            <a:latin typeface="Cambria Math" panose="02040503050406030204" pitchFamily="18" charset="0"/>
                                            <a:ea typeface="+mn-ea"/>
                                            <a:cs typeface="+mn-cs"/>
                                          </a:rPr>
                                        </m:ctrlPr>
                                      </m:sSubPr>
                                      <m:e>
                                        <m:r>
                                          <a:rPr lang="en-US" sz="3400" i="1" kern="1200">
                                            <a:solidFill>
                                              <a:schemeClr val="tx1"/>
                                            </a:solidFill>
                                            <a:effectLst/>
                                            <a:latin typeface="Cambria Math" panose="02040503050406030204" pitchFamily="18" charset="0"/>
                                            <a:ea typeface="+mn-ea"/>
                                            <a:cs typeface="+mn-cs"/>
                                          </a:rPr>
                                          <m:t>𝑒</m:t>
                                        </m:r>
                                      </m:e>
                                      <m:sub>
                                        <m:r>
                                          <a:rPr lang="en-US" sz="3400" i="1" kern="1200">
                                            <a:solidFill>
                                              <a:schemeClr val="tx1"/>
                                            </a:solidFill>
                                            <a:effectLst/>
                                            <a:latin typeface="Cambria Math" panose="02040503050406030204" pitchFamily="18" charset="0"/>
                                            <a:ea typeface="+mn-ea"/>
                                            <a:cs typeface="+mn-cs"/>
                                          </a:rPr>
                                          <m:t>𝑖</m:t>
                                        </m:r>
                                      </m:sub>
                                    </m:sSub>
                                    <m:r>
                                      <a:rPr lang="en-US" sz="3400" i="1" kern="1200">
                                        <a:solidFill>
                                          <a:schemeClr val="tx1"/>
                                        </a:solidFill>
                                        <a:effectLst/>
                                        <a:latin typeface="Cambria Math" panose="02040503050406030204" pitchFamily="18" charset="0"/>
                                        <a:ea typeface="+mn-ea"/>
                                        <a:cs typeface="+mn-cs"/>
                                      </a:rPr>
                                      <m:t>(</m:t>
                                    </m:r>
                                    <m:r>
                                      <a:rPr lang="en-US" sz="3400" i="1" kern="1200">
                                        <a:solidFill>
                                          <a:schemeClr val="tx1"/>
                                        </a:solidFill>
                                        <a:effectLst/>
                                        <a:latin typeface="Cambria Math" panose="02040503050406030204" pitchFamily="18" charset="0"/>
                                        <a:ea typeface="+mn-ea"/>
                                        <a:cs typeface="+mn-cs"/>
                                      </a:rPr>
                                      <m:t>𝑒𝑣𝑒𝑛𝑡</m:t>
                                    </m:r>
                                    <m:r>
                                      <a:rPr lang="en-US" sz="3400" i="1" kern="1200">
                                        <a:solidFill>
                                          <a:schemeClr val="tx1"/>
                                        </a:solidFill>
                                        <a:effectLst/>
                                        <a:latin typeface="Cambria Math" panose="02040503050406030204" pitchFamily="18" charset="0"/>
                                        <a:ea typeface="+mn-ea"/>
                                        <a:cs typeface="+mn-cs"/>
                                      </a:rPr>
                                      <m:t>,</m:t>
                                    </m:r>
                                    <m:r>
                                      <a:rPr lang="en-US" sz="3400" i="1" kern="1200">
                                        <a:solidFill>
                                          <a:schemeClr val="tx1"/>
                                        </a:solidFill>
                                        <a:effectLst/>
                                        <a:latin typeface="Cambria Math" panose="02040503050406030204" pitchFamily="18" charset="0"/>
                                        <a:ea typeface="+mn-ea"/>
                                        <a:cs typeface="+mn-cs"/>
                                      </a:rPr>
                                      <m:t>𝑑𝑒𝑣𝑖𝑐𝑒</m:t>
                                    </m:r>
                                    <m:r>
                                      <a:rPr lang="en-US" sz="3400" i="1" kern="1200">
                                        <a:solidFill>
                                          <a:schemeClr val="tx1"/>
                                        </a:solidFill>
                                        <a:effectLst/>
                                        <a:latin typeface="Cambria Math" panose="02040503050406030204" pitchFamily="18" charset="0"/>
                                        <a:ea typeface="+mn-ea"/>
                                        <a:cs typeface="+mn-cs"/>
                                      </a:rPr>
                                      <m:t>)</m:t>
                                    </m:r>
                                  </m:e>
                                </m:nary>
                              </m:oMath>
                            </m:oMathPara>
                          </a14:m>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Then we connected the device that received the maximum score to the event (unless it was beneath a threshold in which case we defined a new device in our system).</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Developing an android app that will run this system on a server that connects to the meter, made this accessible to the average person as a user interface.</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Our project can be described by the following diagram:</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baseline="0" dirty="0">
                              <a:effectLst/>
                              <a:latin typeface="+mn-lt"/>
                              <a:cs typeface="Open Sans Hebrew" panose="00000500000000000000" pitchFamily="2" charset="-79"/>
                            </a:rPr>
                            <a:t>Results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aseline="0" dirty="0">
                              <a:effectLst/>
                              <a:latin typeface="+mn-lt"/>
                              <a:cs typeface="Open Sans Hebrew" panose="00000500000000000000" pitchFamily="2" charset="-79"/>
                            </a:rPr>
                            <a:t>An example of input- system power:</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output- matching devices to events: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 </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Screenshots of the app:</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Bibliography</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a:t>
                          </a:r>
                          <a:r>
                            <a:rPr lang="en-US" sz="3400" kern="1200" dirty="0">
                              <a:solidFill>
                                <a:schemeClr val="tx1"/>
                              </a:solidFill>
                              <a:effectLst/>
                              <a:latin typeface="+mn-lt"/>
                              <a:ea typeface="+mn-ea"/>
                              <a:cs typeface="+mn-cs"/>
                            </a:rPr>
                            <a:t>[1] Jorge </a:t>
                          </a:r>
                          <a:r>
                            <a:rPr lang="en-US" sz="3400" kern="1200" dirty="0" err="1">
                              <a:solidFill>
                                <a:schemeClr val="tx1"/>
                              </a:solidFill>
                              <a:effectLst/>
                              <a:latin typeface="+mn-lt"/>
                              <a:ea typeface="+mn-ea"/>
                              <a:cs typeface="+mn-cs"/>
                            </a:rPr>
                            <a:t>Revuelta</a:t>
                          </a:r>
                          <a:r>
                            <a:rPr lang="en-US" sz="3400" kern="1200" dirty="0">
                              <a:solidFill>
                                <a:schemeClr val="tx1"/>
                              </a:solidFill>
                              <a:effectLst/>
                              <a:latin typeface="+mn-lt"/>
                              <a:ea typeface="+mn-ea"/>
                              <a:cs typeface="+mn-cs"/>
                            </a:rPr>
                            <a:t> Herrero, Alvaro Lozano </a:t>
                          </a:r>
                          <a:r>
                            <a:rPr lang="en-US" sz="3400" kern="1200" dirty="0" err="1">
                              <a:solidFill>
                                <a:schemeClr val="tx1"/>
                              </a:solidFill>
                              <a:effectLst/>
                              <a:latin typeface="+mn-lt"/>
                              <a:ea typeface="+mn-ea"/>
                              <a:cs typeface="+mn-cs"/>
                            </a:rPr>
                            <a:t>Murciego</a:t>
                          </a:r>
                          <a:r>
                            <a:rPr lang="en-US" sz="3400" kern="1200" dirty="0">
                              <a:solidFill>
                                <a:schemeClr val="tx1"/>
                              </a:solidFill>
                              <a:effectLst/>
                              <a:latin typeface="+mn-lt"/>
                              <a:ea typeface="+mn-ea"/>
                              <a:cs typeface="+mn-cs"/>
                            </a:rPr>
                            <a:t>, et al: Non Intrusive Monitoring (NILM): A State of the Art (2017): </a:t>
                          </a:r>
                          <a:r>
                            <a:rPr lang="en-US" sz="3400" u="sng" kern="1200" dirty="0">
                              <a:solidFill>
                                <a:schemeClr val="tx1"/>
                              </a:solidFill>
                              <a:effectLst/>
                              <a:latin typeface="+mn-lt"/>
                              <a:ea typeface="+mn-ea"/>
                              <a:cs typeface="+mn-cs"/>
                              <a:hlinkClick r:id="rId2"/>
                            </a:rPr>
                            <a:t>https://www.researchgate.net/publication/318510754_Non_Intrusive_Load_Monitoring_NILM_A_State_of_the_Art</a:t>
                          </a:r>
                          <a:endParaRPr lang="en-US" sz="3400" kern="1200" dirty="0">
                            <a:solidFill>
                              <a:schemeClr val="tx1"/>
                            </a:solidFill>
                            <a:effectLst/>
                            <a:latin typeface="+mn-lt"/>
                            <a:ea typeface="+mn-ea"/>
                            <a:cs typeface="+mn-cs"/>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773529503"/>
                  </p:ext>
                </p:extLst>
              </p:nvPr>
            </p:nvGraphicFramePr>
            <p:xfrm>
              <a:off x="342900" y="3602558"/>
              <a:ext cx="35227260" cy="21762720"/>
            </p:xfrm>
            <a:graphic>
              <a:graphicData uri="http://schemas.openxmlformats.org/drawingml/2006/table">
                <a:tbl>
                  <a:tblPr>
                    <a:tableStyleId>{2D5ABB26-0587-4C30-8999-92F81FD0307C}</a:tableStyleId>
                  </a:tblPr>
                  <a:tblGrid>
                    <a:gridCol w="1178823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21762720">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dirty="0">
                              <a:effectLst/>
                              <a:latin typeface="+mn-lt"/>
                              <a:cs typeface="Open Sans Hebrew" panose="00000500000000000000" pitchFamily="2" charset="-79"/>
                            </a:rPr>
                            <a:t>Introduction</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kern="1200" dirty="0">
                              <a:solidFill>
                                <a:schemeClr val="tx1"/>
                              </a:solidFill>
                              <a:effectLst/>
                              <a:latin typeface="+mn-lt"/>
                              <a:ea typeface="+mn-ea"/>
                              <a:cs typeface="Open Sans Hebrew" panose="00000500000000000000" pitchFamily="2" charset="-79"/>
                            </a:rPr>
                            <a:t>In today’s world the accessible data regarding personal power consumption is limited to the total amount of consumption a consumer uses. The average consumer does not have the ability to gather additional detailed information such as the consumption of each of each appliances in his grid.</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b="0" kern="1200" dirty="0">
                              <a:solidFill>
                                <a:schemeClr val="tx1"/>
                              </a:solidFill>
                              <a:effectLst/>
                              <a:latin typeface="+mn-lt"/>
                              <a:ea typeface="+mn-ea"/>
                              <a:cs typeface="Open Sans Hebrew" panose="00000500000000000000" pitchFamily="2" charset="-79"/>
                            </a:rPr>
                            <a:t>There are 2 ways to monitor the loads in one’s grid: ILM (Intrusive load monitoring)  and NILM (non-intrusive load monitoring). The former is the idea of using metering device for each load, which is expensive and hard to maintain, while the latter is the concept of using a single meter to monitoring simultaneously the entire grid’s loads.[1]</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Motivation/Objectives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By giving the average consumer an easy way to access the data gathered in NILM, one may hope it will encourage him to act in an energy saving behavior and help him save money. </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In order to achieve this goal:</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0" kern="1200" dirty="0">
                              <a:solidFill>
                                <a:schemeClr val="tx1"/>
                              </a:solidFill>
                              <a:effectLst/>
                              <a:latin typeface="+mn-lt"/>
                              <a:ea typeface="+mn-ea"/>
                              <a:cs typeface="Open Sans Hebrew" panose="00000500000000000000" pitchFamily="2" charset="-79"/>
                            </a:rPr>
                            <a:t>We developed a NILM algorithm.</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0" kern="1200" dirty="0">
                              <a:solidFill>
                                <a:schemeClr val="tx1"/>
                              </a:solidFill>
                              <a:effectLst/>
                              <a:latin typeface="+mn-lt"/>
                              <a:ea typeface="+mn-ea"/>
                              <a:cs typeface="Open Sans Hebrew" panose="00000500000000000000" pitchFamily="2" charset="-79"/>
                            </a:rPr>
                            <a:t>We developed a friendly user interface (an android phone app).</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0" kern="1200" dirty="0">
                            <a:solidFill>
                              <a:schemeClr val="tx1"/>
                            </a:solidFill>
                            <a:effectLst/>
                            <a:highlight>
                              <a:srgbClr val="FFFF00"/>
                            </a:highligh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Methods/Implementation</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Our solution to the problem can easily described by 2 phases: In the first our goal was to detect events in the grid (</a:t>
                          </a:r>
                          <a:r>
                            <a:rPr lang="en-US" sz="3400" b="0" kern="1200" dirty="0" err="1">
                              <a:solidFill>
                                <a:schemeClr val="tx1"/>
                              </a:solidFill>
                              <a:effectLst/>
                              <a:latin typeface="+mn-lt"/>
                              <a:ea typeface="+mn-ea"/>
                              <a:cs typeface="Open Sans Hebrew" panose="00000500000000000000" pitchFamily="2" charset="-79"/>
                            </a:rPr>
                            <a:t>i.e</a:t>
                          </a:r>
                          <a:r>
                            <a:rPr lang="en-US" sz="3400" b="0" kern="1200" dirty="0">
                              <a:solidFill>
                                <a:schemeClr val="tx1"/>
                              </a:solidFill>
                              <a:effectLst/>
                              <a:latin typeface="+mn-lt"/>
                              <a:ea typeface="+mn-ea"/>
                              <a:cs typeface="Open Sans Hebrew" panose="00000500000000000000" pitchFamily="2" charset="-79"/>
                            </a:rPr>
                            <a:t> when a device connects or disconnects) and in the second it was to recognize what device is connected to the event.</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The event detection was implemented by calculating differences in power, then connecting positive gradient to negative gradient, and by such defining an event in our grid.</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aseline="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he-IL"/>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0468" t="-336" r="-99740"/>
                          </a:stretch>
                        </a:blipFill>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output- matching devices to events: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 </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Screenshots of the app:</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Bibliography</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a:t>
                          </a:r>
                          <a:r>
                            <a:rPr lang="en-US" sz="3400" kern="1200" dirty="0">
                              <a:solidFill>
                                <a:schemeClr val="tx1"/>
                              </a:solidFill>
                              <a:effectLst/>
                              <a:latin typeface="+mn-lt"/>
                              <a:ea typeface="+mn-ea"/>
                              <a:cs typeface="+mn-cs"/>
                            </a:rPr>
                            <a:t>[1] Jorge </a:t>
                          </a:r>
                          <a:r>
                            <a:rPr lang="en-US" sz="3400" kern="1200" dirty="0" err="1">
                              <a:solidFill>
                                <a:schemeClr val="tx1"/>
                              </a:solidFill>
                              <a:effectLst/>
                              <a:latin typeface="+mn-lt"/>
                              <a:ea typeface="+mn-ea"/>
                              <a:cs typeface="+mn-cs"/>
                            </a:rPr>
                            <a:t>Revuelta</a:t>
                          </a:r>
                          <a:r>
                            <a:rPr lang="en-US" sz="3400" kern="1200" dirty="0">
                              <a:solidFill>
                                <a:schemeClr val="tx1"/>
                              </a:solidFill>
                              <a:effectLst/>
                              <a:latin typeface="+mn-lt"/>
                              <a:ea typeface="+mn-ea"/>
                              <a:cs typeface="+mn-cs"/>
                            </a:rPr>
                            <a:t> Herrero, Alvaro Lozano </a:t>
                          </a:r>
                          <a:r>
                            <a:rPr lang="en-US" sz="3400" kern="1200" dirty="0" err="1">
                              <a:solidFill>
                                <a:schemeClr val="tx1"/>
                              </a:solidFill>
                              <a:effectLst/>
                              <a:latin typeface="+mn-lt"/>
                              <a:ea typeface="+mn-ea"/>
                              <a:cs typeface="+mn-cs"/>
                            </a:rPr>
                            <a:t>Murciego</a:t>
                          </a:r>
                          <a:r>
                            <a:rPr lang="en-US" sz="3400" kern="1200" dirty="0">
                              <a:solidFill>
                                <a:schemeClr val="tx1"/>
                              </a:solidFill>
                              <a:effectLst/>
                              <a:latin typeface="+mn-lt"/>
                              <a:ea typeface="+mn-ea"/>
                              <a:cs typeface="+mn-cs"/>
                            </a:rPr>
                            <a:t>, et al: Non Intrusive Monitoring (NILM): A State of the Art (2017): </a:t>
                          </a:r>
                          <a:r>
                            <a:rPr lang="en-US" sz="3400" u="sng" kern="1200" dirty="0">
                              <a:solidFill>
                                <a:schemeClr val="tx1"/>
                              </a:solidFill>
                              <a:effectLst/>
                              <a:latin typeface="+mn-lt"/>
                              <a:ea typeface="+mn-ea"/>
                              <a:cs typeface="+mn-cs"/>
                              <a:hlinkClick r:id="rId4"/>
                            </a:rPr>
                            <a:t>https://www.researchgate.net/publication/318510754_Non_Intrusive_Load_Monitoring_NILM_A_State_of_the_Art</a:t>
                          </a:r>
                          <a:endParaRPr lang="en-US" sz="3400" kern="1200" dirty="0">
                            <a:solidFill>
                              <a:schemeClr val="tx1"/>
                            </a:solidFill>
                            <a:effectLst/>
                            <a:latin typeface="+mn-lt"/>
                            <a:ea typeface="+mn-ea"/>
                            <a:cs typeface="+mn-cs"/>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mc:Fallback>
      </mc:AlternateContent>
      <p:sp>
        <p:nvSpPr>
          <p:cNvPr id="14" name="TextBox 13"/>
          <p:cNvSpPr txBox="1"/>
          <p:nvPr/>
        </p:nvSpPr>
        <p:spPr>
          <a:xfrm>
            <a:off x="10267328" y="776420"/>
            <a:ext cx="16737952" cy="3016210"/>
          </a:xfrm>
          <a:prstGeom prst="rect">
            <a:avLst/>
          </a:prstGeom>
          <a:noFill/>
        </p:spPr>
        <p:txBody>
          <a:bodyPr wrap="square" rtlCol="1">
            <a:spAutoFit/>
          </a:bodyPr>
          <a:lstStyle/>
          <a:p>
            <a:pPr algn="ctr"/>
            <a:r>
              <a:rPr lang="en-US" sz="5400" b="1" dirty="0">
                <a:cs typeface="Open Sans Hebrew" panose="00000500000000000000" pitchFamily="2" charset="-79"/>
              </a:rPr>
              <a:t>NILM in Smart Grids</a:t>
            </a:r>
          </a:p>
          <a:p>
            <a:pPr algn="ctr"/>
            <a:r>
              <a:rPr lang="en-US" sz="4400" b="1" dirty="0">
                <a:cs typeface="Open Sans Hebrew" panose="00000500000000000000" pitchFamily="2" charset="-79"/>
              </a:rPr>
              <a:t>Project Number</a:t>
            </a:r>
            <a:r>
              <a:rPr lang="he-IL" sz="4400" dirty="0">
                <a:cs typeface="Open Sans Hebrew" panose="00000500000000000000" pitchFamily="2" charset="-79"/>
              </a:rPr>
              <a:t>:</a:t>
            </a:r>
            <a:r>
              <a:rPr lang="en-US" sz="4400" dirty="0">
                <a:cs typeface="Open Sans Hebrew" panose="00000500000000000000" pitchFamily="2" charset="-79"/>
              </a:rPr>
              <a:t> 19-1-1-1950</a:t>
            </a:r>
          </a:p>
          <a:p>
            <a:pPr algn="ctr"/>
            <a:r>
              <a:rPr lang="en-US" sz="4400" b="1" dirty="0">
                <a:cs typeface="Open Sans Hebrew" panose="00000500000000000000" pitchFamily="2" charset="-79"/>
              </a:rPr>
              <a:t>Names</a:t>
            </a:r>
            <a:r>
              <a:rPr lang="en-US" sz="4400" dirty="0">
                <a:cs typeface="Open Sans Hebrew" panose="00000500000000000000" pitchFamily="2" charset="-79"/>
              </a:rPr>
              <a:t>: Matan Matzliach and Alon Satchi</a:t>
            </a:r>
            <a:endParaRPr lang="he-IL" sz="4400" dirty="0">
              <a:cs typeface="Open Sans Hebrew" panose="00000500000000000000" pitchFamily="2" charset="-79"/>
            </a:endParaRPr>
          </a:p>
          <a:p>
            <a:pPr algn="ctr"/>
            <a:r>
              <a:rPr lang="en-US" sz="4400" b="1" dirty="0">
                <a:cs typeface="Open Sans Hebrew" panose="00000500000000000000" pitchFamily="2" charset="-79"/>
              </a:rPr>
              <a:t>Advisor</a:t>
            </a:r>
            <a:r>
              <a:rPr lang="he-IL" sz="4400" dirty="0">
                <a:cs typeface="Open Sans Hebrew" panose="00000500000000000000" pitchFamily="2" charset="-79"/>
              </a:rPr>
              <a:t>:</a:t>
            </a:r>
            <a:r>
              <a:rPr lang="en-US" sz="4400" dirty="0">
                <a:cs typeface="Open Sans Hebrew" panose="00000500000000000000" pitchFamily="2" charset="-79"/>
              </a:rPr>
              <a:t> Dr. Yuval Beck</a:t>
            </a:r>
            <a:endParaRPr lang="he-IL" sz="4400" dirty="0">
              <a:cs typeface="Open Sans Hebrew" panose="00000500000000000000" pitchFamily="2" charset="-79"/>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7140" y="22504604"/>
            <a:ext cx="8370886" cy="2415605"/>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139" y="852247"/>
            <a:ext cx="12489813" cy="2846562"/>
          </a:xfrm>
          <a:prstGeom prst="rect">
            <a:avLst/>
          </a:prstGeom>
        </p:spPr>
      </p:pic>
      <p:pic>
        <p:nvPicPr>
          <p:cNvPr id="28" name="Picture 24">
            <a:extLst>
              <a:ext uri="{FF2B5EF4-FFF2-40B4-BE49-F238E27FC236}">
                <a16:creationId xmlns:a16="http://schemas.microsoft.com/office/drawing/2014/main" id="{0B82E8A2-B6D8-4448-B58A-02FC3AA3BD93}"/>
              </a:ext>
            </a:extLst>
          </p:cNvPr>
          <p:cNvPicPr/>
          <p:nvPr/>
        </p:nvPicPr>
        <p:blipFill rotWithShape="1">
          <a:blip r:embed="rId7"/>
          <a:srcRect t="6598"/>
          <a:stretch/>
        </p:blipFill>
        <p:spPr>
          <a:xfrm>
            <a:off x="12457949" y="18480663"/>
            <a:ext cx="9781144" cy="6719312"/>
          </a:xfrm>
          <a:prstGeom prst="rect">
            <a:avLst/>
          </a:prstGeom>
        </p:spPr>
      </p:pic>
      <p:pic>
        <p:nvPicPr>
          <p:cNvPr id="36" name="Picture 28">
            <a:extLst>
              <a:ext uri="{FF2B5EF4-FFF2-40B4-BE49-F238E27FC236}">
                <a16:creationId xmlns:a16="http://schemas.microsoft.com/office/drawing/2014/main" id="{22CB3DFC-A507-4DA6-805E-A3C7078491BF}"/>
              </a:ext>
            </a:extLst>
          </p:cNvPr>
          <p:cNvPicPr/>
          <p:nvPr/>
        </p:nvPicPr>
        <p:blipFill rotWithShape="1">
          <a:blip r:embed="rId8"/>
          <a:srcRect t="7099"/>
          <a:stretch/>
        </p:blipFill>
        <p:spPr>
          <a:xfrm>
            <a:off x="24000702" y="4359437"/>
            <a:ext cx="9268909" cy="6333267"/>
          </a:xfrm>
          <a:prstGeom prst="rect">
            <a:avLst/>
          </a:prstGeom>
        </p:spPr>
      </p:pic>
      <p:pic>
        <p:nvPicPr>
          <p:cNvPr id="5" name="Picture 4">
            <a:extLst>
              <a:ext uri="{FF2B5EF4-FFF2-40B4-BE49-F238E27FC236}">
                <a16:creationId xmlns:a16="http://schemas.microsoft.com/office/drawing/2014/main" id="{D8FC58B3-51A5-499B-AA79-11B984CDC27B}"/>
              </a:ext>
            </a:extLst>
          </p:cNvPr>
          <p:cNvPicPr>
            <a:picLocks noChangeAspect="1"/>
          </p:cNvPicPr>
          <p:nvPr/>
        </p:nvPicPr>
        <p:blipFill>
          <a:blip r:embed="rId9"/>
          <a:stretch>
            <a:fillRect/>
          </a:stretch>
        </p:blipFill>
        <p:spPr>
          <a:xfrm>
            <a:off x="11886615" y="13319752"/>
            <a:ext cx="12139830" cy="3365916"/>
          </a:xfrm>
          <a:prstGeom prst="rect">
            <a:avLst/>
          </a:prstGeom>
        </p:spPr>
      </p:pic>
      <p:pic>
        <p:nvPicPr>
          <p:cNvPr id="12" name="תמונה 12">
            <a:extLst>
              <a:ext uri="{FF2B5EF4-FFF2-40B4-BE49-F238E27FC236}">
                <a16:creationId xmlns:a16="http://schemas.microsoft.com/office/drawing/2014/main" id="{693A4A98-A54A-4BD5-9135-833A8AE021B0}"/>
              </a:ext>
            </a:extLst>
          </p:cNvPr>
          <p:cNvPicPr/>
          <p:nvPr/>
        </p:nvPicPr>
        <p:blipFill>
          <a:blip r:embed="rId10"/>
          <a:stretch>
            <a:fillRect/>
          </a:stretch>
        </p:blipFill>
        <p:spPr>
          <a:xfrm>
            <a:off x="28998220" y="12153900"/>
            <a:ext cx="5748979" cy="9347264"/>
          </a:xfrm>
          <a:prstGeom prst="rect">
            <a:avLst/>
          </a:prstGeom>
        </p:spPr>
      </p:pic>
      <p:pic>
        <p:nvPicPr>
          <p:cNvPr id="13" name="Picture 12">
            <a:extLst>
              <a:ext uri="{FF2B5EF4-FFF2-40B4-BE49-F238E27FC236}">
                <a16:creationId xmlns:a16="http://schemas.microsoft.com/office/drawing/2014/main" id="{18031119-8F3B-4F11-9095-180E24EC276D}"/>
              </a:ext>
            </a:extLst>
          </p:cNvPr>
          <p:cNvPicPr/>
          <p:nvPr/>
        </p:nvPicPr>
        <p:blipFill>
          <a:blip r:embed="rId11"/>
          <a:stretch>
            <a:fillRect/>
          </a:stretch>
        </p:blipFill>
        <p:spPr>
          <a:xfrm>
            <a:off x="23302582" y="12153899"/>
            <a:ext cx="5332575" cy="9347265"/>
          </a:xfrm>
          <a:prstGeom prst="rect">
            <a:avLst/>
          </a:prstGeom>
        </p:spPr>
      </p:pic>
    </p:spTree>
    <p:extLst>
      <p:ext uri="{BB962C8B-B14F-4D97-AF65-F5344CB8AC3E}">
        <p14:creationId xmlns:p14="http://schemas.microsoft.com/office/powerpoint/2010/main" val="2356532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6720</TotalTime>
  <Words>501</Words>
  <Application>Microsoft Office PowerPoint</Application>
  <PresentationFormat>מותאם אישית</PresentationFormat>
  <Paragraphs>61</Paragraphs>
  <Slides>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vt:i4>
      </vt:variant>
    </vt:vector>
  </HeadingPairs>
  <TitlesOfParts>
    <vt:vector size="6" baseType="lpstr">
      <vt:lpstr>Arial</vt:lpstr>
      <vt:lpstr>Calibri</vt:lpstr>
      <vt:lpstr>Calibri Light</vt:lpstr>
      <vt:lpstr>Cambria Math</vt:lpstr>
      <vt:lpstr>Office Theme</vt:lpstr>
      <vt:lpstr>מצגת של PowerPoint‏</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Galit Botzer</dc:creator>
  <cp:lastModifiedBy>מתן מצליח</cp:lastModifiedBy>
  <cp:revision>85</cp:revision>
  <cp:lastPrinted>2019-12-23T14:46:09Z</cp:lastPrinted>
  <dcterms:created xsi:type="dcterms:W3CDTF">2019-12-02T06:50:52Z</dcterms:created>
  <dcterms:modified xsi:type="dcterms:W3CDTF">2020-07-21T17:15:59Z</dcterms:modified>
</cp:coreProperties>
</file>