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793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79" r:id="rId4"/>
    <p:sldId id="280" r:id="rId5"/>
    <p:sldId id="257" r:id="rId6"/>
    <p:sldId id="275" r:id="rId7"/>
    <p:sldId id="276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ברוך הבא" id="{E75E278A-FF0E-49A4-B170-79828D63BBAD}">
          <p14:sldIdLst>
            <p14:sldId id="256"/>
          </p14:sldIdLst>
        </p14:section>
        <p14:section name="עיצוב, שינוי צורה, הוספת ביאורים, עבודה משותפת, ספר לי" id="{B9B51309-D148-4332-87C2-07BE32FBCA3B}">
          <p14:sldIdLst>
            <p14:sldId id="271"/>
            <p14:sldId id="279"/>
            <p14:sldId id="280"/>
            <p14:sldId id="257"/>
            <p14:sldId id="275"/>
            <p14:sldId id="276"/>
          </p14:sldIdLst>
        </p14:section>
        <p14:section name="מידע נוסף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מחבר" initials="א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F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241" autoAdjust="0"/>
  </p:normalViewPr>
  <p:slideViewPr>
    <p:cSldViewPr snapToGrid="0">
      <p:cViewPr>
        <p:scale>
          <a:sx n="51" d="100"/>
          <a:sy n="51" d="100"/>
        </p:scale>
        <p:origin x="1256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76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C67D53F5-3984-4A7E-B182-8EC3A49FDCE8}" type="datetime1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ט'/אב/תשפ"ה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9C679768-A2FC-4D08-91F6-8DCE6C566B36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6CD7FB7-5286-4D9F-9E6D-6CB367AF612D}" type="datetime1">
              <a:rPr lang="he-IL" smtClean="0"/>
              <a:t>ט'/אב/תשפ"ה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F61EA0F-A667-4B49-8422-0062BC55E249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DF61EA0F-A667-4B49-8422-0062BC55E2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DF61EA0F-A667-4B49-8422-0062BC55E2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2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0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DF61EA0F-A667-4B49-8422-0062BC55E2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DF61EA0F-A667-4B49-8422-0062BC55E2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4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16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 rtlCol="1"/>
          <a:lstStyle/>
          <a:p>
            <a:pPr algn="l" rtl="1"/>
            <a:fld id="{DF61EA0F-A667-4B49-8422-0062BC55E2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5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DF61EA0F-A667-4B49-8422-0062BC55E2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6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8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l" rtl="1"/>
            <a:fld id="{DF61EA0F-A667-4B49-8422-0062BC55E249}" type="slidenum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7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3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63930A-6992-441A-D86F-2F7ACF121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826040A-D84E-E59E-0BB6-9CA0274E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2D18BD-626A-96A7-ED1F-5A8D950E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he-IL" noProof="0" smtClean="0"/>
              <a:pPr/>
              <a:t>ט'/אב/תשפ"ה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6FC8804-5A5A-2E45-9E2A-B2D82C52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3C34D7-7820-F30E-BC24-914D6292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866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01735A-F4B9-C0A0-3173-FCFEDBB6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DB837C8-A2BB-40AD-1BCA-502A96AE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6BD805-8895-CD29-C4EC-AEA70089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he-IL" noProof="0" smtClean="0"/>
              <a:pPr/>
              <a:t>ט'/אב/תשפ"ה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A8478AB-E86B-FEAB-31F6-35386D54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DF8BD3-289C-8036-DBB1-BF859518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985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55E1AC8-94AC-5FA2-A62B-4FDC58991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CC49F1E-C276-8505-2000-323CE1266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D2A4C9-D59A-4E0D-8416-3C2738A2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he-IL" noProof="0" smtClean="0"/>
              <a:pPr/>
              <a:t>ט'/אב/תשפ"ה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052C3E-71C3-7632-4764-B260C277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55CDF8-0683-5947-17A3-D7296F19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10300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 userDrawn="1"/>
        </p:nvSpPr>
        <p:spPr bwMode="blackWhite">
          <a:xfrm flipH="1">
            <a:off x="254949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 flipH="1">
            <a:off x="4794504" y="448056"/>
            <a:ext cx="6876288" cy="64008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804590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/>
          <p:cNvSpPr/>
          <p:nvPr userDrawn="1"/>
        </p:nvSpPr>
        <p:spPr>
          <a:xfrm flipH="1">
            <a:off x="252919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 anchorCtr="0"/>
          <a:lstStyle/>
          <a:p>
            <a:pPr algn="ctr" rtl="1"/>
            <a:endParaRPr lang="he-IL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מחבר ישר 11"/>
          <p:cNvCxnSpPr>
            <a:cxnSpLocks/>
          </p:cNvCxnSpPr>
          <p:nvPr userDrawn="1"/>
        </p:nvCxnSpPr>
        <p:spPr>
          <a:xfrm flipH="1"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כותרת 3"/>
          <p:cNvSpPr>
            <a:spLocks noGrp="1"/>
          </p:cNvSpPr>
          <p:nvPr>
            <p:ph type="title"/>
          </p:nvPr>
        </p:nvSpPr>
        <p:spPr>
          <a:xfrm flipH="1">
            <a:off x="4793674" y="448056"/>
            <a:ext cx="6877119" cy="640080"/>
          </a:xfrm>
        </p:spPr>
        <p:txBody>
          <a:bodyPr rtlCol="1" anchor="b" anchorCtr="0">
            <a:normAutofit/>
          </a:bodyPr>
          <a:lstStyle>
            <a:lvl1pPr algn="r" rtl="1">
              <a:defRPr sz="2800">
                <a:solidFill>
                  <a:schemeClr val="bg2">
                    <a:lumMod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he-IL" noProof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0"/>
          </p:nvPr>
        </p:nvSpPr>
        <p:spPr>
          <a:xfrm flipH="1">
            <a:off x="7235952" y="1435608"/>
            <a:ext cx="4416552" cy="3977640"/>
          </a:xfrm>
        </p:spPr>
        <p:txBody>
          <a:bodyPr vert="horz" lIns="91440" tIns="45720" rIns="91440" bIns="45720" rtlCol="1">
            <a:normAutofit/>
          </a:bodyPr>
          <a:lstStyle>
            <a:lvl1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marL="0" lvl="0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e-IL" noProof="0"/>
              <a:t>לחץ כדי לערוך סגנונות טקסט של תבנית בסיס</a:t>
            </a:r>
          </a:p>
          <a:p>
            <a:pPr marL="0" lvl="1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e-IL" noProof="0"/>
              <a:t>רמה שנייה</a:t>
            </a:r>
          </a:p>
          <a:p>
            <a:pPr marL="0" lvl="2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e-IL" noProof="0"/>
              <a:t>רמה שלישית</a:t>
            </a:r>
          </a:p>
          <a:p>
            <a:pPr marL="0" lvl="3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e-IL" noProof="0"/>
              <a:t>רמה רביעית</a:t>
            </a:r>
          </a:p>
          <a:p>
            <a:pPr marL="0" lvl="4" indent="0" rtl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he-IL" noProof="0"/>
              <a:t>רמה חמישית</a:t>
            </a:r>
          </a:p>
        </p:txBody>
      </p:sp>
      <p:sp>
        <p:nvSpPr>
          <p:cNvPr id="6" name="מציין מיקום של תאריך 3"/>
          <p:cNvSpPr>
            <a:spLocks noGrp="1"/>
          </p:cNvSpPr>
          <p:nvPr>
            <p:ph type="dt" sz="half" idx="2"/>
          </p:nvPr>
        </p:nvSpPr>
        <p:spPr>
          <a:xfrm flipH="1"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BEEBAAA-29B5-4AF5-BC5F-7E580C29002D}" type="datetimeFigureOut">
              <a:rPr lang="he-IL" noProof="0" smtClean="0"/>
              <a:pPr/>
              <a:t>ט'/אב/תשפ"ה</a:t>
            </a:fld>
            <a:endParaRPr lang="he-IL" noProof="0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 flipH="1"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noProof="0"/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 flipH="1">
            <a:off x="54347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860EDB8-5305-433F-BE41-D7A86D811DB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09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08AED5-7253-5F95-84F6-2B82C553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C3C309-F866-C98E-FEB6-F3A99D0A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9EC829A-A8EF-988D-7C29-6EBFFCA2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he-IL" noProof="0" smtClean="0"/>
              <a:pPr/>
              <a:t>ט'/אב/תשפ"ה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E6E4129-B76E-222D-0B87-E8FD52D9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EB659C4-51A7-11D1-57CB-89DFABB3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4029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9B46F2-BD5F-0DD5-87DF-0323F85B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CAD86D-42D8-DA94-163D-B207AF03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2DD1F6-C9CA-24E0-984F-3A0EB033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he-IL" noProof="0" smtClean="0"/>
              <a:pPr/>
              <a:t>ט'/אב/תשפ"ה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496370-3A1A-4A88-488B-D4F22D7D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DA85A5-62A0-77E4-6F99-09FE2D02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1765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A73B41-81AF-EB7E-5639-F5C7951A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DED87A4-5AA5-C43C-A8C8-3BA4C91CF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B77584A-BD3E-7965-D7E9-C42F248E7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EA114E2-D70C-B6A5-579C-59DCCC57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he-IL" noProof="0" smtClean="0"/>
              <a:pPr/>
              <a:t>ט'/אב/תשפ"ה</a:t>
            </a:fld>
            <a:endParaRPr lang="he-IL" noProof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FECAB6A-5ACD-754D-E8AF-7D838F6E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303E8AA-630D-848D-3E4B-E32AF071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9166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1ADD11-215C-2BFD-87F1-E3564DC1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031711-E4C8-A3D8-70FB-58347C0C7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0895A8-A65D-ED54-CF40-D27853808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89E254E-B4C9-DBC4-E4C9-D3DB02709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C2E4D53-4E53-38BA-8462-E5DAAED4B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CB244FF-86E5-4F74-421E-8553DF1C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he-IL" noProof="0" smtClean="0"/>
              <a:pPr/>
              <a:t>ט'/אב/תשפ"ה</a:t>
            </a:fld>
            <a:endParaRPr lang="he-IL" noProof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641CBB5-6726-E331-3AC2-C690A854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4A39E0-572D-FA3B-4D6F-C5706092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3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CF918D-2AE5-243C-D9E4-94D8069B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48B1C61-E21B-B1E5-BE7E-684FFF52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he-IL" noProof="0" smtClean="0"/>
              <a:pPr/>
              <a:t>ט'/אב/תשפ"ה</a:t>
            </a:fld>
            <a:endParaRPr lang="he-IL" noProof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62C9C90-6DD1-264A-4F31-16EE711C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ABF033E-F5BC-3354-5ADF-09D0A7ED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6325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6DBC3C0-BE00-4D6A-2A0E-24FDA19B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he-IL" noProof="0" smtClean="0"/>
              <a:pPr/>
              <a:t>ט'/אב/תשפ"ה</a:t>
            </a:fld>
            <a:endParaRPr lang="he-IL" noProof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390B93C-526A-8656-8AE3-27D19912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B1BA7C4-8DFA-8EBD-9C74-77901D0F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267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E76273-7664-9B00-B7EE-2223EB69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A07539-012E-FDC6-0C2C-DDF3D0DD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1A26E0E-9100-B8EB-B029-97E6C8FB6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19493D5-6099-6578-9284-17D2AD05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he-IL" noProof="0" smtClean="0"/>
              <a:pPr/>
              <a:t>ט'/אב/תשפ"ה</a:t>
            </a:fld>
            <a:endParaRPr lang="he-IL" noProof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8A906A-FFED-7CF5-C939-D8598B9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6C05AC-C650-C08B-2DCD-638AD966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555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5A8B6B-ED98-24AE-1994-CF3CD7D3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8DDFD1C-7720-7512-F290-E81A9EDE0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B4A4585-7C40-69BA-26A3-4448A3235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A2B1FA3-DAC5-9570-8E8F-463D5B13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he-IL" noProof="0" smtClean="0"/>
              <a:pPr/>
              <a:t>ט'/אב/תשפ"ה</a:t>
            </a:fld>
            <a:endParaRPr lang="he-IL" noProof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D143E65-0E01-F223-7B3F-BB37E9ED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A4C10FA-5DBC-F205-0710-DE5A7A89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338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3E06389-63B9-86E9-E415-94568D59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B5C7B6A-451B-A02A-6493-E8DA55BC1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B75E923-1A91-17C1-5109-392105452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EBAAA-29B5-4AF5-BC5F-7E580C29002D}" type="datetimeFigureOut">
              <a:rPr lang="he-IL" noProof="0" smtClean="0"/>
              <a:pPr/>
              <a:t>ט'/אב/תשפ"ה</a:t>
            </a:fld>
            <a:endParaRPr lang="he-IL" noProof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8B8D4B-57F9-F38A-F6B6-810760EE1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 noProof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95E5416-94A1-FBA3-93CF-FED28BF45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0EDB8-5305-433F-BE41-D7A86D811DB3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AAC0F4C9-F2FB-3FBF-28D3-316DC9F5A346}"/>
              </a:ext>
            </a:extLst>
          </p:cNvPr>
          <p:cNvSpPr/>
          <p:nvPr userDrawn="1"/>
        </p:nvSpPr>
        <p:spPr>
          <a:xfrm flipH="1">
            <a:off x="252919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b" anchorCtr="0"/>
          <a:lstStyle/>
          <a:p>
            <a:pPr algn="ctr" rtl="1"/>
            <a:endParaRPr lang="he-IL" sz="1800" noProof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394E9869-F9D5-3B67-A96C-C2C71AD23EEC}"/>
              </a:ext>
            </a:extLst>
          </p:cNvPr>
          <p:cNvCxnSpPr>
            <a:cxnSpLocks/>
          </p:cNvCxnSpPr>
          <p:nvPr userDrawn="1"/>
        </p:nvCxnSpPr>
        <p:spPr>
          <a:xfrm flipH="1"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7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05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‫ארומה אספרסו בר - אפליקציות ב-Google Play‬‎">
            <a:extLst>
              <a:ext uri="{FF2B5EF4-FFF2-40B4-BE49-F238E27FC236}">
                <a16:creationId xmlns:a16="http://schemas.microsoft.com/office/drawing/2014/main" id="{53A676E1-7960-F619-4ABE-1839857B7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96" y="1423498"/>
            <a:ext cx="4011004" cy="401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BC91748E-27E9-0A36-EC51-8749977FF80E}"/>
              </a:ext>
            </a:extLst>
          </p:cNvPr>
          <p:cNvSpPr txBox="1"/>
          <p:nvPr/>
        </p:nvSpPr>
        <p:spPr>
          <a:xfrm>
            <a:off x="3397685" y="2505670"/>
            <a:ext cx="71993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5400" b="1" i="1" dirty="0"/>
              <a:t>מסמך </a:t>
            </a:r>
            <a:r>
              <a:rPr lang="en-US" sz="5400" b="1" i="1" dirty="0"/>
              <a:t>STR</a:t>
            </a:r>
            <a:endParaRPr lang="he-IL" sz="5400" b="1" i="1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 rtlCol="1">
            <a:noAutofit/>
          </a:bodyPr>
          <a:lstStyle/>
          <a:p>
            <a:pPr algn="r" rtl="1"/>
            <a:r>
              <a:rPr lang="he-IL" b="1" dirty="0"/>
              <a:t>מסמך </a:t>
            </a:r>
            <a:r>
              <a:rPr lang="en-US" b="1" dirty="0"/>
              <a:t>STR</a:t>
            </a:r>
            <a:r>
              <a:rPr lang="he-IL" b="1" dirty="0"/>
              <a:t>:</a:t>
            </a:r>
          </a:p>
        </p:txBody>
      </p:sp>
      <p:sp>
        <p:nvSpPr>
          <p:cNvPr id="38" name="מציין מיקום תוכן 17"/>
          <p:cNvSpPr txBox="1">
            <a:spLocks/>
          </p:cNvSpPr>
          <p:nvPr/>
        </p:nvSpPr>
        <p:spPr>
          <a:xfrm flipH="1">
            <a:off x="7328686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 rtl="1">
              <a:spcAft>
                <a:spcPts val="600"/>
              </a:spcAft>
              <a:buNone/>
              <a:defRPr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78E41B9-D4FA-97BD-43CE-9089468B59C9}"/>
              </a:ext>
            </a:extLst>
          </p:cNvPr>
          <p:cNvSpPr txBox="1"/>
          <p:nvPr/>
        </p:nvSpPr>
        <p:spPr>
          <a:xfrm>
            <a:off x="6458239" y="506203"/>
            <a:ext cx="303129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dirty="0"/>
              <a:t>תיעוד באגים:</a:t>
            </a:r>
            <a:endParaRPr lang="en-US" sz="3600" b="1" dirty="0"/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2E355A8-6E6F-E6D6-1C9B-2C525446B394}"/>
              </a:ext>
            </a:extLst>
          </p:cNvPr>
          <p:cNvSpPr txBox="1"/>
          <p:nvPr/>
        </p:nvSpPr>
        <p:spPr>
          <a:xfrm>
            <a:off x="6563314" y="1273484"/>
            <a:ext cx="4590789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פיצ'ר התחברות:</a:t>
            </a:r>
            <a:endParaRPr lang="en-US" dirty="0"/>
          </a:p>
          <a:p>
            <a:r>
              <a:rPr lang="he-IL" b="1" dirty="0"/>
              <a:t>מספר בדיקה </a:t>
            </a:r>
            <a:r>
              <a:rPr lang="en-US" b="1" dirty="0"/>
              <a:t>B</a:t>
            </a:r>
            <a:r>
              <a:rPr lang="he-IL" b="1" dirty="0"/>
              <a:t>2</a:t>
            </a:r>
            <a:endParaRPr lang="en-US" dirty="0"/>
          </a:p>
          <a:p>
            <a:r>
              <a:rPr lang="he-IL" i="1" dirty="0"/>
              <a:t>הרשמה לאפליקציית ארומה </a:t>
            </a:r>
            <a:br>
              <a:rPr lang="he-IL" i="1" dirty="0"/>
            </a:br>
            <a:r>
              <a:rPr lang="he-IL" b="1" i="1" dirty="0"/>
              <a:t>תנאים מקדימים:</a:t>
            </a:r>
            <a:endParaRPr lang="en-US" dirty="0"/>
          </a:p>
          <a:p>
            <a:pPr lvl="0"/>
            <a:r>
              <a:rPr lang="he-IL" i="1" dirty="0"/>
              <a:t>פתח את אפליקציית </a:t>
            </a:r>
            <a:r>
              <a:rPr lang="he-IL" b="1" i="1" dirty="0"/>
              <a:t>ארומה</a:t>
            </a:r>
            <a:endParaRPr lang="en-US" dirty="0"/>
          </a:p>
          <a:p>
            <a:pPr lvl="0"/>
            <a:r>
              <a:rPr lang="he-IL" i="1" dirty="0"/>
              <a:t>המשתמש לא היה מחובר לאזור האישי שלו</a:t>
            </a:r>
            <a:endParaRPr lang="en-US" dirty="0"/>
          </a:p>
          <a:p>
            <a:pPr lvl="0"/>
            <a:r>
              <a:rPr lang="he-IL" i="1" dirty="0"/>
              <a:t>הזן כתובת מייל תקינה ונמצא בעמוד הרשמה</a:t>
            </a:r>
            <a:endParaRPr lang="en-US" dirty="0"/>
          </a:p>
          <a:p>
            <a:r>
              <a:rPr lang="he-IL" i="1" dirty="0"/>
              <a:t> </a:t>
            </a:r>
            <a:endParaRPr lang="en-US" dirty="0"/>
          </a:p>
          <a:p>
            <a:r>
              <a:rPr lang="he-IL" b="1" i="1" dirty="0"/>
              <a:t>צעדים:</a:t>
            </a:r>
            <a:endParaRPr lang="en-US" dirty="0"/>
          </a:p>
          <a:p>
            <a:pPr lvl="0"/>
            <a:r>
              <a:rPr lang="he-IL" i="1" dirty="0"/>
              <a:t>הזן שם משתמש חדש אם אותיות וסמלים- </a:t>
            </a:r>
            <a:r>
              <a:rPr lang="en-US" i="1" dirty="0"/>
              <a:t>mattt12*&amp;</a:t>
            </a:r>
            <a:endParaRPr lang="en-US" dirty="0"/>
          </a:p>
          <a:p>
            <a:r>
              <a:rPr lang="he-IL" b="1" i="1" dirty="0"/>
              <a:t>תוצאה צפויה:</a:t>
            </a:r>
            <a:endParaRPr lang="en-US" dirty="0"/>
          </a:p>
          <a:p>
            <a:pPr lvl="0"/>
            <a:r>
              <a:rPr lang="he-IL" i="1" dirty="0"/>
              <a:t>שתוצג הודעת שגיאה שלא מאפשר להזין אותיות יחד עם מספרים וסמלים</a:t>
            </a:r>
            <a:endParaRPr lang="en-US" dirty="0"/>
          </a:p>
          <a:p>
            <a:r>
              <a:rPr lang="he-IL" b="1" i="1" dirty="0"/>
              <a:t>תוצאה בפועל:</a:t>
            </a:r>
            <a:endParaRPr lang="en-US" dirty="0"/>
          </a:p>
          <a:p>
            <a:pPr lvl="0"/>
            <a:r>
              <a:rPr lang="he-IL" i="1" dirty="0"/>
              <a:t>לא התקבלה הודעת שגיאה </a:t>
            </a:r>
            <a:r>
              <a:rPr lang="he-IL" i="1" dirty="0" err="1"/>
              <a:t>ואיפשר</a:t>
            </a:r>
            <a:r>
              <a:rPr lang="he-IL" i="1" dirty="0"/>
              <a:t> להמשיך</a:t>
            </a:r>
            <a:endParaRPr lang="en-US" dirty="0"/>
          </a:p>
          <a:p>
            <a:r>
              <a:rPr lang="he-IL" b="1" i="1" dirty="0"/>
              <a:t>תאריך: 23.07.25</a:t>
            </a:r>
            <a:endParaRPr lang="en-US" dirty="0"/>
          </a:p>
          <a:p>
            <a:r>
              <a:rPr lang="he-IL" b="1" i="1" dirty="0"/>
              <a:t>חומרה- </a:t>
            </a:r>
            <a:r>
              <a:rPr lang="he-IL" i="1" dirty="0"/>
              <a:t>בינונית</a:t>
            </a:r>
            <a:endParaRPr lang="he-IL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ארומה אספרסו בר - אפליקציות ב-Google Play">
            <a:extLst>
              <a:ext uri="{FF2B5EF4-FFF2-40B4-BE49-F238E27FC236}">
                <a16:creationId xmlns:a16="http://schemas.microsoft.com/office/drawing/2014/main" id="{0CDBDD50-EAB8-2446-60B8-E0B637EA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81" y="3683696"/>
            <a:ext cx="2905713" cy="290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r" rtl="1"/>
            <a:r>
              <a:rPr lang="he-IL" sz="3600" b="1" i="1" dirty="0"/>
              <a:t>תיעוד באגים</a:t>
            </a:r>
          </a:p>
        </p:txBody>
      </p:sp>
      <p:pic>
        <p:nvPicPr>
          <p:cNvPr id="2050" name="Picture 2" descr="ארומה אספרסו בר - אפליקציות ב-Google Play">
            <a:extLst>
              <a:ext uri="{FF2B5EF4-FFF2-40B4-BE49-F238E27FC236}">
                <a16:creationId xmlns:a16="http://schemas.microsoft.com/office/drawing/2014/main" id="{CFEDE416-EEAF-1299-3F23-18F39B852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2" y="3896639"/>
            <a:ext cx="2622115" cy="262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60C2FD1-A52C-D551-73D9-77981D2A0C23}"/>
              </a:ext>
            </a:extLst>
          </p:cNvPr>
          <p:cNvSpPr txBox="1"/>
          <p:nvPr/>
        </p:nvSpPr>
        <p:spPr>
          <a:xfrm>
            <a:off x="5457883" y="1225689"/>
            <a:ext cx="6015958" cy="5632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/>
              <a:t>פיצ'ר הצ'אט:</a:t>
            </a:r>
            <a:endParaRPr lang="en-US" dirty="0"/>
          </a:p>
          <a:p>
            <a:r>
              <a:rPr lang="he-IL" b="1" dirty="0"/>
              <a:t>מספר בדיקה </a:t>
            </a:r>
            <a:r>
              <a:rPr lang="en-US" b="1" dirty="0"/>
              <a:t>C18</a:t>
            </a:r>
            <a:endParaRPr lang="en-US" dirty="0"/>
          </a:p>
          <a:p>
            <a:r>
              <a:rPr lang="he-IL" b="1" i="1" dirty="0"/>
              <a:t>תנאים מקדימים:</a:t>
            </a:r>
            <a:endParaRPr lang="en-US" dirty="0"/>
          </a:p>
          <a:p>
            <a:pPr lvl="0"/>
            <a:r>
              <a:rPr lang="he-IL" i="1" dirty="0"/>
              <a:t>פתח את </a:t>
            </a:r>
            <a:r>
              <a:rPr lang="he-IL" i="1" dirty="0" err="1"/>
              <a:t>אפלקאצית</a:t>
            </a:r>
            <a:r>
              <a:rPr lang="he-IL" i="1" dirty="0"/>
              <a:t> ארומה </a:t>
            </a:r>
            <a:endParaRPr lang="en-US" dirty="0"/>
          </a:p>
          <a:p>
            <a:pPr lvl="0"/>
            <a:r>
              <a:rPr lang="he-IL" i="1" dirty="0"/>
              <a:t> המשתמש יהיה מחובר עם הפרטים האישים שלו</a:t>
            </a:r>
            <a:endParaRPr lang="en-US" dirty="0"/>
          </a:p>
          <a:p>
            <a:pPr lvl="0"/>
            <a:r>
              <a:rPr lang="he-IL" i="1" dirty="0"/>
              <a:t>המשתמש היה על עמוד האזור האישי </a:t>
            </a:r>
            <a:endParaRPr lang="en-US" dirty="0"/>
          </a:p>
          <a:p>
            <a:r>
              <a:rPr lang="he-IL" b="1" i="1" dirty="0"/>
              <a:t> </a:t>
            </a:r>
            <a:endParaRPr lang="en-US" dirty="0"/>
          </a:p>
          <a:p>
            <a:r>
              <a:rPr lang="he-IL" b="1" i="1" dirty="0"/>
              <a:t>צעדים:</a:t>
            </a:r>
            <a:endParaRPr lang="en-US" dirty="0"/>
          </a:p>
          <a:p>
            <a:pPr lvl="0"/>
            <a:r>
              <a:rPr lang="he-IL" i="1" dirty="0"/>
              <a:t>לחץ על כפתור אזור אישי</a:t>
            </a:r>
            <a:endParaRPr lang="en-US" dirty="0"/>
          </a:p>
          <a:p>
            <a:pPr lvl="0"/>
            <a:r>
              <a:rPr lang="he-IL" i="1" dirty="0"/>
              <a:t>לחץ על הפתור של </a:t>
            </a:r>
            <a:r>
              <a:rPr lang="he-IL" b="1" i="1" dirty="0"/>
              <a:t>ה </a:t>
            </a:r>
            <a:r>
              <a:rPr lang="en-US" b="1" i="1" dirty="0"/>
              <a:t>WhatsApp </a:t>
            </a:r>
            <a:r>
              <a:rPr lang="he-IL" i="1" dirty="0"/>
              <a:t>מצד ימין למטה </a:t>
            </a:r>
            <a:endParaRPr lang="en-US" dirty="0"/>
          </a:p>
          <a:p>
            <a:r>
              <a:rPr lang="he-IL" b="1" i="1" dirty="0"/>
              <a:t>3.</a:t>
            </a:r>
            <a:r>
              <a:rPr lang="he-IL" i="1" dirty="0"/>
              <a:t>הקלד הודעה </a:t>
            </a:r>
            <a:r>
              <a:rPr lang="en-US" i="1" dirty="0"/>
              <a:t>WhatsApp </a:t>
            </a:r>
            <a:endParaRPr lang="en-US" dirty="0"/>
          </a:p>
          <a:p>
            <a:r>
              <a:rPr lang="he-IL" b="1" i="1" dirty="0"/>
              <a:t>4..</a:t>
            </a:r>
            <a:r>
              <a:rPr lang="he-IL" i="1" dirty="0"/>
              <a:t>כאשר יוצג הודעה בחר סניף לפי מיקום רשום עיר</a:t>
            </a:r>
            <a:endParaRPr lang="en-US" dirty="0"/>
          </a:p>
          <a:p>
            <a:r>
              <a:rPr lang="he-IL" i="1" dirty="0"/>
              <a:t>כתוב מהרשימה את הסניף שממנו מעוניין ליצור קשר</a:t>
            </a:r>
            <a:endParaRPr lang="en-US" dirty="0"/>
          </a:p>
          <a:p>
            <a:r>
              <a:rPr lang="he-IL" b="1" i="1" dirty="0"/>
              <a:t>5.</a:t>
            </a:r>
            <a:r>
              <a:rPr lang="he-IL" i="1" dirty="0"/>
              <a:t>כתוב את השם המלא של הסניף שבוא תרצה ליצור קשר</a:t>
            </a:r>
            <a:endParaRPr lang="en-US" dirty="0"/>
          </a:p>
          <a:p>
            <a:r>
              <a:rPr lang="he-IL" b="1" i="1" dirty="0"/>
              <a:t>תוצאה צפויה:</a:t>
            </a:r>
            <a:endParaRPr lang="en-US" dirty="0"/>
          </a:p>
          <a:p>
            <a:r>
              <a:rPr lang="he-IL" i="1" dirty="0"/>
              <a:t>יקפוץ השלב הבא של ההודעות ויעבור לסניף שהוקלד</a:t>
            </a:r>
            <a:endParaRPr lang="en-US" dirty="0"/>
          </a:p>
          <a:p>
            <a:r>
              <a:rPr lang="he-IL" b="1" i="1" dirty="0"/>
              <a:t>תוצאה בפועל:</a:t>
            </a:r>
            <a:endParaRPr lang="en-US" dirty="0"/>
          </a:p>
          <a:p>
            <a:r>
              <a:rPr lang="he-IL" i="1" dirty="0"/>
              <a:t>לא ניתן להמשיך אלה חייב להקליד מספר מהרשימה לא שם מלא </a:t>
            </a:r>
            <a:endParaRPr lang="en-US" dirty="0"/>
          </a:p>
          <a:p>
            <a:r>
              <a:rPr lang="he-IL" b="1" i="1" dirty="0"/>
              <a:t>חומרה: </a:t>
            </a:r>
            <a:r>
              <a:rPr lang="he-IL" i="1" dirty="0"/>
              <a:t>בינונית </a:t>
            </a:r>
            <a:endParaRPr lang="en-US" dirty="0"/>
          </a:p>
          <a:p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740A6F6-242C-4BFA-4FDB-86861E9DA8FB}"/>
              </a:ext>
            </a:extLst>
          </p:cNvPr>
          <p:cNvSpPr txBox="1"/>
          <p:nvPr/>
        </p:nvSpPr>
        <p:spPr>
          <a:xfrm>
            <a:off x="6425852" y="25440362"/>
            <a:ext cx="3770334" cy="38955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הטקסט שלך כאן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2"/>
          <p:cNvSpPr>
            <a:spLocks noGrp="1"/>
          </p:cNvSpPr>
          <p:nvPr>
            <p:ph type="title"/>
          </p:nvPr>
        </p:nvSpPr>
        <p:spPr/>
        <p:txBody>
          <a:bodyPr rtlCol="1">
            <a:normAutofit fontScale="90000"/>
          </a:bodyPr>
          <a:lstStyle/>
          <a:p>
            <a:pPr algn="r" rtl="1"/>
            <a:r>
              <a:rPr lang="he-IL" sz="4800" b="1" dirty="0"/>
              <a:t>טבלה</a:t>
            </a:r>
            <a:r>
              <a:rPr lang="he-IL" dirty="0"/>
              <a:t> </a:t>
            </a:r>
          </a:p>
        </p:txBody>
      </p:sp>
      <p:sp>
        <p:nvSpPr>
          <p:cNvPr id="16" name="מציין מיקום תוכן 17"/>
          <p:cNvSpPr txBox="1">
            <a:spLocks/>
          </p:cNvSpPr>
          <p:nvPr/>
        </p:nvSpPr>
        <p:spPr>
          <a:xfrm flipH="1">
            <a:off x="8639632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Aft>
                <a:spcPts val="2000"/>
              </a:spcAft>
              <a:buNone/>
            </a:pPr>
            <a:endParaRPr lang="he-IL" dirty="0">
              <a:solidFill>
                <a:prstClr val="black">
                  <a:lumMod val="75000"/>
                  <a:lumOff val="2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0" name="מחבר ישר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895134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אליפסה 9" descr="עיגול כחול גדול שבתוכו עיגול כחול בהיר קטן"/>
          <p:cNvSpPr/>
          <p:nvPr/>
        </p:nvSpPr>
        <p:spPr>
          <a:xfrm rot="16200000" flipH="1">
            <a:off x="1128231" y="1944863"/>
            <a:ext cx="2905149" cy="278499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FF4E002-E831-EFF2-3C6A-5BE383EC45FC}"/>
              </a:ext>
            </a:extLst>
          </p:cNvPr>
          <p:cNvSpPr txBox="1"/>
          <p:nvPr/>
        </p:nvSpPr>
        <p:spPr>
          <a:xfrm>
            <a:off x="3962114" y="5963024"/>
            <a:ext cx="182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accent1"/>
                </a:solidFill>
              </a:rPr>
              <a:t>פי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he-IL" dirty="0">
                <a:solidFill>
                  <a:schemeClr val="accent1"/>
                </a:solidFill>
              </a:rPr>
              <a:t>צרים שנבדקו </a:t>
            </a:r>
            <a:endParaRPr lang="he-IL" sz="18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משולש שווה-שוקיים 6">
            <a:extLst>
              <a:ext uri="{FF2B5EF4-FFF2-40B4-BE49-F238E27FC236}">
                <a16:creationId xmlns:a16="http://schemas.microsoft.com/office/drawing/2014/main" id="{5F4B81DE-765C-2229-EEA4-E5CA569BB3FC}"/>
              </a:ext>
            </a:extLst>
          </p:cNvPr>
          <p:cNvSpPr/>
          <p:nvPr/>
        </p:nvSpPr>
        <p:spPr>
          <a:xfrm rot="4887852">
            <a:off x="1602932" y="2638866"/>
            <a:ext cx="2012519" cy="551159"/>
          </a:xfrm>
          <a:prstGeom prst="triangle">
            <a:avLst>
              <a:gd name="adj" fmla="val 0"/>
            </a:avLst>
          </a:prstGeom>
          <a:solidFill>
            <a:srgbClr val="E305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96D1281-3A04-D88C-6D28-6FE1C831E5A0}"/>
              </a:ext>
            </a:extLst>
          </p:cNvPr>
          <p:cNvSpPr txBox="1"/>
          <p:nvPr/>
        </p:nvSpPr>
        <p:spPr>
          <a:xfrm>
            <a:off x="453115" y="5985487"/>
            <a:ext cx="24681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FF0000"/>
                </a:solidFill>
              </a:rPr>
              <a:t>פי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he-IL" dirty="0">
                <a:solidFill>
                  <a:srgbClr val="FF0000"/>
                </a:solidFill>
              </a:rPr>
              <a:t>צרים שלא שנבדקו</a:t>
            </a:r>
          </a:p>
        </p:txBody>
      </p:sp>
      <p:sp>
        <p:nvSpPr>
          <p:cNvPr id="12" name="חץ: שמאלה 11">
            <a:extLst>
              <a:ext uri="{FF2B5EF4-FFF2-40B4-BE49-F238E27FC236}">
                <a16:creationId xmlns:a16="http://schemas.microsoft.com/office/drawing/2014/main" id="{B5CEA246-E96C-A6EA-2AA5-41F14F328639}"/>
              </a:ext>
            </a:extLst>
          </p:cNvPr>
          <p:cNvSpPr/>
          <p:nvPr/>
        </p:nvSpPr>
        <p:spPr>
          <a:xfrm>
            <a:off x="3993893" y="319506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61BB972D-37B2-0DB7-8D38-5601671541CA}"/>
              </a:ext>
            </a:extLst>
          </p:cNvPr>
          <p:cNvSpPr/>
          <p:nvPr/>
        </p:nvSpPr>
        <p:spPr>
          <a:xfrm>
            <a:off x="3043163" y="3285061"/>
            <a:ext cx="910745" cy="304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93.5%</a:t>
            </a: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649329F8-7BE0-A316-8130-2CF0503F7306}"/>
              </a:ext>
            </a:extLst>
          </p:cNvPr>
          <p:cNvSpPr txBox="1"/>
          <p:nvPr/>
        </p:nvSpPr>
        <p:spPr>
          <a:xfrm>
            <a:off x="1719138" y="1988102"/>
            <a:ext cx="8951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</a:t>
            </a: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7C7242AB-1275-F24B-5CEA-38752E5A46C7}"/>
              </a:ext>
            </a:extLst>
          </p:cNvPr>
          <p:cNvSpPr txBox="1"/>
          <p:nvPr/>
        </p:nvSpPr>
        <p:spPr>
          <a:xfrm>
            <a:off x="2317931" y="3679697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10</a:t>
            </a:r>
          </a:p>
        </p:txBody>
      </p:sp>
      <p:pic>
        <p:nvPicPr>
          <p:cNvPr id="5122" name="Picture 2" descr="‫ארומה אספרסו בר - אפליקציות ב-Google Play‬‎">
            <a:extLst>
              <a:ext uri="{FF2B5EF4-FFF2-40B4-BE49-F238E27FC236}">
                <a16:creationId xmlns:a16="http://schemas.microsoft.com/office/drawing/2014/main" id="{83FF33A9-87A3-41B6-2D81-ACBA31716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077" y="3832964"/>
            <a:ext cx="2624808" cy="26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1" anchor="ctr">
            <a:normAutofit/>
          </a:bodyPr>
          <a:lstStyle/>
          <a:p>
            <a:pPr lvl="0" rtl="1"/>
            <a:r>
              <a:rPr lang="he-IL"/>
              <a:t>סיכום בדיקות הפי</a:t>
            </a:r>
            <a:r>
              <a:rPr lang="en-US"/>
              <a:t>'</a:t>
            </a:r>
            <a:r>
              <a:rPr lang="he-IL"/>
              <a:t>צרים</a:t>
            </a:r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6E706411-7AB7-CD0A-52B8-C76E19FCB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39869"/>
              </p:ext>
            </p:extLst>
          </p:nvPr>
        </p:nvGraphicFramePr>
        <p:xfrm>
          <a:off x="838198" y="2076416"/>
          <a:ext cx="10515602" cy="3849762"/>
        </p:xfrm>
        <a:graphic>
          <a:graphicData uri="http://schemas.openxmlformats.org/drawingml/2006/table">
            <a:tbl>
              <a:tblPr rtl="1"/>
              <a:tblGrid>
                <a:gridCol w="3466714">
                  <a:extLst>
                    <a:ext uri="{9D8B030D-6E8A-4147-A177-3AD203B41FA5}">
                      <a16:colId xmlns:a16="http://schemas.microsoft.com/office/drawing/2014/main" val="4049266804"/>
                    </a:ext>
                  </a:extLst>
                </a:gridCol>
                <a:gridCol w="2045930">
                  <a:extLst>
                    <a:ext uri="{9D8B030D-6E8A-4147-A177-3AD203B41FA5}">
                      <a16:colId xmlns:a16="http://schemas.microsoft.com/office/drawing/2014/main" val="987341236"/>
                    </a:ext>
                  </a:extLst>
                </a:gridCol>
                <a:gridCol w="1477616">
                  <a:extLst>
                    <a:ext uri="{9D8B030D-6E8A-4147-A177-3AD203B41FA5}">
                      <a16:colId xmlns:a16="http://schemas.microsoft.com/office/drawing/2014/main" val="2789647567"/>
                    </a:ext>
                  </a:extLst>
                </a:gridCol>
                <a:gridCol w="1477616">
                  <a:extLst>
                    <a:ext uri="{9D8B030D-6E8A-4147-A177-3AD203B41FA5}">
                      <a16:colId xmlns:a16="http://schemas.microsoft.com/office/drawing/2014/main" val="2608005860"/>
                    </a:ext>
                  </a:extLst>
                </a:gridCol>
                <a:gridCol w="1477616">
                  <a:extLst>
                    <a:ext uri="{9D8B030D-6E8A-4147-A177-3AD203B41FA5}">
                      <a16:colId xmlns:a16="http://schemas.microsoft.com/office/drawing/2014/main" val="223886274"/>
                    </a:ext>
                  </a:extLst>
                </a:gridCol>
                <a:gridCol w="570110">
                  <a:extLst>
                    <a:ext uri="{9D8B030D-6E8A-4147-A177-3AD203B41FA5}">
                      <a16:colId xmlns:a16="http://schemas.microsoft.com/office/drawing/2014/main" val="934352476"/>
                    </a:ext>
                  </a:extLst>
                </a:gridCol>
              </a:tblGrid>
              <a:tr h="641627">
                <a:tc>
                  <a:txBody>
                    <a:bodyPr/>
                    <a:lstStyle/>
                    <a:p>
                      <a:pPr algn="r" rtl="1" fontAlgn="b">
                        <a:buNone/>
                      </a:pPr>
                      <a:r>
                        <a:rPr lang="he-IL" sz="36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פי'צר 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 טסטים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עברו 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נכשלו 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 בוצעו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52716"/>
                  </a:ext>
                </a:extLst>
              </a:tr>
              <a:tr h="641627">
                <a:tc>
                  <a:txBody>
                    <a:bodyPr/>
                    <a:lstStyle/>
                    <a:p>
                      <a:pPr algn="r" rtl="1" fontAlgn="b">
                        <a:buNone/>
                      </a:pPr>
                      <a:r>
                        <a:rPr lang="he-IL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התחברות והסרה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65023"/>
                  </a:ext>
                </a:extLst>
              </a:tr>
              <a:tr h="641627">
                <a:tc>
                  <a:txBody>
                    <a:bodyPr/>
                    <a:lstStyle/>
                    <a:p>
                      <a:pPr algn="r" rtl="1" fontAlgn="b">
                        <a:buNone/>
                      </a:pPr>
                      <a:r>
                        <a:rPr lang="he-IL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אזור אישי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97897"/>
                  </a:ext>
                </a:extLst>
              </a:tr>
              <a:tr h="641627">
                <a:tc>
                  <a:txBody>
                    <a:bodyPr/>
                    <a:lstStyle/>
                    <a:p>
                      <a:pPr algn="r" rtl="1" fontAlgn="b">
                        <a:buNone/>
                      </a:pPr>
                      <a:r>
                        <a:rPr lang="he-IL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תפריט 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377545"/>
                  </a:ext>
                </a:extLst>
              </a:tr>
              <a:tr h="641627">
                <a:tc>
                  <a:txBody>
                    <a:bodyPr/>
                    <a:lstStyle/>
                    <a:p>
                      <a:pPr algn="r" rtl="1" fontAlgn="b">
                        <a:buNone/>
                      </a:pPr>
                      <a:r>
                        <a:rPr lang="he-IL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בדיקות </a:t>
                      </a:r>
                      <a:r>
                        <a:rPr lang="en-US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smoke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81766"/>
                  </a:ext>
                </a:extLst>
              </a:tr>
              <a:tr h="641627">
                <a:tc>
                  <a:txBody>
                    <a:bodyPr/>
                    <a:lstStyle/>
                    <a:p>
                      <a:pPr algn="r" rtl="1" fontAlgn="b">
                        <a:buNone/>
                      </a:pPr>
                      <a:r>
                        <a:rPr lang="he-IL" sz="3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סה"כ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he-IL" sz="2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he-IL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he-IL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he-IL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08" marR="14208" marT="142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006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 rtlCol="1">
            <a:normAutofit/>
          </a:bodyPr>
          <a:lstStyle/>
          <a:p>
            <a:pPr algn="r" rtl="1"/>
            <a:r>
              <a:rPr lang="he-IL" sz="4000" b="1" i="1" dirty="0"/>
              <a:t>סיכום תקלות</a:t>
            </a:r>
            <a:r>
              <a:rPr lang="he-IL" sz="4000" dirty="0"/>
              <a:t>:</a:t>
            </a:r>
          </a:p>
        </p:txBody>
      </p:sp>
      <p:sp>
        <p:nvSpPr>
          <p:cNvPr id="38" name="מציין מיקום תוכן 17"/>
          <p:cNvSpPr txBox="1">
            <a:spLocks/>
          </p:cNvSpPr>
          <p:nvPr/>
        </p:nvSpPr>
        <p:spPr>
          <a:xfrm flipH="1">
            <a:off x="6369537" y="1296100"/>
            <a:ext cx="5280853" cy="123647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Aft>
                <a:spcPts val="2000"/>
              </a:spcAft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20E48AB-33C4-5556-47DB-B9D3CD80E026}"/>
              </a:ext>
            </a:extLst>
          </p:cNvPr>
          <p:cNvSpPr txBox="1"/>
          <p:nvPr/>
        </p:nvSpPr>
        <p:spPr>
          <a:xfrm>
            <a:off x="4334006" y="1608630"/>
            <a:ext cx="6488481" cy="48013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dirty="0"/>
              <a:t>סיכום תקלות:</a:t>
            </a:r>
            <a:endParaRPr lang="en-US" sz="3600" dirty="0"/>
          </a:p>
          <a:p>
            <a:r>
              <a:rPr lang="he-IL" sz="3600" dirty="0"/>
              <a:t>תקלות שדווחו: 2</a:t>
            </a:r>
            <a:endParaRPr lang="en-US" sz="3600" dirty="0"/>
          </a:p>
          <a:p>
            <a:r>
              <a:rPr lang="he-IL" sz="3600" b="1" i="1" dirty="0"/>
              <a:t>חומרת התקלות:</a:t>
            </a:r>
            <a:endParaRPr lang="en-US" sz="3600" dirty="0"/>
          </a:p>
          <a:p>
            <a:pPr lvl="0"/>
            <a:r>
              <a:rPr lang="he-IL" sz="3600" i="1" dirty="0"/>
              <a:t>קריטיות = 0</a:t>
            </a:r>
            <a:endParaRPr lang="en-US" sz="3600" dirty="0"/>
          </a:p>
          <a:p>
            <a:pPr lvl="0"/>
            <a:r>
              <a:rPr lang="he-IL" sz="3600" i="1" dirty="0"/>
              <a:t>בינונית = 3</a:t>
            </a:r>
            <a:endParaRPr lang="en-US" sz="3600" dirty="0"/>
          </a:p>
          <a:p>
            <a:pPr lvl="0"/>
            <a:r>
              <a:rPr lang="he-IL" sz="3600" i="1" dirty="0"/>
              <a:t>קלות = 0</a:t>
            </a:r>
            <a:endParaRPr lang="en-US" sz="3600" dirty="0"/>
          </a:p>
          <a:p>
            <a:r>
              <a:rPr lang="he-IL" sz="3600" b="1" i="1" dirty="0"/>
              <a:t>תקלות פתוחות: </a:t>
            </a:r>
            <a:r>
              <a:rPr lang="he-IL" sz="3600" i="1" dirty="0"/>
              <a:t>3</a:t>
            </a:r>
            <a:endParaRPr lang="en-US" sz="3600" dirty="0"/>
          </a:p>
          <a:p>
            <a:r>
              <a:rPr lang="he-IL" sz="3600" b="1" i="1" dirty="0"/>
              <a:t>תקלות סגורות = </a:t>
            </a:r>
            <a:r>
              <a:rPr lang="he-IL" sz="3600" i="1" dirty="0"/>
              <a:t>0</a:t>
            </a:r>
            <a:endParaRPr lang="en-US" dirty="0"/>
          </a:p>
          <a:p>
            <a:endParaRPr lang="he-IL" dirty="0"/>
          </a:p>
        </p:txBody>
      </p:sp>
      <p:pic>
        <p:nvPicPr>
          <p:cNvPr id="6146" name="Picture 2" descr="‫ארומה אספרסו בר - אפליקציות ב-Google Play‬‎">
            <a:extLst>
              <a:ext uri="{FF2B5EF4-FFF2-40B4-BE49-F238E27FC236}">
                <a16:creationId xmlns:a16="http://schemas.microsoft.com/office/drawing/2014/main" id="{F6C5D3CD-4C84-4327-3CC9-B1ACEB000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9" y="3656904"/>
            <a:ext cx="2753040" cy="275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 rtlCol="1">
            <a:noAutofit/>
          </a:bodyPr>
          <a:lstStyle/>
          <a:p>
            <a:pPr algn="r" rtl="1"/>
            <a:r>
              <a:rPr lang="he-IL" sz="4400" b="1" i="1" dirty="0"/>
              <a:t>מסקנות</a:t>
            </a:r>
          </a:p>
        </p:txBody>
      </p:sp>
      <p:sp>
        <p:nvSpPr>
          <p:cNvPr id="42" name="מציין מיקום תוכן 17"/>
          <p:cNvSpPr txBox="1">
            <a:spLocks/>
          </p:cNvSpPr>
          <p:nvPr/>
        </p:nvSpPr>
        <p:spPr>
          <a:xfrm flipH="1">
            <a:off x="8206293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Aft>
                <a:spcPts val="2000"/>
              </a:spcAft>
              <a:buNone/>
            </a:pPr>
            <a:endParaRPr lang="he-IL" sz="1800" dirty="0">
              <a:solidFill>
                <a:prstClr val="black">
                  <a:lumMod val="75000"/>
                  <a:lumOff val="2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מציין מיקום תוכן 17"/>
          <p:cNvSpPr txBox="1">
            <a:spLocks/>
          </p:cNvSpPr>
          <p:nvPr/>
        </p:nvSpPr>
        <p:spPr>
          <a:xfrm flipH="1">
            <a:off x="4337778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Aft>
                <a:spcPts val="2000"/>
              </a:spcAft>
              <a:buNone/>
            </a:pPr>
            <a:endParaRPr lang="he-IL" dirty="0">
              <a:solidFill>
                <a:srgbClr val="D247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מציין מיקום תוכן 17"/>
          <p:cNvSpPr txBox="1">
            <a:spLocks/>
          </p:cNvSpPr>
          <p:nvPr/>
        </p:nvSpPr>
        <p:spPr>
          <a:xfrm flipH="1">
            <a:off x="471705" y="5273573"/>
            <a:ext cx="3290627" cy="134188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spcAft>
                <a:spcPts val="2000"/>
              </a:spcAft>
              <a:buNone/>
            </a:pPr>
            <a:endParaRPr lang="he-IL" dirty="0">
              <a:solidFill>
                <a:prstClr val="black">
                  <a:lumMod val="75000"/>
                  <a:lumOff val="2500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C570585-7BF2-8462-7759-05995D80B852}"/>
              </a:ext>
            </a:extLst>
          </p:cNvPr>
          <p:cNvSpPr txBox="1"/>
          <p:nvPr/>
        </p:nvSpPr>
        <p:spPr>
          <a:xfrm>
            <a:off x="6444639" y="1791222"/>
            <a:ext cx="450310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i="1" dirty="0"/>
              <a:t>סטטוס:</a:t>
            </a:r>
            <a:endParaRPr lang="en-US" sz="3200" dirty="0"/>
          </a:p>
          <a:p>
            <a:pPr lvl="0"/>
            <a:r>
              <a:rPr lang="he-IL" sz="3200" i="1" dirty="0"/>
              <a:t>כיסוי דרישות- 93.5%</a:t>
            </a:r>
            <a:endParaRPr lang="en-US" sz="3200" dirty="0"/>
          </a:p>
          <a:p>
            <a:pPr lvl="0"/>
            <a:r>
              <a:rPr lang="he-IL" sz="3200" i="1" dirty="0"/>
              <a:t>ביצוע תרחישים- 100%</a:t>
            </a:r>
            <a:endParaRPr lang="en-US" sz="3200" dirty="0"/>
          </a:p>
          <a:p>
            <a:pPr lvl="0"/>
            <a:r>
              <a:rPr lang="he-IL" sz="3200" i="1" dirty="0"/>
              <a:t>אחוז הצלחה- 98.2%</a:t>
            </a:r>
            <a:endParaRPr lang="en-US" sz="3200" dirty="0"/>
          </a:p>
          <a:p>
            <a:r>
              <a:rPr lang="he-IL" sz="3200" b="1" i="1" dirty="0"/>
              <a:t>תקלות קריטית- אין</a:t>
            </a:r>
            <a:endParaRPr lang="en-US" sz="3200" dirty="0"/>
          </a:p>
          <a:p>
            <a:r>
              <a:rPr lang="he-IL" sz="3200" b="1" i="1" dirty="0"/>
              <a:t>מסכמה על המערכת:</a:t>
            </a:r>
            <a:endParaRPr lang="en-US" sz="3200" dirty="0"/>
          </a:p>
          <a:p>
            <a:r>
              <a:rPr lang="he-IL" sz="3200" i="1" dirty="0"/>
              <a:t>עומדת בציפיות – הפיצ'רים הקריטיים עברו בהצלחה ונבדקו </a:t>
            </a:r>
            <a:endParaRPr lang="en-US" sz="3200" dirty="0"/>
          </a:p>
        </p:txBody>
      </p:sp>
      <p:pic>
        <p:nvPicPr>
          <p:cNvPr id="7170" name="Picture 2" descr="‫ארומה אספרסו בר - אפליקציות ב-Google Play‬‎">
            <a:extLst>
              <a:ext uri="{FF2B5EF4-FFF2-40B4-BE49-F238E27FC236}">
                <a16:creationId xmlns:a16="http://schemas.microsoft.com/office/drawing/2014/main" id="{DD073407-65B1-5D7F-F65C-22947703D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2" y="3801391"/>
            <a:ext cx="2607489" cy="260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320</Words>
  <Application>Microsoft Office PowerPoint</Application>
  <PresentationFormat>מסך רחב</PresentationFormat>
  <Paragraphs>106</Paragraphs>
  <Slides>7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Tahoma</vt:lpstr>
      <vt:lpstr>ערכת נושא Office</vt:lpstr>
      <vt:lpstr>מצגת של PowerPoint‏</vt:lpstr>
      <vt:lpstr>מסמך STR:</vt:lpstr>
      <vt:lpstr>תיעוד באגים</vt:lpstr>
      <vt:lpstr>טבלה </vt:lpstr>
      <vt:lpstr>סיכום בדיקות הפי'צרים</vt:lpstr>
      <vt:lpstr>סיכום תקלות:</vt:lpstr>
      <vt:lpstr>מסקנות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מתן פישר</dc:creator>
  <cp:keywords/>
  <cp:lastModifiedBy>מתן פישר</cp:lastModifiedBy>
  <cp:revision>1</cp:revision>
  <dcterms:created xsi:type="dcterms:W3CDTF">2025-08-03T20:34:18Z</dcterms:created>
  <dcterms:modified xsi:type="dcterms:W3CDTF">2025-08-03T21:43:19Z</dcterms:modified>
  <cp:version/>
</cp:coreProperties>
</file>