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9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7" r:id="rId12"/>
    <p:sldId id="264" r:id="rId13"/>
    <p:sldId id="272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nbare25@gmail.com" userId="277bd5145ab0cb25" providerId="LiveId" clId="{B8920719-D886-41D4-B245-E351066F24FD}"/>
    <pc:docChg chg="custSel modSld">
      <pc:chgData name="matanbare25@gmail.com" userId="277bd5145ab0cb25" providerId="LiveId" clId="{B8920719-D886-41D4-B245-E351066F24FD}" dt="2021-02-18T17:10:12.656" v="59"/>
      <pc:docMkLst>
        <pc:docMk/>
      </pc:docMkLst>
      <pc:sldChg chg="modSp">
        <pc:chgData name="matanbare25@gmail.com" userId="277bd5145ab0cb25" providerId="LiveId" clId="{B8920719-D886-41D4-B245-E351066F24FD}" dt="2021-02-18T16:52:56.530" v="0" actId="313"/>
        <pc:sldMkLst>
          <pc:docMk/>
          <pc:sldMk cId="2478401907" sldId="256"/>
        </pc:sldMkLst>
        <pc:spChg chg="mod">
          <ac:chgData name="matanbare25@gmail.com" userId="277bd5145ab0cb25" providerId="LiveId" clId="{B8920719-D886-41D4-B245-E351066F24FD}" dt="2021-02-18T16:52:56.530" v="0" actId="313"/>
          <ac:spMkLst>
            <pc:docMk/>
            <pc:sldMk cId="2478401907" sldId="256"/>
            <ac:spMk id="3" creationId="{00000000-0000-0000-0000-000000000000}"/>
          </ac:spMkLst>
        </pc:spChg>
      </pc:sldChg>
      <pc:sldChg chg="modSp">
        <pc:chgData name="matanbare25@gmail.com" userId="277bd5145ab0cb25" providerId="LiveId" clId="{B8920719-D886-41D4-B245-E351066F24FD}" dt="2021-02-18T16:53:16.449" v="2" actId="1076"/>
        <pc:sldMkLst>
          <pc:docMk/>
          <pc:sldMk cId="4221439771" sldId="257"/>
        </pc:sldMkLst>
        <pc:spChg chg="mod">
          <ac:chgData name="matanbare25@gmail.com" userId="277bd5145ab0cb25" providerId="LiveId" clId="{B8920719-D886-41D4-B245-E351066F24FD}" dt="2021-02-18T16:53:16.449" v="2" actId="1076"/>
          <ac:spMkLst>
            <pc:docMk/>
            <pc:sldMk cId="4221439771" sldId="257"/>
            <ac:spMk id="13" creationId="{885B3868-5BB4-43DD-9CD7-45B3DA47BA0F}"/>
          </ac:spMkLst>
        </pc:spChg>
      </pc:sldChg>
      <pc:sldChg chg="modSp">
        <pc:chgData name="matanbare25@gmail.com" userId="277bd5145ab0cb25" providerId="LiveId" clId="{B8920719-D886-41D4-B245-E351066F24FD}" dt="2021-02-18T17:00:50.083" v="17" actId="20577"/>
        <pc:sldMkLst>
          <pc:docMk/>
          <pc:sldMk cId="3375251387" sldId="262"/>
        </pc:sldMkLst>
        <pc:spChg chg="mod">
          <ac:chgData name="matanbare25@gmail.com" userId="277bd5145ab0cb25" providerId="LiveId" clId="{B8920719-D886-41D4-B245-E351066F24FD}" dt="2021-02-18T17:00:50.083" v="17" actId="20577"/>
          <ac:spMkLst>
            <pc:docMk/>
            <pc:sldMk cId="3375251387" sldId="262"/>
            <ac:spMk id="4" creationId="{A33BD7F0-E2BD-4C14-A703-AE457EDF9631}"/>
          </ac:spMkLst>
        </pc:spChg>
      </pc:sldChg>
      <pc:sldChg chg="modSp">
        <pc:chgData name="matanbare25@gmail.com" userId="277bd5145ab0cb25" providerId="LiveId" clId="{B8920719-D886-41D4-B245-E351066F24FD}" dt="2021-02-18T17:05:16.378" v="18" actId="313"/>
        <pc:sldMkLst>
          <pc:docMk/>
          <pc:sldMk cId="2243521594" sldId="268"/>
        </pc:sldMkLst>
        <pc:spChg chg="mod">
          <ac:chgData name="matanbare25@gmail.com" userId="277bd5145ab0cb25" providerId="LiveId" clId="{B8920719-D886-41D4-B245-E351066F24FD}" dt="2021-02-18T17:05:16.378" v="18" actId="313"/>
          <ac:spMkLst>
            <pc:docMk/>
            <pc:sldMk cId="2243521594" sldId="268"/>
            <ac:spMk id="7" creationId="{D875BF3E-0B93-4B37-87BD-2C79E7FEB2A7}"/>
          </ac:spMkLst>
        </pc:spChg>
      </pc:sldChg>
      <pc:sldChg chg="modSp">
        <pc:chgData name="matanbare25@gmail.com" userId="277bd5145ab0cb25" providerId="LiveId" clId="{B8920719-D886-41D4-B245-E351066F24FD}" dt="2021-02-18T17:10:12.656" v="59"/>
        <pc:sldMkLst>
          <pc:docMk/>
          <pc:sldMk cId="2450428375" sldId="269"/>
        </pc:sldMkLst>
        <pc:spChg chg="mod">
          <ac:chgData name="matanbare25@gmail.com" userId="277bd5145ab0cb25" providerId="LiveId" clId="{B8920719-D886-41D4-B245-E351066F24FD}" dt="2021-02-18T17:10:12.656" v="59"/>
          <ac:spMkLst>
            <pc:docMk/>
            <pc:sldMk cId="2450428375" sldId="269"/>
            <ac:spMk id="5" creationId="{ED5DACC7-7805-4AD8-ADEC-4DC49BFFAA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0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85" r:id="rId6"/>
    <p:sldLayoutId id="2147483881" r:id="rId7"/>
    <p:sldLayoutId id="2147483882" r:id="rId8"/>
    <p:sldLayoutId id="2147483883" r:id="rId9"/>
    <p:sldLayoutId id="2147483884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anbare/ballon-dor-analys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FA_Ballon_d'O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5_FIFA_Ballon_d'O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hyperlink" Target="https://fbref.com/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59EDDB1-25C4-4ED7-B5CF-20D1A7037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he-IL" sz="4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</a:rPr>
              <a:t>Data science project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</a:rPr>
              <a:t>By Matan Bar Eliyahu &amp; Daniel Gelfand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cs typeface="Gisha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  <a:hlinkClick r:id="rId3"/>
              </a:rPr>
              <a:t>GitHub link</a:t>
            </a:r>
            <a:endParaRPr lang="he-IL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תוצאת תמונה עבור ballon d'or">
            <a:extLst>
              <a:ext uri="{FF2B5EF4-FFF2-40B4-BE49-F238E27FC236}">
                <a16:creationId xmlns:a16="http://schemas.microsoft.com/office/drawing/2014/main" id="{50835D75-2B06-403E-904C-B330205E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13" y="80508"/>
            <a:ext cx="1957941" cy="11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90BB1-DEB9-4CD6-8FD8-2CB006EE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 r="5761" b="1"/>
          <a:stretch/>
        </p:blipFill>
        <p:spPr>
          <a:xfrm>
            <a:off x="0" y="10"/>
            <a:ext cx="12210819" cy="685799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D1FECB1-9624-4679-8D61-DAC58413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" y="1570833"/>
            <a:ext cx="5011831" cy="3347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CE19CD7-F2F1-4D7D-8AB3-32644A40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1" y="1570834"/>
            <a:ext cx="4893150" cy="3347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0D2AD6-0E92-4734-B257-87926AF5D21A}"/>
              </a:ext>
            </a:extLst>
          </p:cNvPr>
          <p:cNvSpPr/>
          <p:nvPr/>
        </p:nvSpPr>
        <p:spPr>
          <a:xfrm>
            <a:off x="381500" y="170974"/>
            <a:ext cx="7260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Visualization – Top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AC820D-2B47-4866-938D-81D1735F1AB0}"/>
              </a:ext>
            </a:extLst>
          </p:cNvPr>
          <p:cNvSpPr/>
          <p:nvPr/>
        </p:nvSpPr>
        <p:spPr>
          <a:xfrm>
            <a:off x="612302" y="5215376"/>
            <a:ext cx="48594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scatter plot</a:t>
            </a:r>
            <a:r>
              <a:rPr lang="he-IL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can see the connection between the top 3 stat and win league/cups.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can be absolutely seen that a player who reached the top 3 stat, finished 1-5 place in the league and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1-10 in cups.</a:t>
            </a:r>
            <a:endParaRPr lang="he-IL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E3801-A47D-4D00-97DB-0EBC7B3F4937}"/>
              </a:ext>
            </a:extLst>
          </p:cNvPr>
          <p:cNvSpPr/>
          <p:nvPr/>
        </p:nvSpPr>
        <p:spPr>
          <a:xfrm>
            <a:off x="5722401" y="52404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scatter plot we  can see that player who reached to top 3 stat played a lot of minuets in two categories that checked. (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League,Cups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e-IL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4" descr="תוצאת תמונה עבור ballon d'or">
            <a:extLst>
              <a:ext uri="{FF2B5EF4-FFF2-40B4-BE49-F238E27FC236}">
                <a16:creationId xmlns:a16="http://schemas.microsoft.com/office/drawing/2014/main" id="{3384C4DE-4102-4FF1-89DD-9D2B141A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BB21E-6AB4-4761-BB67-60A0A672E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D51937E0-F6C8-4ABA-8871-5B1F05D0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5" y="1627463"/>
            <a:ext cx="3624487" cy="2677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797F014-28AF-4C81-9A6F-CABBB622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59" y="1630557"/>
            <a:ext cx="3724713" cy="2746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816E69-3A5E-41CE-86D2-DD42F72E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52" y="1627463"/>
            <a:ext cx="3353788" cy="2749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E947C-D187-4148-A254-8DE43058DC46}"/>
              </a:ext>
            </a:extLst>
          </p:cNvPr>
          <p:cNvSpPr/>
          <p:nvPr/>
        </p:nvSpPr>
        <p:spPr>
          <a:xfrm>
            <a:off x="-487320" y="168619"/>
            <a:ext cx="11933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Visualization - player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5CCB2-C698-4B8D-B489-D2EC15BC5A77}"/>
              </a:ext>
            </a:extLst>
          </p:cNvPr>
          <p:cNvSpPr/>
          <p:nvPr/>
        </p:nvSpPr>
        <p:spPr>
          <a:xfrm>
            <a:off x="449769" y="4889202"/>
            <a:ext cx="3370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plot we can see the connection between rank of Balloon D’or and goals per season in league/cups.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scored most goals in league/cups ranked in 1-5 place.</a:t>
            </a:r>
            <a:endParaRPr lang="he-IL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CEF94-D583-43B8-92BF-E8EE66FBF33C}"/>
              </a:ext>
            </a:extLst>
          </p:cNvPr>
          <p:cNvSpPr/>
          <p:nvPr/>
        </p:nvSpPr>
        <p:spPr>
          <a:xfrm>
            <a:off x="4397757" y="4904277"/>
            <a:ext cx="3434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plot we can see the connection between participation in the competition and the position of player in game. (FW,MF,DF)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can be absolutely seen that a player who on FW (forward) position have most participation in Balloon D’or.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E3626-71B9-446C-BA66-9136F40A7A8C}"/>
              </a:ext>
            </a:extLst>
          </p:cNvPr>
          <p:cNvSpPr/>
          <p:nvPr/>
        </p:nvSpPr>
        <p:spPr>
          <a:xfrm>
            <a:off x="8714059" y="4904277"/>
            <a:ext cx="3028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plot we can see that the most common age range of the best players in the world is 23-29.</a:t>
            </a:r>
            <a:endParaRPr lang="he-IL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4" descr="תוצאת תמונה עבור ballon d'or">
            <a:extLst>
              <a:ext uri="{FF2B5EF4-FFF2-40B4-BE49-F238E27FC236}">
                <a16:creationId xmlns:a16="http://schemas.microsoft.com/office/drawing/2014/main" id="{4F82DF0F-7BFC-4AFE-AA10-3CEF323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8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987576DA-8ED0-49AA-817E-C7E8B110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F0B4F39-EAE8-4813-B448-F92807C1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74" y="1434518"/>
            <a:ext cx="5692287" cy="3485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4E060C7-F636-402E-8B68-F97BAB0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0" y="1434518"/>
            <a:ext cx="5102023" cy="3488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C706B1-30B4-48C9-B2A1-F1EEB404C7C4}"/>
              </a:ext>
            </a:extLst>
          </p:cNvPr>
          <p:cNvSpPr/>
          <p:nvPr/>
        </p:nvSpPr>
        <p:spPr>
          <a:xfrm>
            <a:off x="-360393" y="216707"/>
            <a:ext cx="11061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Visualization - Influence by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F5A983-1397-4AC7-913E-FB0159825A5F}"/>
              </a:ext>
            </a:extLst>
          </p:cNvPr>
          <p:cNvSpPr/>
          <p:nvPr/>
        </p:nvSpPr>
        <p:spPr>
          <a:xfrm>
            <a:off x="897622" y="5215422"/>
            <a:ext cx="10687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that’s plots we can</a:t>
            </a:r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see the most teams that “sent” players to Balloon D’or.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can see that the most team that have representatives In Balloon D’or is Real-Madrid, but the most top 3 players is from Barcelona.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5" name="Picture 3" descr="תוצאת תמונה עבור barcelona vs real madrid">
            <a:extLst>
              <a:ext uri="{FF2B5EF4-FFF2-40B4-BE49-F238E27FC236}">
                <a16:creationId xmlns:a16="http://schemas.microsoft.com/office/drawing/2014/main" id="{FBD25128-4184-4B48-8077-C9646D3A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35" y="5893330"/>
            <a:ext cx="2162878" cy="9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תוצאת תמונה עבור ballon d'or">
            <a:extLst>
              <a:ext uri="{FF2B5EF4-FFF2-40B4-BE49-F238E27FC236}">
                <a16:creationId xmlns:a16="http://schemas.microsoft.com/office/drawing/2014/main" id="{6F082DBE-A32A-4BEB-80CD-3E068092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3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3BC309-8EE9-4CB3-B8A2-7624D5AD3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4098" name="Picture 2" descr="תוצאת תמונה עבור machine learning">
            <a:extLst>
              <a:ext uri="{FF2B5EF4-FFF2-40B4-BE49-F238E27FC236}">
                <a16:creationId xmlns:a16="http://schemas.microsoft.com/office/drawing/2014/main" id="{9D401845-B965-4A3E-8F37-E053A33C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42" y="1845578"/>
            <a:ext cx="8910938" cy="40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6C99A-D4CC-42BC-9310-5F08A5912364}"/>
              </a:ext>
            </a:extLst>
          </p:cNvPr>
          <p:cNvSpPr/>
          <p:nvPr/>
        </p:nvSpPr>
        <p:spPr>
          <a:xfrm>
            <a:off x="1006523" y="156474"/>
            <a:ext cx="100353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Step three –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machine learning</a:t>
            </a:r>
            <a:endParaRPr lang="en-US" sz="5400" b="1" u="sng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961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967FA9D-048C-469E-9994-69BE85671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-1213"/>
            <a:ext cx="1219200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E01056-AAC7-4464-8DE2-B7C27FB4FB1B}"/>
              </a:ext>
            </a:extLst>
          </p:cNvPr>
          <p:cNvSpPr/>
          <p:nvPr/>
        </p:nvSpPr>
        <p:spPr>
          <a:xfrm>
            <a:off x="348922" y="221061"/>
            <a:ext cx="6192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Linear regression</a:t>
            </a:r>
          </a:p>
        </p:txBody>
      </p:sp>
      <p:pic>
        <p:nvPicPr>
          <p:cNvPr id="6" name="Picture 4" descr="תוצאת תמונה עבור ballon d'or">
            <a:extLst>
              <a:ext uri="{FF2B5EF4-FFF2-40B4-BE49-F238E27FC236}">
                <a16:creationId xmlns:a16="http://schemas.microsoft.com/office/drawing/2014/main" id="{CA8A0387-F5DB-49EC-AC6C-5D8EA4DF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9C345C-9D1B-4185-A840-BF1D7F1457BF}"/>
              </a:ext>
            </a:extLst>
          </p:cNvPr>
          <p:cNvSpPr/>
          <p:nvPr/>
        </p:nvSpPr>
        <p:spPr>
          <a:xfrm>
            <a:off x="571956" y="14384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`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 library for linear regression we were able to train a model that predicts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Ballon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D’or </a:t>
            </a:r>
          </a:p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percentage of votes.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we train a model by the relevant columns and we got a result of 0.406 After that, we performed a number of manipulations and reached an improvement of 0.2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 rtl="0"/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3CA85-A035-4830-9E25-6E339A9E88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8845" r="-125" b="4426"/>
          <a:stretch/>
        </p:blipFill>
        <p:spPr>
          <a:xfrm>
            <a:off x="4882205" y="4007007"/>
            <a:ext cx="6737839" cy="169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D7E47-26DD-46A5-872B-1BDE1C7B2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" t="-1" r="59360" b="73193"/>
          <a:stretch/>
        </p:blipFill>
        <p:spPr>
          <a:xfrm>
            <a:off x="348922" y="4513900"/>
            <a:ext cx="2718093" cy="680789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44FBD24E-7F28-4A55-A00C-51C6D7E2A2B5}"/>
              </a:ext>
            </a:extLst>
          </p:cNvPr>
          <p:cNvSpPr/>
          <p:nvPr/>
        </p:nvSpPr>
        <p:spPr>
          <a:xfrm>
            <a:off x="3415937" y="4611979"/>
            <a:ext cx="119973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66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CA470AA-5331-4CE4-AFF0-BE54AE50D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40403-27A8-45F3-8415-31B67615A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73" y="1073787"/>
            <a:ext cx="4592435" cy="3129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2A098C-5A51-4BDA-90C1-245B8763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952" y="5430692"/>
            <a:ext cx="45910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B9B2D-ECBB-4B93-B661-E9829B806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66" y="3782867"/>
            <a:ext cx="5438775" cy="2476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71CA89-058A-46AF-8F74-3508E7C92ED4}"/>
              </a:ext>
            </a:extLst>
          </p:cNvPr>
          <p:cNvSpPr/>
          <p:nvPr/>
        </p:nvSpPr>
        <p:spPr>
          <a:xfrm>
            <a:off x="229024" y="420673"/>
            <a:ext cx="7084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Logistic Regression</a:t>
            </a:r>
          </a:p>
        </p:txBody>
      </p:sp>
      <p:pic>
        <p:nvPicPr>
          <p:cNvPr id="8" name="Picture 4" descr="תוצאת תמונה עבור ballon d'or">
            <a:extLst>
              <a:ext uri="{FF2B5EF4-FFF2-40B4-BE49-F238E27FC236}">
                <a16:creationId xmlns:a16="http://schemas.microsoft.com/office/drawing/2014/main" id="{B72BC2CF-6B68-4F57-9474-167BF84A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75BF3E-0B93-4B37-87BD-2C79E7FEB2A7}"/>
              </a:ext>
            </a:extLst>
          </p:cNvPr>
          <p:cNvSpPr/>
          <p:nvPr/>
        </p:nvSpPr>
        <p:spPr>
          <a:xfrm>
            <a:off x="506136" y="1547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`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 library for logistic regression we were able to train a model that predicts the winner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Ballon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D’or by total goals per season.</a:t>
            </a:r>
          </a:p>
        </p:txBody>
      </p:sp>
    </p:spTree>
    <p:extLst>
      <p:ext uri="{BB962C8B-B14F-4D97-AF65-F5344CB8AC3E}">
        <p14:creationId xmlns:p14="http://schemas.microsoft.com/office/powerpoint/2010/main" val="224352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74C61-E135-45BF-9F03-CC65666E0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39CB4D-AB0F-465F-A467-F72CA906CC25}"/>
              </a:ext>
            </a:extLst>
          </p:cNvPr>
          <p:cNvSpPr/>
          <p:nvPr/>
        </p:nvSpPr>
        <p:spPr>
          <a:xfrm>
            <a:off x="78297" y="1884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 rtl="0"/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D3301-00B6-46D4-B8C0-B06E09A7504E}"/>
              </a:ext>
            </a:extLst>
          </p:cNvPr>
          <p:cNvSpPr/>
          <p:nvPr/>
        </p:nvSpPr>
        <p:spPr>
          <a:xfrm>
            <a:off x="403147" y="146802"/>
            <a:ext cx="7206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Research conclusions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DACC7-7805-4AD8-ADEC-4DC49BFFAA99}"/>
              </a:ext>
            </a:extLst>
          </p:cNvPr>
          <p:cNvSpPr/>
          <p:nvPr/>
        </p:nvSpPr>
        <p:spPr>
          <a:xfrm>
            <a:off x="480969" y="147024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main conclusion that emerges from the research is that the more goals a player has scored for his team, There are more chances to win the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Ballon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d’or than others.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addition, the research shows that usually the winners come from one of the biggest clubs in Europe.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Predicting the winner is not a simple matter, this is because the award was given based on the choices of journalists and coaches. However, we still managed to reach a model that gives us the result with an accuracy of 60% and in addition we can present the chances of each player winning according to the number of his goals.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תוצאת תמונה עבור ronaldo and messi ballon d'or">
            <a:extLst>
              <a:ext uri="{FF2B5EF4-FFF2-40B4-BE49-F238E27FC236}">
                <a16:creationId xmlns:a16="http://schemas.microsoft.com/office/drawing/2014/main" id="{163061EC-3071-4E7E-8D97-36438F43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63" y="1884669"/>
            <a:ext cx="4166066" cy="27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9FB64-8943-4668-9134-93A4C5012FBF}"/>
              </a:ext>
            </a:extLst>
          </p:cNvPr>
          <p:cNvSpPr txBox="1"/>
          <p:nvPr/>
        </p:nvSpPr>
        <p:spPr>
          <a:xfrm>
            <a:off x="7512865" y="4644151"/>
            <a:ext cx="43600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 players have the largest number of wins.</a:t>
            </a:r>
          </a:p>
          <a:p>
            <a:pPr algn="l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(5 each, until this moment)</a:t>
            </a:r>
            <a:endParaRPr lang="he-IL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E1898-1A59-4AB9-916A-47FB88BE2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A7F1F08-4AF3-43A6-A464-6BF7EF06478F}"/>
              </a:ext>
            </a:extLst>
          </p:cNvPr>
          <p:cNvSpPr txBox="1"/>
          <p:nvPr/>
        </p:nvSpPr>
        <p:spPr>
          <a:xfrm>
            <a:off x="643466" y="643467"/>
            <a:ext cx="7242185" cy="35692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1B06B6F-C98A-4039-9B17-7D036D987DB2}"/>
              </a:ext>
            </a:extLst>
          </p:cNvPr>
          <p:cNvSpPr txBox="1"/>
          <p:nvPr/>
        </p:nvSpPr>
        <p:spPr>
          <a:xfrm>
            <a:off x="640556" y="2652713"/>
            <a:ext cx="110775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/>
              </a:rPr>
              <a:t>What are the characteristics of the Ballon D'or winner and can it be predicted who will win?</a:t>
            </a: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  <a:latin typeface="Abadi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85B3868-5BB4-43DD-9CD7-45B3DA47BA0F}"/>
              </a:ext>
            </a:extLst>
          </p:cNvPr>
          <p:cNvSpPr txBox="1"/>
          <p:nvPr/>
        </p:nvSpPr>
        <p:spPr>
          <a:xfrm>
            <a:off x="1761781" y="4899814"/>
            <a:ext cx="60769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Explanation of the competition</a:t>
            </a: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 </a:t>
            </a:r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3AF84079-16EF-4732-BB3A-CA699EAEBC99}"/>
              </a:ext>
            </a:extLst>
          </p:cNvPr>
          <p:cNvSpPr/>
          <p:nvPr/>
        </p:nvSpPr>
        <p:spPr>
          <a:xfrm>
            <a:off x="713327" y="4901184"/>
            <a:ext cx="976312" cy="48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4" descr="תוצאת תמונה עבור ballon d'or">
            <a:extLst>
              <a:ext uri="{FF2B5EF4-FFF2-40B4-BE49-F238E27FC236}">
                <a16:creationId xmlns:a16="http://schemas.microsoft.com/office/drawing/2014/main" id="{C29519AA-8FA7-4E87-BE29-2A507666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816AFD9-D2BE-409B-9CE7-A6D81B654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pic>
        <p:nvPicPr>
          <p:cNvPr id="4" name="Picture 2" descr="תוצאת תמונה עבור scraping">
            <a:extLst>
              <a:ext uri="{FF2B5EF4-FFF2-40B4-BE49-F238E27FC236}">
                <a16:creationId xmlns:a16="http://schemas.microsoft.com/office/drawing/2014/main" id="{887B57CB-AAF1-496B-928A-7C5AE534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2" y="1641577"/>
            <a:ext cx="11346305" cy="37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B3EE73-8DDB-44C8-892A-E247F9FDC96C}"/>
              </a:ext>
            </a:extLst>
          </p:cNvPr>
          <p:cNvSpPr/>
          <p:nvPr/>
        </p:nvSpPr>
        <p:spPr>
          <a:xfrm>
            <a:off x="633037" y="295230"/>
            <a:ext cx="104838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First step – </a:t>
            </a:r>
            <a:r>
              <a:rPr lang="en-US" sz="60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data acquisition</a:t>
            </a:r>
            <a:endParaRPr lang="en-US" sz="6000" b="1" u="sng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67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5EFF07F-D345-4FEF-9D33-DDFD48DAA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6D1622-AE83-436D-A0C6-BA4DFEF2C329}"/>
              </a:ext>
            </a:extLst>
          </p:cNvPr>
          <p:cNvSpPr/>
          <p:nvPr/>
        </p:nvSpPr>
        <p:spPr>
          <a:xfrm>
            <a:off x="595382" y="151002"/>
            <a:ext cx="4407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Data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8A90-DBAE-437C-985A-F2DF811BDD3F}"/>
              </a:ext>
            </a:extLst>
          </p:cNvPr>
          <p:cNvSpPr txBox="1"/>
          <p:nvPr/>
        </p:nvSpPr>
        <p:spPr>
          <a:xfrm>
            <a:off x="880843" y="1518939"/>
            <a:ext cx="4924338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Scraping and crawling from:</a:t>
            </a:r>
          </a:p>
          <a:p>
            <a:pPr marL="800100" lvl="1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hlinkClick r:id="rId3"/>
              </a:rPr>
              <a:t>Wikipedia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hlinkClick r:id="rId4"/>
              </a:rPr>
              <a:t>Fbref.com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Picture 4" descr="תוצאת תמונה עבור ballon d'or">
            <a:extLst>
              <a:ext uri="{FF2B5EF4-FFF2-40B4-BE49-F238E27FC236}">
                <a16:creationId xmlns:a16="http://schemas.microsoft.com/office/drawing/2014/main" id="{2D748C0F-E47E-42FA-B7E6-721478A4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1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BBC1B92-AB31-4BFB-987A-B397462AA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BCA36895-65AD-4A5C-AD92-0ACC6C2C8BC6}"/>
              </a:ext>
            </a:extLst>
          </p:cNvPr>
          <p:cNvSpPr txBox="1">
            <a:spLocks/>
          </p:cNvSpPr>
          <p:nvPr/>
        </p:nvSpPr>
        <p:spPr>
          <a:xfrm>
            <a:off x="738038" y="-1864117"/>
            <a:ext cx="9219693" cy="325738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</a:rPr>
              <a:t>Scraping from Wikipedia</a:t>
            </a:r>
            <a:endParaRPr lang="he-IL" sz="5400" b="1" u="sng" dirty="0">
              <a:solidFill>
                <a:schemeClr val="accent1">
                  <a:lumMod val="60000"/>
                  <a:lumOff val="40000"/>
                </a:schemeClr>
              </a:solidFill>
              <a:cs typeface="Gish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2055B-9992-4995-BDB2-6E8442C286FE}"/>
              </a:ext>
            </a:extLst>
          </p:cNvPr>
          <p:cNvSpPr txBox="1"/>
          <p:nvPr/>
        </p:nvSpPr>
        <p:spPr>
          <a:xfrm>
            <a:off x="738039" y="1728133"/>
            <a:ext cx="7307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used a built function from pandas library that reading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htmal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tables by the command “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pd.read_html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”. </a:t>
            </a:r>
            <a:endParaRPr lang="he-I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C1068-0EB8-46F7-B2A8-ABAA617F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50" y="3332807"/>
            <a:ext cx="2106793" cy="3190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12FEC-6713-493A-B3C3-8937393DD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4" y="3316577"/>
            <a:ext cx="2392742" cy="319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370EB-9E66-4C6B-9A45-67563FC00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70" y="3412770"/>
            <a:ext cx="4050176" cy="3094130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BDD98B90-6FEA-479A-BF6B-686DA1F6A5C5}"/>
              </a:ext>
            </a:extLst>
          </p:cNvPr>
          <p:cNvSpPr/>
          <p:nvPr/>
        </p:nvSpPr>
        <p:spPr>
          <a:xfrm>
            <a:off x="5426454" y="4650910"/>
            <a:ext cx="2042570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4" descr="תוצאת תמונה עבור ballon d'or">
            <a:extLst>
              <a:ext uri="{FF2B5EF4-FFF2-40B4-BE49-F238E27FC236}">
                <a16:creationId xmlns:a16="http://schemas.microsoft.com/office/drawing/2014/main" id="{FC51A4F3-CB14-4F8C-B6CB-7AB654B6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8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0A715C1-C597-4218-9B7C-95B0C341D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9FDC38-69F6-4C10-B8ED-0A01F41138BF}"/>
              </a:ext>
            </a:extLst>
          </p:cNvPr>
          <p:cNvSpPr/>
          <p:nvPr/>
        </p:nvSpPr>
        <p:spPr>
          <a:xfrm>
            <a:off x="488675" y="338579"/>
            <a:ext cx="842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</a:rPr>
              <a:t>Scraping from </a:t>
            </a:r>
            <a:r>
              <a:rPr lang="en-US" sz="5400" b="1" u="sng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Gisha"/>
              </a:rPr>
              <a:t>Fbref</a:t>
            </a:r>
            <a:endParaRPr lang="he-IL" sz="5400" b="1" u="sng" dirty="0">
              <a:solidFill>
                <a:schemeClr val="accent1">
                  <a:lumMod val="60000"/>
                  <a:lumOff val="40000"/>
                </a:schemeClr>
              </a:solidFill>
              <a:cs typeface="Gish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8C07-BF91-4B9D-9583-75F4D23CC62E}"/>
              </a:ext>
            </a:extLst>
          </p:cNvPr>
          <p:cNvSpPr/>
          <p:nvPr/>
        </p:nvSpPr>
        <p:spPr>
          <a:xfrm>
            <a:off x="566964" y="13087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First, with copy of player list that we scrap from Wikipedia, we built BOT that use selenium library to copy link of each player in 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Fbref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 site.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VIDEO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secondly we use built  a function that use BeautifulSoup library to craw information about each player.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83775-CBC2-45BC-BC32-066F8A2D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44" y="4616623"/>
            <a:ext cx="5245616" cy="2069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714BA-4E23-4987-BB8C-83C2B7D7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9" y="4468308"/>
            <a:ext cx="6358319" cy="224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0E71B-D40B-481C-A1F0-A57CB3B2A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19" y="3016451"/>
            <a:ext cx="7670772" cy="1312730"/>
          </a:xfrm>
          <a:prstGeom prst="rect">
            <a:avLst/>
          </a:prstGeom>
        </p:spPr>
      </p:pic>
      <p:pic>
        <p:nvPicPr>
          <p:cNvPr id="8" name="Picture 4" descr="תוצאת תמונה עבור ballon d'or">
            <a:extLst>
              <a:ext uri="{FF2B5EF4-FFF2-40B4-BE49-F238E27FC236}">
                <a16:creationId xmlns:a16="http://schemas.microsoft.com/office/drawing/2014/main" id="{9BC45FB7-5FFF-4D4B-854A-D1B2D5AC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7210A-A0D1-4DB8-A669-B63174234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376" y="4069890"/>
            <a:ext cx="3931405" cy="4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BE774A2-2F16-4E63-8F65-91CEA596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040459-8090-4538-BE86-A9F621792217}"/>
              </a:ext>
            </a:extLst>
          </p:cNvPr>
          <p:cNvSpPr/>
          <p:nvPr/>
        </p:nvSpPr>
        <p:spPr>
          <a:xfrm>
            <a:off x="634022" y="169802"/>
            <a:ext cx="10741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Step two –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data handling &amp; EDA</a:t>
            </a:r>
            <a:endParaRPr lang="en-US" sz="5400" b="1" u="sng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074" name="Picture 2" descr="תוצאת תמונה עבור data handling">
            <a:extLst>
              <a:ext uri="{FF2B5EF4-FFF2-40B4-BE49-F238E27FC236}">
                <a16:creationId xmlns:a16="http://schemas.microsoft.com/office/drawing/2014/main" id="{51C3D810-1A02-4C43-9B9A-F26AE0C4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7567"/>
          <a:stretch/>
        </p:blipFill>
        <p:spPr bwMode="auto">
          <a:xfrm>
            <a:off x="1381154" y="1709723"/>
            <a:ext cx="9429692" cy="45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6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21C6A57-8811-4133-9E83-43D6B111E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0"/>
            <a:ext cx="1234300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33F0F1-AF0A-4B94-91BE-4D76E8C00C55}"/>
              </a:ext>
            </a:extLst>
          </p:cNvPr>
          <p:cNvSpPr/>
          <p:nvPr/>
        </p:nvSpPr>
        <p:spPr>
          <a:xfrm>
            <a:off x="573248" y="222576"/>
            <a:ext cx="897159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Handling and EDA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692F0-28B9-4EBB-BCE6-9196982B6A48}"/>
              </a:ext>
            </a:extLst>
          </p:cNvPr>
          <p:cNvSpPr/>
          <p:nvPr/>
        </p:nvSpPr>
        <p:spPr>
          <a:xfrm>
            <a:off x="573248" y="14246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During data processing we encountered a number of difficulties: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Addressing deficiencies and various tables from Wikipedia (some years have different ‘Table’).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Converted the Points/Percentage of Players to one standard variable.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‘Casting’ strings variables to int variables.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Delete rows with missing values.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0593-A4F0-46FC-8B81-A3CF94E7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18" y="4876542"/>
            <a:ext cx="2544835" cy="187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ED754-9962-4E70-9D47-C3C82434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8" y="4875821"/>
            <a:ext cx="2461741" cy="1880646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E2CEEAC8-E61C-46F6-B720-419E09D66A9C}"/>
              </a:ext>
            </a:extLst>
          </p:cNvPr>
          <p:cNvSpPr/>
          <p:nvPr/>
        </p:nvSpPr>
        <p:spPr>
          <a:xfrm>
            <a:off x="2706324" y="5573828"/>
            <a:ext cx="1009999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320F1-040E-460B-BA6F-77A150A02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0" y="1424629"/>
            <a:ext cx="5349567" cy="3817646"/>
          </a:xfrm>
          <a:prstGeom prst="rect">
            <a:avLst/>
          </a:prstGeom>
        </p:spPr>
      </p:pic>
      <p:pic>
        <p:nvPicPr>
          <p:cNvPr id="12" name="Picture 4" descr="תוצאת תמונה עבור ballon d'or">
            <a:extLst>
              <a:ext uri="{FF2B5EF4-FFF2-40B4-BE49-F238E27FC236}">
                <a16:creationId xmlns:a16="http://schemas.microsoft.com/office/drawing/2014/main" id="{B5ACC3B9-0249-4145-AE69-BFA172C6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626" y="0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6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C70D6C0-29BE-4C13-8268-EE8BD68AB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r="576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69816-080A-4DDF-B202-AFA9152166E3}"/>
              </a:ext>
            </a:extLst>
          </p:cNvPr>
          <p:cNvSpPr/>
          <p:nvPr/>
        </p:nvSpPr>
        <p:spPr>
          <a:xfrm>
            <a:off x="-1385084" y="90331"/>
            <a:ext cx="876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EDA- outliers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BD7F0-E2BD-4C14-A703-AE457EDF9631}"/>
              </a:ext>
            </a:extLst>
          </p:cNvPr>
          <p:cNvSpPr/>
          <p:nvPr/>
        </p:nvSpPr>
        <p:spPr>
          <a:xfrm>
            <a:off x="533859" y="1102932"/>
            <a:ext cx="6629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Handling outliers by using visualization plots: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in fact the most outliers in our data was the         goalkeepers, because they have different columns than other player positions. (*penalty_kicks_made*)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Remove players that played under 15 games per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0A01-35CB-47CD-93AA-3D1F5992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6" y="2945796"/>
            <a:ext cx="4685470" cy="361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896D1-6D0B-4988-B1C9-34A3AE31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69" y="2995982"/>
            <a:ext cx="6462845" cy="766309"/>
          </a:xfrm>
          <a:prstGeom prst="rect">
            <a:avLst/>
          </a:prstGeom>
        </p:spPr>
      </p:pic>
      <p:pic>
        <p:nvPicPr>
          <p:cNvPr id="8" name="Picture 4" descr="תוצאת תמונה עבור ballon d'or">
            <a:extLst>
              <a:ext uri="{FF2B5EF4-FFF2-40B4-BE49-F238E27FC236}">
                <a16:creationId xmlns:a16="http://schemas.microsoft.com/office/drawing/2014/main" id="{73906A28-14F0-445C-B0B2-27967880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24" y="1223"/>
            <a:ext cx="1491376" cy="8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תוצאת תמונה עבור iker casillas jump">
            <a:extLst>
              <a:ext uri="{FF2B5EF4-FFF2-40B4-BE49-F238E27FC236}">
                <a16:creationId xmlns:a16="http://schemas.microsoft.com/office/drawing/2014/main" id="{98D7D9E1-AFFB-44B5-8AF8-64EE95E0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228078"/>
            <a:ext cx="6361914" cy="187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FEA4A5-CC17-4EDE-A28D-3E20418897FA}"/>
              </a:ext>
            </a:extLst>
          </p:cNvPr>
          <p:cNvSpPr/>
          <p:nvPr/>
        </p:nvSpPr>
        <p:spPr>
          <a:xfrm>
            <a:off x="5398922" y="6103205"/>
            <a:ext cx="44141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Note: A goalkeeper has never won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Ballon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D’or.</a:t>
            </a:r>
            <a:endParaRPr lang="he-IL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513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632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Avenir Next LT Pro</vt:lpstr>
      <vt:lpstr>Calibri</vt:lpstr>
      <vt:lpstr>Consolas</vt:lpstr>
      <vt:lpstr>Gisha</vt:lpstr>
      <vt:lpstr>Wingdings</vt:lpstr>
      <vt:lpstr>AccentBoxVTI</vt:lpstr>
      <vt:lpstr>Data science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matan</dc:creator>
  <cp:lastModifiedBy>matanbare25@gmail.com</cp:lastModifiedBy>
  <cp:revision>183</cp:revision>
  <dcterms:created xsi:type="dcterms:W3CDTF">2021-02-17T18:09:45Z</dcterms:created>
  <dcterms:modified xsi:type="dcterms:W3CDTF">2021-02-18T17:10:58Z</dcterms:modified>
</cp:coreProperties>
</file>