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notesMasterIdLst>
    <p:notesMasterId r:id="rId10"/>
  </p:notesMasterIdLst>
  <p:handoutMasterIdLst>
    <p:handoutMasterId r:id="rId11"/>
  </p:handoutMasterIdLst>
  <p:sldIdLst>
    <p:sldId id="311" r:id="rId2"/>
    <p:sldId id="334" r:id="rId3"/>
    <p:sldId id="310" r:id="rId4"/>
    <p:sldId id="323" r:id="rId5"/>
    <p:sldId id="321" r:id="rId6"/>
    <p:sldId id="331" r:id="rId7"/>
    <p:sldId id="335" r:id="rId8"/>
    <p:sldId id="336" r:id="rId9"/>
  </p:sldIdLst>
  <p:sldSz cx="9144000" cy="5143500" type="screen16x9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ca Vaz" initials="M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A4A4A"/>
    <a:srgbClr val="0075B0"/>
    <a:srgbClr val="5E2751"/>
    <a:srgbClr val="582C83"/>
    <a:srgbClr val="890C58"/>
    <a:srgbClr val="78BE20"/>
    <a:srgbClr val="08CA69"/>
    <a:srgbClr val="046A42"/>
    <a:srgbClr val="61CA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49" autoAdjust="0"/>
  </p:normalViewPr>
  <p:slideViewPr>
    <p:cSldViewPr>
      <p:cViewPr varScale="1">
        <p:scale>
          <a:sx n="151" d="100"/>
          <a:sy n="151" d="100"/>
        </p:scale>
        <p:origin x="45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16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869" cy="501028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GB" sz="10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37" y="1"/>
            <a:ext cx="2982869" cy="501028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05950BE-B878-4136-B4A4-6552CCFDDCE4}" type="datetime4">
              <a:rPr lang="en-GB" sz="1000" smtClean="0"/>
              <a:t>14 December 2017</a:t>
            </a:fld>
            <a:endParaRPr lang="en-GB" sz="1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01810"/>
            <a:ext cx="2982869" cy="501028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r>
              <a:rPr lang="en-GB" sz="1000" dirty="0"/>
              <a:t>Travelport - Redefining Travel Commerce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37" y="9501810"/>
            <a:ext cx="2982869" cy="501028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131A7B8B-3303-4615-A864-FC72B51C29BD}" type="slidenum">
              <a:rPr lang="en-GB" sz="1000" smtClean="0"/>
              <a:t>‹#›</a:t>
            </a:fld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4228071714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500141"/>
          </a:xfrm>
          <a:prstGeom prst="rect">
            <a:avLst/>
          </a:prstGeom>
        </p:spPr>
        <p:txBody>
          <a:bodyPr vert="horz" lIns="90903" tIns="45451" rIns="90903" bIns="45451" rtlCol="0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1"/>
            <a:ext cx="2982119" cy="500141"/>
          </a:xfrm>
          <a:prstGeom prst="rect">
            <a:avLst/>
          </a:prstGeom>
        </p:spPr>
        <p:txBody>
          <a:bodyPr vert="horz" lIns="90903" tIns="45451" rIns="90903" bIns="45451" rtlCol="0"/>
          <a:lstStyle>
            <a:lvl1pPr algn="r">
              <a:defRPr sz="1000"/>
            </a:lvl1pPr>
          </a:lstStyle>
          <a:p>
            <a:fld id="{8D4EDA36-D5E8-455F-8DEF-555592557CA1}" type="datetime4">
              <a:rPr lang="en-GB" smtClean="0"/>
              <a:t>14 December 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50888"/>
            <a:ext cx="6665913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03" tIns="45451" rIns="90903" bIns="4545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2556" y="4751348"/>
            <a:ext cx="6336702" cy="4501278"/>
          </a:xfrm>
          <a:prstGeom prst="rect">
            <a:avLst/>
          </a:prstGeom>
        </p:spPr>
        <p:txBody>
          <a:bodyPr vert="horz" lIns="90903" tIns="45451" rIns="90903" bIns="4545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00961"/>
            <a:ext cx="2982119" cy="500141"/>
          </a:xfrm>
          <a:prstGeom prst="rect">
            <a:avLst/>
          </a:prstGeom>
        </p:spPr>
        <p:txBody>
          <a:bodyPr vert="horz" lIns="90903" tIns="45451" rIns="90903" bIns="45451" rtlCol="0" anchor="b"/>
          <a:lstStyle>
            <a:lvl1pPr algn="l">
              <a:defRPr sz="1000"/>
            </a:lvl1pPr>
          </a:lstStyle>
          <a:p>
            <a:r>
              <a:rPr lang="en-GB" dirty="0"/>
              <a:t>Travelport - Redefining Travel Commerce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9500961"/>
            <a:ext cx="2982119" cy="500141"/>
          </a:xfrm>
          <a:prstGeom prst="rect">
            <a:avLst/>
          </a:prstGeom>
        </p:spPr>
        <p:txBody>
          <a:bodyPr vert="horz" lIns="90903" tIns="45451" rIns="90903" bIns="45451" rtlCol="0" anchor="b"/>
          <a:lstStyle>
            <a:lvl1pPr algn="r">
              <a:defRPr sz="1000"/>
            </a:lvl1pPr>
          </a:lstStyle>
          <a:p>
            <a:fld id="{0514FC70-9E4A-4E08-B015-5A0D85F705B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13461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divider</a:t>
            </a:r>
            <a:r>
              <a:rPr lang="en-GB" baseline="0" dirty="0"/>
              <a:t> page – Replace text content </a:t>
            </a:r>
            <a:r>
              <a:rPr lang="en-GB" baseline="0" dirty="0" err="1"/>
              <a:t>etc</a:t>
            </a:r>
            <a:r>
              <a:rPr lang="en-GB" baseline="0" dirty="0"/>
              <a:t> </a:t>
            </a:r>
          </a:p>
          <a:p>
            <a:endParaRPr lang="en-GB" b="1" baseline="0" dirty="0"/>
          </a:p>
          <a:p>
            <a:r>
              <a:rPr lang="en-GB" b="1" baseline="0" dirty="0"/>
              <a:t>Top Tip: </a:t>
            </a:r>
            <a:r>
              <a:rPr lang="en-GB" b="1" i="1" baseline="0" dirty="0"/>
              <a:t>Choose other dividers </a:t>
            </a:r>
            <a:r>
              <a:rPr lang="en-GB" baseline="0" dirty="0"/>
              <a:t>(Choose from four </a:t>
            </a:r>
            <a:r>
              <a:rPr lang="en-GB" baseline="0" dirty="0" err="1"/>
              <a:t>color</a:t>
            </a:r>
            <a:r>
              <a:rPr lang="en-GB" baseline="0" dirty="0"/>
              <a:t> dividers in the master pages, Home menu, select ‘Layout’ and choose the appropriate divider)</a:t>
            </a:r>
          </a:p>
          <a:p>
            <a:endParaRPr lang="en-GB" baseline="0" dirty="0"/>
          </a:p>
          <a:p>
            <a:r>
              <a:rPr lang="en-GB" baseline="0" dirty="0"/>
              <a:t>No source or slide numbers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4FC70-9E4A-4E08-B015-5A0D85F705BB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D3B3CE3-C747-4133-8820-FAB3DA74303A}" type="datetime4">
              <a:rPr lang="en-GB" smtClean="0"/>
              <a:t>14 December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Travelport - Redefining Travel Commerce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22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4FC70-9E4A-4E08-B015-5A0D85F705BB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3AB479C-8BBB-4A91-98FF-D7974D95F94A}" type="datetime4">
              <a:rPr lang="en-GB" smtClean="0"/>
              <a:t>14 December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Travelport - Redefining Travel Commerce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44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slide</a:t>
            </a:r>
            <a:r>
              <a:rPr lang="en-GB" baseline="0" dirty="0"/>
              <a:t> for your content slides, replace content etc.  All text: Calibri, blue headers, grey text, blue bullets etc.</a:t>
            </a:r>
          </a:p>
          <a:p>
            <a:endParaRPr lang="en-GB" baseline="0" dirty="0"/>
          </a:p>
          <a:p>
            <a:r>
              <a:rPr lang="en-GB" baseline="0" dirty="0"/>
              <a:t>Transitions are all ‘Fade’.  Animations to be used as appropriate.</a:t>
            </a:r>
          </a:p>
          <a:p>
            <a:endParaRPr lang="en-GB" baseline="0" dirty="0"/>
          </a:p>
          <a:p>
            <a:r>
              <a:rPr lang="en-GB" b="1" dirty="0"/>
              <a:t>Top tip: </a:t>
            </a:r>
            <a:r>
              <a:rPr lang="en-GB" b="1" i="1" dirty="0"/>
              <a:t>Reapplying the master</a:t>
            </a:r>
            <a:endParaRPr lang="en-GB" baseline="0" dirty="0"/>
          </a:p>
          <a:p>
            <a:r>
              <a:rPr lang="en-GB" baseline="0" dirty="0"/>
              <a:t>If you’re adding slides to this template, please reapply new slides to the master:</a:t>
            </a:r>
          </a:p>
          <a:p>
            <a:pPr marL="231755" indent="-231755">
              <a:buFont typeface="+mj-lt"/>
              <a:buAutoNum type="arabicPeriod"/>
            </a:pPr>
            <a:r>
              <a:rPr lang="en-GB" baseline="0" dirty="0"/>
              <a:t>Select the new inserted slides (either CTRL+A or individually by selecting CTRL only)</a:t>
            </a:r>
          </a:p>
          <a:p>
            <a:pPr marL="231755" indent="-231755">
              <a:buFont typeface="+mj-lt"/>
              <a:buAutoNum type="arabicPeriod"/>
            </a:pPr>
            <a:r>
              <a:rPr lang="en-GB" baseline="0" dirty="0"/>
              <a:t>In the Home menu, select Layout and choose the appropriate slide from the master set</a:t>
            </a:r>
          </a:p>
          <a:p>
            <a:pPr marL="231755" indent="-231755">
              <a:buFont typeface="+mj-lt"/>
              <a:buAutoNum type="arabicPeriod"/>
            </a:pPr>
            <a:r>
              <a:rPr lang="en-GB" baseline="0" dirty="0"/>
              <a:t>You may need to reformat individual slides, reapplying sizes, fonts and colours</a:t>
            </a:r>
          </a:p>
          <a:p>
            <a:pPr marL="231755" indent="-231755">
              <a:buFont typeface="+mj-lt"/>
              <a:buAutoNum type="arabicPeriod"/>
            </a:pPr>
            <a:endParaRPr lang="en-GB" baseline="0" dirty="0"/>
          </a:p>
          <a:p>
            <a:r>
              <a:rPr lang="en-GB" b="1" baseline="0" dirty="0"/>
              <a:t>Top tip: </a:t>
            </a:r>
            <a:r>
              <a:rPr lang="en-GB" baseline="0" dirty="0"/>
              <a:t>To change all the ‘Confidential’ footer notes in one go: (select ‘Insert’ then ‘Header &amp; Footer’ and change footer note, select ‘Apply to all’) </a:t>
            </a:r>
            <a:br>
              <a:rPr lang="en-GB" baseline="0" dirty="0"/>
            </a:br>
            <a:r>
              <a:rPr lang="en-GB" baseline="0" dirty="0"/>
              <a:t>All slides have slide numbers, bottom right </a:t>
            </a:r>
            <a:br>
              <a:rPr lang="en-GB" baseline="0" dirty="0"/>
            </a:b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4FC70-9E4A-4E08-B015-5A0D85F705BB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BE3F2CC-446A-4977-BDA3-808FED46DA87}" type="datetime4">
              <a:rPr lang="en-GB" smtClean="0"/>
              <a:t>14 December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Travelport - Redefining Travel Commerce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89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pie chart using palette</a:t>
            </a:r>
            <a:r>
              <a:rPr lang="en-GB" baseline="0" dirty="0"/>
              <a:t> colours, double click on chart to replace content / data</a:t>
            </a:r>
          </a:p>
          <a:p>
            <a:r>
              <a:rPr lang="en-GB" baseline="0" dirty="0"/>
              <a:t>All text data should be dark grey R74 G74 B74, please use chart </a:t>
            </a:r>
            <a:r>
              <a:rPr lang="en-GB" baseline="0" dirty="0" err="1"/>
              <a:t>colors</a:t>
            </a:r>
            <a:r>
              <a:rPr lang="en-GB" baseline="0" dirty="0"/>
              <a:t> from the palette provided</a:t>
            </a:r>
          </a:p>
          <a:p>
            <a:endParaRPr lang="en-GB" baseline="0" dirty="0"/>
          </a:p>
          <a:p>
            <a:r>
              <a:rPr lang="en-GB" baseline="0" dirty="0"/>
              <a:t>Use/delete footer as appropriate.  All slides have slide numbers, bottom right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4FC70-9E4A-4E08-B015-5A0D85F705B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9265740-4797-4C86-B2CF-4970033DD24F}" type="datetime4">
              <a:rPr lang="en-GB" smtClean="0"/>
              <a:t>14 December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Travelport - Redefining Travel Commerce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22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bar chart using palette</a:t>
            </a:r>
            <a:r>
              <a:rPr lang="en-GB" baseline="0" dirty="0"/>
              <a:t> colours, double click on chart to replace content / data</a:t>
            </a:r>
          </a:p>
          <a:p>
            <a:r>
              <a:rPr lang="en-GB" baseline="0" dirty="0"/>
              <a:t>All text data should be dark grey R74 G74 B74, please use chart </a:t>
            </a:r>
            <a:r>
              <a:rPr lang="en-GB" baseline="0" dirty="0" err="1"/>
              <a:t>colors</a:t>
            </a:r>
            <a:r>
              <a:rPr lang="en-GB" baseline="0" dirty="0"/>
              <a:t> from the palette provided</a:t>
            </a:r>
          </a:p>
          <a:p>
            <a:endParaRPr lang="en-GB" baseline="0" dirty="0"/>
          </a:p>
          <a:p>
            <a:r>
              <a:rPr lang="en-GB" baseline="0" dirty="0"/>
              <a:t>Use/delete footer/source as appropriate.  All slides have slide numbers, bottom right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4FC70-9E4A-4E08-B015-5A0D85F705BB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3AB479C-8BBB-4A91-98FF-D7974D95F94A}" type="datetime4">
              <a:rPr lang="en-GB" smtClean="0"/>
              <a:t>14 December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Travelport - Redefining Travel Commerce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110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pie chart using palette</a:t>
            </a:r>
            <a:r>
              <a:rPr lang="en-GB" baseline="0" dirty="0"/>
              <a:t> colours, double click on chart to replace content / data</a:t>
            </a:r>
          </a:p>
          <a:p>
            <a:r>
              <a:rPr lang="en-GB" baseline="0" dirty="0"/>
              <a:t>All text data should be dark grey R74 G74 B74, please use chart </a:t>
            </a:r>
            <a:r>
              <a:rPr lang="en-GB" baseline="0" dirty="0" err="1"/>
              <a:t>colors</a:t>
            </a:r>
            <a:r>
              <a:rPr lang="en-GB" baseline="0" dirty="0"/>
              <a:t> from the palette provided</a:t>
            </a:r>
          </a:p>
          <a:p>
            <a:endParaRPr lang="en-GB" baseline="0" dirty="0"/>
          </a:p>
          <a:p>
            <a:r>
              <a:rPr lang="en-GB" baseline="0" dirty="0"/>
              <a:t>Use/delete footer as appropriate.  All slides have slide numbers, bottom right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4FC70-9E4A-4E08-B015-5A0D85F705BB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9265740-4797-4C86-B2CF-4970033DD24F}" type="datetime4">
              <a:rPr lang="en-GB" smtClean="0"/>
              <a:t>14 December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Travelport - Redefining Travel Commerce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38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4FC70-9E4A-4E08-B015-5A0D85F705BB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3FB2B4-DA69-4C06-A6BB-29B14C631C46}" type="datetime4">
              <a:rPr lang="en-GB" smtClean="0"/>
              <a:t>14 December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Travelport - Redefining Travel Commerce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5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full blue">
    <p:bg>
      <p:bgPr>
        <a:gradFill flip="none" rotWithShape="1">
          <a:gsLst>
            <a:gs pos="95000">
              <a:schemeClr val="tx1">
                <a:alpha val="75000"/>
              </a:schemeClr>
            </a:gs>
            <a:gs pos="30000">
              <a:srgbClr val="0075B0"/>
            </a:gs>
            <a:gs pos="60000">
              <a:schemeClr val="tx1"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95536" y="3075806"/>
            <a:ext cx="8443664" cy="13681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5540" y="3291830"/>
            <a:ext cx="7896900" cy="33452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Insert speaker name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5540" y="3675472"/>
            <a:ext cx="7896900" cy="62447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600" b="0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Add speaker title / presentation title / date 00 Month 0000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307" y="276340"/>
            <a:ext cx="1404502" cy="4130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828" y="4624338"/>
            <a:ext cx="934843" cy="22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552" userDrawn="1">
          <p15:clr>
            <a:srgbClr val="FBAE40"/>
          </p15:clr>
        </p15:guide>
        <p15:guide id="4" pos="461" userDrawn="1">
          <p15:clr>
            <a:srgbClr val="FBAE40"/>
          </p15:clr>
        </p15:guide>
        <p15:guide id="5" pos="55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full green">
    <p:bg>
      <p:bgPr>
        <a:gradFill flip="none" rotWithShape="1">
          <a:gsLst>
            <a:gs pos="95000">
              <a:schemeClr val="accent2">
                <a:alpha val="75000"/>
              </a:schemeClr>
            </a:gs>
            <a:gs pos="30000">
              <a:srgbClr val="78BE20"/>
            </a:gs>
            <a:gs pos="60000">
              <a:schemeClr val="accent2"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029968"/>
            <a:ext cx="7296912" cy="5417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Presentation divider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571750"/>
            <a:ext cx="7296912" cy="5417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Optional sub-head</a:t>
            </a:r>
          </a:p>
        </p:txBody>
      </p:sp>
    </p:spTree>
    <p:extLst>
      <p:ext uri="{BB962C8B-B14F-4D97-AF65-F5344CB8AC3E}">
        <p14:creationId xmlns:p14="http://schemas.microsoft.com/office/powerpoint/2010/main" val="6759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61">
          <p15:clr>
            <a:srgbClr val="FBAE40"/>
          </p15:clr>
        </p15:guide>
        <p15:guide id="4" orient="horz" pos="1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full turquoise">
    <p:bg>
      <p:bgPr>
        <a:gradFill flip="none" rotWithShape="1">
          <a:gsLst>
            <a:gs pos="95000">
              <a:schemeClr val="accent3">
                <a:alpha val="75000"/>
              </a:schemeClr>
            </a:gs>
            <a:gs pos="30000">
              <a:schemeClr val="accent3"/>
            </a:gs>
            <a:gs pos="60000">
              <a:schemeClr val="accent3"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029968"/>
            <a:ext cx="7296912" cy="5417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divider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571750"/>
            <a:ext cx="7296912" cy="5417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Optional sub-head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3152" y="4457700"/>
            <a:ext cx="625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1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61">
          <p15:clr>
            <a:srgbClr val="FBAE40"/>
          </p15:clr>
        </p15:guide>
        <p15:guide id="4" orient="horz" pos="1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full magenta">
    <p:bg>
      <p:bgPr>
        <a:gradFill flip="none" rotWithShape="1">
          <a:gsLst>
            <a:gs pos="95000">
              <a:schemeClr val="accent6">
                <a:alpha val="75000"/>
              </a:schemeClr>
            </a:gs>
            <a:gs pos="30000">
              <a:srgbClr val="890C58"/>
            </a:gs>
            <a:gs pos="60000">
              <a:schemeClr val="accent6"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029968"/>
            <a:ext cx="7296912" cy="5417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Presentation divider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571750"/>
            <a:ext cx="7296912" cy="5417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Optional sub-head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461">
          <p15:clr>
            <a:srgbClr val="FBAE40"/>
          </p15:clr>
        </p15:guide>
        <p15:guide id="4" orient="horz" pos="1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31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ith Confidential sta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5724" y="2560147"/>
            <a:ext cx="5095876" cy="1211753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23" y="442404"/>
            <a:ext cx="1393073" cy="399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/>
          <p:cNvGrpSpPr/>
          <p:nvPr userDrawn="1"/>
        </p:nvGrpSpPr>
        <p:grpSpPr>
          <a:xfrm>
            <a:off x="1079996" y="842028"/>
            <a:ext cx="6984008" cy="2614864"/>
            <a:chOff x="468312" y="555526"/>
            <a:chExt cx="7975665" cy="2986148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1446106" y="3233897"/>
              <a:ext cx="740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CHOICE</a:t>
              </a: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2935617" y="3233897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PERFORMANCE</a:t>
              </a:r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4798719" y="3233897"/>
              <a:ext cx="1157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EXPERIENCES</a:t>
              </a: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6502885" y="3233897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INTELLIGENCE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03581" y="1577713"/>
              <a:ext cx="2640396" cy="165563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5158" y="1577713"/>
              <a:ext cx="2640396" cy="165563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6735" y="1577713"/>
              <a:ext cx="2640396" cy="165563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8312" y="1577713"/>
              <a:ext cx="2640396" cy="165563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521" t="9885" r="15927" b="70884"/>
            <a:stretch/>
          </p:blipFill>
          <p:spPr>
            <a:xfrm>
              <a:off x="1331640" y="555526"/>
              <a:ext cx="6088240" cy="920456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828" y="4335678"/>
            <a:ext cx="934843" cy="222195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0532" y="3973597"/>
            <a:ext cx="6361708" cy="33452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Insert speaker name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532" y="4357239"/>
            <a:ext cx="6361708" cy="51876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200" b="0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Add speaker title / presentation title / date 00 Month 0000</a:t>
            </a:r>
          </a:p>
        </p:txBody>
      </p:sp>
    </p:spTree>
    <p:extLst>
      <p:ext uri="{BB962C8B-B14F-4D97-AF65-F5344CB8AC3E}">
        <p14:creationId xmlns:p14="http://schemas.microsoft.com/office/powerpoint/2010/main" val="85228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orient="horz" pos="2866" userDrawn="1">
          <p15:clr>
            <a:srgbClr val="FBAE40"/>
          </p15:clr>
        </p15:guide>
        <p15:guide id="5" orient="horz" pos="265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 with Confidential sta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5724" y="2560147"/>
            <a:ext cx="5095876" cy="1211753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23" y="442404"/>
            <a:ext cx="1393073" cy="399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/>
          <p:cNvGrpSpPr/>
          <p:nvPr userDrawn="1"/>
        </p:nvGrpSpPr>
        <p:grpSpPr>
          <a:xfrm>
            <a:off x="1079996" y="842028"/>
            <a:ext cx="6984008" cy="2614864"/>
            <a:chOff x="468312" y="555526"/>
            <a:chExt cx="7975665" cy="2986148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1446106" y="3233897"/>
              <a:ext cx="740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CHOICE</a:t>
              </a: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2935617" y="3233897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PERFORMANCE</a:t>
              </a:r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4798719" y="3233897"/>
              <a:ext cx="1157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EXPERIENCES</a:t>
              </a: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6502885" y="3233897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INTELLIGENCE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03581" y="1577713"/>
              <a:ext cx="2640396" cy="165563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5158" y="1577713"/>
              <a:ext cx="2640396" cy="165563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6735" y="1577713"/>
              <a:ext cx="2640396" cy="165563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8312" y="1577713"/>
              <a:ext cx="2640396" cy="165563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521" t="9885" r="15927" b="70884"/>
            <a:stretch/>
          </p:blipFill>
          <p:spPr>
            <a:xfrm>
              <a:off x="1331640" y="555526"/>
              <a:ext cx="6088240" cy="920456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829" y="4328970"/>
            <a:ext cx="934843" cy="218850"/>
          </a:xfrm>
          <a:prstGeom prst="rect">
            <a:avLst/>
          </a:prstGeom>
        </p:spPr>
      </p:pic>
      <p:sp>
        <p:nvSpPr>
          <p:cNvPr id="35" name="Rectangle 34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0532" y="3973597"/>
            <a:ext cx="6361708" cy="33452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Insert speaker name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532" y="4357239"/>
            <a:ext cx="6361708" cy="51876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200" b="0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Add speaker title / presentation title / date 00 Month 0000</a:t>
            </a:r>
          </a:p>
        </p:txBody>
      </p:sp>
    </p:spTree>
    <p:extLst>
      <p:ext uri="{BB962C8B-B14F-4D97-AF65-F5344CB8AC3E}">
        <p14:creationId xmlns:p14="http://schemas.microsoft.com/office/powerpoint/2010/main" val="259220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orient="horz" pos="2866">
          <p15:clr>
            <a:srgbClr val="FBAE40"/>
          </p15:clr>
        </p15:guide>
        <p15:guide id="5" orient="horz" pos="26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 with Confidential sta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5724" y="2560147"/>
            <a:ext cx="5095876" cy="1211753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23" y="442404"/>
            <a:ext cx="1393073" cy="3996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roup 22"/>
          <p:cNvGrpSpPr/>
          <p:nvPr userDrawn="1"/>
        </p:nvGrpSpPr>
        <p:grpSpPr>
          <a:xfrm>
            <a:off x="1079996" y="842028"/>
            <a:ext cx="6984008" cy="2614864"/>
            <a:chOff x="468312" y="555526"/>
            <a:chExt cx="7975665" cy="2986148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1446106" y="3233897"/>
              <a:ext cx="740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CHOICE</a:t>
              </a: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2935617" y="3233897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PERFORMANCE</a:t>
              </a:r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4798719" y="3233897"/>
              <a:ext cx="1157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EXPERIENCES</a:t>
              </a: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6502885" y="3233897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INTELLIGENCE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03581" y="1577713"/>
              <a:ext cx="2640396" cy="165563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5158" y="1577713"/>
              <a:ext cx="2640396" cy="165563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6735" y="1577713"/>
              <a:ext cx="2640396" cy="165563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8312" y="1577713"/>
              <a:ext cx="2640396" cy="165563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 userDrawn="1"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521" t="9885" r="15927" b="70884"/>
            <a:stretch/>
          </p:blipFill>
          <p:spPr>
            <a:xfrm>
              <a:off x="1331640" y="555526"/>
              <a:ext cx="6088240" cy="920456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0308" y="4336227"/>
            <a:ext cx="936104" cy="215816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0532" y="3973597"/>
            <a:ext cx="6361708" cy="33452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Insert speaker name here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532" y="4357239"/>
            <a:ext cx="6361708" cy="518767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200" b="0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Add speaker title / presentation title / date 00 Month 0000</a:t>
            </a:r>
          </a:p>
        </p:txBody>
      </p:sp>
    </p:spTree>
    <p:extLst>
      <p:ext uri="{BB962C8B-B14F-4D97-AF65-F5344CB8AC3E}">
        <p14:creationId xmlns:p14="http://schemas.microsoft.com/office/powerpoint/2010/main" val="3731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orient="horz" pos="2866">
          <p15:clr>
            <a:srgbClr val="FBAE40"/>
          </p15:clr>
        </p15:guide>
        <p15:guide id="5" orient="horz" pos="26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efining Title_Content_Blue to Green, Footer &amp; 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83556"/>
            <a:ext cx="9144000" cy="4542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460" y="1005840"/>
            <a:ext cx="8642920" cy="3657600"/>
          </a:xfrm>
          <a:prstGeom prst="rect">
            <a:avLst/>
          </a:prstGeom>
        </p:spPr>
        <p:txBody>
          <a:bodyPr>
            <a:noAutofit/>
          </a:bodyPr>
          <a:lstStyle>
            <a:lvl1pPr marL="187325" indent="-1873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rgbClr val="4A4A4A"/>
                </a:solidFill>
              </a:defRPr>
            </a:lvl1pPr>
            <a:lvl2pPr marL="384175" indent="-1778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rgbClr val="4A4A4A"/>
                </a:solidFill>
              </a:defRPr>
            </a:lvl2pPr>
            <a:lvl3pPr marL="555625" indent="-1714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rgbClr val="4A4A4A"/>
                </a:solidFill>
              </a:defRPr>
            </a:lvl3pPr>
            <a:lvl4pPr marL="735013" indent="-1825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4pPr>
            <a:lvl5pPr marL="896938" indent="-1571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51520" y="22314"/>
            <a:ext cx="6552728" cy="7581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ts val="25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83402" y="4796911"/>
            <a:ext cx="1435809" cy="226194"/>
          </a:xfrm>
          <a:prstGeom prst="rect">
            <a:avLst/>
          </a:prstGeom>
        </p:spPr>
        <p:txBody>
          <a:bodyPr anchor="b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4322" y="4808341"/>
            <a:ext cx="522784" cy="22619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F30B3D10-FB2C-4E1C-B182-B221F4FA039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307" y="293685"/>
            <a:ext cx="1393073" cy="39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69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11">
          <p15:clr>
            <a:srgbClr val="FBAE40"/>
          </p15:clr>
        </p15:guide>
        <p15:guide id="4" pos="219">
          <p15:clr>
            <a:srgbClr val="FBAE40"/>
          </p15:clr>
        </p15:guide>
        <p15:guide id="5" pos="5568">
          <p15:clr>
            <a:srgbClr val="FBAE40"/>
          </p15:clr>
        </p15:guide>
        <p15:guide id="6" orient="horz" pos="792">
          <p15:clr>
            <a:srgbClr val="FBAE40"/>
          </p15:clr>
        </p15:guide>
        <p15:guide id="7" orient="horz" pos="311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079996" y="1325038"/>
            <a:ext cx="6984008" cy="2614864"/>
            <a:chOff x="468312" y="555526"/>
            <a:chExt cx="7975665" cy="2986148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1446106" y="3233897"/>
              <a:ext cx="7409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CHOICE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2935617" y="3233897"/>
              <a:ext cx="1317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PERFORMANCE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798719" y="3233897"/>
              <a:ext cx="11575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EXPERIENCES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6502885" y="3233897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INTELLIGENCE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03581" y="1577713"/>
              <a:ext cx="2640396" cy="165563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5158" y="1577713"/>
              <a:ext cx="2640396" cy="165563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46735" y="1577713"/>
              <a:ext cx="2640396" cy="165563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8312" y="1577713"/>
              <a:ext cx="2640396" cy="165563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521" t="9885" r="15927" b="70884"/>
            <a:stretch/>
          </p:blipFill>
          <p:spPr>
            <a:xfrm>
              <a:off x="1331640" y="555526"/>
              <a:ext cx="6088240" cy="920456"/>
            </a:xfrm>
            <a:prstGeom prst="rect">
              <a:avLst/>
            </a:prstGeom>
          </p:spPr>
        </p:pic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623" y="442404"/>
            <a:ext cx="1393073" cy="39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003148" y="1773828"/>
            <a:ext cx="5143500" cy="147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full green">
    <p:bg>
      <p:bgPr>
        <a:gradFill flip="none" rotWithShape="1">
          <a:gsLst>
            <a:gs pos="95000">
              <a:schemeClr val="accent2">
                <a:alpha val="75000"/>
              </a:schemeClr>
            </a:gs>
            <a:gs pos="30000">
              <a:srgbClr val="78BE20"/>
            </a:gs>
            <a:gs pos="60000">
              <a:schemeClr val="accent2"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307" y="276340"/>
            <a:ext cx="1404502" cy="4130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828" y="4624338"/>
            <a:ext cx="934843" cy="222195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95536" y="3075806"/>
            <a:ext cx="8443664" cy="13681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5540" y="3291830"/>
            <a:ext cx="7896900" cy="33452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Insert speaker name here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5540" y="3675472"/>
            <a:ext cx="7896900" cy="62447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600" b="0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Add speaker title / presentation title / date 00 Month 0000</a:t>
            </a:r>
          </a:p>
        </p:txBody>
      </p:sp>
    </p:spTree>
    <p:extLst>
      <p:ext uri="{BB962C8B-B14F-4D97-AF65-F5344CB8AC3E}">
        <p14:creationId xmlns:p14="http://schemas.microsoft.com/office/powerpoint/2010/main" val="28951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61" userDrawn="1">
          <p15:clr>
            <a:srgbClr val="FBAE40"/>
          </p15:clr>
        </p15:guide>
        <p15:guide id="4" orient="horz" pos="1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full turquoise">
    <p:bg>
      <p:bgPr>
        <a:gradFill flip="none" rotWithShape="1">
          <a:gsLst>
            <a:gs pos="95000">
              <a:schemeClr val="accent3">
                <a:alpha val="75000"/>
              </a:schemeClr>
            </a:gs>
            <a:gs pos="30000">
              <a:schemeClr val="accent3"/>
            </a:gs>
            <a:gs pos="60000">
              <a:schemeClr val="accent3"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3152" y="4457700"/>
            <a:ext cx="625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307" y="276340"/>
            <a:ext cx="1404502" cy="4130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828" y="4624338"/>
            <a:ext cx="934843" cy="22219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95536" y="3075806"/>
            <a:ext cx="8443664" cy="13681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5540" y="3291830"/>
            <a:ext cx="7896900" cy="33452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Insert speaker name here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5540" y="3675472"/>
            <a:ext cx="7896900" cy="62447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600" b="0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Add speaker title / presentation title / date 00 Month 0000</a:t>
            </a:r>
          </a:p>
        </p:txBody>
      </p:sp>
    </p:spTree>
    <p:extLst>
      <p:ext uri="{BB962C8B-B14F-4D97-AF65-F5344CB8AC3E}">
        <p14:creationId xmlns:p14="http://schemas.microsoft.com/office/powerpoint/2010/main" val="249811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61" userDrawn="1">
          <p15:clr>
            <a:srgbClr val="FBAE40"/>
          </p15:clr>
        </p15:guide>
        <p15:guide id="4" orient="horz" pos="1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full magenta">
    <p:bg>
      <p:bgPr>
        <a:gradFill flip="none" rotWithShape="1">
          <a:gsLst>
            <a:gs pos="95000">
              <a:schemeClr val="accent6">
                <a:alpha val="75000"/>
              </a:schemeClr>
            </a:gs>
            <a:gs pos="30000">
              <a:srgbClr val="890C58"/>
            </a:gs>
            <a:gs pos="60000">
              <a:schemeClr val="accent6"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307" y="276340"/>
            <a:ext cx="1404502" cy="4130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1828" y="4624338"/>
            <a:ext cx="934843" cy="22219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95536" y="3075806"/>
            <a:ext cx="8443664" cy="13681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35540" y="3291830"/>
            <a:ext cx="7896900" cy="33452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Insert speaker name here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5540" y="3675472"/>
            <a:ext cx="7896900" cy="62447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600" b="0">
                <a:solidFill>
                  <a:srgbClr val="4A4A4A"/>
                </a:solidFill>
              </a:defRPr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Add speaker title / presentation title / date 00 Month 0000</a:t>
            </a:r>
          </a:p>
        </p:txBody>
      </p:sp>
    </p:spTree>
    <p:extLst>
      <p:ext uri="{BB962C8B-B14F-4D97-AF65-F5344CB8AC3E}">
        <p14:creationId xmlns:p14="http://schemas.microsoft.com/office/powerpoint/2010/main" val="388958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61" userDrawn="1">
          <p15:clr>
            <a:srgbClr val="FBAE40"/>
          </p15:clr>
        </p15:guide>
        <p15:guide id="4" orient="horz" pos="15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efining Title_Content_Blue to Green, Footer &amp; 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460" y="1005840"/>
            <a:ext cx="8642920" cy="3657600"/>
          </a:xfrm>
          <a:prstGeom prst="rect">
            <a:avLst/>
          </a:prstGeom>
        </p:spPr>
        <p:txBody>
          <a:bodyPr>
            <a:noAutofit/>
          </a:bodyPr>
          <a:lstStyle>
            <a:lvl1pPr marL="187325" indent="-1873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rgbClr val="4A4A4A"/>
                </a:solidFill>
              </a:defRPr>
            </a:lvl1pPr>
            <a:lvl2pPr marL="384175" indent="-1778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rgbClr val="4A4A4A"/>
                </a:solidFill>
              </a:defRPr>
            </a:lvl2pPr>
            <a:lvl3pPr marL="555625" indent="-1714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rgbClr val="4A4A4A"/>
                </a:solidFill>
              </a:defRPr>
            </a:lvl3pPr>
            <a:lvl4pPr marL="735013" indent="-1825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4pPr>
            <a:lvl5pPr marL="896938" indent="-1571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5026914"/>
            <a:ext cx="9144000" cy="137282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51520" y="22314"/>
            <a:ext cx="6552728" cy="7581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ts val="25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871" y="4796911"/>
            <a:ext cx="4298984" cy="226194"/>
          </a:xfrm>
          <a:prstGeom prst="rect">
            <a:avLst/>
          </a:prstGeom>
        </p:spPr>
        <p:txBody>
          <a:bodyPr anchor="b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4322" y="4808341"/>
            <a:ext cx="522784" cy="22619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F30B3D10-FB2C-4E1C-B182-B221F4FA039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307" y="293685"/>
            <a:ext cx="1393073" cy="39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337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11" userDrawn="1">
          <p15:clr>
            <a:srgbClr val="FBAE40"/>
          </p15:clr>
        </p15:guide>
        <p15:guide id="4" pos="219" userDrawn="1">
          <p15:clr>
            <a:srgbClr val="FBAE40"/>
          </p15:clr>
        </p15:guide>
        <p15:guide id="5" pos="5568">
          <p15:clr>
            <a:srgbClr val="FBAE40"/>
          </p15:clr>
        </p15:guide>
        <p15:guide id="6" orient="horz" pos="792" userDrawn="1">
          <p15:clr>
            <a:srgbClr val="FBAE40"/>
          </p15:clr>
        </p15:guide>
        <p15:guide id="7" orient="horz" pos="311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efining Title and Content_Blue to Green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026914"/>
            <a:ext cx="9144000" cy="137282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460" y="1005840"/>
            <a:ext cx="4267140" cy="3657600"/>
          </a:xfrm>
          <a:prstGeom prst="rect">
            <a:avLst/>
          </a:prstGeom>
        </p:spPr>
        <p:txBody>
          <a:bodyPr>
            <a:noAutofit/>
          </a:bodyPr>
          <a:lstStyle>
            <a:lvl1pPr marL="187325" indent="-1873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rgbClr val="4A4A4A"/>
                </a:solidFill>
              </a:defRPr>
            </a:lvl1pPr>
            <a:lvl2pPr marL="384175" indent="-1778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rgbClr val="4A4A4A"/>
                </a:solidFill>
              </a:defRPr>
            </a:lvl2pPr>
            <a:lvl3pPr marL="555625" indent="-1714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rgbClr val="4A4A4A"/>
                </a:solidFill>
              </a:defRPr>
            </a:lvl3pPr>
            <a:lvl4pPr marL="735013" indent="-1825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4pPr>
            <a:lvl5pPr marL="896938" indent="-1571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662346" y="1005840"/>
            <a:ext cx="4267140" cy="3657600"/>
          </a:xfrm>
          <a:prstGeom prst="rect">
            <a:avLst/>
          </a:prstGeom>
        </p:spPr>
        <p:txBody>
          <a:bodyPr>
            <a:noAutofit/>
          </a:bodyPr>
          <a:lstStyle>
            <a:lvl1pPr marL="187325" indent="-1873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rgbClr val="4A4A4A"/>
                </a:solidFill>
              </a:defRPr>
            </a:lvl1pPr>
            <a:lvl2pPr marL="384175" indent="-1778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rgbClr val="4A4A4A"/>
                </a:solidFill>
              </a:defRPr>
            </a:lvl2pPr>
            <a:lvl3pPr marL="555625" indent="-1714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rgbClr val="4A4A4A"/>
                </a:solidFill>
              </a:defRPr>
            </a:lvl3pPr>
            <a:lvl4pPr marL="735013" indent="-1825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4pPr>
            <a:lvl5pPr marL="896938" indent="-1571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871" y="4796911"/>
            <a:ext cx="4298984" cy="226194"/>
          </a:xfrm>
          <a:prstGeom prst="rect">
            <a:avLst/>
          </a:prstGeom>
        </p:spPr>
        <p:txBody>
          <a:bodyPr anchor="b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4322" y="4808341"/>
            <a:ext cx="522784" cy="22619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F30B3D10-FB2C-4E1C-B182-B221F4FA039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51520" y="22314"/>
            <a:ext cx="6552728" cy="7581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ts val="25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307" y="293685"/>
            <a:ext cx="1393073" cy="39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19" userDrawn="1">
          <p15:clr>
            <a:srgbClr val="FBAE40"/>
          </p15:clr>
        </p15:guide>
        <p15:guide id="4" orient="horz" pos="411" userDrawn="1">
          <p15:clr>
            <a:srgbClr val="FBAE40"/>
          </p15:clr>
        </p15:guide>
        <p15:guide id="5" orient="horz" pos="3121" userDrawn="1">
          <p15:clr>
            <a:srgbClr val="FBAE40"/>
          </p15:clr>
        </p15:guide>
        <p15:guide id="6" pos="5563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efining Title_Co-branded_Blue to Green, Footer &amp; 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7163347" y="24280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7474437" y="237888"/>
            <a:ext cx="1368425" cy="455612"/>
          </a:xfrm>
          <a:prstGeom prst="rect">
            <a:avLst/>
          </a:prstGeom>
          <a:noFill/>
        </p:spPr>
        <p:txBody>
          <a:bodyPr anchor="ctr" anchorCtr="0"/>
          <a:lstStyle>
            <a:lvl1pPr marL="0" indent="0" algn="ctr">
              <a:buNone/>
              <a:defRPr sz="800" baseline="0"/>
            </a:lvl1pPr>
          </a:lstStyle>
          <a:p>
            <a:r>
              <a:rPr lang="en-GB" dirty="0"/>
              <a:t>Insert Co-branded logo here</a:t>
            </a:r>
            <a:br>
              <a:rPr lang="en-GB" dirty="0"/>
            </a:br>
            <a:r>
              <a:rPr lang="en-GB" dirty="0"/>
              <a:t>12.7cm x 3.8cm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5026914"/>
            <a:ext cx="9144000" cy="137282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460" y="1005840"/>
            <a:ext cx="8642920" cy="3657600"/>
          </a:xfrm>
          <a:prstGeom prst="rect">
            <a:avLst/>
          </a:prstGeom>
        </p:spPr>
        <p:txBody>
          <a:bodyPr>
            <a:noAutofit/>
          </a:bodyPr>
          <a:lstStyle>
            <a:lvl1pPr marL="187325" indent="-1873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>
                <a:solidFill>
                  <a:srgbClr val="4A4A4A"/>
                </a:solidFill>
              </a:defRPr>
            </a:lvl1pPr>
            <a:lvl2pPr marL="384175" indent="-1778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>
                <a:solidFill>
                  <a:srgbClr val="4A4A4A"/>
                </a:solidFill>
              </a:defRPr>
            </a:lvl2pPr>
            <a:lvl3pPr marL="555625" indent="-1714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>
                <a:solidFill>
                  <a:srgbClr val="4A4A4A"/>
                </a:solidFill>
              </a:defRPr>
            </a:lvl3pPr>
            <a:lvl4pPr marL="735013" indent="-1825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4pPr>
            <a:lvl5pPr marL="896938" indent="-1571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51520" y="22314"/>
            <a:ext cx="4974165" cy="7581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lnSpc>
                <a:spcPts val="25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871" y="4796911"/>
            <a:ext cx="4298984" cy="226194"/>
          </a:xfrm>
          <a:prstGeom prst="rect">
            <a:avLst/>
          </a:prstGeom>
        </p:spPr>
        <p:txBody>
          <a:bodyPr anchor="b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4322" y="4808341"/>
            <a:ext cx="522784" cy="226194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F30B3D10-FB2C-4E1C-B182-B221F4FA039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6774" y="293685"/>
            <a:ext cx="1393073" cy="39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533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13">
          <p15:clr>
            <a:srgbClr val="FBAE40"/>
          </p15:clr>
        </p15:guide>
        <p15:guide id="4" pos="219" userDrawn="1">
          <p15:clr>
            <a:srgbClr val="FBAE40"/>
          </p15:clr>
        </p15:guide>
        <p15:guide id="5" pos="5568">
          <p15:clr>
            <a:srgbClr val="FBAE40"/>
          </p15:clr>
        </p15:guide>
        <p15:guide id="6" orient="horz" pos="801" userDrawn="1">
          <p15:clr>
            <a:srgbClr val="FBAE40"/>
          </p15:clr>
        </p15:guide>
        <p15:guide id="7" orient="horz" pos="311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Redefining Title_Content_Blue to Green, Footer &amp; p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0"/>
            <a:ext cx="9144000" cy="5030547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-2"/>
            <a:ext cx="9150908" cy="5143502"/>
            <a:chOff x="6402" y="0"/>
            <a:chExt cx="12185598" cy="685800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402" y="1"/>
              <a:ext cx="6116429" cy="6858000"/>
            </a:xfrm>
            <a:prstGeom prst="rect">
              <a:avLst/>
            </a:prstGeom>
            <a:gradFill flip="none" rotWithShape="1">
              <a:gsLst>
                <a:gs pos="78000">
                  <a:schemeClr val="tx1">
                    <a:lumMod val="20000"/>
                    <a:lumOff val="80000"/>
                    <a:alpha val="7000"/>
                  </a:schemeClr>
                </a:gs>
                <a:gs pos="18000">
                  <a:schemeClr val="tx1">
                    <a:alpha val="28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 flipH="1">
              <a:off x="6075571" y="0"/>
              <a:ext cx="6116429" cy="6858000"/>
            </a:xfrm>
            <a:prstGeom prst="rect">
              <a:avLst/>
            </a:prstGeom>
            <a:gradFill flip="none" rotWithShape="1">
              <a:gsLst>
                <a:gs pos="79000">
                  <a:schemeClr val="accent2">
                    <a:lumMod val="40000"/>
                    <a:lumOff val="60000"/>
                    <a:alpha val="13000"/>
                  </a:schemeClr>
                </a:gs>
                <a:gs pos="26000">
                  <a:schemeClr val="accent2">
                    <a:alpha val="28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5026914"/>
            <a:ext cx="9144000" cy="137282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rgbClr val="78BE2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871" y="4796911"/>
            <a:ext cx="4298984" cy="226194"/>
          </a:xfrm>
          <a:prstGeom prst="rect">
            <a:avLst/>
          </a:prstGeom>
        </p:spPr>
        <p:txBody>
          <a:bodyPr anchor="b" anchorCtr="0"/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Travelport Confidential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178044"/>
            <a:ext cx="8642920" cy="3553945"/>
          </a:xfrm>
          <a:prstGeom prst="rect">
            <a:avLst/>
          </a:prstGeom>
          <a:solidFill>
            <a:schemeClr val="bg2">
              <a:alpha val="77000"/>
            </a:schemeClr>
          </a:solidFill>
        </p:spPr>
        <p:txBody>
          <a:bodyPr>
            <a:noAutofit/>
          </a:bodyPr>
          <a:lstStyle>
            <a:lvl1pPr marL="2286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4A4A4A"/>
                </a:solidFill>
                <a:effectLst/>
              </a:defRPr>
            </a:lvl1pPr>
            <a:lvl2pPr marL="457200" indent="-228600">
              <a:buClr>
                <a:schemeClr val="tx1"/>
              </a:buClr>
              <a:buFont typeface="Calibri" panose="020F0502020204030204" pitchFamily="34" charset="0"/>
              <a:buChar char="–"/>
              <a:defRPr sz="1600">
                <a:solidFill>
                  <a:srgbClr val="4A4A4A"/>
                </a:solidFill>
                <a:effectLst/>
              </a:defRPr>
            </a:lvl2pPr>
            <a:lvl3pPr marL="6858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4A4A4A"/>
                </a:solidFill>
                <a:effectLst/>
              </a:defRPr>
            </a:lvl3pPr>
            <a:lvl4pPr marL="914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rgbClr val="4A4A4A"/>
                </a:solidFill>
                <a:effectLst/>
              </a:defRPr>
            </a:lvl4pPr>
            <a:lvl5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200">
                <a:solidFill>
                  <a:srgbClr val="4A4A4A"/>
                </a:solidFill>
                <a:effectLst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0" y="208694"/>
            <a:ext cx="5940152" cy="879351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42888" indent="0">
              <a:lnSpc>
                <a:spcPts val="25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9246" y="256550"/>
            <a:ext cx="1407018" cy="41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3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11">
          <p15:clr>
            <a:srgbClr val="FBAE40"/>
          </p15:clr>
        </p15:guide>
        <p15:guide id="4" pos="219">
          <p15:clr>
            <a:srgbClr val="FBAE40"/>
          </p15:clr>
        </p15:guide>
        <p15:guide id="5" pos="5568">
          <p15:clr>
            <a:srgbClr val="FBAE40"/>
          </p15:clr>
        </p15:guide>
        <p15:guide id="6" orient="horz" pos="792">
          <p15:clr>
            <a:srgbClr val="FBAE40"/>
          </p15:clr>
        </p15:guide>
        <p15:guide id="7" orient="horz" pos="311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full blue">
    <p:bg>
      <p:bgPr>
        <a:gradFill flip="none" rotWithShape="1">
          <a:gsLst>
            <a:gs pos="95000">
              <a:schemeClr val="tx1">
                <a:alpha val="75000"/>
              </a:schemeClr>
            </a:gs>
            <a:gs pos="30000">
              <a:srgbClr val="0075B0"/>
            </a:gs>
            <a:gs pos="60000">
              <a:schemeClr val="tx1">
                <a:alpha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026914"/>
            <a:ext cx="9144000" cy="116586"/>
          </a:xfrm>
          <a:prstGeom prst="rect">
            <a:avLst/>
          </a:prstGeom>
          <a:gradFill flip="none" rotWithShape="1">
            <a:gsLst>
              <a:gs pos="25000">
                <a:srgbClr val="0075B0"/>
              </a:gs>
              <a:gs pos="75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029968"/>
            <a:ext cx="7296912" cy="5417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divider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571750"/>
            <a:ext cx="7296912" cy="5417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Optional sub-head</a:t>
            </a:r>
          </a:p>
        </p:txBody>
      </p:sp>
    </p:spTree>
    <p:extLst>
      <p:ext uri="{BB962C8B-B14F-4D97-AF65-F5344CB8AC3E}">
        <p14:creationId xmlns:p14="http://schemas.microsoft.com/office/powerpoint/2010/main" val="1076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552">
          <p15:clr>
            <a:srgbClr val="FBAE40"/>
          </p15:clr>
        </p15:guide>
        <p15:guide id="4" pos="46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39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13" r:id="rId2"/>
    <p:sldLayoutId id="2147483674" r:id="rId3"/>
    <p:sldLayoutId id="2147483730" r:id="rId4"/>
    <p:sldLayoutId id="2147483755" r:id="rId5"/>
    <p:sldLayoutId id="2147483756" r:id="rId6"/>
    <p:sldLayoutId id="2147483753" r:id="rId7"/>
    <p:sldLayoutId id="2147483776" r:id="rId8"/>
    <p:sldLayoutId id="2147483772" r:id="rId9"/>
    <p:sldLayoutId id="2147483773" r:id="rId10"/>
    <p:sldLayoutId id="2147483774" r:id="rId11"/>
    <p:sldLayoutId id="2147483775" r:id="rId12"/>
    <p:sldLayoutId id="2147483729" r:id="rId13"/>
    <p:sldLayoutId id="2147483710" r:id="rId14"/>
    <p:sldLayoutId id="2147483768" r:id="rId15"/>
    <p:sldLayoutId id="2147483769" r:id="rId16"/>
    <p:sldLayoutId id="2147483771" r:id="rId17"/>
    <p:sldLayoutId id="2147483677" r:id="rId18"/>
    <p:sldLayoutId id="2147483770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2400" b="0" kern="1200">
          <a:solidFill>
            <a:srgbClr val="0075B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rgbClr val="4A4A4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Calibri" panose="020F0502020204030204" pitchFamily="34" charset="0"/>
        <a:buChar char="–"/>
        <a:defRPr sz="1600" kern="1200">
          <a:solidFill>
            <a:srgbClr val="4A4A4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rgbClr val="4A4A4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rgbClr val="4A4A4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rgbClr val="4A4A4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35000" y="3292475"/>
            <a:ext cx="7897813" cy="333375"/>
          </a:xfrm>
        </p:spPr>
        <p:txBody>
          <a:bodyPr/>
          <a:lstStyle/>
          <a:p>
            <a:pPr lvl="0"/>
            <a:r>
              <a:rPr lang="en-US" dirty="0"/>
              <a:t>Matan Becker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000" y="3675063"/>
            <a:ext cx="7897813" cy="519112"/>
          </a:xfrm>
        </p:spPr>
        <p:txBody>
          <a:bodyPr/>
          <a:lstStyle/>
          <a:p>
            <a:pPr lvl="0"/>
            <a:r>
              <a:rPr lang="en-US" dirty="0"/>
              <a:t>Data Science Intern/ PCC Classification / Thursday 14 December 2017</a:t>
            </a:r>
          </a:p>
        </p:txBody>
      </p:sp>
    </p:spTree>
    <p:extLst>
      <p:ext uri="{BB962C8B-B14F-4D97-AF65-F5344CB8AC3E}">
        <p14:creationId xmlns:p14="http://schemas.microsoft.com/office/powerpoint/2010/main" val="186060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PCC Classification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3D10-FB2C-4E1C-B182-B221F4FA039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Description:</a:t>
            </a:r>
          </a:p>
          <a:p>
            <a:pPr lvl="1"/>
            <a:r>
              <a:rPr lang="en-US" dirty="0"/>
              <a:t>Use MIDT booking data with a variety of machine learning models in order to learn the nature of and classify PCCs </a:t>
            </a:r>
          </a:p>
          <a:p>
            <a:r>
              <a:rPr lang="en-US" dirty="0"/>
              <a:t>Business Context: </a:t>
            </a:r>
          </a:p>
          <a:p>
            <a:pPr lvl="1"/>
            <a:r>
              <a:rPr lang="en-US" dirty="0"/>
              <a:t>‘PCC’ has come to take on a new meaning over the years and we’ve lost track of what it really means</a:t>
            </a:r>
          </a:p>
          <a:p>
            <a:r>
              <a:rPr lang="en-US" dirty="0"/>
              <a:t>Objective: </a:t>
            </a:r>
          </a:p>
          <a:p>
            <a:pPr lvl="1"/>
            <a:r>
              <a:rPr lang="en-US" dirty="0"/>
              <a:t>To understand the nature of the field ‘PCC’ more thoroughly and derive insights from it’s relationship with other ‘flight features’</a:t>
            </a:r>
          </a:p>
          <a:p>
            <a:r>
              <a:rPr lang="en-US" dirty="0"/>
              <a:t>Technologies Used: 1) Spark 2) Hive 3) Excel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PCC table (from capacity planning) and one day’s worth of search data</a:t>
            </a:r>
          </a:p>
          <a:p>
            <a:pPr lvl="1"/>
            <a:r>
              <a:rPr lang="en-GB" dirty="0"/>
              <a:t>Fields: PCC, </a:t>
            </a:r>
            <a:r>
              <a:rPr lang="en-GB" dirty="0" err="1"/>
              <a:t>m_cust_nm_aat</a:t>
            </a:r>
            <a:r>
              <a:rPr lang="en-GB" dirty="0"/>
              <a:t>, </a:t>
            </a:r>
            <a:r>
              <a:rPr lang="en-GB" dirty="0" err="1"/>
              <a:t>m_cust_nm_cidb</a:t>
            </a:r>
            <a:r>
              <a:rPr lang="en-GB" dirty="0"/>
              <a:t>, country, region, GDS, volume</a:t>
            </a:r>
          </a:p>
          <a:p>
            <a:r>
              <a:rPr lang="en-GB" dirty="0"/>
              <a:t>Analysis:</a:t>
            </a:r>
          </a:p>
          <a:p>
            <a:pPr lvl="1"/>
            <a:r>
              <a:rPr lang="en-GB" dirty="0"/>
              <a:t>Created the following ‘Top 25’ pivot tables with accompanying charts/graphs:</a:t>
            </a:r>
          </a:p>
          <a:p>
            <a:pPr lvl="2"/>
            <a:r>
              <a:rPr lang="en-GB" dirty="0"/>
              <a:t>PCCs by Region, PCC’s by Country, PCC’s by Company</a:t>
            </a:r>
          </a:p>
          <a:p>
            <a:pPr lvl="2"/>
            <a:r>
              <a:rPr lang="en-GB" dirty="0"/>
              <a:t>PCCs by Volume, Company Name by Volume, GDS by Volume</a:t>
            </a:r>
          </a:p>
          <a:p>
            <a:r>
              <a:rPr lang="en-GB" dirty="0"/>
              <a:t>Broad Observations:</a:t>
            </a:r>
          </a:p>
          <a:p>
            <a:pPr lvl="1"/>
            <a:r>
              <a:rPr lang="en-GB" dirty="0"/>
              <a:t>91 companies (’</a:t>
            </a:r>
            <a:r>
              <a:rPr lang="en-GB" dirty="0" err="1"/>
              <a:t>m_cust_nm_cidb</a:t>
            </a:r>
            <a:r>
              <a:rPr lang="en-GB" dirty="0"/>
              <a:t>’) have &gt; 100 PCC’s and 6,881 companies have &gt; 1 PCC</a:t>
            </a:r>
          </a:p>
          <a:p>
            <a:r>
              <a:rPr lang="en-GB" dirty="0"/>
              <a:t>All files available on SharePoint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 of PCCs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3D10-FB2C-4E1C-B182-B221F4FA039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43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5"/>
          </p:nvPr>
        </p:nvSpPr>
        <p:spPr>
          <a:xfrm>
            <a:off x="251520" y="780482"/>
            <a:ext cx="5652886" cy="1642110"/>
          </a:xfrm>
        </p:spPr>
        <p:txBody>
          <a:bodyPr/>
          <a:lstStyle/>
          <a:p>
            <a:r>
              <a:rPr lang="en-GB" dirty="0"/>
              <a:t>Much of my time was spent on data prep:</a:t>
            </a:r>
          </a:p>
          <a:p>
            <a:pPr marL="549275" lvl="1" indent="-342900">
              <a:buFont typeface="+mj-lt"/>
              <a:buAutoNum type="arabicPeriod"/>
            </a:pPr>
            <a:r>
              <a:rPr lang="en-GB" dirty="0"/>
              <a:t>Query data in Hive </a:t>
            </a:r>
            <a:r>
              <a:rPr lang="en-GB" dirty="0">
                <a:sym typeface="Wingdings" panose="05000000000000000000" pitchFamily="2" charset="2"/>
              </a:rPr>
              <a:t> export dataset to csv</a:t>
            </a:r>
          </a:p>
          <a:p>
            <a:pPr marL="549275" lvl="1" indent="-3429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Load csv in .</a:t>
            </a:r>
            <a:r>
              <a:rPr lang="en-GB" dirty="0" err="1">
                <a:sym typeface="Wingdings" panose="05000000000000000000" pitchFamily="2" charset="2"/>
              </a:rPr>
              <a:t>py</a:t>
            </a:r>
            <a:r>
              <a:rPr lang="en-GB" dirty="0">
                <a:sym typeface="Wingdings" panose="05000000000000000000" pitchFamily="2" charset="2"/>
              </a:rPr>
              <a:t> script  convert dataset to numeric values</a:t>
            </a:r>
          </a:p>
          <a:p>
            <a:pPr marL="549275" lvl="1" indent="-3429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Convert to float()  transform to features vector</a:t>
            </a:r>
          </a:p>
          <a:p>
            <a:pPr marL="549275" lvl="1" indent="-3429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Create pipelines  execute models in Spark</a:t>
            </a:r>
          </a:p>
          <a:p>
            <a:pPr lvl="1"/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3D10-FB2C-4E1C-B182-B221F4FA039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E9124C3-B1B5-4C94-A1EE-DD4A96A188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782740"/>
              </p:ext>
            </p:extLst>
          </p:nvPr>
        </p:nvGraphicFramePr>
        <p:xfrm>
          <a:off x="5791200" y="780482"/>
          <a:ext cx="2985946" cy="164592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492973">
                  <a:extLst>
                    <a:ext uri="{9D8B030D-6E8A-4147-A177-3AD203B41FA5}">
                      <a16:colId xmlns:a16="http://schemas.microsoft.com/office/drawing/2014/main" val="2378057151"/>
                    </a:ext>
                  </a:extLst>
                </a:gridCol>
                <a:gridCol w="1492973">
                  <a:extLst>
                    <a:ext uri="{9D8B030D-6E8A-4147-A177-3AD203B41FA5}">
                      <a16:colId xmlns:a16="http://schemas.microsoft.com/office/drawing/2014/main" val="534076956"/>
                    </a:ext>
                  </a:extLst>
                </a:gridCol>
              </a:tblGrid>
              <a:tr h="282727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Data Source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HDFS - Hive</a:t>
                      </a: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1102610830"/>
                  </a:ext>
                </a:extLst>
              </a:tr>
              <a:tr h="670074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Tables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midt_avro_v2, cos2cabin_txt, </a:t>
                      </a:r>
                      <a:r>
                        <a:rPr lang="en-GB" sz="1400" baseline="0" dirty="0" err="1">
                          <a:solidFill>
                            <a:schemeClr val="tx2"/>
                          </a:solidFill>
                        </a:rPr>
                        <a:t>midt_cities</a:t>
                      </a:r>
                      <a:endParaRPr lang="en-GB" sz="1400" baseline="0" dirty="0">
                        <a:solidFill>
                          <a:schemeClr val="tx2"/>
                        </a:solidFill>
                      </a:endParaRP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1526970972"/>
                  </a:ext>
                </a:extLst>
              </a:tr>
              <a:tr h="2827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 # Rows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63,859,576</a:t>
                      </a: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220065404"/>
                  </a:ext>
                </a:extLst>
              </a:tr>
              <a:tr h="2827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# Files</a:t>
                      </a:r>
                    </a:p>
                  </a:txBody>
                  <a:tcPr marL="101854" marR="1018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>
                          <a:solidFill>
                            <a:schemeClr val="tx2"/>
                          </a:solidFill>
                        </a:rPr>
                        <a:t>201</a:t>
                      </a:r>
                    </a:p>
                  </a:txBody>
                  <a:tcPr marL="101854" marR="101854" anchor="ctr"/>
                </a:tc>
                <a:extLst>
                  <a:ext uri="{0D108BD9-81ED-4DB2-BD59-A6C34878D82A}">
                    <a16:rowId xmlns:a16="http://schemas.microsoft.com/office/drawing/2014/main" val="224052443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1DD662A-FC2B-44A2-B463-13BCC5A9F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2" y="2661148"/>
            <a:ext cx="7167405" cy="1005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D7E327-29E5-4F1D-BCE0-887B7EA9D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52" y="3663178"/>
            <a:ext cx="4951830" cy="100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FF7153-0BD3-4C95-86CC-0D7E07C5E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266" y="3663178"/>
            <a:ext cx="2121291" cy="1005840"/>
          </a:xfrm>
          <a:prstGeom prst="rect">
            <a:avLst/>
          </a:prstGeom>
        </p:spPr>
      </p:pic>
      <p:sp>
        <p:nvSpPr>
          <p:cNvPr id="11" name="Rounded Rectangle 2">
            <a:extLst>
              <a:ext uri="{FF2B5EF4-FFF2-40B4-BE49-F238E27FC236}">
                <a16:creationId xmlns:a16="http://schemas.microsoft.com/office/drawing/2014/main" id="{9E48D9A8-ACB8-428C-A3CF-E007E0AFDDCB}"/>
              </a:ext>
            </a:extLst>
          </p:cNvPr>
          <p:cNvSpPr/>
          <p:nvPr/>
        </p:nvSpPr>
        <p:spPr>
          <a:xfrm>
            <a:off x="4038600" y="2403840"/>
            <a:ext cx="1430990" cy="263360"/>
          </a:xfrm>
          <a:prstGeom prst="roundRect">
            <a:avLst>
              <a:gd name="adj" fmla="val 3384"/>
            </a:avLst>
          </a:prstGeom>
          <a:solidFill>
            <a:schemeClr val="tx1">
              <a:alpha val="77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Stats</a:t>
            </a:r>
          </a:p>
        </p:txBody>
      </p:sp>
    </p:spTree>
    <p:extLst>
      <p:ext uri="{BB962C8B-B14F-4D97-AF65-F5344CB8AC3E}">
        <p14:creationId xmlns:p14="http://schemas.microsoft.com/office/powerpoint/2010/main" val="5210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3D10-FB2C-4E1C-B182-B221F4FA039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3C649-86EC-45EE-9836-60727ED7B8DA}"/>
              </a:ext>
            </a:extLst>
          </p:cNvPr>
          <p:cNvSpPr txBox="1">
            <a:spLocks/>
          </p:cNvSpPr>
          <p:nvPr/>
        </p:nvSpPr>
        <p:spPr>
          <a:xfrm>
            <a:off x="456237" y="3257550"/>
            <a:ext cx="3898251" cy="1295400"/>
          </a:xfrm>
          <a:prstGeom prst="rect">
            <a:avLst/>
          </a:prstGeom>
        </p:spPr>
        <p:txBody>
          <a:bodyPr>
            <a:noAutofit/>
          </a:bodyPr>
          <a:lstStyle>
            <a:lvl1pPr marL="187325" indent="-1873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1pPr>
            <a:lvl2pPr marL="384175" indent="-1778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–"/>
              <a:defRPr sz="16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2pPr>
            <a:lvl3pPr marL="555625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3pPr>
            <a:lvl4pPr marL="735013" indent="-1825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4pPr>
            <a:lvl5pPr marL="896938" indent="-1571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Significant correlations between </a:t>
            </a:r>
            <a:r>
              <a:rPr lang="en-US" u="sng" dirty="0"/>
              <a:t>PCC</a:t>
            </a:r>
            <a:r>
              <a:rPr lang="en-US" dirty="0"/>
              <a:t> and:</a:t>
            </a:r>
          </a:p>
          <a:p>
            <a:pPr lvl="1"/>
            <a:r>
              <a:rPr lang="en-US" dirty="0"/>
              <a:t>POS</a:t>
            </a:r>
          </a:p>
          <a:p>
            <a:pPr lvl="1"/>
            <a:r>
              <a:rPr lang="en-US" dirty="0"/>
              <a:t>DOI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4466B4-4E58-4C1B-9E2D-C2CD7D302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02" y="928025"/>
            <a:ext cx="8450705" cy="201168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82E57E-D08F-49B2-BEBD-5A5805115A4F}"/>
              </a:ext>
            </a:extLst>
          </p:cNvPr>
          <p:cNvSpPr/>
          <p:nvPr/>
        </p:nvSpPr>
        <p:spPr>
          <a:xfrm>
            <a:off x="248612" y="872556"/>
            <a:ext cx="1340802" cy="21226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BE204B4-7F42-40DD-8E07-ADCA921AC255}"/>
              </a:ext>
            </a:extLst>
          </p:cNvPr>
          <p:cNvSpPr txBox="1">
            <a:spLocks/>
          </p:cNvSpPr>
          <p:nvPr/>
        </p:nvSpPr>
        <p:spPr>
          <a:xfrm>
            <a:off x="4554854" y="3257550"/>
            <a:ext cx="4332314" cy="1295400"/>
          </a:xfrm>
          <a:prstGeom prst="rect">
            <a:avLst/>
          </a:prstGeom>
        </p:spPr>
        <p:txBody>
          <a:bodyPr>
            <a:noAutofit/>
          </a:bodyPr>
          <a:lstStyle>
            <a:lvl1pPr marL="187325" indent="-1873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1pPr>
            <a:lvl2pPr marL="384175" indent="-1778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–"/>
              <a:defRPr sz="16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2pPr>
            <a:lvl3pPr marL="555625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3pPr>
            <a:lvl4pPr marL="735013" indent="-1825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4pPr>
            <a:lvl5pPr marL="896938" indent="-1571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Moderate correlations between </a:t>
            </a:r>
            <a:r>
              <a:rPr lang="en-US" u="sng" dirty="0"/>
              <a:t>PCC</a:t>
            </a:r>
            <a:r>
              <a:rPr lang="en-US" dirty="0"/>
              <a:t> and:</a:t>
            </a:r>
          </a:p>
          <a:p>
            <a:pPr lvl="1"/>
            <a:r>
              <a:rPr lang="en-US" dirty="0" err="1"/>
              <a:t>optcxr</a:t>
            </a:r>
            <a:endParaRPr lang="en-US" dirty="0"/>
          </a:p>
          <a:p>
            <a:pPr lvl="1"/>
            <a:r>
              <a:rPr lang="en-US" dirty="0" err="1"/>
              <a:t>mktcxr</a:t>
            </a:r>
            <a:endParaRPr lang="en-US" dirty="0"/>
          </a:p>
          <a:p>
            <a:pPr lvl="1"/>
            <a:r>
              <a:rPr lang="en-US" dirty="0" err="1"/>
              <a:t>cabinclass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3D10-FB2C-4E1C-B182-B221F4FA0398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86CE8-F1A3-442C-8CAF-AD06013E1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46" y="3430069"/>
            <a:ext cx="7868775" cy="1405890"/>
          </a:xfrm>
        </p:spPr>
        <p:txBody>
          <a:bodyPr/>
          <a:lstStyle/>
          <a:p>
            <a:r>
              <a:rPr lang="en-US" dirty="0"/>
              <a:t>From given inputs </a:t>
            </a:r>
            <a:r>
              <a:rPr lang="en-US" dirty="0">
                <a:sym typeface="Wingdings" panose="05000000000000000000" pitchFamily="2" charset="2"/>
              </a:rPr>
              <a:t> PCA helps reduce the number of features by using the ‘principal components’ that explain the most variation</a:t>
            </a:r>
          </a:p>
          <a:p>
            <a:r>
              <a:rPr lang="en-US" dirty="0">
                <a:sym typeface="Wingdings" panose="05000000000000000000" pitchFamily="2" charset="2"/>
              </a:rPr>
              <a:t>Find optimal ‘K’ features through PCA decomposition – components with highest eigenvalues (measure of variance accounted for by each factor)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BE2C6-23D2-4B34-B766-9732D376A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94" y="810791"/>
            <a:ext cx="8027921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4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6057B-FC92-458E-A78B-040C922A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Travelport Confidential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F4B0C-1CD6-4B2F-AC68-82625A58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B3D10-FB2C-4E1C-B182-B221F4FA0398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9CA422-6CC4-42E3-B64E-2DE8736A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7E4F2F19-98E0-4CF3-9BC1-CB9BFFED5FF8}"/>
              </a:ext>
            </a:extLst>
          </p:cNvPr>
          <p:cNvSpPr txBox="1">
            <a:spLocks/>
          </p:cNvSpPr>
          <p:nvPr/>
        </p:nvSpPr>
        <p:spPr>
          <a:xfrm>
            <a:off x="259664" y="780482"/>
            <a:ext cx="8642920" cy="3657600"/>
          </a:xfrm>
          <a:prstGeom prst="rect">
            <a:avLst/>
          </a:prstGeom>
        </p:spPr>
        <p:txBody>
          <a:bodyPr>
            <a:noAutofit/>
          </a:bodyPr>
          <a:lstStyle>
            <a:lvl1pPr marL="187325" indent="-1873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1pPr>
            <a:lvl2pPr marL="384175" indent="-1778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–"/>
              <a:defRPr sz="16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2pPr>
            <a:lvl3pPr marL="555625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3pPr>
            <a:lvl4pPr marL="735013" indent="-1825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4pPr>
            <a:lvl5pPr marL="896938" indent="-1571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KNN-means clustering</a:t>
            </a:r>
          </a:p>
          <a:p>
            <a:r>
              <a:rPr lang="en-US" dirty="0"/>
              <a:t>Use semi-supervised learning and supervised learning to predict booking data into a defined ‘class’ of PCC’s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84FDF70E-19CA-454E-ADE7-605B24D33E69}"/>
              </a:ext>
            </a:extLst>
          </p:cNvPr>
          <p:cNvSpPr txBox="1">
            <a:spLocks/>
          </p:cNvSpPr>
          <p:nvPr/>
        </p:nvSpPr>
        <p:spPr>
          <a:xfrm>
            <a:off x="259664" y="1651444"/>
            <a:ext cx="6552728" cy="7581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400" b="0" kern="1200">
                <a:solidFill>
                  <a:srgbClr val="0075B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Other Tasks I worked on: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FCBF10-0328-467C-BC30-11CD05A3132B}"/>
              </a:ext>
            </a:extLst>
          </p:cNvPr>
          <p:cNvSpPr txBox="1">
            <a:spLocks/>
          </p:cNvSpPr>
          <p:nvPr/>
        </p:nvSpPr>
        <p:spPr>
          <a:xfrm>
            <a:off x="259664" y="2461140"/>
            <a:ext cx="8655736" cy="1638868"/>
          </a:xfrm>
          <a:prstGeom prst="rect">
            <a:avLst/>
          </a:prstGeom>
        </p:spPr>
        <p:txBody>
          <a:bodyPr>
            <a:noAutofit/>
          </a:bodyPr>
          <a:lstStyle>
            <a:lvl1pPr marL="187325" indent="-187325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1pPr>
            <a:lvl2pPr marL="384175" indent="-1778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Calibri" panose="020F0502020204030204" pitchFamily="34" charset="0"/>
              <a:buChar char="–"/>
              <a:defRPr sz="16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2pPr>
            <a:lvl3pPr marL="555625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3pPr>
            <a:lvl4pPr marL="735013" indent="-1825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4pPr>
            <a:lvl5pPr marL="896938" indent="-157163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rgbClr val="4A4A4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Defining Data Details for DF Source Reports roadmap</a:t>
            </a:r>
          </a:p>
          <a:p>
            <a:pPr lvl="1"/>
            <a:r>
              <a:rPr lang="en-US" dirty="0"/>
              <a:t>Available on SharePoint</a:t>
            </a:r>
          </a:p>
        </p:txBody>
      </p:sp>
    </p:spTree>
    <p:extLst>
      <p:ext uri="{BB962C8B-B14F-4D97-AF65-F5344CB8AC3E}">
        <p14:creationId xmlns:p14="http://schemas.microsoft.com/office/powerpoint/2010/main" val="395094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76600" y="2038350"/>
            <a:ext cx="2587752" cy="617982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619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efining Content Master ">
  <a:themeElements>
    <a:clrScheme name="Travelport">
      <a:dk1>
        <a:srgbClr val="0075B0"/>
      </a:dk1>
      <a:lt1>
        <a:srgbClr val="FFFFFF"/>
      </a:lt1>
      <a:dk2>
        <a:srgbClr val="4A4A4A"/>
      </a:dk2>
      <a:lt2>
        <a:srgbClr val="FFFFFF"/>
      </a:lt2>
      <a:accent1>
        <a:srgbClr val="0075B0"/>
      </a:accent1>
      <a:accent2>
        <a:srgbClr val="78BE20"/>
      </a:accent2>
      <a:accent3>
        <a:srgbClr val="00A3AD"/>
      </a:accent3>
      <a:accent4>
        <a:srgbClr val="046A38"/>
      </a:accent4>
      <a:accent5>
        <a:srgbClr val="001A72"/>
      </a:accent5>
      <a:accent6>
        <a:srgbClr val="890C5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une 2017 Travelport Default Template.potx" id="{924822D1-0301-4A5D-99AA-AAD2B374DF29}" vid="{372EF828-018F-4EA2-9577-E948C06880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Travelport Theme June 2017</Template>
  <TotalTime>827</TotalTime>
  <Words>815</Words>
  <Application>Microsoft Office PowerPoint</Application>
  <PresentationFormat>On-screen Show (16:9)</PresentationFormat>
  <Paragraphs>114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Redefining Content Master </vt:lpstr>
      <vt:lpstr>PowerPoint Presentation</vt:lpstr>
      <vt:lpstr>PCC Classification</vt:lpstr>
      <vt:lpstr>Initial Analysis of PCCs</vt:lpstr>
      <vt:lpstr>Data Preparation </vt:lpstr>
      <vt:lpstr>Correlation Matrix</vt:lpstr>
      <vt:lpstr>Principal Component Analysis</vt:lpstr>
      <vt:lpstr>Next Steps</vt:lpstr>
      <vt:lpstr>PowerPoint Presentation</vt:lpstr>
    </vt:vector>
  </TitlesOfParts>
  <Company>Travelport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 Becker</dc:creator>
  <cp:lastModifiedBy>Becker, Matan</cp:lastModifiedBy>
  <cp:revision>53</cp:revision>
  <cp:lastPrinted>2016-08-02T13:54:48Z</cp:lastPrinted>
  <dcterms:created xsi:type="dcterms:W3CDTF">2017-12-12T19:30:39Z</dcterms:created>
  <dcterms:modified xsi:type="dcterms:W3CDTF">2017-12-14T19:27:04Z</dcterms:modified>
</cp:coreProperties>
</file>