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1" r:id="rId1"/>
  </p:sldMasterIdLst>
  <p:notesMasterIdLst>
    <p:notesMasterId r:id="rId14"/>
  </p:notesMasterIdLst>
  <p:handoutMasterIdLst>
    <p:handoutMasterId r:id="rId15"/>
  </p:handoutMasterIdLst>
  <p:sldIdLst>
    <p:sldId id="311" r:id="rId2"/>
    <p:sldId id="310" r:id="rId3"/>
    <p:sldId id="337" r:id="rId4"/>
    <p:sldId id="321" r:id="rId5"/>
    <p:sldId id="335" r:id="rId6"/>
    <p:sldId id="330" r:id="rId7"/>
    <p:sldId id="332" r:id="rId8"/>
    <p:sldId id="336" r:id="rId9"/>
    <p:sldId id="331" r:id="rId10"/>
    <p:sldId id="333" r:id="rId11"/>
    <p:sldId id="326" r:id="rId12"/>
    <p:sldId id="312" r:id="rId13"/>
  </p:sldIdLst>
  <p:sldSz cx="9144000" cy="5143500" type="screen16x9"/>
  <p:notesSz cx="6881813" cy="10002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nica Vaz" initials="M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B0"/>
    <a:srgbClr val="4A4A4A"/>
    <a:srgbClr val="FFFFFF"/>
    <a:srgbClr val="5E2751"/>
    <a:srgbClr val="582C83"/>
    <a:srgbClr val="890C58"/>
    <a:srgbClr val="78BE20"/>
    <a:srgbClr val="08CA69"/>
    <a:srgbClr val="046A42"/>
    <a:srgbClr val="61CA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293" autoAdjust="0"/>
  </p:normalViewPr>
  <p:slideViewPr>
    <p:cSldViewPr>
      <p:cViewPr varScale="1">
        <p:scale>
          <a:sx n="114" d="100"/>
          <a:sy n="114" d="100"/>
        </p:scale>
        <p:origin x="150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316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an.becker\Documents\UPDATED%20-%20Performance%20Metri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>
                <a:solidFill>
                  <a:schemeClr val="bg1"/>
                </a:solidFill>
              </a:rPr>
              <a:t>Hourly Aggregates Query Performance</a:t>
            </a:r>
          </a:p>
        </c:rich>
      </c:tx>
      <c:overlay val="0"/>
      <c:spPr>
        <a:solidFill>
          <a:srgbClr val="0075B0"/>
        </a:solidFill>
        <a:ln>
          <a:solidFill>
            <a:schemeClr val="tx2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Comparison!$B$3</c:f>
              <c:strCache>
                <c:ptCount val="1"/>
                <c:pt idx="0">
                  <c:v>Elapsed Time(Seconds)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6CC4-4C01-A24D-4C27F588AA3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2-6CC4-4C01-A24D-4C27F588AA3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4-6CC4-4C01-A24D-4C27F588AA3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Comparison!$A$4:$A$6</c:f>
              <c:strCache>
                <c:ptCount val="3"/>
                <c:pt idx="0">
                  <c:v>Hive/Tez</c:v>
                </c:pt>
                <c:pt idx="1">
                  <c:v>Spark SQL</c:v>
                </c:pt>
                <c:pt idx="2">
                  <c:v>Kylin Cube</c:v>
                </c:pt>
              </c:strCache>
            </c:strRef>
          </c:cat>
          <c:val>
            <c:numRef>
              <c:f>Comparison!$B$4:$B$6</c:f>
              <c:numCache>
                <c:formatCode>General</c:formatCode>
                <c:ptCount val="3"/>
                <c:pt idx="0">
                  <c:v>147.25200000000001</c:v>
                </c:pt>
                <c:pt idx="1">
                  <c:v>62</c:v>
                </c:pt>
                <c:pt idx="2">
                  <c:v>0.42799999999999999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CC4-4C01-A24D-4C27F588AA3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859782911"/>
        <c:axId val="1869331599"/>
      </c:barChart>
      <c:catAx>
        <c:axId val="1859782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>
                    <a:solidFill>
                      <a:schemeClr val="tx1">
                        <a:lumMod val="75000"/>
                      </a:schemeClr>
                    </a:solidFill>
                  </a:rPr>
                  <a:t>Engine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9331599"/>
        <c:crosses val="autoZero"/>
        <c:auto val="1"/>
        <c:lblAlgn val="ctr"/>
        <c:lblOffset val="100"/>
        <c:noMultiLvlLbl val="0"/>
      </c:catAx>
      <c:valAx>
        <c:axId val="186933159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>
                    <a:solidFill>
                      <a:schemeClr val="tx1">
                        <a:lumMod val="75000"/>
                      </a:schemeClr>
                    </a:solidFill>
                  </a:rPr>
                  <a:t>Elapsed 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9782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2869" cy="501028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l">
              <a:defRPr sz="1200"/>
            </a:lvl1pPr>
          </a:lstStyle>
          <a:p>
            <a:endParaRPr lang="en-GB" sz="100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37" y="1"/>
            <a:ext cx="2982869" cy="501028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r">
              <a:defRPr sz="1200"/>
            </a:lvl1pPr>
          </a:lstStyle>
          <a:p>
            <a:fld id="{705950BE-B878-4136-B4A4-6552CCFDDCE4}" type="datetime4">
              <a:rPr lang="en-GB" sz="1000" smtClean="0"/>
              <a:t>01 August 2017</a:t>
            </a:fld>
            <a:endParaRPr lang="en-GB" sz="1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01810"/>
            <a:ext cx="2982869" cy="501028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l">
              <a:defRPr sz="1200"/>
            </a:lvl1pPr>
          </a:lstStyle>
          <a:p>
            <a:r>
              <a:rPr lang="en-GB" sz="1000" dirty="0"/>
              <a:t>Travelport - Redefining Travel Commerce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37" y="9501810"/>
            <a:ext cx="2982869" cy="501028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r">
              <a:defRPr sz="1200"/>
            </a:lvl1pPr>
          </a:lstStyle>
          <a:p>
            <a:fld id="{131A7B8B-3303-4615-A864-FC72B51C29BD}" type="slidenum">
              <a:rPr lang="en-GB" sz="1000" smtClean="0"/>
              <a:t>‹#›</a:t>
            </a:fld>
            <a:endParaRPr lang="en-GB" sz="1000"/>
          </a:p>
        </p:txBody>
      </p:sp>
    </p:spTree>
    <p:extLst>
      <p:ext uri="{BB962C8B-B14F-4D97-AF65-F5344CB8AC3E}">
        <p14:creationId xmlns:p14="http://schemas.microsoft.com/office/powerpoint/2010/main" val="4228071714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2119" cy="500141"/>
          </a:xfrm>
          <a:prstGeom prst="rect">
            <a:avLst/>
          </a:prstGeom>
        </p:spPr>
        <p:txBody>
          <a:bodyPr vert="horz" lIns="90903" tIns="45451" rIns="90903" bIns="45451" rtlCol="0"/>
          <a:lstStyle>
            <a:lvl1pPr algn="l">
              <a:defRPr sz="10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3" y="1"/>
            <a:ext cx="2982119" cy="500141"/>
          </a:xfrm>
          <a:prstGeom prst="rect">
            <a:avLst/>
          </a:prstGeom>
        </p:spPr>
        <p:txBody>
          <a:bodyPr vert="horz" lIns="90903" tIns="45451" rIns="90903" bIns="45451" rtlCol="0"/>
          <a:lstStyle>
            <a:lvl1pPr algn="r">
              <a:defRPr sz="1000"/>
            </a:lvl1pPr>
          </a:lstStyle>
          <a:p>
            <a:fld id="{8D4EDA36-D5E8-455F-8DEF-555592557CA1}" type="datetime4">
              <a:rPr lang="en-GB" smtClean="0"/>
              <a:t>01 August 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50888"/>
            <a:ext cx="6665913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903" tIns="45451" rIns="90903" bIns="45451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72556" y="4751348"/>
            <a:ext cx="6336702" cy="4501278"/>
          </a:xfrm>
          <a:prstGeom prst="rect">
            <a:avLst/>
          </a:prstGeom>
        </p:spPr>
        <p:txBody>
          <a:bodyPr vert="horz" lIns="90903" tIns="45451" rIns="90903" bIns="45451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500961"/>
            <a:ext cx="2982119" cy="500141"/>
          </a:xfrm>
          <a:prstGeom prst="rect">
            <a:avLst/>
          </a:prstGeom>
        </p:spPr>
        <p:txBody>
          <a:bodyPr vert="horz" lIns="90903" tIns="45451" rIns="90903" bIns="45451" rtlCol="0" anchor="b"/>
          <a:lstStyle>
            <a:lvl1pPr algn="l">
              <a:defRPr sz="1000"/>
            </a:lvl1pPr>
          </a:lstStyle>
          <a:p>
            <a:r>
              <a:rPr lang="en-GB" dirty="0"/>
              <a:t>Travelport - Redefining Travel Commerce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3" y="9500961"/>
            <a:ext cx="2982119" cy="500141"/>
          </a:xfrm>
          <a:prstGeom prst="rect">
            <a:avLst/>
          </a:prstGeom>
        </p:spPr>
        <p:txBody>
          <a:bodyPr vert="horz" lIns="90903" tIns="45451" rIns="90903" bIns="45451" rtlCol="0" anchor="b"/>
          <a:lstStyle>
            <a:lvl1pPr algn="r">
              <a:defRPr sz="1000"/>
            </a:lvl1pPr>
          </a:lstStyle>
          <a:p>
            <a:fld id="{0514FC70-9E4A-4E08-B015-5A0D85F705B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613461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4FC70-9E4A-4E08-B015-5A0D85F705BB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D3B3CE3-C747-4133-8820-FAB3DA74303A}" type="datetime4">
              <a:rPr lang="en-GB" smtClean="0"/>
              <a:t>01 August 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Travelport - Redefining Travel Commerce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5225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4FC70-9E4A-4E08-B015-5A0D85F705BB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BE3F2CC-446A-4977-BDA3-808FED46DA87}" type="datetime4">
              <a:rPr lang="en-GB" smtClean="0"/>
              <a:t>01 August 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Travelport - Redefining Travel Commerce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1891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D4EDA36-D5E8-455F-8DEF-555592557CA1}" type="datetime4">
              <a:rPr lang="en-GB" smtClean="0"/>
              <a:t>01 August 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Travelport - Redefining Travel Commerce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FC70-9E4A-4E08-B015-5A0D85F705BB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133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4FC70-9E4A-4E08-B015-5A0D85F705BB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3AB479C-8BBB-4A91-98FF-D7974D95F94A}" type="datetime4">
              <a:rPr lang="en-GB" smtClean="0"/>
              <a:t>01 August 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Travelport - Redefining Travel Commerce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5110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*Focus on the why</a:t>
            </a:r>
            <a:r>
              <a:rPr lang="en-US" baseline="0" dirty="0"/>
              <a:t> </a:t>
            </a:r>
            <a:r>
              <a:rPr lang="en-US" baseline="0" dirty="0" err="1"/>
              <a:t>Travelport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D4EDA36-D5E8-455F-8DEF-555592557CA1}" type="datetime4">
              <a:rPr lang="en-GB" smtClean="0"/>
              <a:t>01 August 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Travelport - Redefining Travel Commerce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FC70-9E4A-4E08-B015-5A0D85F705BB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5029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Compared</a:t>
            </a:r>
            <a:r>
              <a:rPr lang="en-US" baseline="0" dirty="0"/>
              <a:t> </a:t>
            </a:r>
            <a:r>
              <a:rPr lang="en-US" baseline="0" dirty="0" err="1"/>
              <a:t>Kylin</a:t>
            </a:r>
            <a:r>
              <a:rPr lang="en-US" baseline="0" dirty="0"/>
              <a:t> and Spark SQL “apples to apples”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D4EDA36-D5E8-455F-8DEF-555592557CA1}" type="datetime4">
              <a:rPr lang="en-GB" smtClean="0"/>
              <a:t>01 August 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Travelport - Redefining Travel Commerce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FC70-9E4A-4E08-B015-5A0D85F705BB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337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*Cubes</a:t>
            </a:r>
            <a:r>
              <a:rPr lang="en-US" baseline="0" dirty="0"/>
              <a:t> were built for specific </a:t>
            </a:r>
            <a:r>
              <a:rPr lang="en-US" baseline="0" dirty="0" err="1"/>
              <a:t>Cognos</a:t>
            </a:r>
            <a:r>
              <a:rPr lang="en-US" baseline="0" dirty="0"/>
              <a:t> queries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D4EDA36-D5E8-455F-8DEF-555592557CA1}" type="datetime4">
              <a:rPr lang="en-GB" smtClean="0"/>
              <a:t>01 August 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Travelport - Redefining Travel Commerce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FC70-9E4A-4E08-B015-5A0D85F705BB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8762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4FC70-9E4A-4E08-B015-5A0D85F705BB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F3FB2B4-DA69-4C06-A6BB-29B14C631C46}" type="datetime4">
              <a:rPr lang="en-GB" smtClean="0"/>
              <a:t>01 August 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Travelport - Redefining Travel Commerce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7622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4FC70-9E4A-4E08-B015-5A0D85F705BB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F3FB2B4-DA69-4C06-A6BB-29B14C631C46}" type="datetime4">
              <a:rPr lang="en-GB" smtClean="0"/>
              <a:t>01 August 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Travelport - Redefining Travel Commerce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0266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full blue">
    <p:bg>
      <p:bgPr>
        <a:gradFill flip="none" rotWithShape="1">
          <a:gsLst>
            <a:gs pos="95000">
              <a:schemeClr val="tx1">
                <a:alpha val="75000"/>
              </a:schemeClr>
            </a:gs>
            <a:gs pos="30000">
              <a:srgbClr val="0075B0"/>
            </a:gs>
            <a:gs pos="60000">
              <a:schemeClr val="tx1">
                <a:alpha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395536" y="3075806"/>
            <a:ext cx="8443664" cy="1368152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0" y="5026914"/>
            <a:ext cx="9144000" cy="116586"/>
          </a:xfrm>
          <a:prstGeom prst="rect">
            <a:avLst/>
          </a:prstGeom>
          <a:gradFill flip="none" rotWithShape="1">
            <a:gsLst>
              <a:gs pos="25000">
                <a:srgbClr val="0075B0"/>
              </a:gs>
              <a:gs pos="75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35540" y="3291830"/>
            <a:ext cx="7896900" cy="33452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rgbClr val="4A4A4A"/>
                </a:solidFill>
              </a:defRPr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</a:lstStyle>
          <a:p>
            <a:pPr lvl="0"/>
            <a:r>
              <a:rPr lang="en-US" dirty="0"/>
              <a:t>Insert speaker name here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5540" y="3675472"/>
            <a:ext cx="7896900" cy="62447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600" b="0">
                <a:solidFill>
                  <a:srgbClr val="4A4A4A"/>
                </a:solidFill>
              </a:defRPr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</a:lstStyle>
          <a:p>
            <a:pPr lvl="0"/>
            <a:r>
              <a:rPr lang="en-US" dirty="0"/>
              <a:t>Add speaker title / presentation title / date 00 Month 0000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1307" y="276340"/>
            <a:ext cx="1404502" cy="4130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1828" y="4624338"/>
            <a:ext cx="934843" cy="22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2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552" userDrawn="1">
          <p15:clr>
            <a:srgbClr val="FBAE40"/>
          </p15:clr>
        </p15:guide>
        <p15:guide id="4" pos="461" userDrawn="1">
          <p15:clr>
            <a:srgbClr val="FBAE40"/>
          </p15:clr>
        </p15:guide>
        <p15:guide id="5" pos="556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full green">
    <p:bg>
      <p:bgPr>
        <a:gradFill flip="none" rotWithShape="1">
          <a:gsLst>
            <a:gs pos="95000">
              <a:schemeClr val="accent2">
                <a:alpha val="75000"/>
              </a:schemeClr>
            </a:gs>
            <a:gs pos="30000">
              <a:srgbClr val="78BE20"/>
            </a:gs>
            <a:gs pos="60000">
              <a:schemeClr val="accent2">
                <a:alpha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026914"/>
            <a:ext cx="9144000" cy="116586"/>
          </a:xfrm>
          <a:prstGeom prst="rect">
            <a:avLst/>
          </a:prstGeom>
          <a:gradFill flip="none" rotWithShape="1">
            <a:gsLst>
              <a:gs pos="25000">
                <a:srgbClr val="0075B0"/>
              </a:gs>
              <a:gs pos="75000">
                <a:srgbClr val="78BE2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2029968"/>
            <a:ext cx="7296912" cy="5417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aseline="0">
                <a:solidFill>
                  <a:schemeClr val="bg2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Presentation divider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571750"/>
            <a:ext cx="7296912" cy="5417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aseline="0">
                <a:solidFill>
                  <a:schemeClr val="bg2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Optional sub-head</a:t>
            </a:r>
          </a:p>
        </p:txBody>
      </p:sp>
    </p:spTree>
    <p:extLst>
      <p:ext uri="{BB962C8B-B14F-4D97-AF65-F5344CB8AC3E}">
        <p14:creationId xmlns:p14="http://schemas.microsoft.com/office/powerpoint/2010/main" val="67596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461">
          <p15:clr>
            <a:srgbClr val="FBAE40"/>
          </p15:clr>
        </p15:guide>
        <p15:guide id="4" orient="horz" pos="1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full turquoise">
    <p:bg>
      <p:bgPr>
        <a:gradFill flip="none" rotWithShape="1">
          <a:gsLst>
            <a:gs pos="95000">
              <a:schemeClr val="accent3">
                <a:alpha val="75000"/>
              </a:schemeClr>
            </a:gs>
            <a:gs pos="30000">
              <a:schemeClr val="accent3"/>
            </a:gs>
            <a:gs pos="60000">
              <a:schemeClr val="accent3">
                <a:alpha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026914"/>
            <a:ext cx="9144000" cy="116586"/>
          </a:xfrm>
          <a:prstGeom prst="rect">
            <a:avLst/>
          </a:prstGeom>
          <a:gradFill flip="none" rotWithShape="1">
            <a:gsLst>
              <a:gs pos="25000">
                <a:srgbClr val="0075B0"/>
              </a:gs>
              <a:gs pos="75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2029968"/>
            <a:ext cx="7296912" cy="5417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aseline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Presentation divider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571750"/>
            <a:ext cx="7296912" cy="5417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aseline="0">
                <a:solidFill>
                  <a:schemeClr val="bg2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Optional sub-head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3152" y="4457700"/>
            <a:ext cx="625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41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461">
          <p15:clr>
            <a:srgbClr val="FBAE40"/>
          </p15:clr>
        </p15:guide>
        <p15:guide id="4" orient="horz" pos="1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_full magenta">
    <p:bg>
      <p:bgPr>
        <a:gradFill flip="none" rotWithShape="1">
          <a:gsLst>
            <a:gs pos="95000">
              <a:schemeClr val="accent6">
                <a:alpha val="75000"/>
              </a:schemeClr>
            </a:gs>
            <a:gs pos="30000">
              <a:srgbClr val="890C58"/>
            </a:gs>
            <a:gs pos="60000">
              <a:schemeClr val="accent6">
                <a:alpha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2029968"/>
            <a:ext cx="7296912" cy="5417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aseline="0">
                <a:solidFill>
                  <a:schemeClr val="bg2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Presentation divider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571750"/>
            <a:ext cx="7296912" cy="5417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aseline="0">
                <a:solidFill>
                  <a:schemeClr val="bg2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Optional sub-head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5026914"/>
            <a:ext cx="9144000" cy="116586"/>
          </a:xfrm>
          <a:prstGeom prst="rect">
            <a:avLst/>
          </a:prstGeom>
          <a:gradFill flip="none" rotWithShape="1">
            <a:gsLst>
              <a:gs pos="25000">
                <a:srgbClr val="0075B0"/>
              </a:gs>
              <a:gs pos="75000">
                <a:schemeClr val="accent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18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461">
          <p15:clr>
            <a:srgbClr val="FBAE40"/>
          </p15:clr>
        </p15:guide>
        <p15:guide id="4" orient="horz" pos="1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31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with Confidential stam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5724" y="2560147"/>
            <a:ext cx="5095876" cy="1211753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623" y="442404"/>
            <a:ext cx="1393073" cy="3996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Group 22"/>
          <p:cNvGrpSpPr/>
          <p:nvPr userDrawn="1"/>
        </p:nvGrpSpPr>
        <p:grpSpPr>
          <a:xfrm>
            <a:off x="1079996" y="842028"/>
            <a:ext cx="6984008" cy="2614864"/>
            <a:chOff x="468312" y="555526"/>
            <a:chExt cx="7975665" cy="2986148"/>
          </a:xfrm>
        </p:grpSpPr>
        <p:sp>
          <p:nvSpPr>
            <p:cNvPr id="24" name="TextBox 23"/>
            <p:cNvSpPr txBox="1"/>
            <p:nvPr userDrawn="1"/>
          </p:nvSpPr>
          <p:spPr>
            <a:xfrm>
              <a:off x="1446106" y="3233897"/>
              <a:ext cx="7409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CHOICE</a:t>
              </a:r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2935617" y="3233897"/>
              <a:ext cx="1317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PERFORMANCE</a:t>
              </a:r>
            </a:p>
          </p:txBody>
        </p:sp>
        <p:sp>
          <p:nvSpPr>
            <p:cNvPr id="26" name="TextBox 25"/>
            <p:cNvSpPr txBox="1"/>
            <p:nvPr userDrawn="1"/>
          </p:nvSpPr>
          <p:spPr>
            <a:xfrm>
              <a:off x="4798719" y="3233897"/>
              <a:ext cx="11575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EXPERIENCES</a:t>
              </a:r>
            </a:p>
          </p:txBody>
        </p:sp>
        <p:sp>
          <p:nvSpPr>
            <p:cNvPr id="27" name="TextBox 26"/>
            <p:cNvSpPr txBox="1"/>
            <p:nvPr userDrawn="1"/>
          </p:nvSpPr>
          <p:spPr>
            <a:xfrm>
              <a:off x="6502885" y="3233897"/>
              <a:ext cx="12186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INTELLIGENCE</a:t>
              </a:r>
            </a:p>
          </p:txBody>
        </p:sp>
        <p:pic>
          <p:nvPicPr>
            <p:cNvPr id="28" name="Picture 2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03581" y="1577713"/>
              <a:ext cx="2640396" cy="1655633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25158" y="1577713"/>
              <a:ext cx="2640396" cy="1655633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46735" y="1577713"/>
              <a:ext cx="2640396" cy="1655633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8312" y="1577713"/>
              <a:ext cx="2640396" cy="1655633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 userDrawn="1"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2521" t="9885" r="15927" b="70884"/>
            <a:stretch/>
          </p:blipFill>
          <p:spPr>
            <a:xfrm>
              <a:off x="1331640" y="555526"/>
              <a:ext cx="6088240" cy="920456"/>
            </a:xfrm>
            <a:prstGeom prst="rect">
              <a:avLst/>
            </a:prstGeom>
          </p:spPr>
        </p:pic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1828" y="4335678"/>
            <a:ext cx="934843" cy="222195"/>
          </a:xfrm>
          <a:prstGeom prst="rect">
            <a:avLst/>
          </a:prstGeom>
        </p:spPr>
      </p:pic>
      <p:sp>
        <p:nvSpPr>
          <p:cNvPr id="35" name="Rectangle 34"/>
          <p:cNvSpPr/>
          <p:nvPr userDrawn="1"/>
        </p:nvSpPr>
        <p:spPr>
          <a:xfrm>
            <a:off x="0" y="5026914"/>
            <a:ext cx="9144000" cy="116586"/>
          </a:xfrm>
          <a:prstGeom prst="rect">
            <a:avLst/>
          </a:prstGeom>
          <a:gradFill flip="none" rotWithShape="1">
            <a:gsLst>
              <a:gs pos="25000">
                <a:srgbClr val="0075B0"/>
              </a:gs>
              <a:gs pos="75000">
                <a:srgbClr val="78BE2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70532" y="3973597"/>
            <a:ext cx="6361708" cy="33452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rgbClr val="4A4A4A"/>
                </a:solidFill>
              </a:defRPr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</a:lstStyle>
          <a:p>
            <a:pPr lvl="0"/>
            <a:r>
              <a:rPr lang="en-US" dirty="0"/>
              <a:t>Insert speaker name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70532" y="4357239"/>
            <a:ext cx="6361708" cy="518767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200" b="0">
                <a:solidFill>
                  <a:srgbClr val="4A4A4A"/>
                </a:solidFill>
              </a:defRPr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</a:lstStyle>
          <a:p>
            <a:pPr lvl="0"/>
            <a:r>
              <a:rPr lang="en-US" dirty="0"/>
              <a:t>Add speaker title / presentation title / date 00 Month 0000</a:t>
            </a:r>
          </a:p>
        </p:txBody>
      </p:sp>
    </p:spTree>
    <p:extLst>
      <p:ext uri="{BB962C8B-B14F-4D97-AF65-F5344CB8AC3E}">
        <p14:creationId xmlns:p14="http://schemas.microsoft.com/office/powerpoint/2010/main" val="85228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orient="horz" pos="2866" userDrawn="1">
          <p15:clr>
            <a:srgbClr val="FBAE40"/>
          </p15:clr>
        </p15:guide>
        <p15:guide id="5" orient="horz" pos="265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 with Confidential stam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5724" y="2560147"/>
            <a:ext cx="5095876" cy="1211753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623" y="442404"/>
            <a:ext cx="1393073" cy="3996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Group 22"/>
          <p:cNvGrpSpPr/>
          <p:nvPr userDrawn="1"/>
        </p:nvGrpSpPr>
        <p:grpSpPr>
          <a:xfrm>
            <a:off x="1079996" y="842028"/>
            <a:ext cx="6984008" cy="2614864"/>
            <a:chOff x="468312" y="555526"/>
            <a:chExt cx="7975665" cy="2986148"/>
          </a:xfrm>
        </p:grpSpPr>
        <p:sp>
          <p:nvSpPr>
            <p:cNvPr id="24" name="TextBox 23"/>
            <p:cNvSpPr txBox="1"/>
            <p:nvPr userDrawn="1"/>
          </p:nvSpPr>
          <p:spPr>
            <a:xfrm>
              <a:off x="1446106" y="3233897"/>
              <a:ext cx="7409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CHOICE</a:t>
              </a:r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2935617" y="3233897"/>
              <a:ext cx="1317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PERFORMANCE</a:t>
              </a:r>
            </a:p>
          </p:txBody>
        </p:sp>
        <p:sp>
          <p:nvSpPr>
            <p:cNvPr id="26" name="TextBox 25"/>
            <p:cNvSpPr txBox="1"/>
            <p:nvPr userDrawn="1"/>
          </p:nvSpPr>
          <p:spPr>
            <a:xfrm>
              <a:off x="4798719" y="3233897"/>
              <a:ext cx="11575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EXPERIENCES</a:t>
              </a:r>
            </a:p>
          </p:txBody>
        </p:sp>
        <p:sp>
          <p:nvSpPr>
            <p:cNvPr id="27" name="TextBox 26"/>
            <p:cNvSpPr txBox="1"/>
            <p:nvPr userDrawn="1"/>
          </p:nvSpPr>
          <p:spPr>
            <a:xfrm>
              <a:off x="6502885" y="3233897"/>
              <a:ext cx="12186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INTELLIGENCE</a:t>
              </a:r>
            </a:p>
          </p:txBody>
        </p:sp>
        <p:pic>
          <p:nvPicPr>
            <p:cNvPr id="28" name="Picture 2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03581" y="1577713"/>
              <a:ext cx="2640396" cy="1655633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25158" y="1577713"/>
              <a:ext cx="2640396" cy="1655633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46735" y="1577713"/>
              <a:ext cx="2640396" cy="1655633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8312" y="1577713"/>
              <a:ext cx="2640396" cy="1655633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 userDrawn="1"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2521" t="9885" r="15927" b="70884"/>
            <a:stretch/>
          </p:blipFill>
          <p:spPr>
            <a:xfrm>
              <a:off x="1331640" y="555526"/>
              <a:ext cx="6088240" cy="920456"/>
            </a:xfrm>
            <a:prstGeom prst="rect">
              <a:avLst/>
            </a:prstGeom>
          </p:spPr>
        </p:pic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1829" y="4328970"/>
            <a:ext cx="934843" cy="218850"/>
          </a:xfrm>
          <a:prstGeom prst="rect">
            <a:avLst/>
          </a:prstGeom>
        </p:spPr>
      </p:pic>
      <p:sp>
        <p:nvSpPr>
          <p:cNvPr id="35" name="Rectangle 34"/>
          <p:cNvSpPr/>
          <p:nvPr userDrawn="1"/>
        </p:nvSpPr>
        <p:spPr>
          <a:xfrm>
            <a:off x="0" y="5026914"/>
            <a:ext cx="9144000" cy="116586"/>
          </a:xfrm>
          <a:prstGeom prst="rect">
            <a:avLst/>
          </a:prstGeom>
          <a:gradFill flip="none" rotWithShape="1">
            <a:gsLst>
              <a:gs pos="25000">
                <a:srgbClr val="0075B0"/>
              </a:gs>
              <a:gs pos="75000">
                <a:srgbClr val="78BE2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70532" y="3973597"/>
            <a:ext cx="6361708" cy="33452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rgbClr val="4A4A4A"/>
                </a:solidFill>
              </a:defRPr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</a:lstStyle>
          <a:p>
            <a:pPr lvl="0"/>
            <a:r>
              <a:rPr lang="en-US" dirty="0"/>
              <a:t>Insert speaker name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70532" y="4357239"/>
            <a:ext cx="6361708" cy="518767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200" b="0">
                <a:solidFill>
                  <a:srgbClr val="4A4A4A"/>
                </a:solidFill>
              </a:defRPr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</a:lstStyle>
          <a:p>
            <a:pPr lvl="0"/>
            <a:r>
              <a:rPr lang="en-US" dirty="0"/>
              <a:t>Add speaker title / presentation title / date 00 Month 0000</a:t>
            </a:r>
          </a:p>
        </p:txBody>
      </p:sp>
    </p:spTree>
    <p:extLst>
      <p:ext uri="{BB962C8B-B14F-4D97-AF65-F5344CB8AC3E}">
        <p14:creationId xmlns:p14="http://schemas.microsoft.com/office/powerpoint/2010/main" val="259220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orient="horz" pos="2866">
          <p15:clr>
            <a:srgbClr val="FBAE40"/>
          </p15:clr>
        </p15:guide>
        <p15:guide id="5" orient="horz" pos="265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 with Confidential stam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5724" y="2560147"/>
            <a:ext cx="5095876" cy="1211753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623" y="442404"/>
            <a:ext cx="1393073" cy="3996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Group 22"/>
          <p:cNvGrpSpPr/>
          <p:nvPr userDrawn="1"/>
        </p:nvGrpSpPr>
        <p:grpSpPr>
          <a:xfrm>
            <a:off x="1079996" y="842028"/>
            <a:ext cx="6984008" cy="2614864"/>
            <a:chOff x="468312" y="555526"/>
            <a:chExt cx="7975665" cy="2986148"/>
          </a:xfrm>
        </p:grpSpPr>
        <p:sp>
          <p:nvSpPr>
            <p:cNvPr id="24" name="TextBox 23"/>
            <p:cNvSpPr txBox="1"/>
            <p:nvPr userDrawn="1"/>
          </p:nvSpPr>
          <p:spPr>
            <a:xfrm>
              <a:off x="1446106" y="3233897"/>
              <a:ext cx="7409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CHOICE</a:t>
              </a:r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2935617" y="3233897"/>
              <a:ext cx="1317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PERFORMANCE</a:t>
              </a:r>
            </a:p>
          </p:txBody>
        </p:sp>
        <p:sp>
          <p:nvSpPr>
            <p:cNvPr id="26" name="TextBox 25"/>
            <p:cNvSpPr txBox="1"/>
            <p:nvPr userDrawn="1"/>
          </p:nvSpPr>
          <p:spPr>
            <a:xfrm>
              <a:off x="4798719" y="3233897"/>
              <a:ext cx="11575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EXPERIENCES</a:t>
              </a:r>
            </a:p>
          </p:txBody>
        </p:sp>
        <p:sp>
          <p:nvSpPr>
            <p:cNvPr id="27" name="TextBox 26"/>
            <p:cNvSpPr txBox="1"/>
            <p:nvPr userDrawn="1"/>
          </p:nvSpPr>
          <p:spPr>
            <a:xfrm>
              <a:off x="6502885" y="3233897"/>
              <a:ext cx="12186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INTELLIGENCE</a:t>
              </a:r>
            </a:p>
          </p:txBody>
        </p:sp>
        <p:pic>
          <p:nvPicPr>
            <p:cNvPr id="28" name="Picture 2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03581" y="1577713"/>
              <a:ext cx="2640396" cy="1655633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25158" y="1577713"/>
              <a:ext cx="2640396" cy="1655633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46735" y="1577713"/>
              <a:ext cx="2640396" cy="1655633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8312" y="1577713"/>
              <a:ext cx="2640396" cy="1655633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 userDrawn="1"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2521" t="9885" r="15927" b="70884"/>
            <a:stretch/>
          </p:blipFill>
          <p:spPr>
            <a:xfrm>
              <a:off x="1331640" y="555526"/>
              <a:ext cx="6088240" cy="920456"/>
            </a:xfrm>
            <a:prstGeom prst="rect">
              <a:avLst/>
            </a:prstGeom>
          </p:spPr>
        </p:pic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0308" y="4336227"/>
            <a:ext cx="936104" cy="215816"/>
          </a:xfrm>
          <a:prstGeom prst="rect">
            <a:avLst/>
          </a:prstGeom>
        </p:spPr>
      </p:pic>
      <p:sp>
        <p:nvSpPr>
          <p:cNvPr id="37" name="Rectangle 36"/>
          <p:cNvSpPr/>
          <p:nvPr userDrawn="1"/>
        </p:nvSpPr>
        <p:spPr>
          <a:xfrm>
            <a:off x="0" y="5026914"/>
            <a:ext cx="9144000" cy="116586"/>
          </a:xfrm>
          <a:prstGeom prst="rect">
            <a:avLst/>
          </a:prstGeom>
          <a:gradFill flip="none" rotWithShape="1">
            <a:gsLst>
              <a:gs pos="25000">
                <a:srgbClr val="0075B0"/>
              </a:gs>
              <a:gs pos="75000">
                <a:srgbClr val="78BE2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70532" y="3973597"/>
            <a:ext cx="6361708" cy="33452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rgbClr val="4A4A4A"/>
                </a:solidFill>
              </a:defRPr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</a:lstStyle>
          <a:p>
            <a:pPr lvl="0"/>
            <a:r>
              <a:rPr lang="en-US" dirty="0"/>
              <a:t>Insert speaker name here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70532" y="4357239"/>
            <a:ext cx="6361708" cy="518767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200" b="0">
                <a:solidFill>
                  <a:srgbClr val="4A4A4A"/>
                </a:solidFill>
              </a:defRPr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</a:lstStyle>
          <a:p>
            <a:pPr lvl="0"/>
            <a:r>
              <a:rPr lang="en-US" dirty="0"/>
              <a:t>Add speaker title / presentation title / date 00 Month 0000</a:t>
            </a:r>
          </a:p>
        </p:txBody>
      </p:sp>
    </p:spTree>
    <p:extLst>
      <p:ext uri="{BB962C8B-B14F-4D97-AF65-F5344CB8AC3E}">
        <p14:creationId xmlns:p14="http://schemas.microsoft.com/office/powerpoint/2010/main" val="37311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orient="horz" pos="2866">
          <p15:clr>
            <a:srgbClr val="FBAE40"/>
          </p15:clr>
        </p15:guide>
        <p15:guide id="5" orient="horz" pos="265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efining Title_Content_Blue to Green, Footer &amp; p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583556"/>
            <a:ext cx="9144000" cy="45426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460" y="1005840"/>
            <a:ext cx="8642920" cy="3657600"/>
          </a:xfrm>
          <a:prstGeom prst="rect">
            <a:avLst/>
          </a:prstGeom>
        </p:spPr>
        <p:txBody>
          <a:bodyPr>
            <a:noAutofit/>
          </a:bodyPr>
          <a:lstStyle>
            <a:lvl1pPr marL="187325" indent="-18732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>
                <a:solidFill>
                  <a:srgbClr val="4A4A4A"/>
                </a:solidFill>
              </a:defRPr>
            </a:lvl1pPr>
            <a:lvl2pPr marL="384175" indent="-1778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>
                <a:solidFill>
                  <a:srgbClr val="4A4A4A"/>
                </a:solidFill>
              </a:defRPr>
            </a:lvl2pPr>
            <a:lvl3pPr marL="555625" indent="-17145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>
                <a:solidFill>
                  <a:srgbClr val="4A4A4A"/>
                </a:solidFill>
              </a:defRPr>
            </a:lvl3pPr>
            <a:lvl4pPr marL="735013" indent="-1825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>
                <a:solidFill>
                  <a:srgbClr val="4A4A4A"/>
                </a:solidFill>
              </a:defRPr>
            </a:lvl4pPr>
            <a:lvl5pPr marL="896938" indent="-1571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>
                <a:solidFill>
                  <a:srgbClr val="4A4A4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51520" y="22314"/>
            <a:ext cx="6552728" cy="75816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lnSpc>
                <a:spcPts val="25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83402" y="4796911"/>
            <a:ext cx="1435809" cy="226194"/>
          </a:xfrm>
          <a:prstGeom prst="rect">
            <a:avLst/>
          </a:prstGeom>
        </p:spPr>
        <p:txBody>
          <a:bodyPr anchor="b" anchorCtr="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GB"/>
              <a:t>Travelport Confidential</a:t>
            </a:r>
            <a:endParaRPr lang="en-GB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4322" y="4808341"/>
            <a:ext cx="522784" cy="226194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F30B3D10-FB2C-4E1C-B182-B221F4FA039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1307" y="293685"/>
            <a:ext cx="1393073" cy="399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692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411">
          <p15:clr>
            <a:srgbClr val="FBAE40"/>
          </p15:clr>
        </p15:guide>
        <p15:guide id="4" pos="219">
          <p15:clr>
            <a:srgbClr val="FBAE40"/>
          </p15:clr>
        </p15:guide>
        <p15:guide id="5" pos="5568">
          <p15:clr>
            <a:srgbClr val="FBAE40"/>
          </p15:clr>
        </p15:guide>
        <p15:guide id="6" orient="horz" pos="792">
          <p15:clr>
            <a:srgbClr val="FBAE40"/>
          </p15:clr>
        </p15:guide>
        <p15:guide id="7" orient="horz" pos="311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5026914"/>
            <a:ext cx="9144000" cy="116586"/>
          </a:xfrm>
          <a:prstGeom prst="rect">
            <a:avLst/>
          </a:prstGeom>
          <a:gradFill flip="none" rotWithShape="1">
            <a:gsLst>
              <a:gs pos="25000">
                <a:srgbClr val="0075B0"/>
              </a:gs>
              <a:gs pos="75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079996" y="1325038"/>
            <a:ext cx="6984008" cy="2614864"/>
            <a:chOff x="468312" y="555526"/>
            <a:chExt cx="7975665" cy="2986148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1446106" y="3233897"/>
              <a:ext cx="7409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CHOICE</a:t>
              </a: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2935617" y="3233897"/>
              <a:ext cx="1317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PERFORMANCE</a:t>
              </a:r>
            </a:p>
          </p:txBody>
        </p:sp>
        <p:sp>
          <p:nvSpPr>
            <p:cNvPr id="7" name="TextBox 6"/>
            <p:cNvSpPr txBox="1"/>
            <p:nvPr userDrawn="1"/>
          </p:nvSpPr>
          <p:spPr>
            <a:xfrm>
              <a:off x="4798719" y="3233897"/>
              <a:ext cx="11575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EXPERIENCES</a:t>
              </a:r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6502885" y="3233897"/>
              <a:ext cx="12186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INTELLIGENCE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03581" y="1577713"/>
              <a:ext cx="2640396" cy="165563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25158" y="1577713"/>
              <a:ext cx="2640396" cy="165563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46735" y="1577713"/>
              <a:ext cx="2640396" cy="1655633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8312" y="1577713"/>
              <a:ext cx="2640396" cy="165563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2521" t="9885" r="15927" b="70884"/>
            <a:stretch/>
          </p:blipFill>
          <p:spPr>
            <a:xfrm>
              <a:off x="1331640" y="555526"/>
              <a:ext cx="6088240" cy="920456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623" y="442404"/>
            <a:ext cx="1393073" cy="399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4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clusion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5026914"/>
            <a:ext cx="9144000" cy="116586"/>
          </a:xfrm>
          <a:prstGeom prst="rect">
            <a:avLst/>
          </a:prstGeom>
          <a:gradFill flip="none" rotWithShape="1">
            <a:gsLst>
              <a:gs pos="25000">
                <a:srgbClr val="0075B0"/>
              </a:gs>
              <a:gs pos="75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003148" y="1773828"/>
            <a:ext cx="5143500" cy="147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49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full green">
    <p:bg>
      <p:bgPr>
        <a:gradFill flip="none" rotWithShape="1">
          <a:gsLst>
            <a:gs pos="95000">
              <a:schemeClr val="accent2">
                <a:alpha val="75000"/>
              </a:schemeClr>
            </a:gs>
            <a:gs pos="30000">
              <a:srgbClr val="78BE20"/>
            </a:gs>
            <a:gs pos="60000">
              <a:schemeClr val="accent2">
                <a:alpha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5026914"/>
            <a:ext cx="9144000" cy="116586"/>
          </a:xfrm>
          <a:prstGeom prst="rect">
            <a:avLst/>
          </a:prstGeom>
          <a:gradFill flip="none" rotWithShape="1">
            <a:gsLst>
              <a:gs pos="25000">
                <a:srgbClr val="0075B0"/>
              </a:gs>
              <a:gs pos="75000">
                <a:srgbClr val="78BE2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1307" y="276340"/>
            <a:ext cx="1404502" cy="4130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1828" y="4624338"/>
            <a:ext cx="934843" cy="22219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395536" y="3075806"/>
            <a:ext cx="8443664" cy="1368152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35540" y="3291830"/>
            <a:ext cx="7896900" cy="33452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rgbClr val="4A4A4A"/>
                </a:solidFill>
              </a:defRPr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</a:lstStyle>
          <a:p>
            <a:pPr lvl="0"/>
            <a:r>
              <a:rPr lang="en-US" dirty="0"/>
              <a:t>Insert speaker name here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5540" y="3675472"/>
            <a:ext cx="7896900" cy="62447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600" b="0">
                <a:solidFill>
                  <a:srgbClr val="4A4A4A"/>
                </a:solidFill>
              </a:defRPr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</a:lstStyle>
          <a:p>
            <a:pPr lvl="0"/>
            <a:r>
              <a:rPr lang="en-US" dirty="0"/>
              <a:t>Add speaker title / presentation title / date 00 Month 0000</a:t>
            </a:r>
          </a:p>
        </p:txBody>
      </p:sp>
    </p:spTree>
    <p:extLst>
      <p:ext uri="{BB962C8B-B14F-4D97-AF65-F5344CB8AC3E}">
        <p14:creationId xmlns:p14="http://schemas.microsoft.com/office/powerpoint/2010/main" val="289518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461" userDrawn="1">
          <p15:clr>
            <a:srgbClr val="FBAE40"/>
          </p15:clr>
        </p15:guide>
        <p15:guide id="4" orient="horz" pos="155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full turquoise">
    <p:bg>
      <p:bgPr>
        <a:gradFill flip="none" rotWithShape="1">
          <a:gsLst>
            <a:gs pos="95000">
              <a:schemeClr val="accent3">
                <a:alpha val="75000"/>
              </a:schemeClr>
            </a:gs>
            <a:gs pos="30000">
              <a:schemeClr val="accent3"/>
            </a:gs>
            <a:gs pos="60000">
              <a:schemeClr val="accent3">
                <a:alpha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5026914"/>
            <a:ext cx="9144000" cy="116586"/>
          </a:xfrm>
          <a:prstGeom prst="rect">
            <a:avLst/>
          </a:prstGeom>
          <a:gradFill flip="none" rotWithShape="1">
            <a:gsLst>
              <a:gs pos="25000">
                <a:srgbClr val="0075B0"/>
              </a:gs>
              <a:gs pos="75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73152" y="4457700"/>
            <a:ext cx="625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1307" y="276340"/>
            <a:ext cx="1404502" cy="41308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1828" y="4624338"/>
            <a:ext cx="934843" cy="222195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395536" y="3075806"/>
            <a:ext cx="8443664" cy="1368152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35540" y="3291830"/>
            <a:ext cx="7896900" cy="33452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rgbClr val="4A4A4A"/>
                </a:solidFill>
              </a:defRPr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</a:lstStyle>
          <a:p>
            <a:pPr lvl="0"/>
            <a:r>
              <a:rPr lang="en-US" dirty="0"/>
              <a:t>Insert speaker name here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5540" y="3675472"/>
            <a:ext cx="7896900" cy="62447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600" b="0">
                <a:solidFill>
                  <a:srgbClr val="4A4A4A"/>
                </a:solidFill>
              </a:defRPr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</a:lstStyle>
          <a:p>
            <a:pPr lvl="0"/>
            <a:r>
              <a:rPr lang="en-US" dirty="0"/>
              <a:t>Add speaker title / presentation title / date 00 Month 0000</a:t>
            </a:r>
          </a:p>
        </p:txBody>
      </p:sp>
    </p:spTree>
    <p:extLst>
      <p:ext uri="{BB962C8B-B14F-4D97-AF65-F5344CB8AC3E}">
        <p14:creationId xmlns:p14="http://schemas.microsoft.com/office/powerpoint/2010/main" val="249811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461" userDrawn="1">
          <p15:clr>
            <a:srgbClr val="FBAE40"/>
          </p15:clr>
        </p15:guide>
        <p15:guide id="4" orient="horz" pos="1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full magenta">
    <p:bg>
      <p:bgPr>
        <a:gradFill flip="none" rotWithShape="1">
          <a:gsLst>
            <a:gs pos="95000">
              <a:schemeClr val="accent6">
                <a:alpha val="75000"/>
              </a:schemeClr>
            </a:gs>
            <a:gs pos="30000">
              <a:srgbClr val="890C58"/>
            </a:gs>
            <a:gs pos="60000">
              <a:schemeClr val="accent6">
                <a:alpha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5026914"/>
            <a:ext cx="9144000" cy="116586"/>
          </a:xfrm>
          <a:prstGeom prst="rect">
            <a:avLst/>
          </a:prstGeom>
          <a:gradFill flip="none" rotWithShape="1">
            <a:gsLst>
              <a:gs pos="25000">
                <a:srgbClr val="0075B0"/>
              </a:gs>
              <a:gs pos="75000">
                <a:schemeClr val="accent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1307" y="276340"/>
            <a:ext cx="1404502" cy="41308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1828" y="4624338"/>
            <a:ext cx="934843" cy="222195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395536" y="3075806"/>
            <a:ext cx="8443664" cy="1368152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35540" y="3291830"/>
            <a:ext cx="7896900" cy="33452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rgbClr val="4A4A4A"/>
                </a:solidFill>
              </a:defRPr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</a:lstStyle>
          <a:p>
            <a:pPr lvl="0"/>
            <a:r>
              <a:rPr lang="en-US" dirty="0"/>
              <a:t>Insert speaker name here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5540" y="3675472"/>
            <a:ext cx="7896900" cy="62447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600" b="0">
                <a:solidFill>
                  <a:srgbClr val="4A4A4A"/>
                </a:solidFill>
              </a:defRPr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</a:lstStyle>
          <a:p>
            <a:pPr lvl="0"/>
            <a:r>
              <a:rPr lang="en-US" dirty="0"/>
              <a:t>Add speaker title / presentation title / date 00 Month 0000</a:t>
            </a:r>
          </a:p>
        </p:txBody>
      </p:sp>
    </p:spTree>
    <p:extLst>
      <p:ext uri="{BB962C8B-B14F-4D97-AF65-F5344CB8AC3E}">
        <p14:creationId xmlns:p14="http://schemas.microsoft.com/office/powerpoint/2010/main" val="388958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461" userDrawn="1">
          <p15:clr>
            <a:srgbClr val="FBAE40"/>
          </p15:clr>
        </p15:guide>
        <p15:guide id="4" orient="horz" pos="155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efining Title_Content_Blue to Green, Footer &amp; p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460" y="1005840"/>
            <a:ext cx="8642920" cy="3657600"/>
          </a:xfrm>
          <a:prstGeom prst="rect">
            <a:avLst/>
          </a:prstGeom>
        </p:spPr>
        <p:txBody>
          <a:bodyPr>
            <a:noAutofit/>
          </a:bodyPr>
          <a:lstStyle>
            <a:lvl1pPr marL="187325" indent="-18732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>
                <a:solidFill>
                  <a:srgbClr val="4A4A4A"/>
                </a:solidFill>
              </a:defRPr>
            </a:lvl1pPr>
            <a:lvl2pPr marL="384175" indent="-1778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>
                <a:solidFill>
                  <a:srgbClr val="4A4A4A"/>
                </a:solidFill>
              </a:defRPr>
            </a:lvl2pPr>
            <a:lvl3pPr marL="555625" indent="-17145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>
                <a:solidFill>
                  <a:srgbClr val="4A4A4A"/>
                </a:solidFill>
              </a:defRPr>
            </a:lvl3pPr>
            <a:lvl4pPr marL="735013" indent="-1825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>
                <a:solidFill>
                  <a:srgbClr val="4A4A4A"/>
                </a:solidFill>
              </a:defRPr>
            </a:lvl4pPr>
            <a:lvl5pPr marL="896938" indent="-1571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>
                <a:solidFill>
                  <a:srgbClr val="4A4A4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5026914"/>
            <a:ext cx="9144000" cy="137282"/>
          </a:xfrm>
          <a:prstGeom prst="rect">
            <a:avLst/>
          </a:prstGeom>
          <a:gradFill flip="none" rotWithShape="1">
            <a:gsLst>
              <a:gs pos="25000">
                <a:srgbClr val="0075B0"/>
              </a:gs>
              <a:gs pos="75000">
                <a:srgbClr val="78BE2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51520" y="22314"/>
            <a:ext cx="6552728" cy="75816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lnSpc>
                <a:spcPts val="25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871" y="4796911"/>
            <a:ext cx="4298984" cy="226194"/>
          </a:xfrm>
          <a:prstGeom prst="rect">
            <a:avLst/>
          </a:prstGeom>
        </p:spPr>
        <p:txBody>
          <a:bodyPr anchor="b" anchorCtr="0"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en-GB"/>
              <a:t>Travelport Confidential</a:t>
            </a:r>
            <a:endParaRPr lang="en-GB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4322" y="4808341"/>
            <a:ext cx="522784" cy="226194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F30B3D10-FB2C-4E1C-B182-B221F4FA039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1307" y="293685"/>
            <a:ext cx="1393073" cy="399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337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411" userDrawn="1">
          <p15:clr>
            <a:srgbClr val="FBAE40"/>
          </p15:clr>
        </p15:guide>
        <p15:guide id="4" pos="219" userDrawn="1">
          <p15:clr>
            <a:srgbClr val="FBAE40"/>
          </p15:clr>
        </p15:guide>
        <p15:guide id="5" pos="5568">
          <p15:clr>
            <a:srgbClr val="FBAE40"/>
          </p15:clr>
        </p15:guide>
        <p15:guide id="6" orient="horz" pos="792" userDrawn="1">
          <p15:clr>
            <a:srgbClr val="FBAE40"/>
          </p15:clr>
        </p15:guide>
        <p15:guide id="7" orient="horz" pos="311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efining Title and Content_Blue to Green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026914"/>
            <a:ext cx="9144000" cy="137282"/>
          </a:xfrm>
          <a:prstGeom prst="rect">
            <a:avLst/>
          </a:prstGeom>
          <a:gradFill flip="none" rotWithShape="1">
            <a:gsLst>
              <a:gs pos="25000">
                <a:srgbClr val="0075B0"/>
              </a:gs>
              <a:gs pos="75000">
                <a:srgbClr val="78BE2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460" y="1005840"/>
            <a:ext cx="4267140" cy="3657600"/>
          </a:xfrm>
          <a:prstGeom prst="rect">
            <a:avLst/>
          </a:prstGeom>
        </p:spPr>
        <p:txBody>
          <a:bodyPr>
            <a:noAutofit/>
          </a:bodyPr>
          <a:lstStyle>
            <a:lvl1pPr marL="187325" indent="-18732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>
                <a:solidFill>
                  <a:srgbClr val="4A4A4A"/>
                </a:solidFill>
              </a:defRPr>
            </a:lvl1pPr>
            <a:lvl2pPr marL="384175" indent="-1778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>
                <a:solidFill>
                  <a:srgbClr val="4A4A4A"/>
                </a:solidFill>
              </a:defRPr>
            </a:lvl2pPr>
            <a:lvl3pPr marL="555625" indent="-17145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>
                <a:solidFill>
                  <a:srgbClr val="4A4A4A"/>
                </a:solidFill>
              </a:defRPr>
            </a:lvl3pPr>
            <a:lvl4pPr marL="735013" indent="-1825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>
                <a:solidFill>
                  <a:srgbClr val="4A4A4A"/>
                </a:solidFill>
              </a:defRPr>
            </a:lvl4pPr>
            <a:lvl5pPr marL="896938" indent="-1571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>
                <a:solidFill>
                  <a:srgbClr val="4A4A4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662346" y="1005840"/>
            <a:ext cx="4267140" cy="3657600"/>
          </a:xfrm>
          <a:prstGeom prst="rect">
            <a:avLst/>
          </a:prstGeom>
        </p:spPr>
        <p:txBody>
          <a:bodyPr>
            <a:noAutofit/>
          </a:bodyPr>
          <a:lstStyle>
            <a:lvl1pPr marL="187325" indent="-18732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>
                <a:solidFill>
                  <a:srgbClr val="4A4A4A"/>
                </a:solidFill>
              </a:defRPr>
            </a:lvl1pPr>
            <a:lvl2pPr marL="384175" indent="-1778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>
                <a:solidFill>
                  <a:srgbClr val="4A4A4A"/>
                </a:solidFill>
              </a:defRPr>
            </a:lvl2pPr>
            <a:lvl3pPr marL="555625" indent="-17145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>
                <a:solidFill>
                  <a:srgbClr val="4A4A4A"/>
                </a:solidFill>
              </a:defRPr>
            </a:lvl3pPr>
            <a:lvl4pPr marL="735013" indent="-1825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>
                <a:solidFill>
                  <a:srgbClr val="4A4A4A"/>
                </a:solidFill>
              </a:defRPr>
            </a:lvl4pPr>
            <a:lvl5pPr marL="896938" indent="-1571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>
                <a:solidFill>
                  <a:srgbClr val="4A4A4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871" y="4796911"/>
            <a:ext cx="4298984" cy="226194"/>
          </a:xfrm>
          <a:prstGeom prst="rect">
            <a:avLst/>
          </a:prstGeom>
        </p:spPr>
        <p:txBody>
          <a:bodyPr anchor="b" anchorCtr="0"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en-GB"/>
              <a:t>Travelport Confidential</a:t>
            </a:r>
            <a:endParaRPr lang="en-GB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4322" y="4808341"/>
            <a:ext cx="522784" cy="226194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F30B3D10-FB2C-4E1C-B182-B221F4FA039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51520" y="22314"/>
            <a:ext cx="6552728" cy="75816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lnSpc>
                <a:spcPts val="25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1307" y="293685"/>
            <a:ext cx="1393073" cy="399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06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19" userDrawn="1">
          <p15:clr>
            <a:srgbClr val="FBAE40"/>
          </p15:clr>
        </p15:guide>
        <p15:guide id="4" orient="horz" pos="411" userDrawn="1">
          <p15:clr>
            <a:srgbClr val="FBAE40"/>
          </p15:clr>
        </p15:guide>
        <p15:guide id="5" orient="horz" pos="3121" userDrawn="1">
          <p15:clr>
            <a:srgbClr val="FBAE40"/>
          </p15:clr>
        </p15:guide>
        <p15:guide id="6" pos="5563" userDrawn="1">
          <p15:clr>
            <a:srgbClr val="FBAE40"/>
          </p15:clr>
        </p15:guide>
        <p15:guide id="7" orient="horz" pos="79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efining Title_Co-branded_Blue to Green, Footer &amp; p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7163347" y="242806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7474437" y="237888"/>
            <a:ext cx="1368425" cy="455612"/>
          </a:xfrm>
          <a:prstGeom prst="rect">
            <a:avLst/>
          </a:prstGeom>
          <a:noFill/>
        </p:spPr>
        <p:txBody>
          <a:bodyPr anchor="ctr" anchorCtr="0"/>
          <a:lstStyle>
            <a:lvl1pPr marL="0" indent="0" algn="ctr">
              <a:buNone/>
              <a:defRPr sz="800" baseline="0"/>
            </a:lvl1pPr>
          </a:lstStyle>
          <a:p>
            <a:r>
              <a:rPr lang="en-GB" dirty="0"/>
              <a:t>Insert Co-branded logo here</a:t>
            </a:r>
            <a:br>
              <a:rPr lang="en-GB" dirty="0"/>
            </a:br>
            <a:r>
              <a:rPr lang="en-GB" dirty="0"/>
              <a:t>12.7cm x 3.8cm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5026914"/>
            <a:ext cx="9144000" cy="137282"/>
          </a:xfrm>
          <a:prstGeom prst="rect">
            <a:avLst/>
          </a:prstGeom>
          <a:gradFill flip="none" rotWithShape="1">
            <a:gsLst>
              <a:gs pos="25000">
                <a:srgbClr val="0075B0"/>
              </a:gs>
              <a:gs pos="75000">
                <a:srgbClr val="78BE2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460" y="1005840"/>
            <a:ext cx="8642920" cy="3657600"/>
          </a:xfrm>
          <a:prstGeom prst="rect">
            <a:avLst/>
          </a:prstGeom>
        </p:spPr>
        <p:txBody>
          <a:bodyPr>
            <a:noAutofit/>
          </a:bodyPr>
          <a:lstStyle>
            <a:lvl1pPr marL="187325" indent="-18732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>
                <a:solidFill>
                  <a:srgbClr val="4A4A4A"/>
                </a:solidFill>
              </a:defRPr>
            </a:lvl1pPr>
            <a:lvl2pPr marL="384175" indent="-1778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>
                <a:solidFill>
                  <a:srgbClr val="4A4A4A"/>
                </a:solidFill>
              </a:defRPr>
            </a:lvl2pPr>
            <a:lvl3pPr marL="555625" indent="-17145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>
                <a:solidFill>
                  <a:srgbClr val="4A4A4A"/>
                </a:solidFill>
              </a:defRPr>
            </a:lvl3pPr>
            <a:lvl4pPr marL="735013" indent="-1825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>
                <a:solidFill>
                  <a:srgbClr val="4A4A4A"/>
                </a:solidFill>
              </a:defRPr>
            </a:lvl4pPr>
            <a:lvl5pPr marL="896938" indent="-1571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>
                <a:solidFill>
                  <a:srgbClr val="4A4A4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251520" y="22314"/>
            <a:ext cx="4974165" cy="75816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lnSpc>
                <a:spcPts val="25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871" y="4796911"/>
            <a:ext cx="4298984" cy="226194"/>
          </a:xfrm>
          <a:prstGeom prst="rect">
            <a:avLst/>
          </a:prstGeom>
        </p:spPr>
        <p:txBody>
          <a:bodyPr anchor="b" anchorCtr="0"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en-GB"/>
              <a:t>Travelport Confidential</a:t>
            </a:r>
            <a:endParaRPr lang="en-GB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4322" y="4808341"/>
            <a:ext cx="522784" cy="226194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F30B3D10-FB2C-4E1C-B182-B221F4FA039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6774" y="293685"/>
            <a:ext cx="1393073" cy="399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533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413">
          <p15:clr>
            <a:srgbClr val="FBAE40"/>
          </p15:clr>
        </p15:guide>
        <p15:guide id="4" pos="219" userDrawn="1">
          <p15:clr>
            <a:srgbClr val="FBAE40"/>
          </p15:clr>
        </p15:guide>
        <p15:guide id="5" pos="5568">
          <p15:clr>
            <a:srgbClr val="FBAE40"/>
          </p15:clr>
        </p15:guide>
        <p15:guide id="6" orient="horz" pos="801" userDrawn="1">
          <p15:clr>
            <a:srgbClr val="FBAE40"/>
          </p15:clr>
        </p15:guide>
        <p15:guide id="7" orient="horz" pos="311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Redefining Title_Content_Blue to Green, Footer &amp; p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0"/>
            <a:ext cx="9144000" cy="5030547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-2"/>
            <a:ext cx="9150908" cy="5143502"/>
            <a:chOff x="6402" y="0"/>
            <a:chExt cx="12185598" cy="6858001"/>
          </a:xfrm>
        </p:grpSpPr>
        <p:sp>
          <p:nvSpPr>
            <p:cNvPr id="11" name="Rectangle 10"/>
            <p:cNvSpPr/>
            <p:nvPr userDrawn="1"/>
          </p:nvSpPr>
          <p:spPr>
            <a:xfrm>
              <a:off x="6402" y="1"/>
              <a:ext cx="6116429" cy="6858000"/>
            </a:xfrm>
            <a:prstGeom prst="rect">
              <a:avLst/>
            </a:prstGeom>
            <a:gradFill flip="none" rotWithShape="1">
              <a:gsLst>
                <a:gs pos="78000">
                  <a:schemeClr val="tx1">
                    <a:lumMod val="20000"/>
                    <a:lumOff val="80000"/>
                    <a:alpha val="7000"/>
                  </a:schemeClr>
                </a:gs>
                <a:gs pos="18000">
                  <a:schemeClr val="tx1">
                    <a:alpha val="28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FFFFFF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 flipH="1">
              <a:off x="6075571" y="0"/>
              <a:ext cx="6116429" cy="6858000"/>
            </a:xfrm>
            <a:prstGeom prst="rect">
              <a:avLst/>
            </a:prstGeom>
            <a:gradFill flip="none" rotWithShape="1">
              <a:gsLst>
                <a:gs pos="79000">
                  <a:schemeClr val="accent2">
                    <a:lumMod val="40000"/>
                    <a:lumOff val="60000"/>
                    <a:alpha val="13000"/>
                  </a:schemeClr>
                </a:gs>
                <a:gs pos="26000">
                  <a:schemeClr val="accent2">
                    <a:alpha val="28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Rectangle 5"/>
          <p:cNvSpPr/>
          <p:nvPr userDrawn="1"/>
        </p:nvSpPr>
        <p:spPr>
          <a:xfrm>
            <a:off x="0" y="5026914"/>
            <a:ext cx="9144000" cy="137282"/>
          </a:xfrm>
          <a:prstGeom prst="rect">
            <a:avLst/>
          </a:prstGeom>
          <a:gradFill flip="none" rotWithShape="1">
            <a:gsLst>
              <a:gs pos="25000">
                <a:srgbClr val="0075B0"/>
              </a:gs>
              <a:gs pos="75000">
                <a:srgbClr val="78BE2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871" y="4796911"/>
            <a:ext cx="4298984" cy="226194"/>
          </a:xfrm>
          <a:prstGeom prst="rect">
            <a:avLst/>
          </a:prstGeom>
        </p:spPr>
        <p:txBody>
          <a:bodyPr anchor="b" anchorCtr="0"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Travelport Confidential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178044"/>
            <a:ext cx="8642920" cy="3553945"/>
          </a:xfrm>
          <a:prstGeom prst="rect">
            <a:avLst/>
          </a:prstGeom>
          <a:solidFill>
            <a:schemeClr val="bg2">
              <a:alpha val="77000"/>
            </a:schemeClr>
          </a:solidFill>
        </p:spPr>
        <p:txBody>
          <a:bodyPr>
            <a:noAutofit/>
          </a:bodyPr>
          <a:lstStyle>
            <a:lvl1pPr marL="2286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4A4A4A"/>
                </a:solidFill>
                <a:effectLst/>
              </a:defRPr>
            </a:lvl1pPr>
            <a:lvl2pPr marL="457200" indent="-228600">
              <a:buClr>
                <a:schemeClr val="tx1"/>
              </a:buClr>
              <a:buFont typeface="Calibri" panose="020F0502020204030204" pitchFamily="34" charset="0"/>
              <a:buChar char="–"/>
              <a:defRPr sz="1600">
                <a:solidFill>
                  <a:srgbClr val="4A4A4A"/>
                </a:solidFill>
                <a:effectLst/>
              </a:defRPr>
            </a:lvl2pPr>
            <a:lvl3pPr marL="6858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4A4A4A"/>
                </a:solidFill>
                <a:effectLst/>
              </a:defRPr>
            </a:lvl3pPr>
            <a:lvl4pPr marL="914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200">
                <a:solidFill>
                  <a:srgbClr val="4A4A4A"/>
                </a:solidFill>
                <a:effectLst/>
              </a:defRPr>
            </a:lvl4pPr>
            <a:lvl5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200">
                <a:solidFill>
                  <a:srgbClr val="4A4A4A"/>
                </a:solidFill>
                <a:effectLst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0" y="208694"/>
            <a:ext cx="5940152" cy="879351"/>
          </a:xfrm>
          <a:prstGeom prst="rect">
            <a:avLst/>
          </a:prstGeom>
          <a:solidFill>
            <a:schemeClr val="tx1">
              <a:alpha val="77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marL="242888" indent="0">
              <a:lnSpc>
                <a:spcPts val="25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9246" y="256550"/>
            <a:ext cx="1407018" cy="41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3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411">
          <p15:clr>
            <a:srgbClr val="FBAE40"/>
          </p15:clr>
        </p15:guide>
        <p15:guide id="4" pos="219">
          <p15:clr>
            <a:srgbClr val="FBAE40"/>
          </p15:clr>
        </p15:guide>
        <p15:guide id="5" pos="5568">
          <p15:clr>
            <a:srgbClr val="FBAE40"/>
          </p15:clr>
        </p15:guide>
        <p15:guide id="6" orient="horz" pos="792">
          <p15:clr>
            <a:srgbClr val="FBAE40"/>
          </p15:clr>
        </p15:guide>
        <p15:guide id="7" orient="horz" pos="311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_full blue">
    <p:bg>
      <p:bgPr>
        <a:gradFill flip="none" rotWithShape="1">
          <a:gsLst>
            <a:gs pos="95000">
              <a:schemeClr val="tx1">
                <a:alpha val="75000"/>
              </a:schemeClr>
            </a:gs>
            <a:gs pos="30000">
              <a:srgbClr val="0075B0"/>
            </a:gs>
            <a:gs pos="60000">
              <a:schemeClr val="tx1">
                <a:alpha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026914"/>
            <a:ext cx="9144000" cy="116586"/>
          </a:xfrm>
          <a:prstGeom prst="rect">
            <a:avLst/>
          </a:prstGeom>
          <a:gradFill flip="none" rotWithShape="1">
            <a:gsLst>
              <a:gs pos="25000">
                <a:srgbClr val="0075B0"/>
              </a:gs>
              <a:gs pos="75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2029968"/>
            <a:ext cx="7296912" cy="5417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aseline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Presentation divider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571750"/>
            <a:ext cx="7296912" cy="5417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aseline="0">
                <a:solidFill>
                  <a:schemeClr val="bg2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Optional sub-head</a:t>
            </a:r>
          </a:p>
        </p:txBody>
      </p:sp>
    </p:spTree>
    <p:extLst>
      <p:ext uri="{BB962C8B-B14F-4D97-AF65-F5344CB8AC3E}">
        <p14:creationId xmlns:p14="http://schemas.microsoft.com/office/powerpoint/2010/main" val="10764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552">
          <p15:clr>
            <a:srgbClr val="FBAE40"/>
          </p15:clr>
        </p15:guide>
        <p15:guide id="4" pos="46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539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13" r:id="rId2"/>
    <p:sldLayoutId id="2147483674" r:id="rId3"/>
    <p:sldLayoutId id="2147483730" r:id="rId4"/>
    <p:sldLayoutId id="2147483755" r:id="rId5"/>
    <p:sldLayoutId id="2147483756" r:id="rId6"/>
    <p:sldLayoutId id="2147483753" r:id="rId7"/>
    <p:sldLayoutId id="2147483776" r:id="rId8"/>
    <p:sldLayoutId id="2147483772" r:id="rId9"/>
    <p:sldLayoutId id="2147483773" r:id="rId10"/>
    <p:sldLayoutId id="2147483774" r:id="rId11"/>
    <p:sldLayoutId id="2147483775" r:id="rId12"/>
    <p:sldLayoutId id="2147483729" r:id="rId13"/>
    <p:sldLayoutId id="2147483710" r:id="rId14"/>
    <p:sldLayoutId id="2147483768" r:id="rId15"/>
    <p:sldLayoutId id="2147483769" r:id="rId16"/>
    <p:sldLayoutId id="2147483771" r:id="rId17"/>
    <p:sldLayoutId id="2147483677" r:id="rId18"/>
    <p:sldLayoutId id="2147483770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ts val="3500"/>
        </a:lnSpc>
        <a:spcBef>
          <a:spcPct val="0"/>
        </a:spcBef>
        <a:buNone/>
        <a:defRPr sz="2400" b="0" kern="1200">
          <a:solidFill>
            <a:srgbClr val="0075B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rgbClr val="4A4A4A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–"/>
        <a:defRPr sz="1600" kern="1200">
          <a:solidFill>
            <a:srgbClr val="4A4A4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rgbClr val="4A4A4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anose="020B0604020202020204" pitchFamily="34" charset="0"/>
        <a:buChar char="•"/>
        <a:defRPr sz="1200" kern="1200">
          <a:solidFill>
            <a:srgbClr val="4A4A4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anose="020B0604020202020204" pitchFamily="34" charset="0"/>
        <a:buChar char="•"/>
        <a:defRPr sz="1200" kern="1200">
          <a:solidFill>
            <a:srgbClr val="4A4A4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35000" y="3292475"/>
            <a:ext cx="7897813" cy="333375"/>
          </a:xfrm>
        </p:spPr>
        <p:txBody>
          <a:bodyPr/>
          <a:lstStyle/>
          <a:p>
            <a:pPr lvl="0"/>
            <a:r>
              <a:rPr lang="en-US" dirty="0"/>
              <a:t>Matan Becker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5000" y="3675063"/>
            <a:ext cx="7897813" cy="519112"/>
          </a:xfrm>
        </p:spPr>
        <p:txBody>
          <a:bodyPr/>
          <a:lstStyle/>
          <a:p>
            <a:pPr lvl="0"/>
            <a:r>
              <a:rPr lang="en-US" dirty="0"/>
              <a:t>Data Analytics Intern / A Day in the Life of an IA Intern / Friday 04 August 2017</a:t>
            </a:r>
          </a:p>
        </p:txBody>
      </p:sp>
    </p:spTree>
    <p:extLst>
      <p:ext uri="{BB962C8B-B14F-4D97-AF65-F5344CB8AC3E}">
        <p14:creationId xmlns:p14="http://schemas.microsoft.com/office/powerpoint/2010/main" val="186060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takeaway: </a:t>
            </a:r>
            <a:r>
              <a:rPr lang="en-US" b="1" dirty="0"/>
              <a:t>you can learn anything from google</a:t>
            </a:r>
          </a:p>
          <a:p>
            <a:r>
              <a:rPr lang="en-US" dirty="0"/>
              <a:t>Additional things I learned this summer:</a:t>
            </a:r>
          </a:p>
          <a:p>
            <a:pPr lvl="1"/>
            <a:r>
              <a:rPr lang="en-US" dirty="0"/>
              <a:t>How to navigate and build applications in Linux</a:t>
            </a:r>
          </a:p>
          <a:p>
            <a:pPr lvl="1"/>
            <a:r>
              <a:rPr lang="en-US" dirty="0"/>
              <a:t>New Big Data Technologies (Hadoop, Spark, YARN, HIVE)</a:t>
            </a:r>
          </a:p>
          <a:p>
            <a:pPr lvl="1"/>
            <a:r>
              <a:rPr lang="en-US" dirty="0"/>
              <a:t>Data warehousing fundamentals, OLAP cubes &amp; cube design methodologies</a:t>
            </a:r>
          </a:p>
          <a:p>
            <a:r>
              <a:rPr lang="en-US" dirty="0"/>
              <a:t>Working towards HCA (Hortonworks Certified Associate) Certification with other Big Data interns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Travelport Confidential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3D10-FB2C-4E1C-B182-B221F4FA0398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74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76600" y="2038350"/>
            <a:ext cx="2587752" cy="617982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6194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491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1460" y="880348"/>
            <a:ext cx="8642920" cy="3977402"/>
          </a:xfrm>
        </p:spPr>
        <p:txBody>
          <a:bodyPr/>
          <a:lstStyle/>
          <a:p>
            <a:r>
              <a:rPr lang="en-US" dirty="0"/>
              <a:t>Born and raised in Atlanta, Georgia</a:t>
            </a:r>
          </a:p>
          <a:p>
            <a:r>
              <a:rPr lang="en-US" dirty="0"/>
              <a:t>BBA in Finance from The University of Georgia</a:t>
            </a:r>
          </a:p>
          <a:p>
            <a:r>
              <a:rPr lang="en-US" dirty="0"/>
              <a:t>Senior Operations Analyst for 2.5 years in the Healthcare Supply Chain industry</a:t>
            </a:r>
          </a:p>
          <a:p>
            <a:r>
              <a:rPr lang="en-GB" dirty="0"/>
              <a:t>Currently pursuing a Master’s in Analytics from Georgia State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me: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Travelport Confidential</a:t>
            </a:r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3D10-FB2C-4E1C-B182-B221F4FA0398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4" name="Arrow: Chevron 3"/>
          <p:cNvSpPr/>
          <p:nvPr/>
        </p:nvSpPr>
        <p:spPr>
          <a:xfrm>
            <a:off x="1676400" y="2867025"/>
            <a:ext cx="304800" cy="304800"/>
          </a:xfrm>
          <a:prstGeom prst="chevr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hevron 11"/>
          <p:cNvSpPr/>
          <p:nvPr/>
        </p:nvSpPr>
        <p:spPr>
          <a:xfrm>
            <a:off x="3424933" y="2864044"/>
            <a:ext cx="304800" cy="304800"/>
          </a:xfrm>
          <a:prstGeom prst="chevr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hevron 13"/>
          <p:cNvSpPr/>
          <p:nvPr/>
        </p:nvSpPr>
        <p:spPr>
          <a:xfrm>
            <a:off x="6985671" y="2864319"/>
            <a:ext cx="304800" cy="304800"/>
          </a:xfrm>
          <a:prstGeom prst="chevr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45" y="2423348"/>
            <a:ext cx="1320165" cy="12001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698" y="2423348"/>
            <a:ext cx="1085850" cy="120015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6118" y="2602106"/>
            <a:ext cx="2834640" cy="82867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5385" y="2343150"/>
            <a:ext cx="1457325" cy="120015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672" y="4467378"/>
            <a:ext cx="1188496" cy="340066"/>
          </a:xfrm>
          <a:prstGeom prst="rect">
            <a:avLst/>
          </a:prstGeom>
        </p:spPr>
      </p:pic>
      <p:cxnSp>
        <p:nvCxnSpPr>
          <p:cNvPr id="44" name="Connector: Curved 43"/>
          <p:cNvCxnSpPr>
            <a:stCxn id="27" idx="2"/>
            <a:endCxn id="40" idx="1"/>
          </p:cNvCxnSpPr>
          <p:nvPr/>
        </p:nvCxnSpPr>
        <p:spPr>
          <a:xfrm rot="16200000" flipH="1">
            <a:off x="1871994" y="2530732"/>
            <a:ext cx="1013913" cy="31994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Curved 46"/>
          <p:cNvCxnSpPr>
            <a:stCxn id="29" idx="2"/>
            <a:endCxn id="40" idx="1"/>
          </p:cNvCxnSpPr>
          <p:nvPr/>
        </p:nvCxnSpPr>
        <p:spPr>
          <a:xfrm rot="16200000" flipH="1">
            <a:off x="2805191" y="3463929"/>
            <a:ext cx="1013913" cy="133304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/>
          <p:cNvCxnSpPr>
            <a:endCxn id="40" idx="3"/>
          </p:cNvCxnSpPr>
          <p:nvPr/>
        </p:nvCxnSpPr>
        <p:spPr>
          <a:xfrm rot="5400000">
            <a:off x="5151970" y="3558497"/>
            <a:ext cx="1094112" cy="106371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/>
          <p:cNvCxnSpPr>
            <a:stCxn id="33" idx="2"/>
            <a:endCxn id="40" idx="3"/>
          </p:cNvCxnSpPr>
          <p:nvPr/>
        </p:nvCxnSpPr>
        <p:spPr>
          <a:xfrm rot="5400000">
            <a:off x="6138553" y="2571915"/>
            <a:ext cx="1094111" cy="30368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43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Department: </a:t>
            </a:r>
            <a:r>
              <a:rPr lang="en-US" b="1" dirty="0"/>
              <a:t>Infrastructure</a:t>
            </a:r>
            <a:r>
              <a:rPr lang="en-US" dirty="0"/>
              <a:t> </a:t>
            </a:r>
            <a:r>
              <a:rPr lang="en-US" b="1" dirty="0"/>
              <a:t>Architecture</a:t>
            </a:r>
          </a:p>
          <a:p>
            <a:r>
              <a:rPr lang="en-US" dirty="0"/>
              <a:t>Manager: </a:t>
            </a:r>
          </a:p>
          <a:p>
            <a:pPr lvl="1"/>
            <a:r>
              <a:rPr lang="en-US" dirty="0"/>
              <a:t>Chuck Warne – Director, Architecture</a:t>
            </a:r>
          </a:p>
          <a:p>
            <a:r>
              <a:rPr lang="en-US" dirty="0"/>
              <a:t>Team members:</a:t>
            </a:r>
          </a:p>
          <a:p>
            <a:pPr lvl="1"/>
            <a:r>
              <a:rPr lang="en-US" dirty="0"/>
              <a:t>Su Bae: Data Modeler</a:t>
            </a:r>
          </a:p>
          <a:p>
            <a:pPr lvl="1"/>
            <a:r>
              <a:rPr lang="en-US" dirty="0"/>
              <a:t>Harvinder Singh: Senior Architect II</a:t>
            </a:r>
          </a:p>
          <a:p>
            <a:pPr lvl="1"/>
            <a:r>
              <a:rPr lang="en-US" dirty="0"/>
              <a:t>Brad Harris: Senior Architect II</a:t>
            </a:r>
          </a:p>
          <a:p>
            <a:pPr lvl="1"/>
            <a:r>
              <a:rPr lang="en-US" dirty="0"/>
              <a:t>Hakjoong Kim- Data Analytics Analyst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Team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Travelport Confidential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3D10-FB2C-4E1C-B182-B221F4FA0398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69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 Methods from Hadoop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Travelport Confidential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3D10-FB2C-4E1C-B182-B221F4FA0398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Project: </a:t>
            </a:r>
          </a:p>
          <a:p>
            <a:pPr lvl="1"/>
            <a:r>
              <a:rPr lang="en-US" dirty="0"/>
              <a:t>Evaluate various data access methods to query data stored in the Hadoop platform using distributed OLAP and in-memory technologies and provide recommendations</a:t>
            </a:r>
          </a:p>
          <a:p>
            <a:r>
              <a:rPr lang="en-US" dirty="0"/>
              <a:t>Business Context/Problem: </a:t>
            </a:r>
          </a:p>
          <a:p>
            <a:pPr lvl="1"/>
            <a:r>
              <a:rPr lang="en-US" dirty="0" err="1"/>
              <a:t>Travelport</a:t>
            </a:r>
            <a:r>
              <a:rPr lang="en-US" dirty="0"/>
              <a:t> has a massive amount of transaction log data that is difficult to access and analyze</a:t>
            </a:r>
          </a:p>
          <a:p>
            <a:pPr lvl="1"/>
            <a:r>
              <a:rPr lang="en-US" dirty="0"/>
              <a:t>Data currently needs to be extracted out of Hadoop into a relational database to analyze; very inefficient and time-consuming</a:t>
            </a:r>
          </a:p>
          <a:p>
            <a:pPr lvl="1"/>
            <a:r>
              <a:rPr lang="en-US" dirty="0"/>
              <a:t>Data has not been used to drive business insight</a:t>
            </a:r>
          </a:p>
          <a:p>
            <a:r>
              <a:rPr lang="en-US" dirty="0"/>
              <a:t>Objective: </a:t>
            </a:r>
          </a:p>
          <a:p>
            <a:pPr lvl="1"/>
            <a:r>
              <a:rPr lang="en-US" dirty="0"/>
              <a:t>Analyze Hadoop data inside BI Applications with sub-second query times</a:t>
            </a:r>
          </a:p>
          <a:p>
            <a:r>
              <a:rPr lang="en-US" dirty="0"/>
              <a:t>Technologies Evaluated: 1) Apache </a:t>
            </a:r>
            <a:r>
              <a:rPr lang="en-US" dirty="0" err="1"/>
              <a:t>Kylin</a:t>
            </a:r>
            <a:r>
              <a:rPr lang="en-US" dirty="0"/>
              <a:t> 2) Spark SQL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44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</a:t>
            </a:r>
            <a:r>
              <a:rPr lang="en-US" dirty="0" err="1"/>
              <a:t>Kylin</a:t>
            </a:r>
            <a:r>
              <a:rPr lang="en-US" dirty="0"/>
              <a:t> - extremely fast distributed OLAP engine that offers SQL on Hadoop</a:t>
            </a:r>
          </a:p>
          <a:p>
            <a:pPr lvl="1"/>
            <a:r>
              <a:rPr lang="en-US" dirty="0"/>
              <a:t>Uses </a:t>
            </a:r>
            <a:r>
              <a:rPr lang="en-US" b="1" dirty="0"/>
              <a:t>“cubes”</a:t>
            </a:r>
            <a:r>
              <a:rPr lang="en-US" dirty="0"/>
              <a:t> which are multi-dimensional datasets that are </a:t>
            </a:r>
            <a:r>
              <a:rPr lang="en-US" b="1" dirty="0"/>
              <a:t>pre-aggregated</a:t>
            </a:r>
            <a:r>
              <a:rPr lang="en-US" dirty="0"/>
              <a:t> “sub-segments” of a database</a:t>
            </a:r>
            <a:endParaRPr lang="en-US" b="1" dirty="0"/>
          </a:p>
          <a:p>
            <a:r>
              <a:rPr lang="en-US" dirty="0"/>
              <a:t>Why should </a:t>
            </a:r>
            <a:r>
              <a:rPr lang="en-US" dirty="0" err="1"/>
              <a:t>Travelport</a:t>
            </a:r>
            <a:r>
              <a:rPr lang="en-US" dirty="0"/>
              <a:t> use this?</a:t>
            </a:r>
          </a:p>
          <a:p>
            <a:pPr lvl="1"/>
            <a:r>
              <a:rPr lang="en-US" dirty="0"/>
              <a:t>Reduces query latency on Hadoop</a:t>
            </a:r>
          </a:p>
          <a:p>
            <a:pPr lvl="1"/>
            <a:r>
              <a:rPr lang="en-US" dirty="0"/>
              <a:t>Increases ability to analyze log data and drive business insights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Spark/Spark SQL – Runs on top of Hadoop and processes data </a:t>
            </a:r>
            <a:r>
              <a:rPr lang="en-US" b="1" dirty="0"/>
              <a:t>“in-memory”</a:t>
            </a:r>
            <a:r>
              <a:rPr lang="en-US" dirty="0"/>
              <a:t> instead of on disk</a:t>
            </a:r>
          </a:p>
          <a:p>
            <a:pPr lvl="1"/>
            <a:r>
              <a:rPr lang="en-US" dirty="0"/>
              <a:t>makes repeated access to the same data much faster</a:t>
            </a:r>
          </a:p>
          <a:p>
            <a:r>
              <a:rPr lang="en-US" dirty="0"/>
              <a:t>Why should </a:t>
            </a:r>
            <a:r>
              <a:rPr lang="en-US" dirty="0" err="1"/>
              <a:t>Travelport</a:t>
            </a:r>
            <a:r>
              <a:rPr lang="en-US" dirty="0"/>
              <a:t> use this?</a:t>
            </a:r>
          </a:p>
          <a:p>
            <a:pPr lvl="1"/>
            <a:r>
              <a:rPr lang="en-US" dirty="0"/>
              <a:t>Faster than Hadoop MapReduce</a:t>
            </a:r>
          </a:p>
          <a:p>
            <a:pPr lvl="1"/>
            <a:r>
              <a:rPr lang="en-US" dirty="0"/>
              <a:t>Lots of optimization options available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Travelport</a:t>
            </a:r>
            <a:r>
              <a:rPr lang="en-GB" dirty="0"/>
              <a:t>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3D10-FB2C-4E1C-B182-B221F4FA0398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 Methods from Hadoop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273" y="3682721"/>
            <a:ext cx="1430179" cy="10710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379" y="3444358"/>
            <a:ext cx="2495074" cy="154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460" y="853561"/>
            <a:ext cx="4625340" cy="3809879"/>
          </a:xfrm>
        </p:spPr>
        <p:txBody>
          <a:bodyPr/>
          <a:lstStyle/>
          <a:p>
            <a:r>
              <a:rPr lang="en-US" dirty="0"/>
              <a:t>What I did for </a:t>
            </a:r>
            <a:r>
              <a:rPr lang="en-US" dirty="0" err="1"/>
              <a:t>Kylin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Modeled and built </a:t>
            </a:r>
            <a:r>
              <a:rPr lang="en-US" dirty="0" err="1"/>
              <a:t>Kylin</a:t>
            </a:r>
            <a:r>
              <a:rPr lang="en-US" dirty="0"/>
              <a:t> OLAP cubes using data from Hadoop and connected to SQL client/BI Applications</a:t>
            </a:r>
          </a:p>
          <a:p>
            <a:pPr lvl="1"/>
            <a:r>
              <a:rPr lang="en-US" dirty="0"/>
              <a:t>Ran aggregated queries to measure performance </a:t>
            </a:r>
          </a:p>
          <a:p>
            <a:r>
              <a:rPr lang="en-US" dirty="0"/>
              <a:t>What I did for Spark SQL:</a:t>
            </a:r>
          </a:p>
          <a:p>
            <a:pPr lvl="1"/>
            <a:r>
              <a:rPr lang="en-US" dirty="0"/>
              <a:t>Wrote </a:t>
            </a:r>
            <a:r>
              <a:rPr lang="en-US" dirty="0" err="1"/>
              <a:t>Pyspark</a:t>
            </a:r>
            <a:r>
              <a:rPr lang="en-US" dirty="0"/>
              <a:t> script and ran aggregated Spark SQL queries in Hadoop; measured performance</a:t>
            </a:r>
          </a:p>
          <a:p>
            <a:r>
              <a:rPr lang="en-US" dirty="0"/>
              <a:t>Created process document for creating OLAP cube and querying in </a:t>
            </a:r>
            <a:r>
              <a:rPr lang="en-US" dirty="0" err="1"/>
              <a:t>SparkSQL</a:t>
            </a:r>
            <a:r>
              <a:rPr lang="en-US" dirty="0"/>
              <a:t> for interns/new hires to come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 Methods from Hadoop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Travelport Confidential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3D10-FB2C-4E1C-B182-B221F4FA0398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9" name="Rectangle: Rounded Corners 8"/>
          <p:cNvSpPr/>
          <p:nvPr/>
        </p:nvSpPr>
        <p:spPr>
          <a:xfrm>
            <a:off x="5310231" y="780482"/>
            <a:ext cx="3300369" cy="407726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Striped Right 9"/>
          <p:cNvSpPr/>
          <p:nvPr/>
        </p:nvSpPr>
        <p:spPr>
          <a:xfrm>
            <a:off x="4846739" y="2038350"/>
            <a:ext cx="358930" cy="304800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352" y="900720"/>
            <a:ext cx="2832810" cy="383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7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Kylin</a:t>
            </a:r>
            <a:r>
              <a:rPr lang="en-US" dirty="0"/>
              <a:t> OLAP cubes query data much faster than HIVE or </a:t>
            </a:r>
            <a:r>
              <a:rPr lang="en-US" dirty="0" err="1"/>
              <a:t>SparkSQL</a:t>
            </a:r>
            <a:r>
              <a:rPr lang="en-US" dirty="0"/>
              <a:t>; see chart below</a:t>
            </a:r>
          </a:p>
          <a:p>
            <a:r>
              <a:rPr lang="en-US" dirty="0" err="1"/>
              <a:t>Kylin</a:t>
            </a:r>
            <a:r>
              <a:rPr lang="en-US" dirty="0"/>
              <a:t> is very compatible with many BI Applications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Travelport Confidential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3D10-FB2C-4E1C-B182-B221F4FA0398}" type="slidenum">
              <a:rPr lang="en-GB" smtClean="0"/>
              <a:pPr/>
              <a:t>7</a:t>
            </a:fld>
            <a:endParaRPr lang="en-GB"/>
          </a:p>
        </p:txBody>
      </p:sp>
      <p:graphicFrame>
        <p:nvGraphicFramePr>
          <p:cNvPr id="7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4176585"/>
              </p:ext>
            </p:extLst>
          </p:nvPr>
        </p:nvGraphicFramePr>
        <p:xfrm>
          <a:off x="774351" y="2160071"/>
          <a:ext cx="2316478" cy="2377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8239">
                  <a:extLst>
                    <a:ext uri="{9D8B030D-6E8A-4147-A177-3AD203B41FA5}">
                      <a16:colId xmlns:a16="http://schemas.microsoft.com/office/drawing/2014/main" val="2378057151"/>
                    </a:ext>
                  </a:extLst>
                </a:gridCol>
                <a:gridCol w="1158239">
                  <a:extLst>
                    <a:ext uri="{9D8B030D-6E8A-4147-A177-3AD203B41FA5}">
                      <a16:colId xmlns:a16="http://schemas.microsoft.com/office/drawing/2014/main" val="534076956"/>
                    </a:ext>
                  </a:extLst>
                </a:gridCol>
              </a:tblGrid>
              <a:tr h="47097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solidFill>
                            <a:schemeClr val="bg1"/>
                          </a:solidFill>
                        </a:rPr>
                        <a:t>Stats</a:t>
                      </a:r>
                    </a:p>
                  </a:txBody>
                  <a:tcPr marL="101854" marR="10185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dirty="0">
                          <a:solidFill>
                            <a:schemeClr val="bg1"/>
                          </a:solidFill>
                        </a:rPr>
                        <a:t>RAW_ULOGS Table</a:t>
                      </a:r>
                    </a:p>
                  </a:txBody>
                  <a:tcPr marL="101854" marR="101854" anchor="ctr"/>
                </a:tc>
                <a:extLst>
                  <a:ext uri="{0D108BD9-81ED-4DB2-BD59-A6C34878D82A}">
                    <a16:rowId xmlns:a16="http://schemas.microsoft.com/office/drawing/2014/main" val="935557844"/>
                  </a:ext>
                </a:extLst>
              </a:tr>
              <a:tr h="470970">
                <a:tc>
                  <a:txBody>
                    <a:bodyPr/>
                    <a:lstStyle/>
                    <a:p>
                      <a:pPr algn="ctr"/>
                      <a:r>
                        <a:rPr lang="en-GB" sz="1400" baseline="0" dirty="0">
                          <a:solidFill>
                            <a:schemeClr val="tx2"/>
                          </a:solidFill>
                        </a:rPr>
                        <a:t>Number of rows</a:t>
                      </a:r>
                    </a:p>
                  </a:txBody>
                  <a:tcPr marL="101854" marR="1018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aseline="0" dirty="0">
                          <a:solidFill>
                            <a:schemeClr val="tx2"/>
                          </a:solidFill>
                        </a:rPr>
                        <a:t>615,797,147</a:t>
                      </a:r>
                    </a:p>
                  </a:txBody>
                  <a:tcPr marL="101854" marR="101854" anchor="ctr"/>
                </a:tc>
                <a:extLst>
                  <a:ext uri="{0D108BD9-81ED-4DB2-BD59-A6C34878D82A}">
                    <a16:rowId xmlns:a16="http://schemas.microsoft.com/office/drawing/2014/main" val="1102610830"/>
                  </a:ext>
                </a:extLst>
              </a:tr>
              <a:tr h="277041">
                <a:tc>
                  <a:txBody>
                    <a:bodyPr/>
                    <a:lstStyle/>
                    <a:p>
                      <a:pPr algn="ctr"/>
                      <a:r>
                        <a:rPr lang="en-GB" sz="1400" baseline="0" dirty="0">
                          <a:solidFill>
                            <a:schemeClr val="tx2"/>
                          </a:solidFill>
                        </a:rPr>
                        <a:t>Raw Size</a:t>
                      </a:r>
                    </a:p>
                  </a:txBody>
                  <a:tcPr marL="101854" marR="1018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aseline="0" dirty="0">
                          <a:solidFill>
                            <a:schemeClr val="tx2"/>
                          </a:solidFill>
                        </a:rPr>
                        <a:t>1.65 TB</a:t>
                      </a:r>
                    </a:p>
                  </a:txBody>
                  <a:tcPr marL="101854" marR="101854" anchor="ctr"/>
                </a:tc>
                <a:extLst>
                  <a:ext uri="{0D108BD9-81ED-4DB2-BD59-A6C34878D82A}">
                    <a16:rowId xmlns:a16="http://schemas.microsoft.com/office/drawing/2014/main" val="1526970972"/>
                  </a:ext>
                </a:extLst>
              </a:tr>
              <a:tr h="4970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aseline="0" dirty="0">
                          <a:solidFill>
                            <a:schemeClr val="tx2"/>
                          </a:solidFill>
                        </a:rPr>
                        <a:t>Number of Partitions</a:t>
                      </a:r>
                    </a:p>
                  </a:txBody>
                  <a:tcPr marL="101854" marR="1018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aseline="0" dirty="0">
                          <a:solidFill>
                            <a:schemeClr val="tx2"/>
                          </a:solidFill>
                        </a:rPr>
                        <a:t>10</a:t>
                      </a:r>
                    </a:p>
                  </a:txBody>
                  <a:tcPr marL="101854" marR="101854" anchor="ctr"/>
                </a:tc>
                <a:extLst>
                  <a:ext uri="{0D108BD9-81ED-4DB2-BD59-A6C34878D82A}">
                    <a16:rowId xmlns:a16="http://schemas.microsoft.com/office/drawing/2014/main" val="220065404"/>
                  </a:ext>
                </a:extLst>
              </a:tr>
              <a:tr h="4709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aseline="0" dirty="0">
                          <a:solidFill>
                            <a:schemeClr val="tx2"/>
                          </a:solidFill>
                        </a:rPr>
                        <a:t>Number of Files </a:t>
                      </a:r>
                    </a:p>
                  </a:txBody>
                  <a:tcPr marL="101854" marR="1018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aseline="0" dirty="0">
                          <a:solidFill>
                            <a:schemeClr val="tx2"/>
                          </a:solidFill>
                        </a:rPr>
                        <a:t>19</a:t>
                      </a:r>
                    </a:p>
                  </a:txBody>
                  <a:tcPr marL="101854" marR="101854" anchor="ctr"/>
                </a:tc>
                <a:extLst>
                  <a:ext uri="{0D108BD9-81ED-4DB2-BD59-A6C34878D82A}">
                    <a16:rowId xmlns:a16="http://schemas.microsoft.com/office/drawing/2014/main" val="2240524432"/>
                  </a:ext>
                </a:extLst>
              </a:tr>
            </a:tbl>
          </a:graphicData>
        </a:graphic>
      </p:graphicFrame>
      <p:sp>
        <p:nvSpPr>
          <p:cNvPr id="11" name="Rounded Rectangle 2"/>
          <p:cNvSpPr txBox="1">
            <a:spLocks/>
          </p:cNvSpPr>
          <p:nvPr/>
        </p:nvSpPr>
        <p:spPr>
          <a:xfrm>
            <a:off x="1524000" y="1923766"/>
            <a:ext cx="817180" cy="273752"/>
          </a:xfrm>
          <a:prstGeom prst="roundRect">
            <a:avLst>
              <a:gd name="adj" fmla="val 0"/>
            </a:avLst>
          </a:prstGeom>
          <a:solidFill>
            <a:schemeClr val="tx1">
              <a:alpha val="77000"/>
            </a:schemeClr>
          </a:solidFill>
          <a:ln w="127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187325" indent="-18732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rgbClr val="4A4A4A"/>
                </a:solidFill>
                <a:latin typeface="+mn-lt"/>
                <a:ea typeface="+mn-ea"/>
                <a:cs typeface="+mn-cs"/>
              </a:defRPr>
            </a:lvl1pPr>
            <a:lvl2pPr marL="384175" indent="-1778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–"/>
              <a:defRPr sz="1600" kern="1200">
                <a:solidFill>
                  <a:srgbClr val="4A4A4A"/>
                </a:solidFill>
                <a:latin typeface="+mn-lt"/>
                <a:ea typeface="+mn-ea"/>
                <a:cs typeface="+mn-cs"/>
              </a:defRPr>
            </a:lvl2pPr>
            <a:lvl3pPr marL="555625" indent="-1714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rgbClr val="4A4A4A"/>
                </a:solidFill>
                <a:latin typeface="+mn-lt"/>
                <a:ea typeface="+mn-ea"/>
                <a:cs typeface="+mn-cs"/>
              </a:defRPr>
            </a:lvl3pPr>
            <a:lvl4pPr marL="735013" indent="-1825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rgbClr val="4A4A4A"/>
                </a:solidFill>
                <a:latin typeface="+mn-lt"/>
                <a:ea typeface="+mn-ea"/>
                <a:cs typeface="+mn-cs"/>
              </a:defRPr>
            </a:lvl4pPr>
            <a:lvl5pPr marL="896938" indent="-1571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rgbClr val="4A4A4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2"/>
                </a:solidFill>
              </a:rPr>
              <a:t>DATA</a:t>
            </a:r>
          </a:p>
        </p:txBody>
      </p:sp>
      <p:sp>
        <p:nvSpPr>
          <p:cNvPr id="13" name="Arrow: Chevron 12"/>
          <p:cNvSpPr/>
          <p:nvPr/>
        </p:nvSpPr>
        <p:spPr>
          <a:xfrm>
            <a:off x="3810000" y="3043992"/>
            <a:ext cx="304800" cy="304800"/>
          </a:xfrm>
          <a:prstGeom prst="chevr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FAADCCE-BA73-4211-96B5-13EE9B4C24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5528652"/>
              </p:ext>
            </p:extLst>
          </p:nvPr>
        </p:nvGraphicFramePr>
        <p:xfrm>
          <a:off x="4254666" y="1738924"/>
          <a:ext cx="4421048" cy="3219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1351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Travelport Confidential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3D10-FB2C-4E1C-B182-B221F4FA0398}" type="slidenum">
              <a:rPr lang="en-GB" smtClean="0"/>
              <a:pPr/>
              <a:t>8</a:t>
            </a:fld>
            <a:endParaRPr lang="en-GB"/>
          </a:p>
        </p:txBody>
      </p:sp>
      <p:graphicFrame>
        <p:nvGraphicFramePr>
          <p:cNvPr id="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7141098"/>
              </p:ext>
            </p:extLst>
          </p:nvPr>
        </p:nvGraphicFramePr>
        <p:xfrm>
          <a:off x="533400" y="1504950"/>
          <a:ext cx="4419600" cy="30300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32580">
                  <a:extLst>
                    <a:ext uri="{9D8B030D-6E8A-4147-A177-3AD203B41FA5}">
                      <a16:colId xmlns:a16="http://schemas.microsoft.com/office/drawing/2014/main" val="2378057151"/>
                    </a:ext>
                  </a:extLst>
                </a:gridCol>
                <a:gridCol w="1029620">
                  <a:extLst>
                    <a:ext uri="{9D8B030D-6E8A-4147-A177-3AD203B41FA5}">
                      <a16:colId xmlns:a16="http://schemas.microsoft.com/office/drawing/2014/main" val="53407695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77583792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020420571"/>
                    </a:ext>
                  </a:extLst>
                </a:gridCol>
              </a:tblGrid>
              <a:tr h="892069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solidFill>
                            <a:schemeClr val="bg1"/>
                          </a:solidFill>
                        </a:rPr>
                        <a:t>Query</a:t>
                      </a:r>
                    </a:p>
                  </a:txBody>
                  <a:tcPr marL="101854" marR="10185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dirty="0">
                          <a:solidFill>
                            <a:schemeClr val="bg1"/>
                          </a:solidFill>
                        </a:rPr>
                        <a:t>Apache</a:t>
                      </a:r>
                      <a:r>
                        <a:rPr lang="en-GB" sz="1400" b="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400" b="0" baseline="0" dirty="0" err="1">
                          <a:solidFill>
                            <a:schemeClr val="bg1"/>
                          </a:solidFill>
                        </a:rPr>
                        <a:t>Kylin</a:t>
                      </a:r>
                      <a:endParaRPr lang="en-GB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101854" marR="10185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dirty="0">
                          <a:solidFill>
                            <a:schemeClr val="bg1"/>
                          </a:solidFill>
                        </a:rPr>
                        <a:t>Spark SQL</a:t>
                      </a:r>
                    </a:p>
                  </a:txBody>
                  <a:tcPr marL="101854" marR="10185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dirty="0">
                          <a:solidFill>
                            <a:schemeClr val="bg1"/>
                          </a:solidFill>
                        </a:rPr>
                        <a:t>Hive</a:t>
                      </a:r>
                    </a:p>
                  </a:txBody>
                  <a:tcPr marL="101854" marR="101854" anchor="ctr"/>
                </a:tc>
                <a:extLst>
                  <a:ext uri="{0D108BD9-81ED-4DB2-BD59-A6C34878D82A}">
                    <a16:rowId xmlns:a16="http://schemas.microsoft.com/office/drawing/2014/main" val="935557844"/>
                  </a:ext>
                </a:extLst>
              </a:tr>
              <a:tr h="727740">
                <a:tc>
                  <a:txBody>
                    <a:bodyPr/>
                    <a:lstStyle/>
                    <a:p>
                      <a:pPr algn="ctr"/>
                      <a:r>
                        <a:rPr lang="en-GB" sz="1400" baseline="0" dirty="0">
                          <a:solidFill>
                            <a:schemeClr val="tx2"/>
                          </a:solidFill>
                        </a:rPr>
                        <a:t>Hourly Aggregates</a:t>
                      </a:r>
                    </a:p>
                  </a:txBody>
                  <a:tcPr marL="101854" marR="1018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aseline="0" dirty="0">
                          <a:solidFill>
                            <a:schemeClr val="tx2"/>
                          </a:solidFill>
                        </a:rPr>
                        <a:t>.428 sec</a:t>
                      </a:r>
                    </a:p>
                  </a:txBody>
                  <a:tcPr marL="101854" marR="1018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aseline="0" dirty="0">
                          <a:solidFill>
                            <a:schemeClr val="tx2"/>
                          </a:solidFill>
                        </a:rPr>
                        <a:t>62 sec</a:t>
                      </a:r>
                    </a:p>
                  </a:txBody>
                  <a:tcPr marL="101854" marR="1018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aseline="0" dirty="0">
                          <a:solidFill>
                            <a:schemeClr val="tx2"/>
                          </a:solidFill>
                        </a:rPr>
                        <a:t>147.3 sec</a:t>
                      </a:r>
                    </a:p>
                  </a:txBody>
                  <a:tcPr marL="101854" marR="101854" anchor="ctr"/>
                </a:tc>
                <a:extLst>
                  <a:ext uri="{0D108BD9-81ED-4DB2-BD59-A6C34878D82A}">
                    <a16:rowId xmlns:a16="http://schemas.microsoft.com/office/drawing/2014/main" val="1102610830"/>
                  </a:ext>
                </a:extLst>
              </a:tr>
              <a:tr h="399083">
                <a:tc>
                  <a:txBody>
                    <a:bodyPr/>
                    <a:lstStyle/>
                    <a:p>
                      <a:pPr algn="ctr"/>
                      <a:r>
                        <a:rPr lang="en-GB" sz="1400" baseline="0" dirty="0">
                          <a:solidFill>
                            <a:schemeClr val="tx2"/>
                          </a:solidFill>
                        </a:rPr>
                        <a:t>Daily Aggregates</a:t>
                      </a:r>
                    </a:p>
                  </a:txBody>
                  <a:tcPr marL="101854" marR="1018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aseline="0" dirty="0">
                          <a:solidFill>
                            <a:schemeClr val="tx2"/>
                          </a:solidFill>
                        </a:rPr>
                        <a:t>.854 sec</a:t>
                      </a:r>
                    </a:p>
                  </a:txBody>
                  <a:tcPr marL="101854" marR="1018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aseline="0" dirty="0">
                          <a:solidFill>
                            <a:schemeClr val="tx2"/>
                          </a:solidFill>
                        </a:rPr>
                        <a:t>80 sec</a:t>
                      </a:r>
                    </a:p>
                  </a:txBody>
                  <a:tcPr marL="101854" marR="1018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aseline="0" dirty="0">
                          <a:solidFill>
                            <a:schemeClr val="tx2"/>
                          </a:solidFill>
                        </a:rPr>
                        <a:t>137.2 sec</a:t>
                      </a:r>
                    </a:p>
                  </a:txBody>
                  <a:tcPr marL="101854" marR="101854" anchor="ctr"/>
                </a:tc>
                <a:extLst>
                  <a:ext uri="{0D108BD9-81ED-4DB2-BD59-A6C34878D82A}">
                    <a16:rowId xmlns:a16="http://schemas.microsoft.com/office/drawing/2014/main" val="1526970972"/>
                  </a:ext>
                </a:extLst>
              </a:tr>
              <a:tr h="8920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aseline="0" dirty="0">
                          <a:solidFill>
                            <a:schemeClr val="tx2"/>
                          </a:solidFill>
                        </a:rPr>
                        <a:t>Air Cancellation Rate</a:t>
                      </a:r>
                    </a:p>
                  </a:txBody>
                  <a:tcPr marL="101854" marR="1018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aseline="0" dirty="0">
                          <a:solidFill>
                            <a:schemeClr val="tx2"/>
                          </a:solidFill>
                        </a:rPr>
                        <a:t>N/A</a:t>
                      </a:r>
                    </a:p>
                  </a:txBody>
                  <a:tcPr marL="101854" marR="1018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aseline="0" dirty="0">
                          <a:solidFill>
                            <a:schemeClr val="tx2"/>
                          </a:solidFill>
                        </a:rPr>
                        <a:t>19 sec</a:t>
                      </a:r>
                    </a:p>
                  </a:txBody>
                  <a:tcPr marL="101854" marR="1018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aseline="0" dirty="0">
                          <a:solidFill>
                            <a:schemeClr val="tx2"/>
                          </a:solidFill>
                        </a:rPr>
                        <a:t>80.5 sec</a:t>
                      </a:r>
                    </a:p>
                  </a:txBody>
                  <a:tcPr marL="101854" marR="101854" anchor="ctr"/>
                </a:tc>
                <a:extLst>
                  <a:ext uri="{0D108BD9-81ED-4DB2-BD59-A6C34878D82A}">
                    <a16:rowId xmlns:a16="http://schemas.microsoft.com/office/drawing/2014/main" val="220065404"/>
                  </a:ext>
                </a:extLst>
              </a:tr>
            </a:tbl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1460" y="1005840"/>
            <a:ext cx="8642920" cy="3657600"/>
          </a:xfrm>
        </p:spPr>
        <p:txBody>
          <a:bodyPr/>
          <a:lstStyle/>
          <a:p>
            <a:r>
              <a:rPr lang="en-US" dirty="0"/>
              <a:t>Comparison Matrix:</a:t>
            </a:r>
          </a:p>
        </p:txBody>
      </p:sp>
      <p:graphicFrame>
        <p:nvGraphicFramePr>
          <p:cNvPr id="8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7602275"/>
              </p:ext>
            </p:extLst>
          </p:nvPr>
        </p:nvGraphicFramePr>
        <p:xfrm>
          <a:off x="6147372" y="1504951"/>
          <a:ext cx="2463228" cy="30300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31614">
                  <a:extLst>
                    <a:ext uri="{9D8B030D-6E8A-4147-A177-3AD203B41FA5}">
                      <a16:colId xmlns:a16="http://schemas.microsoft.com/office/drawing/2014/main" val="2378057151"/>
                    </a:ext>
                  </a:extLst>
                </a:gridCol>
                <a:gridCol w="1231614">
                  <a:extLst>
                    <a:ext uri="{9D8B030D-6E8A-4147-A177-3AD203B41FA5}">
                      <a16:colId xmlns:a16="http://schemas.microsoft.com/office/drawing/2014/main" val="534076956"/>
                    </a:ext>
                  </a:extLst>
                </a:gridCol>
              </a:tblGrid>
              <a:tr h="738244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solidFill>
                            <a:schemeClr val="bg1"/>
                          </a:solidFill>
                        </a:rPr>
                        <a:t>Best</a:t>
                      </a:r>
                      <a:r>
                        <a:rPr lang="en-GB" sz="1400" b="0" baseline="0" dirty="0">
                          <a:solidFill>
                            <a:schemeClr val="bg1"/>
                          </a:solidFill>
                        </a:rPr>
                        <a:t> Practices</a:t>
                      </a:r>
                      <a:endParaRPr lang="en-GB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101854" marR="10185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dirty="0">
                          <a:solidFill>
                            <a:schemeClr val="bg1"/>
                          </a:solidFill>
                        </a:rPr>
                        <a:t>Access</a:t>
                      </a:r>
                      <a:r>
                        <a:rPr lang="en-GB" sz="1400" b="0" baseline="0" dirty="0">
                          <a:solidFill>
                            <a:schemeClr val="bg1"/>
                          </a:solidFill>
                        </a:rPr>
                        <a:t> Method</a:t>
                      </a:r>
                      <a:endParaRPr lang="en-GB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101854" marR="101854" anchor="ctr"/>
                </a:tc>
                <a:extLst>
                  <a:ext uri="{0D108BD9-81ED-4DB2-BD59-A6C34878D82A}">
                    <a16:rowId xmlns:a16="http://schemas.microsoft.com/office/drawing/2014/main" val="935557844"/>
                  </a:ext>
                </a:extLst>
              </a:tr>
              <a:tr h="719950">
                <a:tc>
                  <a:txBody>
                    <a:bodyPr/>
                    <a:lstStyle/>
                    <a:p>
                      <a:pPr algn="ctr"/>
                      <a:r>
                        <a:rPr lang="en-GB" sz="1400" baseline="0" dirty="0">
                          <a:solidFill>
                            <a:schemeClr val="tx2"/>
                          </a:solidFill>
                        </a:rPr>
                        <a:t>Memory Storage</a:t>
                      </a:r>
                    </a:p>
                  </a:txBody>
                  <a:tcPr marL="101854" marR="1018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aseline="0" dirty="0">
                          <a:solidFill>
                            <a:schemeClr val="tx2"/>
                          </a:solidFill>
                        </a:rPr>
                        <a:t>Spark</a:t>
                      </a:r>
                    </a:p>
                  </a:txBody>
                  <a:tcPr marL="101854" marR="101854" anchor="ctr"/>
                </a:tc>
                <a:extLst>
                  <a:ext uri="{0D108BD9-81ED-4DB2-BD59-A6C34878D82A}">
                    <a16:rowId xmlns:a16="http://schemas.microsoft.com/office/drawing/2014/main" val="1102610830"/>
                  </a:ext>
                </a:extLst>
              </a:tr>
              <a:tr h="703807">
                <a:tc>
                  <a:txBody>
                    <a:bodyPr/>
                    <a:lstStyle/>
                    <a:p>
                      <a:pPr algn="ctr"/>
                      <a:r>
                        <a:rPr lang="en-GB" sz="1400" baseline="0" dirty="0">
                          <a:solidFill>
                            <a:schemeClr val="tx2"/>
                          </a:solidFill>
                        </a:rPr>
                        <a:t>Cube Build</a:t>
                      </a:r>
                    </a:p>
                  </a:txBody>
                  <a:tcPr marL="101854" marR="1018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aseline="0" dirty="0">
                          <a:solidFill>
                            <a:schemeClr val="tx2"/>
                          </a:solidFill>
                        </a:rPr>
                        <a:t>Spark</a:t>
                      </a:r>
                    </a:p>
                  </a:txBody>
                  <a:tcPr marL="101854" marR="101854" anchor="ctr"/>
                </a:tc>
                <a:extLst>
                  <a:ext uri="{0D108BD9-81ED-4DB2-BD59-A6C34878D82A}">
                    <a16:rowId xmlns:a16="http://schemas.microsoft.com/office/drawing/2014/main" val="1526970972"/>
                  </a:ext>
                </a:extLst>
              </a:tr>
              <a:tr h="8680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aseline="0" dirty="0">
                          <a:solidFill>
                            <a:schemeClr val="tx2"/>
                          </a:solidFill>
                        </a:rPr>
                        <a:t>Query Performance</a:t>
                      </a:r>
                    </a:p>
                  </a:txBody>
                  <a:tcPr marL="101854" marR="1018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aseline="0" dirty="0" err="1">
                          <a:solidFill>
                            <a:schemeClr val="tx2"/>
                          </a:solidFill>
                        </a:rPr>
                        <a:t>Kylin</a:t>
                      </a:r>
                      <a:r>
                        <a:rPr lang="en-GB" sz="1400" baseline="0" dirty="0">
                          <a:solidFill>
                            <a:schemeClr val="tx2"/>
                          </a:solidFill>
                        </a:rPr>
                        <a:t> Cube</a:t>
                      </a:r>
                    </a:p>
                  </a:txBody>
                  <a:tcPr marL="101854" marR="101854" anchor="ctr"/>
                </a:tc>
                <a:extLst>
                  <a:ext uri="{0D108BD9-81ED-4DB2-BD59-A6C34878D82A}">
                    <a16:rowId xmlns:a16="http://schemas.microsoft.com/office/drawing/2014/main" val="220065404"/>
                  </a:ext>
                </a:extLst>
              </a:tr>
            </a:tbl>
          </a:graphicData>
        </a:graphic>
      </p:graphicFrame>
      <p:sp>
        <p:nvSpPr>
          <p:cNvPr id="9" name="Arrow: Chevron 8"/>
          <p:cNvSpPr/>
          <p:nvPr/>
        </p:nvSpPr>
        <p:spPr>
          <a:xfrm>
            <a:off x="5410200" y="2876550"/>
            <a:ext cx="336264" cy="334010"/>
          </a:xfrm>
          <a:prstGeom prst="chevr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89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Travelport Confidential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3D10-FB2C-4E1C-B182-B221F4FA0398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cubes for queries that require a lot of computation/aggregation</a:t>
            </a:r>
          </a:p>
          <a:p>
            <a:pPr lvl="1"/>
            <a:r>
              <a:rPr lang="en-US" dirty="0"/>
              <a:t>When you have a known set of data that can be summarized or aggregated</a:t>
            </a:r>
          </a:p>
          <a:p>
            <a:pPr lvl="1"/>
            <a:r>
              <a:rPr lang="en-US" dirty="0"/>
              <a:t>For ad-hoc queries, another tool would be required</a:t>
            </a:r>
          </a:p>
          <a:p>
            <a:r>
              <a:rPr lang="en-US" dirty="0"/>
              <a:t>Use Hive for simpler queries as it is easier to use than </a:t>
            </a:r>
            <a:r>
              <a:rPr lang="en-US" dirty="0" err="1"/>
              <a:t>SparkSQL</a:t>
            </a:r>
            <a:r>
              <a:rPr lang="en-US" dirty="0"/>
              <a:t> and can still run queries on big data relatively fast</a:t>
            </a:r>
          </a:p>
          <a:p>
            <a:r>
              <a:rPr lang="en-US" dirty="0"/>
              <a:t>Use Spark-SQL:</a:t>
            </a:r>
          </a:p>
          <a:p>
            <a:pPr lvl="1"/>
            <a:r>
              <a:rPr lang="en-US" dirty="0"/>
              <a:t>When better query performance than hive is required</a:t>
            </a:r>
          </a:p>
          <a:p>
            <a:pPr lvl="1"/>
            <a:r>
              <a:rPr lang="en-US" dirty="0"/>
              <a:t>Tradeoff between complexity and faster query times</a:t>
            </a:r>
          </a:p>
        </p:txBody>
      </p:sp>
    </p:spTree>
    <p:extLst>
      <p:ext uri="{BB962C8B-B14F-4D97-AF65-F5344CB8AC3E}">
        <p14:creationId xmlns:p14="http://schemas.microsoft.com/office/powerpoint/2010/main" val="10936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efining Content Master ">
  <a:themeElements>
    <a:clrScheme name="Travelport">
      <a:dk1>
        <a:srgbClr val="0075B0"/>
      </a:dk1>
      <a:lt1>
        <a:srgbClr val="FFFFFF"/>
      </a:lt1>
      <a:dk2>
        <a:srgbClr val="4A4A4A"/>
      </a:dk2>
      <a:lt2>
        <a:srgbClr val="FFFFFF"/>
      </a:lt2>
      <a:accent1>
        <a:srgbClr val="0075B0"/>
      </a:accent1>
      <a:accent2>
        <a:srgbClr val="78BE20"/>
      </a:accent2>
      <a:accent3>
        <a:srgbClr val="00A3AD"/>
      </a:accent3>
      <a:accent4>
        <a:srgbClr val="046A38"/>
      </a:accent4>
      <a:accent5>
        <a:srgbClr val="001A72"/>
      </a:accent5>
      <a:accent6>
        <a:srgbClr val="890C5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June 2017 Travelport Default Template.potx" id="{924822D1-0301-4A5D-99AA-AAD2B374DF29}" vid="{372EF828-018F-4EA2-9577-E948C06880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1238</TotalTime>
  <Words>740</Words>
  <Application>Microsoft Office PowerPoint</Application>
  <PresentationFormat>On-screen Show (16:9)</PresentationFormat>
  <Paragraphs>152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Redefining Content Master </vt:lpstr>
      <vt:lpstr>PowerPoint Presentation</vt:lpstr>
      <vt:lpstr>About me:</vt:lpstr>
      <vt:lpstr>My Team</vt:lpstr>
      <vt:lpstr>Data Access Methods from Hadoop</vt:lpstr>
      <vt:lpstr>Data Access Methods from Hadoop</vt:lpstr>
      <vt:lpstr>Data Access Methods from Hadoop</vt:lpstr>
      <vt:lpstr>Results</vt:lpstr>
      <vt:lpstr>Results</vt:lpstr>
      <vt:lpstr>Recommendations</vt:lpstr>
      <vt:lpstr>Takeaways</vt:lpstr>
      <vt:lpstr>PowerPoint Presentation</vt:lpstr>
      <vt:lpstr>PowerPoint Presentation</vt:lpstr>
    </vt:vector>
  </TitlesOfParts>
  <Company>Travelport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Becker, Matan</dc:creator>
  <cp:lastModifiedBy>Becker, Matan</cp:lastModifiedBy>
  <cp:revision>118</cp:revision>
  <cp:lastPrinted>2016-08-02T13:54:48Z</cp:lastPrinted>
  <dcterms:created xsi:type="dcterms:W3CDTF">2017-07-25T19:00:46Z</dcterms:created>
  <dcterms:modified xsi:type="dcterms:W3CDTF">2017-08-01T20:30:23Z</dcterms:modified>
</cp:coreProperties>
</file>