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4" r:id="rId1"/>
  </p:sldMasterIdLst>
  <p:sldIdLst>
    <p:sldId id="256" r:id="rId2"/>
    <p:sldId id="260" r:id="rId3"/>
    <p:sldId id="257" r:id="rId4"/>
    <p:sldId id="264" r:id="rId5"/>
    <p:sldId id="266" r:id="rId6"/>
    <p:sldId id="261" r:id="rId7"/>
    <p:sldId id="262" r:id="rId8"/>
    <p:sldId id="265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38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2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6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7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6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07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1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5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8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63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4DC7E3-2B1E-42B8-9DAD-79B6BA6D9BF4}" type="datetimeFigureOut">
              <a:rPr lang="he-IL" smtClean="0"/>
              <a:t>ז'/תמוז/תשפ"ג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5CD612F-D50B-4709-8ECD-946009D639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18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53551" y="422861"/>
            <a:ext cx="741419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u="sng" dirty="0" smtClean="0">
                <a:latin typeface="-apple-system"/>
              </a:rPr>
              <a:t>הנתונים:</a:t>
            </a:r>
          </a:p>
          <a:p>
            <a:pPr algn="r" rtl="1"/>
            <a:r>
              <a:rPr lang="he-IL" sz="2000" b="0" i="0" dirty="0" smtClean="0">
                <a:effectLst/>
                <a:latin typeface="-apple-system"/>
              </a:rPr>
              <a:t>156 תמונות של קרקע מחולקים ל5 מחלקות של סוגי קרקע </a:t>
            </a:r>
            <a:endParaRPr lang="he-IL" sz="2000" b="0" i="0" dirty="0" smtClean="0">
              <a:effectLst/>
              <a:latin typeface="-apple-system"/>
            </a:endParaRPr>
          </a:p>
          <a:p>
            <a:pPr algn="r" rtl="1"/>
            <a:r>
              <a:rPr lang="en-US" sz="2000" b="0" i="0" dirty="0" smtClean="0">
                <a:effectLst/>
                <a:latin typeface="-apple-system"/>
              </a:rPr>
              <a:t>'Black </a:t>
            </a:r>
            <a:r>
              <a:rPr lang="en-US" sz="2000" b="0" i="0" dirty="0" smtClean="0">
                <a:effectLst/>
                <a:latin typeface="-apple-system"/>
              </a:rPr>
              <a:t>Soil', 'Cinder Soil', 'Laterite Soil', 'Peat </a:t>
            </a:r>
            <a:r>
              <a:rPr lang="en-US" sz="2000" b="0" i="0" dirty="0" err="1" smtClean="0">
                <a:effectLst/>
                <a:latin typeface="-apple-system"/>
              </a:rPr>
              <a:t>Soil‘,'Yellow</a:t>
            </a:r>
            <a:r>
              <a:rPr lang="en-US" sz="2000" b="0" i="0" dirty="0" smtClean="0">
                <a:effectLst/>
                <a:latin typeface="-apple-system"/>
              </a:rPr>
              <a:t> </a:t>
            </a:r>
            <a:r>
              <a:rPr lang="en-US" sz="2000" b="0" i="0" dirty="0" smtClean="0">
                <a:effectLst/>
                <a:latin typeface="-apple-system"/>
              </a:rPr>
              <a:t>Soil')</a:t>
            </a:r>
            <a:r>
              <a:rPr lang="he-IL" sz="2000" b="0" i="0" dirty="0" smtClean="0">
                <a:effectLst/>
                <a:latin typeface="-apple-system"/>
              </a:rPr>
              <a:t>)</a:t>
            </a:r>
          </a:p>
          <a:p>
            <a:pPr algn="r" rtl="1"/>
            <a:endParaRPr lang="he-IL" sz="2000" dirty="0">
              <a:latin typeface="-apple-system"/>
            </a:endParaRPr>
          </a:p>
          <a:p>
            <a:pPr algn="r" rtl="1"/>
            <a:r>
              <a:rPr lang="he-IL" sz="2400" b="1" u="sng" dirty="0" smtClean="0">
                <a:latin typeface="-apple-system"/>
              </a:rPr>
              <a:t>המטרה:</a:t>
            </a:r>
          </a:p>
          <a:p>
            <a:pPr algn="r" rtl="1"/>
            <a:r>
              <a:rPr lang="he-IL" sz="2000" dirty="0" smtClean="0">
                <a:latin typeface="-apple-system"/>
              </a:rPr>
              <a:t>סיווג התמונות ל 5 סוגי הקרקע</a:t>
            </a:r>
          </a:p>
          <a:p>
            <a:pPr algn="r" rtl="1"/>
            <a:endParaRPr lang="he-IL" sz="2000" dirty="0">
              <a:latin typeface="-apple-system"/>
            </a:endParaRPr>
          </a:p>
          <a:p>
            <a:pPr algn="r" rtl="1"/>
            <a:r>
              <a:rPr lang="he-IL" sz="2400" b="1" u="sng" dirty="0">
                <a:latin typeface="-apple-system"/>
              </a:rPr>
              <a:t>הבעיה: </a:t>
            </a:r>
            <a:endParaRPr lang="he-IL" sz="2400" b="1" u="sng" dirty="0" smtClean="0">
              <a:latin typeface="-apple-system"/>
            </a:endParaRPr>
          </a:p>
          <a:p>
            <a:pPr algn="r" rtl="1"/>
            <a:r>
              <a:rPr lang="he-IL" sz="2000" dirty="0" smtClean="0">
                <a:latin typeface="-apple-system"/>
              </a:rPr>
              <a:t>תמונות </a:t>
            </a:r>
            <a:r>
              <a:rPr lang="he-IL" sz="2000" dirty="0">
                <a:latin typeface="-apple-system"/>
              </a:rPr>
              <a:t>המכילות לא רק קרקע (דשא ידיים) מוספים רעש ומורדים את יכולת הסיווג</a:t>
            </a:r>
          </a:p>
          <a:p>
            <a:pPr algn="r" rtl="1"/>
            <a:endParaRPr lang="he-IL" sz="2000" b="1" u="sng" dirty="0">
              <a:latin typeface="-apple-system"/>
            </a:endParaRPr>
          </a:p>
          <a:p>
            <a:endParaRPr lang="he-IL" sz="20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l="12930" t="9208" r="11344" b="8194"/>
          <a:stretch/>
        </p:blipFill>
        <p:spPr>
          <a:xfrm>
            <a:off x="7985760" y="655063"/>
            <a:ext cx="3946179" cy="49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87" y="145596"/>
            <a:ext cx="524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רשת נוירונים </a:t>
            </a:r>
            <a:r>
              <a:rPr lang="he-IL" sz="2800" b="1" dirty="0" smtClean="0"/>
              <a:t>ברמת התמונה </a:t>
            </a:r>
            <a:r>
              <a:rPr lang="en-US" sz="2800" b="1" dirty="0" smtClean="0"/>
              <a:t> CNN</a:t>
            </a:r>
            <a:endParaRPr lang="he-IL" sz="28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70" y="1069410"/>
            <a:ext cx="3567928" cy="318361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9545" t="7421" r="8213" b="7368"/>
          <a:stretch/>
        </p:blipFill>
        <p:spPr>
          <a:xfrm>
            <a:off x="409302" y="740228"/>
            <a:ext cx="7323909" cy="45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017" y="302351"/>
            <a:ext cx="1108601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 smtClean="0"/>
              <a:t>עיבוד מקדים על התמונות על מנת להגדיל את סט האימון</a:t>
            </a:r>
            <a:endParaRPr lang="he-IL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03566" y="1166949"/>
            <a:ext cx="91265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הפעלה תהליכים באופן אקראי על התמונות (כמו היפוך, שנוי רזולוציה, שינוי גדול תמונה, זום לאזורים בתמונה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התהליך נעשה על התמונות באופן אקראי על מנת להגדיל את סט הנתונים שעליו מתאמן המודל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6567" t="10571" r="9787" b="6145"/>
          <a:stretch/>
        </p:blipFill>
        <p:spPr>
          <a:xfrm>
            <a:off x="4951151" y="2228849"/>
            <a:ext cx="6943725" cy="414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28849"/>
            <a:ext cx="50178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פותר את הבעיה של כניסה מהירה להתאמת יתר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0969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548407" y="347463"/>
            <a:ext cx="112721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b="1" u="sng" dirty="0" smtClean="0">
                <a:latin typeface="-apple-system"/>
              </a:rPr>
              <a:t>גישות לפתרון הכנה הנתונים פתרון </a:t>
            </a:r>
          </a:p>
          <a:p>
            <a:pPr algn="r" rtl="1"/>
            <a:endParaRPr lang="he-IL" b="1" u="sng" dirty="0" smtClean="0">
              <a:latin typeface="-apple-system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-apple-system"/>
              </a:rPr>
              <a:t>ברמת התמונה מספר תצפיות 156 ( 3 בנדים </a:t>
            </a:r>
            <a:r>
              <a:rPr lang="en-US" sz="2800" dirty="0" smtClean="0">
                <a:latin typeface="-apple-system"/>
              </a:rPr>
              <a:t>R,G,B</a:t>
            </a:r>
            <a:r>
              <a:rPr lang="he-IL" sz="2800" dirty="0" smtClean="0">
                <a:latin typeface="-apple-system"/>
              </a:rPr>
              <a:t>)</a:t>
            </a:r>
            <a:r>
              <a:rPr lang="en-US" sz="2800" dirty="0" smtClean="0">
                <a:latin typeface="-apple-system"/>
              </a:rPr>
              <a:t> </a:t>
            </a:r>
            <a:r>
              <a:rPr lang="he-IL" sz="2800" dirty="0" smtClean="0">
                <a:latin typeface="-apple-system"/>
              </a:rPr>
              <a:t> ניתוח בעזרת </a:t>
            </a:r>
            <a:r>
              <a:rPr lang="en-US" sz="2800" dirty="0" smtClean="0">
                <a:latin typeface="-apple-system"/>
              </a:rPr>
              <a:t>CNN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-apple-system"/>
              </a:rPr>
              <a:t>ברמת הפיקסל כל התמונות מספר תצפיות </a:t>
            </a:r>
            <a:r>
              <a:rPr lang="en-US" sz="2800" dirty="0" smtClean="0">
                <a:latin typeface="-apple-system"/>
              </a:rPr>
              <a:t>(64x64x156)</a:t>
            </a:r>
            <a:r>
              <a:rPr lang="he-IL" sz="2800" dirty="0" smtClean="0">
                <a:latin typeface="-apple-system"/>
              </a:rPr>
              <a:t> שלושה משתנים </a:t>
            </a:r>
            <a:r>
              <a:rPr lang="en-US" sz="2800" dirty="0" smtClean="0">
                <a:latin typeface="-apple-system"/>
              </a:rPr>
              <a:t>R,G,B   </a:t>
            </a:r>
            <a:r>
              <a:rPr lang="he-IL" sz="2800" dirty="0" smtClean="0">
                <a:latin typeface="-apple-system"/>
              </a:rPr>
              <a:t> ניתוח בעזרת </a:t>
            </a:r>
            <a:r>
              <a:rPr lang="en-US" sz="2800" dirty="0" smtClean="0"/>
              <a:t>FCNN</a:t>
            </a:r>
            <a:endParaRPr lang="en-US" sz="2800" dirty="0" smtClean="0">
              <a:latin typeface="-apple-system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-apple-system"/>
              </a:rPr>
              <a:t>ברמת הפיקסל תמונה בכל סוג מספר תצפיות (64*64*5) שלושה משתנים </a:t>
            </a:r>
            <a:r>
              <a:rPr lang="en-US" sz="2800" dirty="0" smtClean="0">
                <a:latin typeface="-apple-system"/>
              </a:rPr>
              <a:t>R,G,B</a:t>
            </a:r>
            <a:r>
              <a:rPr lang="he-IL" sz="2800" dirty="0" smtClean="0">
                <a:latin typeface="-apple-system"/>
              </a:rPr>
              <a:t> ניתוח בעזרת </a:t>
            </a:r>
            <a:r>
              <a:rPr lang="en-US" sz="2800" dirty="0" smtClean="0"/>
              <a:t>FNN</a:t>
            </a:r>
            <a:endParaRPr lang="en-US" sz="2800" dirty="0" smtClean="0">
              <a:latin typeface="-apple-system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-apple-system"/>
              </a:rPr>
              <a:t>ברמת הפיקסל כל התמונות אחרי ניקוי פיקסלים שהם </a:t>
            </a:r>
            <a:r>
              <a:rPr lang="he-IL" sz="2800" dirty="0" smtClean="0">
                <a:latin typeface="-apple-system"/>
              </a:rPr>
              <a:t>לא </a:t>
            </a:r>
            <a:r>
              <a:rPr lang="he-IL" sz="2800" dirty="0" smtClean="0">
                <a:latin typeface="-apple-system"/>
              </a:rPr>
              <a:t>קרקע מכל תמונה (בעזרת אשקול למידה לא מפוקחת שלושה משתנים </a:t>
            </a:r>
            <a:r>
              <a:rPr lang="en-US" sz="2800" dirty="0" smtClean="0">
                <a:latin typeface="-apple-system"/>
              </a:rPr>
              <a:t>R,G,B</a:t>
            </a:r>
            <a:r>
              <a:rPr lang="he-IL" sz="2800" dirty="0" smtClean="0">
                <a:latin typeface="-apple-system"/>
              </a:rPr>
              <a:t> ניתוח בעזרת </a:t>
            </a:r>
            <a:r>
              <a:rPr lang="en-US" sz="2800" dirty="0" smtClean="0"/>
              <a:t>FCNN</a:t>
            </a:r>
            <a:endParaRPr lang="en-US" sz="2800" dirty="0" smtClean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17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609600" y="603"/>
            <a:ext cx="1131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4000" dirty="0">
                <a:latin typeface="+mj-lt"/>
                <a:ea typeface="+mj-ea"/>
                <a:cs typeface="+mj-cs"/>
              </a:rPr>
              <a:t>ניתוח 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אשכולות (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DBSCAN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) לניקוי פיקסלים שהם לא קרקע מהתמונה</a:t>
            </a:r>
            <a:endParaRPr lang="he-IL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0691" t="13915" r="8073" b="24453"/>
          <a:stretch/>
        </p:blipFill>
        <p:spPr>
          <a:xfrm>
            <a:off x="0" y="5084990"/>
            <a:ext cx="6799665" cy="155542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" y="829458"/>
            <a:ext cx="4624798" cy="404598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0449" t="16541" r="7283" b="14460"/>
          <a:stretch/>
        </p:blipFill>
        <p:spPr>
          <a:xfrm>
            <a:off x="7069576" y="5029328"/>
            <a:ext cx="5122424" cy="16110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99" y="1200932"/>
            <a:ext cx="5185063" cy="34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87" y="0"/>
            <a:ext cx="3163076" cy="2327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69650" y="592194"/>
            <a:ext cx="2286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כל הפיקסלים כל התמונות כל התמונות</a:t>
            </a:r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05" y="2316622"/>
            <a:ext cx="3195458" cy="2351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8368" y="2927741"/>
            <a:ext cx="25895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תמונה  לכל סוג קרקע </a:t>
            </a:r>
            <a:endParaRPr lang="en-US" dirty="0" smtClean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44" y="4729344"/>
            <a:ext cx="2729961" cy="2050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6443" y="5355621"/>
            <a:ext cx="26805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כל התמונות אחרי ניקוי פיקסלים </a:t>
            </a:r>
            <a:endParaRPr lang="en-US" dirty="0" smtClean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08" y="148045"/>
            <a:ext cx="4561264" cy="153463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2" y="2327931"/>
            <a:ext cx="5211898" cy="175189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46445"/>
            <a:ext cx="4871782" cy="16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9" y="1429644"/>
            <a:ext cx="5889308" cy="351863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62" y="1565756"/>
            <a:ext cx="5603807" cy="3348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2296" y="243382"/>
            <a:ext cx="29957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ממוצע של הפיקסלים בתמונה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508" y="944422"/>
            <a:ext cx="29957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לפני ניקוי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63245" y="944422"/>
            <a:ext cx="29957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אחרי ניקוי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1" y="121920"/>
            <a:ext cx="91701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מודלים </a:t>
            </a:r>
            <a:r>
              <a:rPr lang="he-IL" sz="2800" b="1" dirty="0" smtClean="0"/>
              <a:t>לימוד מכונה- </a:t>
            </a:r>
            <a:r>
              <a:rPr lang="he-IL" sz="2800" b="1" dirty="0"/>
              <a:t>בחינת טרנספורמציות על הנתונים </a:t>
            </a:r>
          </a:p>
        </p:txBody>
      </p:sp>
      <p:sp>
        <p:nvSpPr>
          <p:cNvPr id="3" name="מלבן 2"/>
          <p:cNvSpPr/>
          <p:nvPr/>
        </p:nvSpPr>
        <p:spPr>
          <a:xfrm>
            <a:off x="236797" y="778665"/>
            <a:ext cx="491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>
                <a:latin typeface="-apple-system"/>
              </a:rPr>
              <a:t>PolynomialFeatures</a:t>
            </a:r>
            <a:r>
              <a:rPr lang="en-US" dirty="0">
                <a:latin typeface="-apple-system"/>
              </a:rPr>
              <a:t> </a:t>
            </a:r>
            <a:r>
              <a:rPr lang="en-US" dirty="0" smtClean="0">
                <a:latin typeface="-apple-system"/>
              </a:rPr>
              <a:t>2, 3, </a:t>
            </a:r>
            <a:r>
              <a:rPr lang="en-US" dirty="0">
                <a:latin typeface="-apple-system"/>
              </a:rPr>
              <a:t>4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>
                <a:latin typeface="-apple-system"/>
              </a:rPr>
              <a:t>QuantileTransformer</a:t>
            </a:r>
            <a:endParaRPr lang="en-US" dirty="0"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-apple-system"/>
              </a:rPr>
              <a:t>PowerTransformer</a:t>
            </a:r>
            <a:endParaRPr lang="en-US" b="0" i="0" dirty="0">
              <a:effectLst/>
              <a:latin typeface="-apple-system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6257"/>
              </p:ext>
            </p:extLst>
          </p:nvPr>
        </p:nvGraphicFramePr>
        <p:xfrm>
          <a:off x="4933950" y="1828801"/>
          <a:ext cx="6690767" cy="4514860"/>
        </p:xfrm>
        <a:graphic>
          <a:graphicData uri="http://schemas.openxmlformats.org/drawingml/2006/table">
            <a:tbl>
              <a:tblPr rtl="1"/>
              <a:tblGrid>
                <a:gridCol w="769220">
                  <a:extLst>
                    <a:ext uri="{9D8B030D-6E8A-4147-A177-3AD203B41FA5}">
                      <a16:colId xmlns:a16="http://schemas.microsoft.com/office/drawing/2014/main" val="3644869415"/>
                    </a:ext>
                  </a:extLst>
                </a:gridCol>
                <a:gridCol w="2960773">
                  <a:extLst>
                    <a:ext uri="{9D8B030D-6E8A-4147-A177-3AD203B41FA5}">
                      <a16:colId xmlns:a16="http://schemas.microsoft.com/office/drawing/2014/main" val="525295166"/>
                    </a:ext>
                  </a:extLst>
                </a:gridCol>
                <a:gridCol w="1480387">
                  <a:extLst>
                    <a:ext uri="{9D8B030D-6E8A-4147-A177-3AD203B41FA5}">
                      <a16:colId xmlns:a16="http://schemas.microsoft.com/office/drawing/2014/main" val="691817046"/>
                    </a:ext>
                  </a:extLst>
                </a:gridCol>
                <a:gridCol w="1480387">
                  <a:extLst>
                    <a:ext uri="{9D8B030D-6E8A-4147-A177-3AD203B41FA5}">
                      <a16:colId xmlns:a16="http://schemas.microsoft.com/office/drawing/2014/main" val="2963431630"/>
                    </a:ext>
                  </a:extLst>
                </a:gridCol>
              </a:tblGrid>
              <a:tr h="39964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param_preprocessor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param_preprocessor__degree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mean_test_score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810070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0.449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639394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0.445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973961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0.445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42653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QuantileTransformer()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22959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50756"/>
                  </a:ext>
                </a:extLst>
              </a:tr>
              <a:tr h="17763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0.299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6212"/>
                  </a:ext>
                </a:extLst>
              </a:tr>
              <a:tr h="17023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</a:t>
                      </a: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0.715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320030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QuantileTransformer()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335004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55092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17272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739925"/>
                  </a:ext>
                </a:extLst>
              </a:tr>
              <a:tr h="17763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0.709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95496"/>
                  </a:ext>
                </a:extLst>
              </a:tr>
              <a:tr h="17023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0.715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656872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316810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QuantileTransformer()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424806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918275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87176"/>
                  </a:ext>
                </a:extLst>
              </a:tr>
              <a:tr h="17763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0.710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97425"/>
                  </a:ext>
                </a:extLst>
              </a:tr>
              <a:tr h="17023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LG</a:t>
                      </a:r>
                    </a:p>
                  </a:txBody>
                  <a:tcPr marL="7228" marR="7228" marT="7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0.651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73688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42806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0.646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432094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PolynomialFeatures()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0.642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98008"/>
                  </a:ext>
                </a:extLst>
              </a:tr>
              <a:tr h="1702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0.638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905146"/>
                  </a:ext>
                </a:extLst>
              </a:tr>
              <a:tr h="17763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QuantileTransformer()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0.613</a:t>
                      </a:r>
                    </a:p>
                  </a:txBody>
                  <a:tcPr marL="7228" marR="7228" marT="72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35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538" y="156754"/>
            <a:ext cx="91701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מודלים </a:t>
            </a:r>
            <a:r>
              <a:rPr lang="he-IL" sz="2800" b="1" dirty="0" smtClean="0"/>
              <a:t>לימוד מכונה- </a:t>
            </a:r>
            <a:r>
              <a:rPr lang="he-IL" sz="2800" b="1" dirty="0"/>
              <a:t>בחינת </a:t>
            </a:r>
            <a:r>
              <a:rPr lang="he-IL" sz="2800" b="1" dirty="0" smtClean="0"/>
              <a:t>פרמטרים של המודל 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50423" y="873481"/>
            <a:ext cx="3082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גריד חיפוש הפרמטרים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69830" y="712715"/>
            <a:ext cx="30828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תוצאות 20 המודלים הטובים ביותר </a:t>
            </a:r>
            <a:endParaRPr lang="he-IL" dirty="0"/>
          </a:p>
        </p:txBody>
      </p:sp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81977"/>
              </p:ext>
            </p:extLst>
          </p:nvPr>
        </p:nvGraphicFramePr>
        <p:xfrm>
          <a:off x="5562964" y="1552553"/>
          <a:ext cx="6489700" cy="4183380"/>
        </p:xfrm>
        <a:graphic>
          <a:graphicData uri="http://schemas.openxmlformats.org/drawingml/2006/table">
            <a:tbl>
              <a:tblPr rtl="1"/>
              <a:tblGrid>
                <a:gridCol w="2438400">
                  <a:extLst>
                    <a:ext uri="{9D8B030D-6E8A-4147-A177-3AD203B41FA5}">
                      <a16:colId xmlns:a16="http://schemas.microsoft.com/office/drawing/2014/main" val="38625094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46246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760805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618148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7701536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2621221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9350875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param_classifier__n_neighbors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param_classifier__max_depth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param_classifier__min_samples_split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param_classifier__n_estimators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mean_test_score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std_test_score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6228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2660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6302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922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982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843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1907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652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355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KNeighborsClassifier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907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006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KNeighborsClassifier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25297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640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94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56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645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41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6258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477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2497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851497"/>
                  </a:ext>
                </a:extLst>
              </a:tr>
            </a:tbl>
          </a:graphicData>
        </a:graphic>
      </p:graphicFrame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2"/>
          <a:srcRect l="4340"/>
          <a:stretch/>
        </p:blipFill>
        <p:spPr>
          <a:xfrm>
            <a:off x="104502" y="1552553"/>
            <a:ext cx="5328755" cy="38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538" y="156754"/>
            <a:ext cx="91701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מודלים </a:t>
            </a:r>
            <a:r>
              <a:rPr lang="he-IL" sz="2800" b="1" dirty="0" smtClean="0"/>
              <a:t>לימוד מכונה- המודל הטוב ביותר לפי סט הנתונים</a:t>
            </a:r>
            <a:endParaRPr lang="he-IL" sz="2800" b="1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0097"/>
              </p:ext>
            </p:extLst>
          </p:nvPr>
        </p:nvGraphicFramePr>
        <p:xfrm>
          <a:off x="905692" y="1187649"/>
          <a:ext cx="11031582" cy="1677468"/>
        </p:xfrm>
        <a:graphic>
          <a:graphicData uri="http://schemas.openxmlformats.org/drawingml/2006/table">
            <a:tbl>
              <a:tblPr rtl="1"/>
              <a:tblGrid>
                <a:gridCol w="1698134">
                  <a:extLst>
                    <a:ext uri="{9D8B030D-6E8A-4147-A177-3AD203B41FA5}">
                      <a16:colId xmlns:a16="http://schemas.microsoft.com/office/drawing/2014/main" val="3592669841"/>
                    </a:ext>
                  </a:extLst>
                </a:gridCol>
                <a:gridCol w="2226443">
                  <a:extLst>
                    <a:ext uri="{9D8B030D-6E8A-4147-A177-3AD203B41FA5}">
                      <a16:colId xmlns:a16="http://schemas.microsoft.com/office/drawing/2014/main" val="996594557"/>
                    </a:ext>
                  </a:extLst>
                </a:gridCol>
                <a:gridCol w="666674">
                  <a:extLst>
                    <a:ext uri="{9D8B030D-6E8A-4147-A177-3AD203B41FA5}">
                      <a16:colId xmlns:a16="http://schemas.microsoft.com/office/drawing/2014/main" val="156753278"/>
                    </a:ext>
                  </a:extLst>
                </a:gridCol>
                <a:gridCol w="666674">
                  <a:extLst>
                    <a:ext uri="{9D8B030D-6E8A-4147-A177-3AD203B41FA5}">
                      <a16:colId xmlns:a16="http://schemas.microsoft.com/office/drawing/2014/main" val="945899844"/>
                    </a:ext>
                  </a:extLst>
                </a:gridCol>
                <a:gridCol w="792463">
                  <a:extLst>
                    <a:ext uri="{9D8B030D-6E8A-4147-A177-3AD203B41FA5}">
                      <a16:colId xmlns:a16="http://schemas.microsoft.com/office/drawing/2014/main" val="4246760087"/>
                    </a:ext>
                  </a:extLst>
                </a:gridCol>
                <a:gridCol w="805041">
                  <a:extLst>
                    <a:ext uri="{9D8B030D-6E8A-4147-A177-3AD203B41FA5}">
                      <a16:colId xmlns:a16="http://schemas.microsoft.com/office/drawing/2014/main" val="1412911131"/>
                    </a:ext>
                  </a:extLst>
                </a:gridCol>
                <a:gridCol w="981144">
                  <a:extLst>
                    <a:ext uri="{9D8B030D-6E8A-4147-A177-3AD203B41FA5}">
                      <a16:colId xmlns:a16="http://schemas.microsoft.com/office/drawing/2014/main" val="2894729642"/>
                    </a:ext>
                  </a:extLst>
                </a:gridCol>
                <a:gridCol w="1031460">
                  <a:extLst>
                    <a:ext uri="{9D8B030D-6E8A-4147-A177-3AD203B41FA5}">
                      <a16:colId xmlns:a16="http://schemas.microsoft.com/office/drawing/2014/main" val="3506559150"/>
                    </a:ext>
                  </a:extLst>
                </a:gridCol>
                <a:gridCol w="880514">
                  <a:extLst>
                    <a:ext uri="{9D8B030D-6E8A-4147-A177-3AD203B41FA5}">
                      <a16:colId xmlns:a16="http://schemas.microsoft.com/office/drawing/2014/main" val="3935558020"/>
                    </a:ext>
                  </a:extLst>
                </a:gridCol>
                <a:gridCol w="1283035">
                  <a:extLst>
                    <a:ext uri="{9D8B030D-6E8A-4147-A177-3AD203B41FA5}">
                      <a16:colId xmlns:a16="http://schemas.microsoft.com/office/drawing/2014/main" val="2501012588"/>
                    </a:ext>
                  </a:extLst>
                </a:gridCol>
              </a:tblGrid>
              <a:tr h="471788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param_classifier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penalty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n_neighbors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min_samples_split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mean_test_score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430113"/>
                  </a:ext>
                </a:extLst>
              </a:tr>
              <a:tr h="241136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התמונות כל הפקסילים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0.716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63790"/>
                  </a:ext>
                </a:extLst>
              </a:tr>
              <a:tr h="241136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תמונה בכל סוג קרקע 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60504"/>
                  </a:ext>
                </a:extLst>
              </a:tr>
              <a:tr h="241136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התמונות אחרי ניקוי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0.766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652204"/>
                  </a:ext>
                </a:extLst>
              </a:tr>
              <a:tr h="241136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כל הפקסלים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KNeighborsClassifier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0.742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618084"/>
                  </a:ext>
                </a:extLst>
              </a:tr>
              <a:tr h="241136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כל הפקסלים אחרי ניקוי 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LogisticRegression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0.766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57350"/>
                  </a:ext>
                </a:extLst>
              </a:tr>
            </a:tbl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79521"/>
              </p:ext>
            </p:extLst>
          </p:nvPr>
        </p:nvGraphicFramePr>
        <p:xfrm>
          <a:off x="6896464" y="4364332"/>
          <a:ext cx="5156200" cy="2278380"/>
        </p:xfrm>
        <a:graphic>
          <a:graphicData uri="http://schemas.openxmlformats.org/drawingml/2006/table">
            <a:tbl>
              <a:tblPr rtl="1"/>
              <a:tblGrid>
                <a:gridCol w="1511300">
                  <a:extLst>
                    <a:ext uri="{9D8B030D-6E8A-4147-A177-3AD203B41FA5}">
                      <a16:colId xmlns:a16="http://schemas.microsoft.com/office/drawing/2014/main" val="183093432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2277884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311260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4412023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44897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633351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התמונות כל הפקסלים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הפקסלים תמונה בכל מחלקה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התמונות אחרי ניקוי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כל הפקסלים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כל הפקסלים לאחר ניקוי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442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Yellow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1314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Laterite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03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465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089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432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avg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5913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Cinder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6672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Peat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9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90" y="658011"/>
            <a:ext cx="6424217" cy="2842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66" y="860424"/>
            <a:ext cx="412868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עמודה המטרה ל 5 עמודות 1 לסוג הקרקע 0 לכל השאר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שכבה אחרונה </a:t>
            </a:r>
            <a:r>
              <a:rPr lang="en-US" dirty="0" err="1" smtClean="0"/>
              <a:t>softmax</a:t>
            </a:r>
            <a:r>
              <a:rPr lang="he-IL" dirty="0" smtClean="0"/>
              <a:t> עם 5 נוירונים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966" y="171722"/>
            <a:ext cx="524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רשת נוירונים </a:t>
            </a:r>
            <a:r>
              <a:rPr lang="he-IL" sz="2800" b="1" dirty="0" smtClean="0"/>
              <a:t>ברמת הפיקסל </a:t>
            </a:r>
            <a:r>
              <a:rPr lang="en-US" sz="2800" b="1" dirty="0"/>
              <a:t> FCNN</a:t>
            </a:r>
            <a:endParaRPr lang="he-IL" sz="2800" b="1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56736"/>
              </p:ext>
            </p:extLst>
          </p:nvPr>
        </p:nvGraphicFramePr>
        <p:xfrm>
          <a:off x="609598" y="3582123"/>
          <a:ext cx="2083890" cy="2412276"/>
        </p:xfrm>
        <a:graphic>
          <a:graphicData uri="http://schemas.openxmlformats.org/drawingml/2006/table">
            <a:tbl>
              <a:tblPr/>
              <a:tblGrid>
                <a:gridCol w="1041945">
                  <a:extLst>
                    <a:ext uri="{9D8B030D-6E8A-4147-A177-3AD203B41FA5}">
                      <a16:colId xmlns:a16="http://schemas.microsoft.com/office/drawing/2014/main" val="2346391159"/>
                    </a:ext>
                  </a:extLst>
                </a:gridCol>
                <a:gridCol w="1041945">
                  <a:extLst>
                    <a:ext uri="{9D8B030D-6E8A-4147-A177-3AD203B41FA5}">
                      <a16:colId xmlns:a16="http://schemas.microsoft.com/office/drawing/2014/main" val="357339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93703"/>
                  </a:ext>
                </a:extLst>
              </a:tr>
              <a:tr h="37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Yellow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984818"/>
                  </a:ext>
                </a:extLst>
              </a:tr>
              <a:tr h="37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Laterite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171036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 avg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34223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51820"/>
                  </a:ext>
                </a:extLst>
              </a:tr>
              <a:tr h="37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966670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042293"/>
                  </a:ext>
                </a:extLst>
              </a:tr>
              <a:tr h="37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Cinder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325598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Peat Soil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377288"/>
                  </a:ext>
                </a:extLst>
              </a:tr>
            </a:tbl>
          </a:graphicData>
        </a:graphic>
      </p:graphicFrame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3"/>
          <a:srcRect l="1849" t="12565" r="6116" b="2964"/>
          <a:stretch/>
        </p:blipFill>
        <p:spPr>
          <a:xfrm>
            <a:off x="6226629" y="3851502"/>
            <a:ext cx="5634445" cy="3102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903" y="2226235"/>
            <a:ext cx="35530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 smtClean="0"/>
              <a:t>batch_size</a:t>
            </a:r>
            <a:r>
              <a:rPr lang="en-US" dirty="0" smtClean="0"/>
              <a:t> 16</a:t>
            </a:r>
            <a:endParaRPr lang="he-IL" dirty="0" smtClean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Epochs 100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Adam </a:t>
            </a:r>
            <a:r>
              <a:rPr lang="en-US" dirty="0" err="1" smtClean="0"/>
              <a:t>learning_rate</a:t>
            </a:r>
            <a:r>
              <a:rPr lang="en-US" dirty="0" smtClean="0"/>
              <a:t> 0.0001</a:t>
            </a:r>
          </a:p>
        </p:txBody>
      </p:sp>
    </p:spTree>
    <p:extLst>
      <p:ext uri="{BB962C8B-B14F-4D97-AF65-F5344CB8AC3E}">
        <p14:creationId xmlns:p14="http://schemas.microsoft.com/office/powerpoint/2010/main" val="3955209485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3512</TotalTime>
  <Words>719</Words>
  <Application>Microsoft Office PowerPoint</Application>
  <PresentationFormat>מסך רחב</PresentationFormat>
  <Paragraphs>401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 Light</vt:lpstr>
      <vt:lpstr>Times New Roman</vt:lpstr>
      <vt:lpstr>מטרופולין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מתן בן יונה</dc:creator>
  <cp:lastModifiedBy>מתן בן יונה</cp:lastModifiedBy>
  <cp:revision>56</cp:revision>
  <dcterms:created xsi:type="dcterms:W3CDTF">2023-06-20T14:58:44Z</dcterms:created>
  <dcterms:modified xsi:type="dcterms:W3CDTF">2023-06-26T14:33:31Z</dcterms:modified>
</cp:coreProperties>
</file>