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1611"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26/06/2025</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2126639304"/>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algn="ctr" rtl="1" fontAlgn="ctr" latinLnBrk="0"/>
                      <a:r>
                        <a:rPr lang="he-IL" sz="4000" b="1" kern="1200" dirty="0">
                          <a:solidFill>
                            <a:schemeClr val="lt1"/>
                          </a:solidFill>
                          <a:effectLst/>
                          <a:latin typeface="+mn-lt"/>
                          <a:ea typeface="+mn-ea"/>
                          <a:cs typeface="+mn-cs"/>
                        </a:rPr>
                        <a:t>פיתוח תוכנה עבור רכב אוטונומי אינטליגנטי</a:t>
                      </a:r>
                    </a:p>
                  </a:txBody>
                  <a:tcPr anchor="ctr">
                    <a:solidFill>
                      <a:srgbClr val="009999"/>
                    </a:solidFill>
                  </a:tcPr>
                </a:tc>
                <a:tc rowSpan="2">
                  <a:txBody>
                    <a:bodyPr/>
                    <a:lstStyle/>
                    <a:p>
                      <a:pPr algn="ctr"/>
                      <a:r>
                        <a:rPr lang="he-IL" sz="7600" dirty="0"/>
                        <a:t>מערכת זיהוי רמזורים אדומים</a:t>
                      </a:r>
                    </a:p>
                    <a:p>
                      <a:pPr algn="ctr"/>
                      <a:r>
                        <a:rPr lang="he-IL" sz="5200" dirty="0"/>
                        <a:t>מתן כהן, סגד בטאו, דניאלה חן חמו</a:t>
                      </a:r>
                    </a:p>
                    <a:p>
                      <a:pPr algn="ctr"/>
                      <a:r>
                        <a:rPr lang="en-GB" sz="4000" b="1" kern="1200" dirty="0">
                          <a:solidFill>
                            <a:schemeClr val="lt1"/>
                          </a:solidFill>
                          <a:latin typeface="+mn-lt"/>
                          <a:ea typeface="+mn-ea"/>
                          <a:cs typeface="+mn-cs"/>
                        </a:rPr>
                        <a:t>2025, semester </a:t>
                      </a:r>
                      <a:r>
                        <a:rPr lang="en-US" sz="4000" b="1" kern="1200" dirty="0">
                          <a:solidFill>
                            <a:schemeClr val="lt1"/>
                          </a:solidFill>
                          <a:latin typeface="+mn-lt"/>
                          <a:ea typeface="+mn-ea"/>
                          <a:cs typeface="+mn-cs"/>
                        </a:rPr>
                        <a:t>[B] </a:t>
                      </a:r>
                      <a:r>
                        <a:rPr lang="en-GB" sz="4000" b="1" kern="1200" dirty="0">
                          <a:solidFill>
                            <a:schemeClr val="lt1"/>
                          </a:solidFill>
                          <a:latin typeface="+mn-lt"/>
                          <a:ea typeface="+mn-ea"/>
                          <a:cs typeface="+mn-cs"/>
                        </a:rPr>
                        <a:t>– </a:t>
                      </a:r>
                      <a:r>
                        <a:rPr lang="en-US" sz="4000" b="1" kern="1200" dirty="0">
                          <a:solidFill>
                            <a:schemeClr val="lt1"/>
                          </a:solidFill>
                          <a:latin typeface="Arial" panose="020B0604020202020204" pitchFamily="34" charset="0"/>
                          <a:ea typeface="+mn-ea"/>
                          <a:cs typeface="Arial" panose="020B0604020202020204" pitchFamily="34" charset="0"/>
                        </a:rPr>
                        <a:t>[</a:t>
                      </a:r>
                      <a:r>
                        <a:rPr lang="he-IL" sz="4000" b="1" kern="1200" dirty="0">
                          <a:solidFill>
                            <a:schemeClr val="lt1"/>
                          </a:solidFill>
                          <a:latin typeface="+mn-lt"/>
                          <a:ea typeface="+mn-ea"/>
                          <a:cs typeface="+mn-cs"/>
                        </a:rPr>
                        <a:t>, סמסטר </a:t>
                      </a:r>
                      <a:r>
                        <a:rPr lang="he-IL" sz="4000" b="1" kern="1200" dirty="0">
                          <a:solidFill>
                            <a:schemeClr val="lt1"/>
                          </a:solidFill>
                          <a:latin typeface="Arial" panose="020B0604020202020204" pitchFamily="34" charset="0"/>
                          <a:ea typeface="+mn-ea"/>
                          <a:cs typeface="Arial" panose="020B0604020202020204" pitchFamily="34" charset="0"/>
                        </a:rPr>
                        <a:t>[ב</a:t>
                      </a:r>
                      <a:r>
                        <a:rPr lang="en-US" sz="4000" b="1" kern="1200" dirty="0">
                          <a:solidFill>
                            <a:schemeClr val="lt1"/>
                          </a:solidFill>
                          <a:latin typeface="Arial" panose="020B0604020202020204" pitchFamily="34" charset="0"/>
                          <a:ea typeface="+mn-ea"/>
                          <a:cs typeface="Arial" panose="020B0604020202020204" pitchFamily="34" charset="0"/>
                        </a:rPr>
                        <a:t> </a:t>
                      </a:r>
                      <a:r>
                        <a:rPr lang="he-IL" sz="4000" b="1" kern="1200" dirty="0">
                          <a:solidFill>
                            <a:schemeClr val="lt1"/>
                          </a:solidFill>
                          <a:latin typeface="Arial" panose="020B0604020202020204" pitchFamily="34" charset="0"/>
                          <a:ea typeface="+mn-ea"/>
                          <a:cs typeface="Arial" panose="020B0604020202020204" pitchFamily="34" charset="0"/>
                        </a:rPr>
                        <a:t>תשפ"ה</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1" eaLnBrk="1" fontAlgn="auto" latinLnBrk="0" hangingPunct="1">
                        <a:lnSpc>
                          <a:spcPct val="100000"/>
                        </a:lnSpc>
                        <a:spcBef>
                          <a:spcPts val="0"/>
                        </a:spcBef>
                        <a:spcAft>
                          <a:spcPts val="0"/>
                        </a:spcAft>
                        <a:buClrTx/>
                        <a:buSzTx/>
                        <a:buFontTx/>
                        <a:buNone/>
                        <a:tabLst/>
                        <a:defRPr/>
                      </a:pPr>
                      <a:r>
                        <a:rPr lang="he-IL" sz="5400" b="1" dirty="0">
                          <a:solidFill>
                            <a:schemeClr val="bg1"/>
                          </a:solidFill>
                        </a:rPr>
                        <a:t>דר' </a:t>
                      </a:r>
                      <a:r>
                        <a:rPr lang="he-IL" sz="5400" b="1" dirty="0" err="1">
                          <a:solidFill>
                            <a:schemeClr val="bg1"/>
                          </a:solidFill>
                        </a:rPr>
                        <a:t>ודים</a:t>
                      </a:r>
                      <a:r>
                        <a:rPr lang="he-IL" sz="5400" b="1" dirty="0">
                          <a:solidFill>
                            <a:schemeClr val="bg1"/>
                          </a:solidFill>
                        </a:rPr>
                        <a:t> </a:t>
                      </a:r>
                      <a:r>
                        <a:rPr lang="he-IL" sz="5400" b="1" dirty="0" err="1">
                          <a:solidFill>
                            <a:schemeClr val="bg1"/>
                          </a:solidFill>
                        </a:rPr>
                        <a:t>טליס</a:t>
                      </a:r>
                      <a:r>
                        <a:rPr lang="he-IL" sz="5400" b="1" dirty="0">
                          <a:solidFill>
                            <a:schemeClr val="bg1"/>
                          </a:solidFill>
                        </a:rPr>
                        <a:t> </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E76BBA55-3607-435E-8EF6-ABCA19DF21A9}"/>
              </a:ext>
            </a:extLst>
          </p:cNvPr>
          <p:cNvSpPr/>
          <p:nvPr/>
        </p:nvSpPr>
        <p:spPr>
          <a:xfrm>
            <a:off x="12599987" y="6238009"/>
            <a:ext cx="11076516" cy="90832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he-IL" sz="5200" b="1" u="sng" dirty="0"/>
              <a:t>הקדמה</a:t>
            </a:r>
          </a:p>
          <a:p>
            <a:pPr algn="r" rtl="1"/>
            <a:r>
              <a:rPr lang="he-IL" sz="3800" dirty="0"/>
              <a:t>בשנים האחרונות מתקדמים משמעותית תחומי זיהוי האובייקטים והרשתות </a:t>
            </a:r>
            <a:r>
              <a:rPr lang="he-IL" sz="3800" dirty="0" err="1"/>
              <a:t>הנוירוניות</a:t>
            </a:r>
            <a:r>
              <a:rPr lang="he-IL" sz="3800" dirty="0"/>
              <a:t> בזמן אמת. סימולטור </a:t>
            </a:r>
            <a:r>
              <a:rPr lang="en-US" sz="3800" dirty="0"/>
              <a:t>CARLA </a:t>
            </a:r>
            <a:r>
              <a:rPr lang="he-IL" sz="3800" dirty="0"/>
              <a:t> מאפשר לנו </a:t>
            </a:r>
            <a:r>
              <a:rPr lang="he-IL" sz="3800" dirty="0" err="1"/>
              <a:t>לסמלץ</a:t>
            </a:r>
            <a:r>
              <a:rPr lang="he-IL" sz="3800" dirty="0"/>
              <a:t> סביבה עירונית ולבחון בה אלגוריתמים לזיהוי רכיבים קריטיים בכביש. </a:t>
            </a:r>
            <a:br>
              <a:rPr lang="en-US" sz="3800" dirty="0"/>
            </a:br>
            <a:r>
              <a:rPr lang="he-IL" sz="3800" dirty="0"/>
              <a:t>בפרויקט זה התמקדנו בזיהוי ופענוח מצב רמזורים (אדום/ירוק) והצגת פקודות נהיגה בהתאם.</a:t>
            </a:r>
            <a:r>
              <a:rPr lang="he-IL" sz="3800" b="1" u="sng" dirty="0"/>
              <a:t> </a:t>
            </a:r>
          </a:p>
          <a:p>
            <a:pPr algn="r" rtl="1"/>
            <a:r>
              <a:rPr lang="he-IL" sz="3800" dirty="0" err="1"/>
              <a:t>הפרוייקט</a:t>
            </a:r>
            <a:r>
              <a:rPr lang="he-IL" sz="3800" dirty="0"/>
              <a:t> מציג גם את עיבוד התמונה שמתבצע מתוך המערכת, כלומר זיהוי הרמזורים בזמן אמת וגם את התגובה לנהג שמציגה לו האם לעצור את הרכב או להמשיך בנסיעה בהתאם למצב הרמזור שהמערכת זיהתה.</a:t>
            </a:r>
          </a:p>
          <a:p>
            <a:pPr algn="r" rtl="1">
              <a:lnSpc>
                <a:spcPct val="150000"/>
              </a:lnSpc>
            </a:pPr>
            <a:endParaRPr lang="en-US" sz="3600" dirty="0">
              <a:solidFill>
                <a:schemeClr val="bg1"/>
              </a:solidFill>
            </a:endParaRPr>
          </a:p>
        </p:txBody>
      </p:sp>
      <p:sp>
        <p:nvSpPr>
          <p:cNvPr id="7" name="Rectangle: Rounded Corners 6">
            <a:extLst>
              <a:ext uri="{FF2B5EF4-FFF2-40B4-BE49-F238E27FC236}">
                <a16:creationId xmlns:a16="http://schemas.microsoft.com/office/drawing/2014/main" id="{2AB5FE23-D631-4F87-950B-264244AB3D00}"/>
              </a:ext>
            </a:extLst>
          </p:cNvPr>
          <p:cNvSpPr/>
          <p:nvPr/>
        </p:nvSpPr>
        <p:spPr>
          <a:xfrm>
            <a:off x="12599987" y="16056421"/>
            <a:ext cx="11076516" cy="767641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he-IL" sz="5200" b="1" u="sng" dirty="0"/>
              <a:t>מטרת </a:t>
            </a:r>
            <a:r>
              <a:rPr lang="he-IL" sz="5200" b="1" u="sng" dirty="0" err="1"/>
              <a:t>הפרוייקט</a:t>
            </a:r>
            <a:endParaRPr lang="he-IL" sz="5200" b="1" u="sng" dirty="0"/>
          </a:p>
          <a:p>
            <a:pPr algn="r" rtl="1"/>
            <a:r>
              <a:rPr lang="he-IL" sz="3800" dirty="0"/>
              <a:t>מטרת הפרויקט היא פיתוח מערכת מבוססת   </a:t>
            </a:r>
            <a:r>
              <a:rPr lang="he-IL" sz="3800" dirty="0" err="1"/>
              <a:t>למידת־עמוקה</a:t>
            </a:r>
            <a:r>
              <a:rPr lang="he-IL" sz="3800" dirty="0"/>
              <a:t> לזיהוי רמזורים בסימולציית </a:t>
            </a:r>
            <a:r>
              <a:rPr lang="en-US" sz="3800" dirty="0"/>
              <a:t>CARLA </a:t>
            </a:r>
            <a:r>
              <a:rPr lang="he-IL" sz="3800" dirty="0"/>
              <a:t> אשר תתבסס על מודל </a:t>
            </a:r>
            <a:r>
              <a:rPr lang="en-US" sz="3800" dirty="0"/>
              <a:t>YOLOv5 </a:t>
            </a:r>
            <a:r>
              <a:rPr lang="he-IL" sz="3800" dirty="0"/>
              <a:t> לזיהוי תיבות הגבול של הרמזור בזמן אמת. לצד זאת, המערכת תחשב את המרחק בין כלי הרכב לרמזור הקרוב באמצעות מיקומי האובייקטים בסביבה ותספק חיווי חכם - </a:t>
            </a:r>
            <a:r>
              <a:rPr lang="en-US" sz="3800" dirty="0"/>
              <a:t>Heads-Up Display</a:t>
            </a:r>
            <a:r>
              <a:rPr lang="he-IL" sz="3800" dirty="0"/>
              <a:t> </a:t>
            </a:r>
            <a:r>
              <a:rPr lang="en-US" sz="3800" dirty="0"/>
              <a:t> </a:t>
            </a:r>
            <a:r>
              <a:rPr lang="he-IL" sz="3800" dirty="0"/>
              <a:t>בתחתית המסך: בעת זיהוי אור אדום תוצג ההודעה </a:t>
            </a:r>
            <a:r>
              <a:rPr lang="en-US" sz="3800" dirty="0"/>
              <a:t>STOP!</a:t>
            </a:r>
            <a:r>
              <a:rPr lang="he-IL" sz="3800" dirty="0"/>
              <a:t> עם המרחק במטרים, ובמקרה של אור ירוק תוצג </a:t>
            </a:r>
            <a:r>
              <a:rPr lang="en-US" sz="3800" dirty="0"/>
              <a:t>DRIVE NOW!</a:t>
            </a:r>
            <a:r>
              <a:rPr lang="he-IL" sz="3800" dirty="0"/>
              <a:t> עם המרחק המדויק. </a:t>
            </a:r>
            <a:endParaRPr lang="en-US" sz="3800" dirty="0"/>
          </a:p>
        </p:txBody>
      </p:sp>
      <p:sp>
        <p:nvSpPr>
          <p:cNvPr id="16" name="Rectangle: Rounded Corners 15">
            <a:extLst>
              <a:ext uri="{FF2B5EF4-FFF2-40B4-BE49-F238E27FC236}">
                <a16:creationId xmlns:a16="http://schemas.microsoft.com/office/drawing/2014/main" id="{CFE95B4F-FC8F-4F38-A253-78A2BE00A560}"/>
              </a:ext>
            </a:extLst>
          </p:cNvPr>
          <p:cNvSpPr/>
          <p:nvPr/>
        </p:nvSpPr>
        <p:spPr>
          <a:xfrm>
            <a:off x="12647505" y="24800477"/>
            <a:ext cx="11076516" cy="84504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5200" b="1" u="sng" dirty="0"/>
              <a:t>שלבי הפיתוח</a:t>
            </a:r>
          </a:p>
          <a:p>
            <a:pPr algn="r" rtl="1"/>
            <a:br>
              <a:rPr lang="en-US" sz="5200" b="1" u="sng" dirty="0"/>
            </a:br>
            <a:r>
              <a:rPr lang="he-IL" sz="4000" dirty="0"/>
              <a:t>1</a:t>
            </a:r>
            <a:r>
              <a:rPr lang="he-IL" sz="3800" dirty="0"/>
              <a:t>. הורדת והתקנת סימולטור </a:t>
            </a:r>
            <a:r>
              <a:rPr lang="he-IL" sz="3800" dirty="0" err="1"/>
              <a:t>קרלה</a:t>
            </a:r>
            <a:r>
              <a:rPr lang="he-IL" sz="3800" dirty="0"/>
              <a:t> והתחברות אליו.</a:t>
            </a:r>
          </a:p>
          <a:p>
            <a:pPr algn="r" rtl="1"/>
            <a:r>
              <a:rPr lang="he-IL" sz="3800" dirty="0"/>
              <a:t>2. התקנת ספריות </a:t>
            </a:r>
            <a:r>
              <a:rPr lang="en-US" sz="3800" dirty="0"/>
              <a:t>python </a:t>
            </a:r>
            <a:r>
              <a:rPr lang="he-IL" sz="3800" dirty="0"/>
              <a:t> הנדרשות : </a:t>
            </a:r>
            <a:r>
              <a:rPr lang="en-US" sz="3800" dirty="0"/>
              <a:t>YOLOv5, </a:t>
            </a:r>
            <a:r>
              <a:rPr lang="en-US" sz="3800" dirty="0" err="1"/>
              <a:t>PyTorch</a:t>
            </a:r>
            <a:r>
              <a:rPr lang="en-US" sz="3800" dirty="0"/>
              <a:t>, OpenCV</a:t>
            </a:r>
            <a:endParaRPr lang="he-IL" sz="3800" dirty="0"/>
          </a:p>
          <a:p>
            <a:pPr algn="r" rtl="1"/>
            <a:r>
              <a:rPr lang="he-IL" sz="3800" dirty="0"/>
              <a:t>3. טעינת מודל </a:t>
            </a:r>
            <a:r>
              <a:rPr lang="en-US" sz="3800" dirty="0"/>
              <a:t>YOLOv5s </a:t>
            </a:r>
            <a:r>
              <a:rPr lang="he-IL" sz="3800" dirty="0"/>
              <a:t> המאומן מראש.</a:t>
            </a:r>
            <a:endParaRPr lang="en-US" sz="3800" dirty="0"/>
          </a:p>
          <a:p>
            <a:pPr algn="r" rtl="1"/>
            <a:r>
              <a:rPr lang="he-IL" sz="3800" dirty="0"/>
              <a:t>4. איסוף </a:t>
            </a:r>
            <a:r>
              <a:rPr lang="he-IL" sz="3800" dirty="0" err="1"/>
              <a:t>פריימים</a:t>
            </a:r>
            <a:r>
              <a:rPr lang="he-IL" sz="3800" dirty="0"/>
              <a:t> והמרתם למערך </a:t>
            </a:r>
            <a:r>
              <a:rPr lang="en-US" sz="3800" dirty="0"/>
              <a:t>NumPy </a:t>
            </a:r>
            <a:r>
              <a:rPr lang="he-IL" sz="3800" dirty="0"/>
              <a:t> לעיבודם.</a:t>
            </a:r>
          </a:p>
          <a:p>
            <a:pPr algn="r" rtl="1"/>
            <a:r>
              <a:rPr lang="he-IL" sz="3800" dirty="0"/>
              <a:t>5. איתור רמזור הנמצא מול הרכב, סיווג צבעו לאדום או ירוק, חישוב מרחק על פי </a:t>
            </a:r>
            <a:r>
              <a:rPr lang="he-IL" sz="3800" dirty="0" err="1"/>
              <a:t>הדאטהסט</a:t>
            </a:r>
            <a:r>
              <a:rPr lang="he-IL" sz="3800" dirty="0"/>
              <a:t> </a:t>
            </a:r>
            <a:r>
              <a:rPr lang="he-IL" sz="3800" dirty="0" err="1"/>
              <a:t>מקרלה</a:t>
            </a:r>
            <a:r>
              <a:rPr lang="he-IL" sz="3800" dirty="0"/>
              <a:t> של הרמזורים ונקודת המיקום של הרכב בפריים הנתון, והצגתו בפינה השמאלית התחתונה כתגובה לזיהוי לנהג ברכב.</a:t>
            </a:r>
            <a:endParaRPr lang="en-US" sz="3800" dirty="0"/>
          </a:p>
        </p:txBody>
      </p:sp>
      <p:sp>
        <p:nvSpPr>
          <p:cNvPr id="22" name="TextBox 21">
            <a:extLst>
              <a:ext uri="{FF2B5EF4-FFF2-40B4-BE49-F238E27FC236}">
                <a16:creationId xmlns:a16="http://schemas.microsoft.com/office/drawing/2014/main" id="{6327CD26-E48F-41E2-891F-5396F0AD4C7D}"/>
              </a:ext>
            </a:extLst>
          </p:cNvPr>
          <p:cNvSpPr txBox="1"/>
          <p:nvPr/>
        </p:nvSpPr>
        <p:spPr>
          <a:xfrm>
            <a:off x="3951649" y="6037672"/>
            <a:ext cx="7439890" cy="892552"/>
          </a:xfrm>
          <a:prstGeom prst="rect">
            <a:avLst/>
          </a:prstGeom>
          <a:noFill/>
        </p:spPr>
        <p:txBody>
          <a:bodyPr wrap="square" rtlCol="0">
            <a:spAutoFit/>
          </a:bodyPr>
          <a:lstStyle/>
          <a:p>
            <a:pPr algn="r" rtl="1"/>
            <a:r>
              <a:rPr lang="he-IL" sz="5200" b="1" u="sng" dirty="0">
                <a:solidFill>
                  <a:schemeClr val="bg1"/>
                </a:solidFill>
              </a:rPr>
              <a:t>תמונות מהמערכת</a:t>
            </a:r>
            <a:endParaRPr lang="en-US" sz="5200" b="1" u="sng" dirty="0">
              <a:solidFill>
                <a:schemeClr val="bg1"/>
              </a:solidFill>
            </a:endParaRPr>
          </a:p>
        </p:txBody>
      </p:sp>
      <p:pic>
        <p:nvPicPr>
          <p:cNvPr id="26" name="Picture 25">
            <a:extLst>
              <a:ext uri="{FF2B5EF4-FFF2-40B4-BE49-F238E27FC236}">
                <a16:creationId xmlns:a16="http://schemas.microsoft.com/office/drawing/2014/main" id="{958A2C82-1849-4213-8A75-B350280CA0DF}"/>
              </a:ext>
            </a:extLst>
          </p:cNvPr>
          <p:cNvPicPr>
            <a:picLocks noChangeAspect="1"/>
          </p:cNvPicPr>
          <p:nvPr/>
        </p:nvPicPr>
        <p:blipFill>
          <a:blip r:embed="rId3"/>
          <a:stretch>
            <a:fillRect/>
          </a:stretch>
        </p:blipFill>
        <p:spPr>
          <a:xfrm>
            <a:off x="3880516" y="8890265"/>
            <a:ext cx="7582155" cy="4308504"/>
          </a:xfrm>
          <a:prstGeom prst="rect">
            <a:avLst/>
          </a:prstGeom>
        </p:spPr>
      </p:pic>
      <p:sp>
        <p:nvSpPr>
          <p:cNvPr id="27" name="TextBox 26">
            <a:extLst>
              <a:ext uri="{FF2B5EF4-FFF2-40B4-BE49-F238E27FC236}">
                <a16:creationId xmlns:a16="http://schemas.microsoft.com/office/drawing/2014/main" id="{9C295C0D-51CD-493E-BE60-7A2B55A67255}"/>
              </a:ext>
            </a:extLst>
          </p:cNvPr>
          <p:cNvSpPr txBox="1"/>
          <p:nvPr/>
        </p:nvSpPr>
        <p:spPr>
          <a:xfrm>
            <a:off x="3016467" y="7402944"/>
            <a:ext cx="9310254" cy="892552"/>
          </a:xfrm>
          <a:prstGeom prst="rect">
            <a:avLst/>
          </a:prstGeom>
          <a:noFill/>
        </p:spPr>
        <p:txBody>
          <a:bodyPr wrap="square" rtlCol="0">
            <a:spAutoFit/>
          </a:bodyPr>
          <a:lstStyle/>
          <a:p>
            <a:pPr algn="ctr"/>
            <a:r>
              <a:rPr lang="he-IL" sz="5200" b="1" dirty="0">
                <a:solidFill>
                  <a:schemeClr val="bg1"/>
                </a:solidFill>
              </a:rPr>
              <a:t>זיהוי רמזור אדום במערכת  </a:t>
            </a:r>
            <a:endParaRPr lang="en-US" sz="5200" b="1" dirty="0">
              <a:solidFill>
                <a:schemeClr val="bg1"/>
              </a:solidFill>
            </a:endParaRPr>
          </a:p>
        </p:txBody>
      </p:sp>
      <p:sp>
        <p:nvSpPr>
          <p:cNvPr id="29" name="TextBox 28">
            <a:extLst>
              <a:ext uri="{FF2B5EF4-FFF2-40B4-BE49-F238E27FC236}">
                <a16:creationId xmlns:a16="http://schemas.microsoft.com/office/drawing/2014/main" id="{24BEAA46-9AC4-4F1A-B722-1F23808275F9}"/>
              </a:ext>
            </a:extLst>
          </p:cNvPr>
          <p:cNvSpPr txBox="1"/>
          <p:nvPr/>
        </p:nvSpPr>
        <p:spPr>
          <a:xfrm>
            <a:off x="3337251" y="13711636"/>
            <a:ext cx="9310254" cy="892552"/>
          </a:xfrm>
          <a:prstGeom prst="rect">
            <a:avLst/>
          </a:prstGeom>
          <a:noFill/>
        </p:spPr>
        <p:txBody>
          <a:bodyPr wrap="square" rtlCol="0">
            <a:spAutoFit/>
          </a:bodyPr>
          <a:lstStyle/>
          <a:p>
            <a:pPr algn="ctr"/>
            <a:r>
              <a:rPr lang="he-IL" sz="5200" b="1" dirty="0">
                <a:solidFill>
                  <a:schemeClr val="bg1"/>
                </a:solidFill>
              </a:rPr>
              <a:t>זיהוי רמזור ממבט הנהג  </a:t>
            </a:r>
            <a:endParaRPr lang="en-US" sz="5200" b="1" dirty="0">
              <a:solidFill>
                <a:schemeClr val="bg1"/>
              </a:solidFill>
            </a:endParaRPr>
          </a:p>
        </p:txBody>
      </p:sp>
      <p:pic>
        <p:nvPicPr>
          <p:cNvPr id="30" name="Picture 29">
            <a:extLst>
              <a:ext uri="{FF2B5EF4-FFF2-40B4-BE49-F238E27FC236}">
                <a16:creationId xmlns:a16="http://schemas.microsoft.com/office/drawing/2014/main" id="{B783A84C-775A-4BA7-A4D8-93F17DC3F5E8}"/>
              </a:ext>
            </a:extLst>
          </p:cNvPr>
          <p:cNvPicPr>
            <a:picLocks noChangeAspect="1"/>
          </p:cNvPicPr>
          <p:nvPr/>
        </p:nvPicPr>
        <p:blipFill>
          <a:blip r:embed="rId4"/>
          <a:stretch>
            <a:fillRect/>
          </a:stretch>
        </p:blipFill>
        <p:spPr>
          <a:xfrm>
            <a:off x="3989132" y="15102776"/>
            <a:ext cx="7582155" cy="4259563"/>
          </a:xfrm>
          <a:prstGeom prst="rect">
            <a:avLst/>
          </a:prstGeom>
        </p:spPr>
      </p:pic>
      <p:pic>
        <p:nvPicPr>
          <p:cNvPr id="31" name="Picture 30">
            <a:extLst>
              <a:ext uri="{FF2B5EF4-FFF2-40B4-BE49-F238E27FC236}">
                <a16:creationId xmlns:a16="http://schemas.microsoft.com/office/drawing/2014/main" id="{1442ED4E-D09B-4A12-88B2-3D270EC067AA}"/>
              </a:ext>
            </a:extLst>
          </p:cNvPr>
          <p:cNvPicPr>
            <a:picLocks noChangeAspect="1"/>
          </p:cNvPicPr>
          <p:nvPr/>
        </p:nvPicPr>
        <p:blipFill>
          <a:blip r:embed="rId5"/>
          <a:stretch>
            <a:fillRect/>
          </a:stretch>
        </p:blipFill>
        <p:spPr>
          <a:xfrm>
            <a:off x="3951649" y="20352354"/>
            <a:ext cx="7582155" cy="4331712"/>
          </a:xfrm>
          <a:prstGeom prst="rect">
            <a:avLst/>
          </a:prstGeom>
        </p:spPr>
      </p:pic>
      <p:sp>
        <p:nvSpPr>
          <p:cNvPr id="32" name="Rectangle: Rounded Corners 31">
            <a:extLst>
              <a:ext uri="{FF2B5EF4-FFF2-40B4-BE49-F238E27FC236}">
                <a16:creationId xmlns:a16="http://schemas.microsoft.com/office/drawing/2014/main" id="{9BD84ACF-77B5-435F-8B88-B4660AF7F27E}"/>
              </a:ext>
            </a:extLst>
          </p:cNvPr>
          <p:cNvSpPr/>
          <p:nvPr/>
        </p:nvSpPr>
        <p:spPr>
          <a:xfrm>
            <a:off x="2383286" y="25308381"/>
            <a:ext cx="9339821" cy="794252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5200" b="1" u="sng" dirty="0"/>
              <a:t>מסקנות</a:t>
            </a:r>
          </a:p>
          <a:p>
            <a:pPr algn="ctr" rtl="1"/>
            <a:br>
              <a:rPr lang="en-US" dirty="0"/>
            </a:br>
            <a:r>
              <a:rPr lang="he-IL" sz="3800" dirty="0"/>
              <a:t>במהלך הפרויקט הצלחנו להשיג את המטרה ההתחלתית שלנו – פיתוח מערכת לזיהוי רמזורים בסימולציית  </a:t>
            </a:r>
            <a:r>
              <a:rPr lang="en-US" sz="3800" dirty="0"/>
              <a:t>CARLA </a:t>
            </a:r>
            <a:r>
              <a:rPr lang="he-IL" sz="3800" dirty="0"/>
              <a:t> כולל איתור תיבות הגבול עם</a:t>
            </a:r>
            <a:r>
              <a:rPr lang="en-US" sz="3800" dirty="0"/>
              <a:t>YOLOv5 </a:t>
            </a:r>
            <a:r>
              <a:rPr lang="he-IL" sz="3800" dirty="0"/>
              <a:t> סיווג צבע בעזרת עיבוד וחישוב מרחק מהרמזור הקרוב. הצלחנו לזהות באופן אמין את מצבי האור (אדום וירוק) גם מנקודת מבט המערכת – דרך המודל וניתוח המצב גם מנקודת מבט הנהג – באמצעות כותרת המוצגת בצד השמאלי התחתון של הנהג</a:t>
            </a:r>
            <a:r>
              <a:rPr lang="en-US" sz="3800" dirty="0"/>
              <a:t> STOP! </a:t>
            </a:r>
            <a:r>
              <a:rPr lang="he-IL" sz="3800" dirty="0"/>
              <a:t>או</a:t>
            </a:r>
            <a:r>
              <a:rPr lang="en-US" sz="3800" dirty="0"/>
              <a:t>DRIVE NOW! </a:t>
            </a:r>
            <a:r>
              <a:rPr lang="he-IL" sz="3800" dirty="0"/>
              <a:t> יחד עם המרחק במטרים.</a:t>
            </a:r>
            <a:endParaRPr lang="en-US" sz="3800" dirty="0"/>
          </a:p>
        </p:txBody>
      </p:sp>
      <p:pic>
        <p:nvPicPr>
          <p:cNvPr id="33" name="Picture 32">
            <a:extLst>
              <a:ext uri="{FF2B5EF4-FFF2-40B4-BE49-F238E27FC236}">
                <a16:creationId xmlns:a16="http://schemas.microsoft.com/office/drawing/2014/main" id="{07B54BB9-D15D-4E14-9A27-C09B58E5694C}"/>
              </a:ext>
            </a:extLst>
          </p:cNvPr>
          <p:cNvPicPr>
            <a:picLocks noChangeAspect="1"/>
          </p:cNvPicPr>
          <p:nvPr/>
        </p:nvPicPr>
        <p:blipFill>
          <a:blip r:embed="rId6"/>
          <a:stretch>
            <a:fillRect/>
          </a:stretch>
        </p:blipFill>
        <p:spPr>
          <a:xfrm>
            <a:off x="1520783" y="19090636"/>
            <a:ext cx="1725005" cy="1744136"/>
          </a:xfrm>
          <a:prstGeom prst="rect">
            <a:avLst/>
          </a:prstGeom>
        </p:spPr>
      </p:pic>
      <p:pic>
        <p:nvPicPr>
          <p:cNvPr id="34" name="Picture 33">
            <a:extLst>
              <a:ext uri="{FF2B5EF4-FFF2-40B4-BE49-F238E27FC236}">
                <a16:creationId xmlns:a16="http://schemas.microsoft.com/office/drawing/2014/main" id="{565B35A0-26BD-4298-A39F-1641A7E7D0DC}"/>
              </a:ext>
            </a:extLst>
          </p:cNvPr>
          <p:cNvPicPr>
            <a:picLocks noChangeAspect="1"/>
          </p:cNvPicPr>
          <p:nvPr/>
        </p:nvPicPr>
        <p:blipFill>
          <a:blip r:embed="rId7"/>
          <a:stretch>
            <a:fillRect/>
          </a:stretch>
        </p:blipFill>
        <p:spPr>
          <a:xfrm>
            <a:off x="1622080" y="10235322"/>
            <a:ext cx="1718995" cy="1744136"/>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3026</TotalTime>
  <Words>358</Words>
  <Application>Microsoft Office PowerPoint</Application>
  <PresentationFormat>מותאם אישית</PresentationFormat>
  <Paragraphs>21</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Matan Cohen</cp:lastModifiedBy>
  <cp:revision>52</cp:revision>
  <dcterms:created xsi:type="dcterms:W3CDTF">2019-01-27T10:54:29Z</dcterms:created>
  <dcterms:modified xsi:type="dcterms:W3CDTF">2025-06-26T12:30:18Z</dcterms:modified>
</cp:coreProperties>
</file>