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iki" charset="1" panose="01000503000000020003"/>
      <p:regular r:id="rId12"/>
    </p:embeddedFont>
    <p:embeddedFont>
      <p:font typeface="Nunito Sans" charset="1" panose="00000000000000000000"/>
      <p:regular r:id="rId13"/>
    </p:embeddedFont>
    <p:embeddedFont>
      <p:font typeface="Nunito Sans Bold" charset="1" panose="00000000000000000000"/>
      <p:regular r:id="rId14"/>
    </p:embeddedFont>
    <p:embeddedFont>
      <p:font typeface="Arimo Bold" charset="1" panose="020B0704020202020204"/>
      <p:regular r:id="rId15"/>
    </p:embeddedFont>
    <p:embeddedFont>
      <p:font typeface="Suez On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4831" y="1765315"/>
            <a:ext cx="11038337" cy="421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11101">
                <a:solidFill>
                  <a:srgbClr val="051D40"/>
                </a:solidFill>
                <a:latin typeface="Piki"/>
                <a:ea typeface="Piki"/>
                <a:cs typeface="Piki"/>
                <a:sym typeface="Piki"/>
              </a:rPr>
              <a:t>Resume analyzer - Seniority Level Classification</a:t>
            </a:r>
          </a:p>
          <a:p>
            <a:pPr algn="ctr">
              <a:lnSpc>
                <a:spcPts val="7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469315" y="7710939"/>
            <a:ext cx="1134937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By Matan Cohen, Shira Shani and Eden Menahem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32806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5455" y="1961886"/>
            <a:ext cx="242601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Motivation: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58657" y="514350"/>
            <a:ext cx="22176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NLP Task: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20200" y="1246252"/>
            <a:ext cx="9067800" cy="902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3"/>
              </a:lnSpc>
            </a:pPr>
            <a:r>
              <a:rPr lang="en-US" sz="2439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Existing Hiring Challenges: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Manual resume screening by r</a:t>
            </a: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ecruiters.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Difficulty in determining seniority from unstructured text.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Finding suitable data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Value Proposition: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improve hiring efficiency.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Ensure fair and consistent evaluation.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Help candidates tailor resumes for better opportunities.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 b="true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Potential Applications: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Personalized Job Matching.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Career Guidance for Candidates.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Enterprise Talent Management.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b="true" sz="2439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Development Challenges: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Many resume versions (different styles and content)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Understanding context beyond raw data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Adjusting seniority level according to each ability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Avoiding bias from specific keywords or unbalanced data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57375" y="2806192"/>
            <a:ext cx="7006630" cy="593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Time Efficiency.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Consistency &amp; Objectivity.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Effe</a:t>
            </a: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ctive Skill Matching.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Scalability for High-Volume Hiring.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b="true" sz="2439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Process Overview: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Input: resume text + Specific skill.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Output: seniority level (Junior, Mid, Senior).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b="true" sz="2439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Relevant NLP Tasks: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Extract contextual details.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Assign seniority level.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Identify skills, job titles, and experience.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3433" y="2804095"/>
            <a:ext cx="11218629" cy="670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3"/>
              </a:lnSpc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Data Type: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Unstructured text from resumes.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Supervised Learning Approach: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Labeled data is required for model training.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Each resume is tagged with seniority levels for relevant skills.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Labels: Junior, Mid, Senior.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 b="true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Potential Data Sources: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AutoNum type="arabicPeriod" startAt="1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Public Datasets (e.g., Hugging Face, Kaggle)</a:t>
            </a:r>
          </a:p>
          <a:p>
            <a:pPr algn="l">
              <a:lnSpc>
                <a:spcPts val="2073"/>
              </a:lnSpc>
            </a:pPr>
          </a:p>
          <a:p>
            <a:pPr algn="l" marL="1053591" indent="-351197" lvl="2">
              <a:lnSpc>
                <a:spcPts val="2073"/>
              </a:lnSpc>
              <a:buFont typeface="Arial"/>
              <a:buChar char="⚬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Pre-labeled resumes save time but may lack seniority details.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 2. </a:t>
            </a: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Synthetic Data (e.g., AI-generated)</a:t>
            </a:r>
          </a:p>
          <a:p>
            <a:pPr algn="l">
              <a:lnSpc>
                <a:spcPts val="2073"/>
              </a:lnSpc>
            </a:pPr>
          </a:p>
          <a:p>
            <a:pPr algn="l" marL="1053591" indent="-351197" lvl="2">
              <a:lnSpc>
                <a:spcPts val="2073"/>
              </a:lnSpc>
              <a:buFont typeface="Arial"/>
              <a:buChar char="⚬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Ensures balance but may lack real-world authenticity.</a:t>
            </a:r>
          </a:p>
          <a:p>
            <a:pPr algn="l">
              <a:lnSpc>
                <a:spcPts val="2073"/>
              </a:lnSpc>
            </a:pPr>
          </a:p>
          <a:p>
            <a:pPr algn="l">
              <a:lnSpc>
                <a:spcPts val="2073"/>
              </a:lnSpc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  3. Manual Collection</a:t>
            </a:r>
          </a:p>
          <a:p>
            <a:pPr algn="l">
              <a:lnSpc>
                <a:spcPts val="2073"/>
              </a:lnSpc>
            </a:pPr>
          </a:p>
          <a:p>
            <a:pPr algn="l" marL="1053591" indent="-351197" lvl="2">
              <a:lnSpc>
                <a:spcPts val="2073"/>
              </a:lnSpc>
              <a:buFont typeface="Arial"/>
              <a:buChar char="⚬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Provides accurate, real-world data but is time-intensive and costly.</a:t>
            </a:r>
          </a:p>
          <a:p>
            <a:pPr algn="l">
              <a:lnSpc>
                <a:spcPts val="207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53433" y="1768958"/>
            <a:ext cx="489239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Training and test data: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09896" y="3478784"/>
            <a:ext cx="11538109" cy="208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Train/Test Split: 80% training, 10% validation, 10% testing.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Validation Set – Used for hyperparameter tuning and overfitting prevention.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Cross-Validation: k-fold cross-validation for better generalization.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Loss</a:t>
            </a: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Monitoring: Tracks Cross-Entropy Loss to evaluate convergence.</a:t>
            </a:r>
          </a:p>
          <a:p>
            <a:pPr algn="l">
              <a:lnSpc>
                <a:spcPts val="207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63343" y="3258630"/>
            <a:ext cx="4341971" cy="208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Accuracy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Precision, Recall, F1-score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Cross-Entropy Loss</a:t>
            </a:r>
          </a:p>
          <a:p>
            <a:pPr algn="l">
              <a:lnSpc>
                <a:spcPts val="2073"/>
              </a:lnSpc>
            </a:pPr>
          </a:p>
          <a:p>
            <a:pPr algn="l" marL="526795" indent="-263398" lvl="1">
              <a:lnSpc>
                <a:spcPts val="2073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Confusion Matrix</a:t>
            </a:r>
          </a:p>
          <a:p>
            <a:pPr algn="l">
              <a:lnSpc>
                <a:spcPts val="207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40215" y="2463292"/>
            <a:ext cx="580894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Data Usage for Evaluation: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478011" y="2463292"/>
            <a:ext cx="650989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Evaluation Metrics: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20920" y="6827555"/>
            <a:ext cx="182880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3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Baseline</a:t>
            </a:r>
            <a:r>
              <a:rPr lang="en-US" b="true" sz="4499">
                <a:solidFill>
                  <a:srgbClr val="00000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Model &amp; Comparisons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511" y="7780055"/>
            <a:ext cx="19103531" cy="17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795" indent="-263398" lvl="1">
              <a:lnSpc>
                <a:spcPts val="4757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Baseline Model: BERT – A deep learning model using bidirectional context for better text understanding.</a:t>
            </a:r>
          </a:p>
          <a:p>
            <a:pPr algn="l" marL="526795" indent="-263398" lvl="1">
              <a:lnSpc>
                <a:spcPts val="4757"/>
              </a:lnSpc>
              <a:buFont typeface="Arial"/>
              <a:buChar char="•"/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Comparison Model: Naïve Bayes – Evaluates improvements in classification accuracy and contextual understanding.</a:t>
            </a:r>
          </a:p>
          <a:p>
            <a:pPr algn="l">
              <a:lnSpc>
                <a:spcPts val="475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643389" y="2513330"/>
            <a:ext cx="1886454" cy="41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  <a:spcBef>
                <a:spcPct val="0"/>
              </a:spcBef>
            </a:pPr>
            <a:r>
              <a:rPr lang="en-US" sz="2439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(optional)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92595" y="4752471"/>
            <a:ext cx="1349269" cy="1153011"/>
          </a:xfrm>
          <a:custGeom>
            <a:avLst/>
            <a:gdLst/>
            <a:ahLst/>
            <a:cxnLst/>
            <a:rect r="r" b="b" t="t" l="l"/>
            <a:pathLst>
              <a:path h="1153011" w="1349269">
                <a:moveTo>
                  <a:pt x="0" y="0"/>
                </a:moveTo>
                <a:lnTo>
                  <a:pt x="1349268" y="0"/>
                </a:lnTo>
                <a:lnTo>
                  <a:pt x="1349268" y="1153011"/>
                </a:lnTo>
                <a:lnTo>
                  <a:pt x="0" y="1153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40709" y="1113726"/>
            <a:ext cx="9806583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Realistic example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483" y="3328871"/>
            <a:ext cx="12613809" cy="592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Michael Smith</a:t>
            </a:r>
          </a:p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 </a:t>
            </a: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📍 San Francisco, CA | 📧 michael.smith@example.com | ☎ (987) 654-3210 | 💻 linkedin.com/in/michaelsmith</a:t>
            </a:r>
          </a:p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Skills: C#, .NET, Azure, SQL Server, Microservices, REST APIs, Docker, CI/CD, Agile</a:t>
            </a:r>
          </a:p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Experience: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Senior C# Developer at TechCorp (2020 – Present):</a:t>
            </a:r>
          </a:p>
          <a:p>
            <a:pPr algn="l" marL="818670" indent="-272890" lvl="2">
              <a:lnSpc>
                <a:spcPts val="2654"/>
              </a:lnSpc>
              <a:buFont typeface="Arial"/>
              <a:buChar char="⚬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Led a team to build large-scale applications with C# and .NET Core.</a:t>
            </a:r>
          </a:p>
          <a:p>
            <a:pPr algn="l" marL="818670" indent="-272890" lvl="2">
              <a:lnSpc>
                <a:spcPts val="2654"/>
              </a:lnSpc>
              <a:buFont typeface="Arial"/>
              <a:buChar char="⚬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Designed microservices architecture, migrated systems to Azure, reducing costs by 30%.</a:t>
            </a:r>
          </a:p>
          <a:p>
            <a:pPr algn="l" marL="818670" indent="-272890" lvl="2">
              <a:lnSpc>
                <a:spcPts val="2654"/>
              </a:lnSpc>
              <a:buFont typeface="Arial"/>
              <a:buChar char="⚬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Mento</a:t>
            </a: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red junior developers and managed CI/CD pipelines with Azure DevOps.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C# Developer at Innovatech (2017 – 2019):</a:t>
            </a:r>
          </a:p>
          <a:p>
            <a:pPr algn="l" marL="818670" indent="-272890" lvl="2">
              <a:lnSpc>
                <a:spcPts val="2654"/>
              </a:lnSpc>
              <a:buFont typeface="Arial"/>
              <a:buChar char="⚬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Developed web apps with C# and ASP.NET, integrated third-party APIs.</a:t>
            </a:r>
          </a:p>
          <a:p>
            <a:pPr algn="l" marL="818670" indent="-272890" lvl="2">
              <a:lnSpc>
                <a:spcPts val="2654"/>
              </a:lnSpc>
              <a:buFont typeface="Arial"/>
              <a:buChar char="⚬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Optimized code performance and improved test coverage by 40%.</a:t>
            </a:r>
          </a:p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Education: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MSc in Computer Science, UC Berkeley (2016)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BS</a:t>
            </a: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c in IT, University of San Francisco (2014)</a:t>
            </a:r>
          </a:p>
          <a:p>
            <a:pPr algn="l">
              <a:lnSpc>
                <a:spcPts val="2654"/>
              </a:lnSpc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Certifications: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Microsoft Certified: Azure Solutions Architect, C# Developer</a:t>
            </a:r>
          </a:p>
          <a:p>
            <a:pPr algn="l" marL="409335" indent="-204668" lvl="1">
              <a:lnSpc>
                <a:spcPts val="2654"/>
              </a:lnSpc>
              <a:buFont typeface="Arial"/>
              <a:buChar char="•"/>
            </a:pPr>
            <a:r>
              <a:rPr lang="en-US" sz="1895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Certified Kubernetes Administrator</a:t>
            </a:r>
          </a:p>
          <a:p>
            <a:pPr algn="l">
              <a:lnSpc>
                <a:spcPts val="26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791617" y="5048617"/>
            <a:ext cx="1793503" cy="56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5"/>
              </a:lnSpc>
              <a:spcBef>
                <a:spcPct val="0"/>
              </a:spcBef>
            </a:pPr>
            <a:r>
              <a:rPr lang="en-US" sz="3746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SENIOR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464" y="2727895"/>
            <a:ext cx="14004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FF3131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15509" y="2727895"/>
            <a:ext cx="19457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BF6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92595" y="4752471"/>
            <a:ext cx="1349269" cy="1153011"/>
          </a:xfrm>
          <a:custGeom>
            <a:avLst/>
            <a:gdLst/>
            <a:ahLst/>
            <a:cxnLst/>
            <a:rect r="r" b="b" t="t" l="l"/>
            <a:pathLst>
              <a:path h="1153011" w="1349269">
                <a:moveTo>
                  <a:pt x="0" y="0"/>
                </a:moveTo>
                <a:lnTo>
                  <a:pt x="1349268" y="0"/>
                </a:lnTo>
                <a:lnTo>
                  <a:pt x="1349268" y="1153011"/>
                </a:lnTo>
                <a:lnTo>
                  <a:pt x="0" y="1153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40709" y="1113726"/>
            <a:ext cx="9806583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Realistic example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1483" y="3338396"/>
            <a:ext cx="12297764" cy="5105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ISRAEL ISRAELI</a:t>
            </a: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📍 TEL-AVIV , ISRAEL| 📧 ISRAELISRAELI@example.com | ☎ (123) 456-7890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Skills: C#, .NET, SQL, ASP.NET, Git, Visual Studio, SQL Server, REST APIs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Experience: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Software Developer Intern at ABC Tech Solutions (June 2023 – Dec 2023): Developed apps with C#, assisted in debugging, wrote SQL queries.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Freelance C# Developer (2022 – Present): Built simple apps, including an inventory management system and weather API integration.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Education: BSc in Computer Science, XYZ University (Graduated 2023)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Projects: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Task Manager App: C# desktop app with SQL Server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Weather API Integration: C# console app using external API</a:t>
            </a:r>
          </a:p>
          <a:p>
            <a:pPr algn="l">
              <a:lnSpc>
                <a:spcPts val="2057"/>
              </a:lnSpc>
            </a:pPr>
          </a:p>
          <a:p>
            <a:pPr algn="l">
              <a:lnSpc>
                <a:spcPts val="2057"/>
              </a:lnSpc>
            </a:pPr>
            <a:r>
              <a:rPr lang="en-US" sz="1469">
                <a:solidFill>
                  <a:srgbClr val="000000"/>
                </a:solidFill>
                <a:latin typeface="Suez One"/>
                <a:ea typeface="Suez One"/>
                <a:cs typeface="Suez One"/>
                <a:sym typeface="Suez One"/>
              </a:rPr>
              <a:t>Certifications: Microsoft C# Certification (In Progress), ASP.NET Core for Beginners (Udemy)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26583" y="5048617"/>
            <a:ext cx="1723573" cy="56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5"/>
              </a:lnSpc>
              <a:spcBef>
                <a:spcPct val="0"/>
              </a:spcBef>
            </a:pPr>
            <a:r>
              <a:rPr lang="en-US" sz="3746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JUNIOR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464" y="2727895"/>
            <a:ext cx="14004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FF3131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15509" y="2727895"/>
            <a:ext cx="19457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BF6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DAGjSYjrJf0</dc:identifier>
  <dcterms:modified xsi:type="dcterms:W3CDTF">2011-08-01T06:04:30Z</dcterms:modified>
  <cp:revision>1</cp:revision>
  <dc:title>NLP PRESENTATIOM FINAL</dc:title>
</cp:coreProperties>
</file>