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0" r:id="rId1"/>
  </p:sldMasterIdLst>
  <p:notesMasterIdLst>
    <p:notesMasterId r:id="rId40"/>
  </p:notesMasterIdLst>
  <p:sldIdLst>
    <p:sldId id="259" r:id="rId2"/>
    <p:sldId id="260" r:id="rId3"/>
    <p:sldId id="263" r:id="rId4"/>
    <p:sldId id="265" r:id="rId5"/>
    <p:sldId id="324" r:id="rId6"/>
    <p:sldId id="325" r:id="rId7"/>
    <p:sldId id="326" r:id="rId8"/>
    <p:sldId id="327" r:id="rId9"/>
    <p:sldId id="328" r:id="rId10"/>
    <p:sldId id="341" r:id="rId11"/>
    <p:sldId id="329" r:id="rId12"/>
    <p:sldId id="330" r:id="rId13"/>
    <p:sldId id="331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32" r:id="rId22"/>
    <p:sldId id="333" r:id="rId23"/>
    <p:sldId id="266" r:id="rId24"/>
    <p:sldId id="275" r:id="rId25"/>
    <p:sldId id="277" r:id="rId26"/>
    <p:sldId id="278" r:id="rId27"/>
    <p:sldId id="280" r:id="rId28"/>
    <p:sldId id="281" r:id="rId29"/>
    <p:sldId id="282" r:id="rId30"/>
    <p:sldId id="342" r:id="rId31"/>
    <p:sldId id="343" r:id="rId32"/>
    <p:sldId id="291" r:id="rId33"/>
    <p:sldId id="292" r:id="rId34"/>
    <p:sldId id="296" r:id="rId35"/>
    <p:sldId id="318" r:id="rId36"/>
    <p:sldId id="321" r:id="rId37"/>
    <p:sldId id="322" r:id="rId38"/>
    <p:sldId id="323" r:id="rId39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43"/>
  </p:normalViewPr>
  <p:slideViewPr>
    <p:cSldViewPr snapToGrid="0" snapToObjects="1">
      <p:cViewPr>
        <p:scale>
          <a:sx n="88" d="100"/>
          <a:sy n="88" d="100"/>
        </p:scale>
        <p:origin x="72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3" name="Shape 7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769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89" name="Shape 7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649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224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Shape 8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726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13" name="Shape 81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7591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948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98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123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32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62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337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13" name="Shape 81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9057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511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2705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166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6" name="Shape 6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9" name="Shape 8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9" name="Shape 8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7" name="Shape 8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6" name="Shape 8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7429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441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9" name="Shape 7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726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6" name="Shape 7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077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3" name="Shape 7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88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Reid </a:t>
            </a:r>
            <a:r>
              <a:rPr lang="en-US" sz="2800" b="0" i="1" u="none" strike="noStrike" cap="none" dirty="0" smtClean="0">
                <a:solidFill>
                  <a:srgbClr val="E5212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Offringa, PhD</a:t>
            </a:r>
            <a:endParaRPr lang="en-US" sz="2800" b="0" i="1" u="none" strike="noStrike" cap="none" dirty="0">
              <a:solidFill>
                <a:srgbClr val="E52123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STATISTICS FUNDAMENTALS, PART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Hypothesis 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Testing: TYPES OF ERROR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 smtClean="0">
                <a:latin typeface="Arial" charset="0"/>
                <a:ea typeface="Arial" charset="0"/>
                <a:cs typeface="Arial" charset="0"/>
                <a:sym typeface="Georgia"/>
              </a:rPr>
              <a:t>Type I error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- saying there </a:t>
            </a: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IS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 a relationship when there </a:t>
            </a: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ISN’T. 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“False Positive”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Related term: ‘alpha’</a:t>
            </a:r>
          </a:p>
          <a:p>
            <a:pPr marL="863600" lvl="1" indent="-256540">
              <a:buSzPct val="100000"/>
              <a:buFont typeface="Georgia"/>
              <a:buChar char="‣"/>
            </a:pP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b="1" dirty="0" smtClean="0">
                <a:latin typeface="Arial" charset="0"/>
                <a:ea typeface="Arial" charset="0"/>
                <a:cs typeface="Arial" charset="0"/>
                <a:sym typeface="Georgia"/>
              </a:rPr>
              <a:t>Type II error </a:t>
            </a:r>
            <a:r>
              <a:rPr lang="mr-IN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–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 saying there is </a:t>
            </a: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NO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 relationship when there </a:t>
            </a: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IS.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“False Negative”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Related term: ‘beta’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Related term: ‘Power’ (1-beta)</a:t>
            </a: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7226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792" name="Shape 79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P-VALUES AND CONFIDENCE INTERVALS CASE STUDY</a:t>
            </a:r>
          </a:p>
        </p:txBody>
      </p:sp>
    </p:spTree>
    <p:extLst>
      <p:ext uri="{BB962C8B-B14F-4D97-AF65-F5344CB8AC3E}">
        <p14:creationId xmlns:p14="http://schemas.microsoft.com/office/powerpoint/2010/main" val="33771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We’re now going to walk through Part 2 of the guided-demo-starter-code notebook in the class repo for lesson 4.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There are several questions to answer.  We’ll answer those questions in small groups and then discuss with the class.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P-VALUES AND CONFIDENCE INTERVALS CASE STUDY</a:t>
            </a:r>
          </a:p>
        </p:txBody>
      </p:sp>
    </p:spTree>
    <p:extLst>
      <p:ext uri="{BB962C8B-B14F-4D97-AF65-F5344CB8AC3E}">
        <p14:creationId xmlns:p14="http://schemas.microsoft.com/office/powerpoint/2010/main" val="3338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804" name="Shape 8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Shape 80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2961475" y="2224348"/>
            <a:ext cx="8361599" cy="3039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a 95% confidence interval indicate?</a:t>
            </a:r>
          </a:p>
        </p:txBody>
      </p:sp>
      <p:sp>
        <p:nvSpPr>
          <p:cNvPr id="807" name="Shape 80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808" name="Shape 80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809" name="Shape 809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810" name="Shape 81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7820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INDEPENDENT PRACTICE</a:t>
            </a:r>
          </a:p>
        </p:txBody>
      </p:sp>
      <p:sp>
        <p:nvSpPr>
          <p:cNvPr id="816" name="Shape 81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Correlation and Regression Introduction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7942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Correlations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5" y="1800677"/>
            <a:ext cx="9976757" cy="49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7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LINEAR REGRESSION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" name="Shape 823"/>
          <p:cNvSpPr/>
          <p:nvPr/>
        </p:nvSpPr>
        <p:spPr>
          <a:xfrm>
            <a:off x="1190452" y="1480456"/>
            <a:ext cx="10623896" cy="541564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3000" dirty="0" smtClean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3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 correlation explains a % of total variance (R squared)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3000" dirty="0" smtClean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3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Regression is a big correlation with multiple variables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3000" dirty="0" smtClean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30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Each variable explains a percent of remaining variance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3000" dirty="0" smtClean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30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59309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LINEAR REGRESSION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Oval 1"/>
          <p:cNvSpPr/>
          <p:nvPr/>
        </p:nvSpPr>
        <p:spPr>
          <a:xfrm>
            <a:off x="3367315" y="1538514"/>
            <a:ext cx="5239657" cy="4702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3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LINEAR REGRESSION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Oval 1"/>
          <p:cNvSpPr/>
          <p:nvPr/>
        </p:nvSpPr>
        <p:spPr>
          <a:xfrm>
            <a:off x="3367315" y="1538514"/>
            <a:ext cx="5239657" cy="47026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e 4"/>
          <p:cNvSpPr/>
          <p:nvPr/>
        </p:nvSpPr>
        <p:spPr>
          <a:xfrm>
            <a:off x="3367314" y="1538514"/>
            <a:ext cx="5239657" cy="4702628"/>
          </a:xfrm>
          <a:prstGeom prst="pie">
            <a:avLst>
              <a:gd name="adj1" fmla="val 397079"/>
              <a:gd name="adj2" fmla="val 16121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REMAINING VARIANCE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76572" y="2743200"/>
            <a:ext cx="101181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Variable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69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LINEAR REGRESSION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Oval 1"/>
          <p:cNvSpPr/>
          <p:nvPr/>
        </p:nvSpPr>
        <p:spPr>
          <a:xfrm>
            <a:off x="3367315" y="1538514"/>
            <a:ext cx="5239657" cy="47026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e 6"/>
          <p:cNvSpPr/>
          <p:nvPr/>
        </p:nvSpPr>
        <p:spPr>
          <a:xfrm>
            <a:off x="3367313" y="1538514"/>
            <a:ext cx="5239657" cy="4702628"/>
          </a:xfrm>
          <a:prstGeom prst="pie">
            <a:avLst>
              <a:gd name="adj1" fmla="val 397079"/>
              <a:gd name="adj2" fmla="val 1612166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Variable X2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Pie 4"/>
          <p:cNvSpPr/>
          <p:nvPr/>
        </p:nvSpPr>
        <p:spPr>
          <a:xfrm>
            <a:off x="3367314" y="1538514"/>
            <a:ext cx="5239657" cy="4702628"/>
          </a:xfrm>
          <a:prstGeom prst="pie">
            <a:avLst>
              <a:gd name="adj1" fmla="val 6446984"/>
              <a:gd name="adj2" fmla="val 16121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REMAINING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VARIANCE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76572" y="2743200"/>
            <a:ext cx="1111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Variable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X1</a:t>
            </a:r>
          </a:p>
        </p:txBody>
      </p:sp>
    </p:spTree>
    <p:extLst>
      <p:ext uri="{BB962C8B-B14F-4D97-AF65-F5344CB8AC3E}">
        <p14:creationId xmlns:p14="http://schemas.microsoft.com/office/powerpoint/2010/main" val="1998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STATISTICS FUNDAMENTALS, PART 2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0" y="273853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Review t-tests and Hypothesis testing</a:t>
            </a:r>
          </a:p>
          <a:p>
            <a:pPr marL="203200" indent="-25654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Validate your findings using statistical analysis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(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p-values, confidence intervals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)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Introduce Correlation and Linear Regression 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Interpreting Results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>
                <a:latin typeface="Arial" charset="0"/>
                <a:ea typeface="Arial" charset="0"/>
                <a:cs typeface="Arial" charset="0"/>
                <a:sym typeface="Oswald"/>
              </a:rPr>
              <a:t>LEARNING </a:t>
            </a:r>
            <a:r>
              <a:rPr lang="en-US" sz="54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OBJECTIVES &amp; AGENDA</a:t>
            </a:r>
            <a:endParaRPr lang="en-US" sz="54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LINEAR REGRESSION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Oval 1"/>
          <p:cNvSpPr/>
          <p:nvPr/>
        </p:nvSpPr>
        <p:spPr>
          <a:xfrm>
            <a:off x="3367315" y="1538514"/>
            <a:ext cx="5239657" cy="47026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e 6"/>
          <p:cNvSpPr/>
          <p:nvPr/>
        </p:nvSpPr>
        <p:spPr>
          <a:xfrm>
            <a:off x="3367313" y="1538514"/>
            <a:ext cx="5239657" cy="4702628"/>
          </a:xfrm>
          <a:prstGeom prst="pie">
            <a:avLst>
              <a:gd name="adj1" fmla="val 20513076"/>
              <a:gd name="adj2" fmla="val 1612166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Variable X2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Pie 4"/>
          <p:cNvSpPr/>
          <p:nvPr/>
        </p:nvSpPr>
        <p:spPr>
          <a:xfrm>
            <a:off x="3367313" y="1538514"/>
            <a:ext cx="5239657" cy="4702628"/>
          </a:xfrm>
          <a:prstGeom prst="pie">
            <a:avLst>
              <a:gd name="adj1" fmla="val 6446984"/>
              <a:gd name="adj2" fmla="val 16121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REMAINING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VARIANCE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76572" y="2743200"/>
            <a:ext cx="1111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Variable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X1</a:t>
            </a:r>
          </a:p>
        </p:txBody>
      </p:sp>
    </p:spTree>
    <p:extLst>
      <p:ext uri="{BB962C8B-B14F-4D97-AF65-F5344CB8AC3E}">
        <p14:creationId xmlns:p14="http://schemas.microsoft.com/office/powerpoint/2010/main" val="19006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INDEPENDENT PRACTICE</a:t>
            </a:r>
          </a:p>
        </p:txBody>
      </p:sp>
      <p:sp>
        <p:nvSpPr>
          <p:cNvPr id="816" name="Shape 81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INTERPRETING RESULTS</a:t>
            </a:r>
          </a:p>
        </p:txBody>
      </p:sp>
    </p:spTree>
    <p:extLst>
      <p:ext uri="{BB962C8B-B14F-4D97-AF65-F5344CB8AC3E}">
        <p14:creationId xmlns:p14="http://schemas.microsoft.com/office/powerpoint/2010/main" val="159918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" name="Shape 8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Shape 82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3" name="Shape 823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U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sing the lab-start-code-4, you will look through a variety of analyses and interpret the findings.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You will be presented with a series of outputs and tables from a published analysis.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Read the outputs and determine if the findings are statistically significant or not.</a:t>
            </a:r>
          </a:p>
        </p:txBody>
      </p:sp>
      <p:sp>
        <p:nvSpPr>
          <p:cNvPr id="824" name="Shape 824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Answers to the questions in the notebook</a:t>
            </a:r>
          </a:p>
        </p:txBody>
      </p:sp>
      <p:sp>
        <p:nvSpPr>
          <p:cNvPr id="825" name="Shape 82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826" name="Shape 826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DIRECTIONS (35 minutes)</a:t>
            </a:r>
          </a:p>
        </p:txBody>
      </p:sp>
      <p:cxnSp>
        <p:nvCxnSpPr>
          <p:cNvPr id="827" name="Shape 82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28" name="Shape 828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ACTIVITY: INTERPRETING RESULTS</a:t>
            </a:r>
          </a:p>
        </p:txBody>
      </p:sp>
    </p:spTree>
    <p:extLst>
      <p:ext uri="{BB962C8B-B14F-4D97-AF65-F5344CB8AC3E}">
        <p14:creationId xmlns:p14="http://schemas.microsoft.com/office/powerpoint/2010/main" val="10911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479" name="Shape 47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CAUSATION AND CORRELATION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CAUSAL CRITERIA</a:t>
            </a:r>
          </a:p>
        </p:txBody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Causal criteria is one approach to assessing causal relationships.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However, it’s </a:t>
            </a:r>
            <a:r>
              <a:rPr lang="en-US" sz="2800" b="1" i="1" dirty="0">
                <a:latin typeface="Arial" charset="0"/>
                <a:ea typeface="Arial" charset="0"/>
                <a:cs typeface="Arial" charset="0"/>
                <a:sym typeface="Georgia"/>
              </a:rPr>
              <a:t>very hard to define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universal causal criteria.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One attempt that is commonly used in the medical field is based on work by Bradford Hill.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CAUSAL CRITERIA</a:t>
            </a:r>
          </a:p>
        </p:txBody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is not an exhaustive checklist, but it’s useful for understanding that your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predictor/exposure:</a:t>
            </a:r>
          </a:p>
          <a:p>
            <a:pPr marL="863600" lvl="1" indent="-256540"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b="1" dirty="0" smtClean="0">
                <a:latin typeface="Arial" charset="0"/>
                <a:ea typeface="Arial" charset="0"/>
                <a:cs typeface="Arial" charset="0"/>
                <a:sym typeface="Georgia"/>
              </a:rPr>
              <a:t>must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have occurred before your outcome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For example, in order for smoking to cause cancer,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one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must have started smoking prior to getting cancer.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CAUSAL CRITERIA</a:t>
            </a:r>
          </a:p>
        </p:txBody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Most commonly, we find an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association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between two variables.  This means there is an observed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correlation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between the variables.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may not fully understand the causal direction (e.g. does smoking cause cancer or does cancer cause smoking?).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also might not understand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other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factors influencing the association.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568" name="Shape 56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CONFOUNDING AND </a:t>
            </a: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DAGS</a:t>
            </a:r>
          </a:p>
          <a:p>
            <a:pPr>
              <a:lnSpc>
                <a:spcPct val="88333"/>
              </a:lnSpc>
              <a:buSzPct val="25000"/>
            </a:pPr>
            <a:r>
              <a:rPr lang="en-US" sz="9600" b="1" dirty="0">
                <a:latin typeface="Arial" charset="0"/>
                <a:ea typeface="Arial" charset="0"/>
                <a:cs typeface="Arial" charset="0"/>
                <a:sym typeface="Oswald"/>
              </a:rPr>
              <a:t>DIRECTED ACYCLIC </a:t>
            </a:r>
            <a:r>
              <a:rPr lang="en-US" sz="96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GRAPHS</a:t>
            </a:r>
            <a:endParaRPr lang="en-US" sz="9600" b="1"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CONFOUNDING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Associations may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be influenced by another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confounding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factor.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Let’s say we did an analysis to understand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healthy diets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We find that “Eating nuts” is related to various healthier outcomes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Does this mean that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eating nuts is healthy?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CONFOUNDING: 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DIRECTED ACYCLIC GRAPH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5000" y="2205317"/>
            <a:ext cx="3585882" cy="202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smtClean="0"/>
              <a:t>Eating Raw Nuts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8084670" y="2205317"/>
            <a:ext cx="3585882" cy="20260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Healthy Outcomes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4498788" y="5268356"/>
            <a:ext cx="3585882" cy="1894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Being a generally healthy person with disposable income who does all sorts of healthy stuff</a:t>
            </a:r>
            <a:endParaRPr lang="en-US" sz="2400" dirty="0"/>
          </a:p>
        </p:txBody>
      </p:sp>
      <p:sp>
        <p:nvSpPr>
          <p:cNvPr id="3" name="Right Arrow 2"/>
          <p:cNvSpPr/>
          <p:nvPr/>
        </p:nvSpPr>
        <p:spPr>
          <a:xfrm>
            <a:off x="4220882" y="2994211"/>
            <a:ext cx="3863788" cy="519953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3939686">
            <a:off x="2754331" y="4314457"/>
            <a:ext cx="2335519" cy="51995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8361609">
            <a:off x="7033973" y="4439501"/>
            <a:ext cx="2592524" cy="51995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OPENING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STATISTICS FUNDAMENTALS, PART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MEDIATION: 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DIRECTED ACYCLIC GRAPH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5000" y="2205317"/>
            <a:ext cx="3585882" cy="202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smtClean="0"/>
              <a:t>Eating Raw Nuts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8084670" y="2205317"/>
            <a:ext cx="3585882" cy="20260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Healthy Outcomes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4498788" y="5268356"/>
            <a:ext cx="3585882" cy="1894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Drinking more water</a:t>
            </a:r>
            <a:endParaRPr lang="en-US" sz="2400" dirty="0"/>
          </a:p>
        </p:txBody>
      </p:sp>
      <p:sp>
        <p:nvSpPr>
          <p:cNvPr id="3" name="Right Arrow 2"/>
          <p:cNvSpPr/>
          <p:nvPr/>
        </p:nvSpPr>
        <p:spPr>
          <a:xfrm>
            <a:off x="4220882" y="2994211"/>
            <a:ext cx="3863788" cy="519953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2575488">
            <a:off x="2507335" y="4214109"/>
            <a:ext cx="2335519" cy="59313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8361609">
            <a:off x="7033973" y="4439501"/>
            <a:ext cx="2592524" cy="51995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4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MODERATION: 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DIRECTED ACYCLIC GRAPH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5000" y="2205317"/>
            <a:ext cx="3585882" cy="202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smtClean="0"/>
              <a:t>Eating Raw Nuts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8084670" y="2205317"/>
            <a:ext cx="3585882" cy="20260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Healthy Outcomes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4234116" y="5094513"/>
            <a:ext cx="3585882" cy="1894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Portion Size</a:t>
            </a:r>
            <a:endParaRPr lang="en-US" sz="2400" dirty="0"/>
          </a:p>
        </p:txBody>
      </p:sp>
      <p:sp>
        <p:nvSpPr>
          <p:cNvPr id="3" name="Right Arrow 2"/>
          <p:cNvSpPr/>
          <p:nvPr/>
        </p:nvSpPr>
        <p:spPr>
          <a:xfrm>
            <a:off x="4220882" y="2994211"/>
            <a:ext cx="3863788" cy="519953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6200000">
            <a:off x="5029201" y="3970937"/>
            <a:ext cx="1727199" cy="51995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Shape 6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Shape 64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2961475" y="2224347"/>
            <a:ext cx="8025300" cy="3039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  <a:sym typeface="Georgia"/>
              </a:rPr>
              <a:t>Return to your starter code example: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  <a:sym typeface="Georgia"/>
              </a:rPr>
              <a:t>which type of ad is associated with higher sales?</a:t>
            </a:r>
            <a:endParaRPr lang="en-US"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Break small groups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  <a:sym typeface="Georgia"/>
              </a:rPr>
              <a:t>Create a better model for predicting sales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  <a:sym typeface="Georgia"/>
              </a:rPr>
              <a:t>How high can you can your R</a:t>
            </a:r>
            <a:r>
              <a:rPr lang="en-US" sz="1800" baseline="30000" dirty="0" smtClean="0">
                <a:latin typeface="Arial" charset="0"/>
                <a:ea typeface="Arial" charset="0"/>
                <a:cs typeface="Arial" charset="0"/>
                <a:sym typeface="Georgia"/>
              </a:rPr>
              <a:t>2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  <a:sym typeface="Georgia"/>
              </a:rPr>
              <a:t>?</a:t>
            </a:r>
            <a:endParaRPr lang="en-US"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Draw a basic DAG on your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  <a:sym typeface="Georgia"/>
              </a:rPr>
              <a:t>table.  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This DAG should show the relationship between ads and higher sales.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Discuss your DAGs in small groups and be ready to share one or two examples with the class.</a:t>
            </a:r>
          </a:p>
        </p:txBody>
      </p:sp>
      <p:sp>
        <p:nvSpPr>
          <p:cNvPr id="651" name="Shape 65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Insert Deliverable</a:t>
            </a:r>
          </a:p>
        </p:txBody>
      </p:sp>
      <p:sp>
        <p:nvSpPr>
          <p:cNvPr id="652" name="Shape 65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653" name="Shape 653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DIRECTIONS</a:t>
            </a: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55" name="Shape 655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ACTIVITY: DAGS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Interactions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Linear regression is about linear relationships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MOSTLY</a:t>
            </a: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Interactions: 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When two variables “interact” 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Can be an example of “synergy” </a:t>
            </a:r>
          </a:p>
          <a:p>
            <a:pPr marL="1320800" lvl="2" indent="-256540"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i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e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: TV and Radio ad dollars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Can be an example of “moderation effect”</a:t>
            </a:r>
          </a:p>
          <a:p>
            <a:pPr marL="1320800" lvl="2" indent="-256540"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i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e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: All groups decline in 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Sx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, but..</a:t>
            </a:r>
          </a:p>
          <a:p>
            <a:pPr marL="1778000" lvl="3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experimental groups declines more than control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 FEW KEY TAKEAWAYS</a:t>
            </a:r>
          </a:p>
        </p:txBody>
      </p:sp>
      <p:sp>
        <p:nvSpPr>
          <p:cNvPr id="699" name="Shape 69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It is important to have deep subject area knowledge to be aware of biases in your field.  This knowledge supplements statistical techniques.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DAG can be a useful tool for thinking through the logic of your model.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There is a difference between causation and correlation.  Statistics usually show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correlation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not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causation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(remember our smoking example).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Good data is important.  Your analysis is only as good as your understanding of the problem and the data you have to work with.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852" name="Shape 85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853" name="Shape 853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Unit Project 2</a:t>
            </a: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872" name="Shape 87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73" name="Shape 87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74" name="Shape 874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880" name="Shape 88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1" name="Shape 88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82" name="Shape 8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883" name="Shape 883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889" name="Shape 88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0" name="Shape 89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91" name="Shape 891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892" name="Shape 892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893" name="Shape 893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894" name="Shape 894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Book recommendation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 dirty="0" smtClean="0">
                <a:latin typeface="Arial" charset="0"/>
                <a:ea typeface="Arial" charset="0"/>
                <a:cs typeface="Arial" charset="0"/>
                <a:sym typeface="Georgia"/>
              </a:rPr>
              <a:t>An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Introduction to Statistical Learning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73" name="Shape 4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675" y="2771750"/>
            <a:ext cx="2855449" cy="430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760" name="Shape 76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88333"/>
              </a:lnSpc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Review of </a:t>
            </a:r>
            <a:r>
              <a:rPr lang="en-US" sz="9600" b="1" dirty="0">
                <a:latin typeface="Arial" charset="0"/>
                <a:ea typeface="Arial" charset="0"/>
                <a:cs typeface="Arial" charset="0"/>
                <a:sym typeface="Oswald"/>
              </a:rPr>
              <a:t>Hypothesis Testing</a:t>
            </a:r>
          </a:p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With t-tests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177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Hypothesis Testing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T-test is a common question in job interviews!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Research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question: Is there a difference between two groups?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Check out means, but how can we tell if that diff is significant?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Statistical significance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(p-value)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is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likelihood that a result or relationship is caused by something other than random chance.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Statistical hypothesis testing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Like a t-test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raditionally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employed to determine if a result is statistically significant or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not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0805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Hypothesis Testing</a:t>
            </a:r>
          </a:p>
        </p:txBody>
      </p:sp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a cut point of 5% is used.  This means that we say something is statistically significant if there is a less than a 5% chance that our finding was due to random chance alone.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73" name="Shape 7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500" y="3291212"/>
            <a:ext cx="5257800" cy="3629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45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Hypothesis Testing</a:t>
            </a:r>
          </a:p>
        </p:txBody>
      </p:sp>
      <p:sp>
        <p:nvSpPr>
          <p:cNvPr id="779" name="Shape 77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80" name="Shape 7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712" y="1974850"/>
            <a:ext cx="5921375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656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Hypothesis Testing</a:t>
            </a:r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When we present results, we say we found something significant using this criteria.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will use an example to dive further into this and understand p-values and confidence intervals.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71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1037</Words>
  <Application>Microsoft Macintosh PowerPoint</Application>
  <PresentationFormat>Custom</PresentationFormat>
  <Paragraphs>234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Georgia</vt:lpstr>
      <vt:lpstr>Impact</vt:lpstr>
      <vt:lpstr>Merriweather Sans</vt:lpstr>
      <vt:lpstr>Oswald</vt:lpstr>
      <vt:lpstr>Arial</vt:lpstr>
      <vt:lpstr>White</vt:lpstr>
      <vt:lpstr>PowerPoint Presentation</vt:lpstr>
      <vt:lpstr>LEARNING OBJECTIVES &amp;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Reid Offringa</cp:lastModifiedBy>
  <cp:revision>217</cp:revision>
  <dcterms:modified xsi:type="dcterms:W3CDTF">2017-02-24T02:17:23Z</dcterms:modified>
</cp:coreProperties>
</file>