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9" r:id="rId1"/>
  </p:sldMasterIdLst>
  <p:notesMasterIdLst>
    <p:notesMasterId r:id="rId68"/>
  </p:notesMasterIdLst>
  <p:sldIdLst>
    <p:sldId id="337" r:id="rId2"/>
    <p:sldId id="335" r:id="rId3"/>
    <p:sldId id="336" r:id="rId4"/>
    <p:sldId id="323" r:id="rId5"/>
    <p:sldId id="325" r:id="rId6"/>
    <p:sldId id="327" r:id="rId7"/>
    <p:sldId id="324" r:id="rId8"/>
    <p:sldId id="329" r:id="rId9"/>
    <p:sldId id="330" r:id="rId10"/>
    <p:sldId id="331" r:id="rId11"/>
    <p:sldId id="332" r:id="rId12"/>
    <p:sldId id="333" r:id="rId13"/>
    <p:sldId id="334" r:id="rId14"/>
    <p:sldId id="265" r:id="rId15"/>
    <p:sldId id="339" r:id="rId16"/>
    <p:sldId id="340" r:id="rId17"/>
    <p:sldId id="345" r:id="rId18"/>
    <p:sldId id="341" r:id="rId19"/>
    <p:sldId id="342" r:id="rId20"/>
    <p:sldId id="343" r:id="rId21"/>
    <p:sldId id="344" r:id="rId22"/>
    <p:sldId id="266" r:id="rId23"/>
    <p:sldId id="267" r:id="rId24"/>
    <p:sldId id="268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22" r:id="rId67"/>
  </p:sldIdLst>
  <p:sldSz cx="13004800" cy="7302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742"/>
    <p:restoredTop sz="94643"/>
  </p:normalViewPr>
  <p:slideViewPr>
    <p:cSldViewPr snapToGrid="0" snapToObjects="1">
      <p:cViewPr varScale="1">
        <p:scale>
          <a:sx n="87" d="100"/>
          <a:sy n="87" d="100"/>
        </p:scale>
        <p:origin x="20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notesMaster" Target="notesMasters/notesMaster1.xml"/><Relationship Id="rId69" Type="http://schemas.openxmlformats.org/officeDocument/2006/relationships/presProps" Target="presProp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viewProps" Target="viewProps.xml"/><Relationship Id="rId71" Type="http://schemas.openxmlformats.org/officeDocument/2006/relationships/theme" Target="theme/theme1.xml"/><Relationship Id="rId72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0" marR="0" lvl="1" indent="228600" algn="l" rtl="0">
              <a:spcBef>
                <a:spcPts val="0"/>
              </a:spcBef>
              <a:defRPr/>
            </a:lvl2pPr>
            <a:lvl3pPr marL="0" marR="0" lvl="2" indent="457200" algn="l" rtl="0">
              <a:spcBef>
                <a:spcPts val="0"/>
              </a:spcBef>
              <a:defRPr/>
            </a:lvl3pPr>
            <a:lvl4pPr marL="0" marR="0" lvl="3" indent="685800" algn="l" rtl="0">
              <a:spcBef>
                <a:spcPts val="0"/>
              </a:spcBef>
              <a:defRPr/>
            </a:lvl4pPr>
            <a:lvl5pPr marL="0" marR="0" lvl="4" indent="914400" algn="l" rtl="0">
              <a:spcBef>
                <a:spcPts val="0"/>
              </a:spcBef>
              <a:defRPr/>
            </a:lvl5pPr>
            <a:lvl6pPr marL="0" marR="0" lvl="5" indent="1143000" algn="l" rtl="0">
              <a:spcBef>
                <a:spcPts val="0"/>
              </a:spcBef>
              <a:defRPr/>
            </a:lvl6pPr>
            <a:lvl7pPr marL="0" marR="0" lvl="6" indent="1371600" algn="l" rtl="0">
              <a:spcBef>
                <a:spcPts val="0"/>
              </a:spcBef>
              <a:defRPr/>
            </a:lvl7pPr>
            <a:lvl8pPr marL="0" marR="0" lvl="7" indent="1600200" algn="l" rtl="0">
              <a:spcBef>
                <a:spcPts val="0"/>
              </a:spcBef>
              <a:defRPr/>
            </a:lvl8pPr>
            <a:lvl9pPr marL="0" marR="0" lvl="8" indent="182880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13512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69609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15314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52943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73040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4" name="Shape 5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2586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0" name="Shape 53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35839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7" name="Shape 53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46828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3" name="Shape 54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03145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9" name="Shape 54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1531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47024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91364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7566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14" name="Shape 41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0" name="Shape 42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6" name="Shape 42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3" name="Shape 43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9" name="Shape 43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Shape 44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57" name="Shape 45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316431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3" name="Shape 46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5" name="Shape 47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1" name="Shape 48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00" name="Shape 50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Shape 50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8" name="Shape 51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4" name="Shape 5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086386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0" name="Shape 53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7" name="Shape 53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3" name="Shape 54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9" name="Shape 54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56" name="Shape 55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2" name="Shape 56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8" name="Shape 5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4" name="Shape 57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80" name="Shape 58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Shape 58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541531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Shape 59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Shape 59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07" name="Shape 60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3" name="Shape 61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Shape 61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19" name="Shape 6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5" name="Shape 62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Shape 6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3" name="Shape 65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0209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3579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7316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4" Type="http://schemas.openxmlformats.org/officeDocument/2006/relationships/image" Target="../media/image21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">
    <p:bg>
      <p:bgPr>
        <a:solidFill>
          <a:srgbClr val="1EC9C6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6" name="Shape 1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r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hape 6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7" name="Shape 6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8" name="Shape 68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4386428" y="2303347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hape 72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73" name="Shape 73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74" name="Shape 74"/>
          <p:cNvGrpSpPr/>
          <p:nvPr/>
        </p:nvGrpSpPr>
        <p:grpSpPr>
          <a:xfrm>
            <a:off x="635000" y="1828800"/>
            <a:ext cx="1270001" cy="1270001"/>
            <a:chOff x="0" y="0"/>
            <a:chExt cx="1270000" cy="1270000"/>
          </a:xfrm>
        </p:grpSpPr>
        <p:pic>
          <p:nvPicPr>
            <p:cNvPr id="75" name="Shape 7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Shape 76"/>
            <p:cNvSpPr/>
            <p:nvPr/>
          </p:nvSpPr>
          <p:spPr>
            <a:xfrm>
              <a:off x="889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77" name="Shape 77"/>
          <p:cNvGrpSpPr/>
          <p:nvPr/>
        </p:nvGrpSpPr>
        <p:grpSpPr>
          <a:xfrm>
            <a:off x="2159000" y="1828800"/>
            <a:ext cx="1270001" cy="1270001"/>
            <a:chOff x="0" y="0"/>
            <a:chExt cx="1270000" cy="1270000"/>
          </a:xfrm>
        </p:grpSpPr>
        <p:pic>
          <p:nvPicPr>
            <p:cNvPr id="78" name="Shape 7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Shape 79"/>
            <p:cNvSpPr/>
            <p:nvPr/>
          </p:nvSpPr>
          <p:spPr>
            <a:xfrm>
              <a:off x="101600" y="3479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0" name="Shape 80"/>
          <p:cNvGrpSpPr/>
          <p:nvPr/>
        </p:nvGrpSpPr>
        <p:grpSpPr>
          <a:xfrm>
            <a:off x="635000" y="3340100"/>
            <a:ext cx="1270001" cy="1270001"/>
            <a:chOff x="0" y="0"/>
            <a:chExt cx="1270000" cy="1270000"/>
          </a:xfrm>
        </p:grpSpPr>
        <p:pic>
          <p:nvPicPr>
            <p:cNvPr id="81" name="Shape 8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Shape 82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3" name="Shape 83"/>
          <p:cNvGrpSpPr/>
          <p:nvPr/>
        </p:nvGrpSpPr>
        <p:grpSpPr>
          <a:xfrm>
            <a:off x="2159000" y="3340100"/>
            <a:ext cx="1270001" cy="1270001"/>
            <a:chOff x="0" y="0"/>
            <a:chExt cx="1270000" cy="1270000"/>
          </a:xfrm>
        </p:grpSpPr>
        <p:pic>
          <p:nvPicPr>
            <p:cNvPr id="84" name="Shape 8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Shape 85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6" name="Shape 86"/>
          <p:cNvGrpSpPr/>
          <p:nvPr/>
        </p:nvGrpSpPr>
        <p:grpSpPr>
          <a:xfrm>
            <a:off x="635000" y="4876800"/>
            <a:ext cx="1270001" cy="1270001"/>
            <a:chOff x="0" y="0"/>
            <a:chExt cx="1270000" cy="1270000"/>
          </a:xfrm>
        </p:grpSpPr>
        <p:pic>
          <p:nvPicPr>
            <p:cNvPr id="87" name="Shape 8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Shape 88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2159000" y="4876800"/>
            <a:ext cx="1270001" cy="1270001"/>
            <a:chOff x="0" y="0"/>
            <a:chExt cx="1270000" cy="1270000"/>
          </a:xfrm>
        </p:grpSpPr>
        <p:pic>
          <p:nvPicPr>
            <p:cNvPr id="90" name="Shape 9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Shape 91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sp>
        <p:nvSpPr>
          <p:cNvPr id="92" name="Shape 92"/>
          <p:cNvSpPr/>
          <p:nvPr/>
        </p:nvSpPr>
        <p:spPr>
          <a:xfrm>
            <a:off x="8790781" y="1828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  <p:grpSp>
        <p:nvGrpSpPr>
          <p:cNvPr id="93" name="Shape 93"/>
          <p:cNvGrpSpPr/>
          <p:nvPr/>
        </p:nvGrpSpPr>
        <p:grpSpPr>
          <a:xfrm>
            <a:off x="4051298" y="1828799"/>
            <a:ext cx="2032001" cy="2032001"/>
            <a:chOff x="0" y="0"/>
            <a:chExt cx="2032000" cy="2032000"/>
          </a:xfrm>
        </p:grpSpPr>
        <p:pic>
          <p:nvPicPr>
            <p:cNvPr id="94" name="Shape 94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Shape 95"/>
            <p:cNvSpPr/>
            <p:nvPr/>
          </p:nvSpPr>
          <p:spPr>
            <a:xfrm>
              <a:off x="1651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96" name="Shape 96"/>
            <p:cNvSpPr/>
            <p:nvPr/>
          </p:nvSpPr>
          <p:spPr>
            <a:xfrm>
              <a:off x="1651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97" name="Shape 97"/>
          <p:cNvGrpSpPr/>
          <p:nvPr/>
        </p:nvGrpSpPr>
        <p:grpSpPr>
          <a:xfrm>
            <a:off x="6362698" y="1828799"/>
            <a:ext cx="2032001" cy="2032001"/>
            <a:chOff x="0" y="0"/>
            <a:chExt cx="2032000" cy="2032000"/>
          </a:xfrm>
        </p:grpSpPr>
        <p:pic>
          <p:nvPicPr>
            <p:cNvPr id="98" name="Shape 98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Shape 99"/>
            <p:cNvSpPr/>
            <p:nvPr/>
          </p:nvSpPr>
          <p:spPr>
            <a:xfrm>
              <a:off x="1778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0" name="Shape 100"/>
            <p:cNvSpPr/>
            <p:nvPr/>
          </p:nvSpPr>
          <p:spPr>
            <a:xfrm>
              <a:off x="1778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1" name="Shape 101"/>
          <p:cNvGrpSpPr/>
          <p:nvPr/>
        </p:nvGrpSpPr>
        <p:grpSpPr>
          <a:xfrm>
            <a:off x="4051298" y="4114798"/>
            <a:ext cx="2032001" cy="2032001"/>
            <a:chOff x="0" y="0"/>
            <a:chExt cx="2032000" cy="2032000"/>
          </a:xfrm>
        </p:grpSpPr>
        <p:pic>
          <p:nvPicPr>
            <p:cNvPr id="102" name="Shape 102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Shape 103"/>
            <p:cNvSpPr/>
            <p:nvPr/>
          </p:nvSpPr>
          <p:spPr>
            <a:xfrm>
              <a:off x="1651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4" name="Shape 104"/>
            <p:cNvSpPr/>
            <p:nvPr/>
          </p:nvSpPr>
          <p:spPr>
            <a:xfrm>
              <a:off x="1651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5" name="Shape 105"/>
          <p:cNvGrpSpPr/>
          <p:nvPr/>
        </p:nvGrpSpPr>
        <p:grpSpPr>
          <a:xfrm>
            <a:off x="6362698" y="4114798"/>
            <a:ext cx="2032001" cy="2032001"/>
            <a:chOff x="0" y="0"/>
            <a:chExt cx="2032000" cy="2032000"/>
          </a:xfrm>
        </p:grpSpPr>
        <p:pic>
          <p:nvPicPr>
            <p:cNvPr id="106" name="Shape 106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Shape 107"/>
            <p:cNvSpPr/>
            <p:nvPr/>
          </p:nvSpPr>
          <p:spPr>
            <a:xfrm>
              <a:off x="1778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8" name="Shape 108"/>
            <p:cNvSpPr/>
            <p:nvPr/>
          </p:nvSpPr>
          <p:spPr>
            <a:xfrm>
              <a:off x="1778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109" name="Shape 109"/>
          <p:cNvSpPr/>
          <p:nvPr/>
        </p:nvSpPr>
        <p:spPr>
          <a:xfrm>
            <a:off x="8790781" y="4114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hape 1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2" name="Shape 1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13" name="Shape 113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14" name="Shape 1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Shape 115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16" name="Shape 116"/>
          <p:cNvCxnSpPr/>
          <p:nvPr/>
        </p:nvCxnSpPr>
        <p:spPr>
          <a:xfrm rot="10800000" flipH="1">
            <a:off x="3911600" y="3243406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7" name="Shape 117"/>
          <p:cNvCxnSpPr/>
          <p:nvPr/>
        </p:nvCxnSpPr>
        <p:spPr>
          <a:xfrm rot="10800000" flipH="1">
            <a:off x="3911600" y="5381323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18" name="Shape 118"/>
          <p:cNvSpPr/>
          <p:nvPr/>
        </p:nvSpPr>
        <p:spPr>
          <a:xfrm>
            <a:off x="3911600" y="2989696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</p:txBody>
      </p:sp>
      <p:sp>
        <p:nvSpPr>
          <p:cNvPr id="119" name="Shape 119"/>
          <p:cNvSpPr/>
          <p:nvPr/>
        </p:nvSpPr>
        <p:spPr>
          <a:xfrm>
            <a:off x="3911600" y="5114914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  <p:cxnSp>
        <p:nvCxnSpPr>
          <p:cNvPr id="120" name="Shape 120"/>
          <p:cNvCxnSpPr/>
          <p:nvPr/>
        </p:nvCxnSpPr>
        <p:spPr>
          <a:xfrm rot="10800000" flipH="1">
            <a:off x="3911600" y="2223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21" name="Shape 121"/>
          <p:cNvSpPr/>
          <p:nvPr/>
        </p:nvSpPr>
        <p:spPr>
          <a:xfrm>
            <a:off x="3911600" y="1969299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cxnSp>
        <p:nvCxnSpPr>
          <p:cNvPr id="122" name="Shape 122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&amp;A">
    <p:bg>
      <p:bgPr>
        <a:solidFill>
          <a:srgbClr val="FFDB00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Shape 1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5" name="Shape 1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26" name="Shape 126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it Tickets">
    <p:bg>
      <p:bgPr>
        <a:solidFill>
          <a:srgbClr val="FFAFC0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Shape 12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9" name="Shape 12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30" name="Shape 130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 cop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hape 13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34" name="Shape 13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35" name="Shape 135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36" name="Shape 1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Shape 137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38" name="Shape 138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Shape 14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1" name="Shape 14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2" name="Shape 142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3" name="Shape 143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44" name="Shape 144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145" name="Shape 145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Shape 1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54" name="Shape 1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Text, 1 Colum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Font typeface="Merriweather Sans"/>
              <a:buChar char="‣"/>
              <a:defRPr/>
            </a:lvl2pPr>
            <a:lvl3pPr lvl="2" rtl="0">
              <a:spcBef>
                <a:spcPts val="0"/>
              </a:spcBef>
              <a:buFont typeface="Merriweather Sans"/>
              <a:buChar char="‣"/>
              <a:defRPr/>
            </a:lvl3pPr>
            <a:lvl4pPr lvl="3" rtl="0">
              <a:spcBef>
                <a:spcPts val="0"/>
              </a:spcBef>
              <a:buFont typeface="Merriweather Sans"/>
              <a:buChar char="‣"/>
              <a:defRPr/>
            </a:lvl4pPr>
            <a:lvl5pPr lvl="4" rtl="0">
              <a:spcBef>
                <a:spcPts val="0"/>
              </a:spcBef>
              <a:buFont typeface="Merriweather Sans"/>
              <a:buChar char="‣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Shape 159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0" name="Shape 160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Shape 16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6" name="Shape 16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Shape 17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74" name="Shape 17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75" name="Shape 175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6" name="Shape 176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cussion">
    <p:bg>
      <p:bgPr>
        <a:solidFill>
          <a:srgbClr val="000000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Shape 18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81" name="Shape 18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82" name="Shape 182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1203045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Image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Shape 18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6" name="Shape 18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Shape 18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9" name="Shape 18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 w/ Source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Shape 19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2" name="Shape 19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n-Bulleted Text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Shape 19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5" name="Shape 19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Shape 197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8" name="Shape 198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der Rev">
    <p:bg>
      <p:bgPr>
        <a:solidFill>
          <a:srgbClr val="000000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0" name="Shape 20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01" name="Shape 20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solidFill>
          <a:srgbClr val="000000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hape 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4999" y="762000"/>
            <a:ext cx="2832101" cy="304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4493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ercis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" name="Shape 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" name="Shape 26"/>
          <p:cNvCxnSpPr/>
          <p:nvPr/>
        </p:nvCxnSpPr>
        <p:spPr>
          <a:xfrm rot="10800000" flipH="1">
            <a:off x="6350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" name="Shape 27"/>
          <p:cNvCxnSpPr/>
          <p:nvPr/>
        </p:nvCxnSpPr>
        <p:spPr>
          <a:xfrm rot="10800000" flipH="1">
            <a:off x="46228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8" name="Shape 28"/>
          <p:cNvCxnSpPr/>
          <p:nvPr/>
        </p:nvCxnSpPr>
        <p:spPr>
          <a:xfrm rot="10800000" flipH="1">
            <a:off x="635000" y="57528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9" name="Shape 29"/>
          <p:cNvCxnSpPr/>
          <p:nvPr/>
        </p:nvCxnSpPr>
        <p:spPr>
          <a:xfrm>
            <a:off x="4635500" y="5753100"/>
            <a:ext cx="7731807" cy="17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0" name="Shape 30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sp>
        <p:nvSpPr>
          <p:cNvPr id="31" name="Shape 31"/>
          <p:cNvSpPr/>
          <p:nvPr/>
        </p:nvSpPr>
        <p:spPr>
          <a:xfrm>
            <a:off x="46355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32" name="Shape 32"/>
          <p:cNvSpPr/>
          <p:nvPr/>
        </p:nvSpPr>
        <p:spPr>
          <a:xfrm>
            <a:off x="4635500" y="5359400"/>
            <a:ext cx="7746999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  <p:sp>
        <p:nvSpPr>
          <p:cNvPr id="33" name="Shape 33"/>
          <p:cNvSpPr/>
          <p:nvPr/>
        </p:nvSpPr>
        <p:spPr>
          <a:xfrm>
            <a:off x="635000" y="53594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" name="Shape 3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" name="Shape 37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" name="Shape 38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9" name="Shape 39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40" name="Shape 40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Shape 4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4" name="Shape 4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hape 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Shape 4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9" name="Shape 4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" name="Shape 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54" name="Shape 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Shape 6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1" name="Shape 6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2" name="Shape 62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3" name="Shape 63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0.xml"/><Relationship Id="rId3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Shape 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2592"/>
              </a:lnSpc>
              <a:spcBef>
                <a:spcPts val="0"/>
              </a:spcBef>
              <a:defRPr/>
            </a:lvl1pPr>
            <a:lvl2pPr marL="0" marR="0" lvl="1" indent="228600" algn="l" rtl="0">
              <a:lnSpc>
                <a:spcPct val="92592"/>
              </a:lnSpc>
              <a:spcBef>
                <a:spcPts val="0"/>
              </a:spcBef>
              <a:defRPr/>
            </a:lvl2pPr>
            <a:lvl3pPr marL="0" marR="0" lvl="2" indent="457200" algn="l" rtl="0">
              <a:lnSpc>
                <a:spcPct val="92592"/>
              </a:lnSpc>
              <a:spcBef>
                <a:spcPts val="0"/>
              </a:spcBef>
              <a:defRPr/>
            </a:lvl3pPr>
            <a:lvl4pPr marL="0" marR="0" lvl="3" indent="685800" algn="l" rtl="0">
              <a:lnSpc>
                <a:spcPct val="92592"/>
              </a:lnSpc>
              <a:spcBef>
                <a:spcPts val="0"/>
              </a:spcBef>
              <a:defRPr/>
            </a:lvl4pPr>
            <a:lvl5pPr marL="0" marR="0" lvl="4" indent="914400" algn="l" rtl="0">
              <a:lnSpc>
                <a:spcPct val="92592"/>
              </a:lnSpc>
              <a:spcBef>
                <a:spcPts val="0"/>
              </a:spcBef>
              <a:defRPr/>
            </a:lvl5pPr>
            <a:lvl6pPr marL="0" marR="0" lvl="5" indent="1143000" algn="l" rtl="0">
              <a:lnSpc>
                <a:spcPct val="92592"/>
              </a:lnSpc>
              <a:spcBef>
                <a:spcPts val="0"/>
              </a:spcBef>
              <a:defRPr/>
            </a:lvl6pPr>
            <a:lvl7pPr marL="0" marR="0" lvl="6" indent="1371600" algn="l" rtl="0">
              <a:lnSpc>
                <a:spcPct val="92592"/>
              </a:lnSpc>
              <a:spcBef>
                <a:spcPts val="0"/>
              </a:spcBef>
              <a:defRPr/>
            </a:lvl7pPr>
            <a:lvl8pPr marL="0" marR="0" lvl="7" indent="1600200" algn="l" rtl="0">
              <a:lnSpc>
                <a:spcPct val="92592"/>
              </a:lnSpc>
              <a:spcBef>
                <a:spcPts val="0"/>
              </a:spcBef>
              <a:defRPr/>
            </a:lvl8pPr>
            <a:lvl9pPr marL="0" marR="0" lvl="8" indent="1828800" algn="l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defRPr/>
            </a:lvl1pPr>
            <a:lvl2pPr marL="660400" marR="0" lvl="1" indent="-78740" algn="l" rtl="0">
              <a:spcBef>
                <a:spcPts val="1000"/>
              </a:spcBef>
              <a:buFont typeface="Merriweather Sans"/>
              <a:buChar char="‣"/>
              <a:defRPr/>
            </a:lvl2pPr>
            <a:lvl3pPr marL="1117600" marR="0" lvl="2" indent="-78739" algn="l" rtl="0">
              <a:spcBef>
                <a:spcPts val="1000"/>
              </a:spcBef>
              <a:buFont typeface="Merriweather Sans"/>
              <a:buChar char="‣"/>
              <a:defRPr/>
            </a:lvl3pPr>
            <a:lvl4pPr marL="1574800" marR="0" lvl="3" indent="-78739" algn="l" rtl="0">
              <a:spcBef>
                <a:spcPts val="1000"/>
              </a:spcBef>
              <a:buFont typeface="Merriweather Sans"/>
              <a:buChar char="‣"/>
              <a:defRPr/>
            </a:lvl4pPr>
            <a:lvl5pPr marL="2032000" marR="0" lvl="4" indent="-78739" algn="l" rtl="0">
              <a:spcBef>
                <a:spcPts val="1000"/>
              </a:spcBef>
              <a:buFont typeface="Merriweather Sans"/>
              <a:buChar char="‣"/>
              <a:defRPr/>
            </a:lvl5pPr>
            <a:lvl6pPr marL="2654300" marR="0" lvl="5" indent="-78739" algn="l" rtl="0">
              <a:spcBef>
                <a:spcPts val="1000"/>
              </a:spcBef>
              <a:buFont typeface="Arial"/>
              <a:buChar char="•"/>
              <a:defRPr/>
            </a:lvl6pPr>
            <a:lvl7pPr marL="3009900" marR="0" lvl="6" indent="-78739" algn="l" rtl="0">
              <a:spcBef>
                <a:spcPts val="1000"/>
              </a:spcBef>
              <a:buFont typeface="Arial"/>
              <a:buChar char="•"/>
              <a:defRPr/>
            </a:lvl7pPr>
            <a:lvl8pPr marL="3365500" marR="0" lvl="7" indent="-78740" algn="l" rtl="0">
              <a:spcBef>
                <a:spcPts val="1000"/>
              </a:spcBef>
              <a:buFont typeface="Arial"/>
              <a:buChar char="•"/>
              <a:defRPr/>
            </a:lvl8pPr>
            <a:lvl9pPr marL="3721100" marR="0" lvl="8" indent="-78740" algn="l" rtl="0">
              <a:spcBef>
                <a:spcPts val="1000"/>
              </a:spcBef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80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8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4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8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8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6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/>
        </p:nvSpPr>
        <p:spPr>
          <a:xfrm>
            <a:off x="635000" y="5778500"/>
            <a:ext cx="11734800" cy="8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lang="en-US" sz="2800" b="0" i="1" u="none" strike="noStrike" cap="none" dirty="0" smtClean="0">
                <a:solidFill>
                  <a:srgbClr val="E52123"/>
                </a:solidFill>
                <a:latin typeface="Georgia"/>
                <a:ea typeface="Georgia"/>
                <a:cs typeface="Georgia"/>
                <a:sym typeface="Georgia"/>
              </a:rPr>
              <a:t>Reid Offringa, PhD</a:t>
            </a:r>
            <a:endParaRPr lang="en-US" sz="2800" b="0" i="1" u="none" strike="noStrike" cap="none" dirty="0">
              <a:solidFill>
                <a:srgbClr val="E5212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lang="en-US" sz="2800" b="0" i="1" u="none" strike="noStrike" cap="none" dirty="0" smtClean="0">
                <a:solidFill>
                  <a:srgbClr val="EAEAEA"/>
                </a:solidFill>
                <a:latin typeface="Georgia"/>
                <a:ea typeface="Georgia"/>
                <a:cs typeface="Georgia"/>
                <a:sym typeface="Georgia"/>
              </a:rPr>
              <a:t>Data Scientist, Glooko</a:t>
            </a:r>
            <a:endParaRPr lang="en-US" sz="2800" b="0" i="1" u="none" strike="noStrike" cap="none" dirty="0">
              <a:solidFill>
                <a:srgbClr val="EAEAEA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3" name="Shape 233"/>
          <p:cNvSpPr/>
          <p:nvPr/>
        </p:nvSpPr>
        <p:spPr>
          <a:xfrm>
            <a:off x="635000" y="2315496"/>
            <a:ext cx="11734800" cy="17108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600" b="1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REVIEW CLASS</a:t>
            </a:r>
            <a:endParaRPr lang="en-US" sz="9600" b="1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46253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K-fold CROSS VALIDATION (Fold == 3)</a:t>
            </a: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35000" y="2776526"/>
            <a:ext cx="11407199" cy="16607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	Training Set 						DATA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4880113" y="5720554"/>
            <a:ext cx="2178424" cy="121023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MODEL 3</a:t>
            </a:r>
            <a:endParaRPr lang="en-US" sz="2800" dirty="0"/>
          </a:p>
        </p:txBody>
      </p:sp>
      <p:sp>
        <p:nvSpPr>
          <p:cNvPr id="22" name="Rectangle 21"/>
          <p:cNvSpPr/>
          <p:nvPr/>
        </p:nvSpPr>
        <p:spPr>
          <a:xfrm>
            <a:off x="3372216" y="4650994"/>
            <a:ext cx="2178424" cy="907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EVALUATE model</a:t>
            </a:r>
            <a:endParaRPr lang="en-US" sz="2800" dirty="0"/>
          </a:p>
        </p:txBody>
      </p:sp>
      <p:sp>
        <p:nvSpPr>
          <p:cNvPr id="4" name="Left Arrow 3"/>
          <p:cNvSpPr/>
          <p:nvPr/>
        </p:nvSpPr>
        <p:spPr>
          <a:xfrm rot="18089685">
            <a:off x="6735215" y="4983442"/>
            <a:ext cx="1533965" cy="242917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Arrow 14"/>
          <p:cNvSpPr/>
          <p:nvPr/>
        </p:nvSpPr>
        <p:spPr>
          <a:xfrm rot="5400000">
            <a:off x="5195499" y="4975293"/>
            <a:ext cx="1388686" cy="309003"/>
          </a:xfrm>
          <a:prstGeom prst="lef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714126" y="5058623"/>
            <a:ext cx="2357468" cy="9331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Build Model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4970146" y="2787418"/>
            <a:ext cx="2178424" cy="16384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TESTING DATA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60082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2" grpId="0" animBg="1"/>
      <p:bldP spid="4" grpId="0" animBg="1"/>
      <p:bldP spid="15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K-fold CROSS VALIDATION (Fold == 4)</a:t>
            </a: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35000" y="2776526"/>
            <a:ext cx="11407199" cy="16607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	Training Set 						DATA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4880113" y="5720554"/>
            <a:ext cx="2178424" cy="121023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MODEL 4</a:t>
            </a:r>
            <a:endParaRPr lang="en-US" sz="2800" dirty="0"/>
          </a:p>
        </p:txBody>
      </p:sp>
      <p:sp>
        <p:nvSpPr>
          <p:cNvPr id="22" name="Rectangle 21"/>
          <p:cNvSpPr/>
          <p:nvPr/>
        </p:nvSpPr>
        <p:spPr>
          <a:xfrm>
            <a:off x="7798449" y="5013437"/>
            <a:ext cx="2178424" cy="907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EVALUATE model</a:t>
            </a:r>
            <a:endParaRPr lang="en-US" sz="2800" dirty="0"/>
          </a:p>
        </p:txBody>
      </p:sp>
      <p:sp>
        <p:nvSpPr>
          <p:cNvPr id="15" name="Left Arrow 14"/>
          <p:cNvSpPr/>
          <p:nvPr/>
        </p:nvSpPr>
        <p:spPr>
          <a:xfrm rot="7284325">
            <a:off x="6606664" y="5000237"/>
            <a:ext cx="1604038" cy="312022"/>
          </a:xfrm>
          <a:prstGeom prst="lef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402701" y="4661823"/>
            <a:ext cx="2357468" cy="9331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Build Model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7148570" y="2789757"/>
            <a:ext cx="2178424" cy="16384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TESTING DATA</a:t>
            </a:r>
            <a:endParaRPr lang="en-US" sz="2800" dirty="0"/>
          </a:p>
        </p:txBody>
      </p:sp>
      <p:sp>
        <p:nvSpPr>
          <p:cNvPr id="12" name="Left Arrow 11"/>
          <p:cNvSpPr/>
          <p:nvPr/>
        </p:nvSpPr>
        <p:spPr>
          <a:xfrm rot="16200000">
            <a:off x="5612264" y="4881057"/>
            <a:ext cx="1347627" cy="324396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77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2" grpId="0" animBg="1"/>
      <p:bldP spid="15" grpId="0" animBg="1"/>
      <p:bldP spid="17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dirty="0"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YOU GET THE IDEA</a:t>
            </a:r>
            <a:endParaRPr lang="en-US" sz="9600" b="1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91841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/>
        </p:nvSpPr>
        <p:spPr>
          <a:xfrm>
            <a:off x="635000" y="736599"/>
            <a:ext cx="10934148" cy="5561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Let’s Fit a Ridge Regression on a huge dataset</a:t>
            </a: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35000" y="1956452"/>
            <a:ext cx="70677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Open up your </a:t>
            </a:r>
            <a:r>
              <a:rPr lang="en-US" sz="2800" dirty="0" err="1" smtClean="0">
                <a:latin typeface="Arial" charset="0"/>
                <a:ea typeface="Arial" charset="0"/>
                <a:cs typeface="Arial" charset="0"/>
                <a:sym typeface="Georgia"/>
              </a:rPr>
              <a:t>jupyter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 notebook!</a:t>
            </a:r>
          </a:p>
          <a:p>
            <a:pPr marR="0" lvl="0" algn="l" rtl="0">
              <a:spcBef>
                <a:spcPts val="0"/>
              </a:spcBef>
              <a:buNone/>
            </a:pP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lvl="0"/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Regularization, Regression and Big 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Datasets_Student.ipynb</a:t>
            </a: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22929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REVIEW</a:t>
            </a: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dirty="0"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GRADIENT DESCENT</a:t>
            </a:r>
            <a:endParaRPr lang="en-US" sz="9600" b="1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GRADIENT DESCENT</a:t>
            </a:r>
          </a:p>
        </p:txBody>
      </p:sp>
      <p:sp>
        <p:nvSpPr>
          <p:cNvPr id="527" name="Shape 527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Gradient Descent can also help us minimize error.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3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How Gradient Descent works:</a:t>
            </a:r>
          </a:p>
          <a:p>
            <a:pPr marR="0" lvl="1" algn="l" rtl="0">
              <a:lnSpc>
                <a:spcPct val="130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A random linear solution is provided as a starting point</a:t>
            </a:r>
          </a:p>
          <a:p>
            <a:pPr marR="0" lvl="1" algn="l" rtl="0">
              <a:lnSpc>
                <a:spcPct val="130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 solver attempts to find a next “step”:  take a step in any direction and measure the performance.</a:t>
            </a:r>
          </a:p>
          <a:p>
            <a:pPr marR="0" lvl="1" algn="l" rtl="0">
              <a:lnSpc>
                <a:spcPct val="130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If the solver finds a better solution (i.e. lower MSE), this is the new starting point.</a:t>
            </a:r>
          </a:p>
          <a:p>
            <a:pPr marR="0" lvl="1" algn="l" rtl="0">
              <a:lnSpc>
                <a:spcPct val="130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Repeat these steps until the performance is optimized and no “next steps” perform better.  The size of steps will shrink over time.</a:t>
            </a:r>
          </a:p>
        </p:txBody>
      </p:sp>
    </p:spTree>
    <p:extLst>
      <p:ext uri="{BB962C8B-B14F-4D97-AF65-F5344CB8AC3E}">
        <p14:creationId xmlns:p14="http://schemas.microsoft.com/office/powerpoint/2010/main" val="459620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GRADIENT DESCENT</a:t>
            </a:r>
          </a:p>
        </p:txBody>
      </p:sp>
      <p:pic>
        <p:nvPicPr>
          <p:cNvPr id="534" name="Shape 5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6887" y="1189052"/>
            <a:ext cx="5671024" cy="6080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9419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056" y="1312606"/>
            <a:ext cx="11734801" cy="4910393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Step 1: Choose the metric you want to optimize</a:t>
            </a:r>
          </a:p>
          <a:p>
            <a:pPr marL="1003300" lvl="1" indent="-342900">
              <a:buFont typeface="Arial" charset="0"/>
              <a:buChar char="•"/>
            </a:pPr>
            <a:r>
              <a:rPr lang="en-US" sz="2000" dirty="0" smtClean="0"/>
              <a:t>Is it MSE for a model? </a:t>
            </a:r>
          </a:p>
          <a:p>
            <a:pPr marL="1003300" lvl="1" indent="-342900">
              <a:buFont typeface="Arial" charset="0"/>
              <a:buChar char="•"/>
            </a:pPr>
            <a:r>
              <a:rPr lang="en-US" sz="2000" dirty="0" smtClean="0"/>
              <a:t>Is it the raw residual between y and y hat? </a:t>
            </a:r>
          </a:p>
          <a:p>
            <a:pPr marL="1003300" lvl="1" indent="-342900">
              <a:buFont typeface="Arial" charset="0"/>
              <a:buChar char="•"/>
            </a:pPr>
            <a:r>
              <a:rPr lang="en-US" sz="2000" dirty="0" smtClean="0"/>
              <a:t>Is it the difference between iterative coefficient estimations?</a:t>
            </a:r>
          </a:p>
          <a:p>
            <a:pPr marL="1003300" lvl="1" indent="-342900">
              <a:buFont typeface="Arial" charset="0"/>
              <a:buChar char="•"/>
            </a:pPr>
            <a:r>
              <a:rPr lang="en-US" sz="2000" dirty="0" smtClean="0"/>
              <a:t>All are possible! 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Step 2: Define your starting variables for optimization</a:t>
            </a:r>
          </a:p>
          <a:p>
            <a:pPr marL="1003300" lvl="1" indent="-342900">
              <a:buFont typeface="Arial" charset="0"/>
              <a:buChar char="•"/>
            </a:pPr>
            <a:r>
              <a:rPr lang="en-US" sz="2000" dirty="0" smtClean="0"/>
              <a:t>Beta_0_hat = 0</a:t>
            </a:r>
          </a:p>
          <a:p>
            <a:pPr marL="1003300" lvl="1" indent="-342900">
              <a:buFont typeface="Arial" charset="0"/>
              <a:buChar char="•"/>
            </a:pPr>
            <a:r>
              <a:rPr lang="en-US" sz="2000" dirty="0" smtClean="0"/>
              <a:t>Beta_1_hat = 1</a:t>
            </a:r>
          </a:p>
          <a:p>
            <a:pPr marL="1003300" lvl="1" indent="-342900">
              <a:buFont typeface="Arial" charset="0"/>
              <a:buChar char="•"/>
            </a:pPr>
            <a:r>
              <a:rPr lang="en-US" sz="2000" dirty="0" smtClean="0"/>
              <a:t>Y= outcome</a:t>
            </a:r>
          </a:p>
          <a:p>
            <a:pPr marL="1003300" lvl="1" indent="-342900">
              <a:buFont typeface="Arial" charset="0"/>
              <a:buChar char="•"/>
            </a:pPr>
            <a:r>
              <a:rPr lang="en-US" sz="2000" dirty="0" smtClean="0"/>
              <a:t>X = Starting variables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Step 3: Define your formula</a:t>
            </a:r>
          </a:p>
          <a:p>
            <a:pPr marL="1003300" lvl="1" indent="-342900">
              <a:buFont typeface="Arial" charset="0"/>
              <a:buChar char="•"/>
            </a:pPr>
            <a:r>
              <a:rPr lang="en-US" sz="2000" dirty="0" smtClean="0"/>
              <a:t>beta_0_hat </a:t>
            </a:r>
            <a:r>
              <a:rPr lang="en-US" sz="2000" dirty="0"/>
              <a:t>+ beta_1_hat * x </a:t>
            </a:r>
            <a:endParaRPr lang="en-US" sz="2000" dirty="0" smtClean="0"/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Step 4: set your criteria</a:t>
            </a:r>
          </a:p>
          <a:p>
            <a:pPr marL="1003300" lvl="1" indent="-342900">
              <a:buFont typeface="Arial" charset="0"/>
              <a:buChar char="•"/>
            </a:pPr>
            <a:r>
              <a:rPr lang="en-US" sz="2000" dirty="0" smtClean="0"/>
              <a:t>For loop or “while” loop until </a:t>
            </a:r>
            <a:r>
              <a:rPr lang="en-US" sz="2000" smtClean="0"/>
              <a:t>you’ve optimized!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endParaRPr lang="en-US" sz="2000" dirty="0"/>
          </a:p>
        </p:txBody>
      </p:sp>
      <p:sp>
        <p:nvSpPr>
          <p:cNvPr id="4" name="Shape 540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A </a:t>
            </a: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PSEUDOCODE </a:t>
            </a: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EXAMPLE OF 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1256442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num_to_approach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start, steps, optimized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6.2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[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],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optimized: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current_distance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num_to_approach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start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got_better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next_steps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[start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steps]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next_steps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distance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np.abs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num_to_approach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distance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current_distance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got_better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distance, 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'is better than'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current_distance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current_distance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distance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start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</a:t>
            </a:r>
          </a:p>
        </p:txBody>
      </p:sp>
      <p:sp>
        <p:nvSpPr>
          <p:cNvPr id="540" name="Shape 540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 CODE EXAMPLE OF 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1465899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 CODE EXAMPLE OF GRADIENT DESCENT</a:t>
            </a:r>
          </a:p>
        </p:txBody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got_better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'found better solution! using'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current_distance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a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+=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optimized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start, 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'is closest to'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num_to_approach</a:t>
            </a:r>
            <a:endParaRPr lang="en-US" sz="2400" dirty="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dirty="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What is the code doing?  What could go wrong?</a:t>
            </a:r>
          </a:p>
        </p:txBody>
      </p:sp>
    </p:spTree>
    <p:extLst>
      <p:ext uri="{BB962C8B-B14F-4D97-AF65-F5344CB8AC3E}">
        <p14:creationId xmlns:p14="http://schemas.microsoft.com/office/powerpoint/2010/main" val="769010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REVIEW</a:t>
            </a: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13" name="Shape 276"/>
          <p:cNvSpPr txBox="1">
            <a:spLocks noGrp="1"/>
          </p:cNvSpPr>
          <p:nvPr>
            <p:ph type="body" idx="1"/>
          </p:nvPr>
        </p:nvSpPr>
        <p:spPr>
          <a:xfrm>
            <a:off x="635002" y="1431235"/>
            <a:ext cx="8535892" cy="564191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buFont typeface="Arial" charset="0"/>
              <a:buChar char="•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Today we’ll slow things down</a:t>
            </a:r>
          </a:p>
          <a:p>
            <a:pPr marL="457200" marR="0" lvl="0" indent="-457200" algn="l" rtl="0">
              <a:spcBef>
                <a:spcPts val="0"/>
              </a:spcBef>
              <a:buFont typeface="Arial" charset="0"/>
              <a:buChar char="•"/>
            </a:pP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457200" marR="0" lvl="0" indent="-457200" algn="l" rtl="0">
              <a:spcBef>
                <a:spcPts val="0"/>
              </a:spcBef>
              <a:buFont typeface="Arial" charset="0"/>
              <a:buChar char="•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We’ll go over topics like:</a:t>
            </a: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457200" marR="0" lvl="0" indent="-457200" algn="l" rtl="0">
              <a:spcBef>
                <a:spcPts val="0"/>
              </a:spcBef>
              <a:buFont typeface="Arial" charset="0"/>
              <a:buChar char="•"/>
            </a:pP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1117600" lvl="1" indent="-457200">
              <a:buFont typeface="Arial" charset="0"/>
              <a:buChar char="•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Evaluating Datasets </a:t>
            </a:r>
          </a:p>
          <a:p>
            <a:pPr marL="1574800" lvl="2" indent="-457200">
              <a:buFont typeface="Arial" charset="0"/>
              <a:buChar char="•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Training/Testing/Cross validation</a:t>
            </a:r>
          </a:p>
          <a:p>
            <a:pPr marL="1574800" lvl="2" indent="-457200">
              <a:buFont typeface="Arial" charset="0"/>
              <a:buChar char="•"/>
            </a:pPr>
            <a:endParaRPr lang="en-US" sz="2800" dirty="0" smtClean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1117600" lvl="1" indent="-457200">
              <a:buFont typeface="Arial" charset="0"/>
              <a:buChar char="•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Regularization</a:t>
            </a:r>
          </a:p>
          <a:p>
            <a:pPr marL="1117600" lvl="1" indent="-457200">
              <a:buFont typeface="Arial" charset="0"/>
              <a:buChar char="•"/>
            </a:pPr>
            <a:r>
              <a:rPr lang="en-US" sz="2800" dirty="0" err="1" smtClean="0">
                <a:latin typeface="Arial" charset="0"/>
                <a:ea typeface="Arial" charset="0"/>
                <a:cs typeface="Arial" charset="0"/>
                <a:sym typeface="Georgia"/>
              </a:rPr>
              <a:t>Sklearn</a:t>
            </a:r>
            <a:endParaRPr lang="en-US" sz="2800" dirty="0" smtClean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1117600" lvl="1" indent="-457200">
              <a:buFont typeface="Arial" charset="0"/>
              <a:buChar char="•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Dummy variables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Then we’ll build a big Ridge </a:t>
            </a:r>
            <a:r>
              <a:rPr lang="en-US" sz="2800" dirty="0" err="1" smtClean="0">
                <a:latin typeface="Arial" charset="0"/>
                <a:ea typeface="Arial" charset="0"/>
                <a:cs typeface="Arial" charset="0"/>
                <a:sym typeface="Georgia"/>
              </a:rPr>
              <a:t>Reg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 model in </a:t>
            </a:r>
            <a:r>
              <a:rPr lang="en-US" sz="2800" dirty="0" err="1" smtClean="0">
                <a:latin typeface="Arial" charset="0"/>
                <a:ea typeface="Arial" charset="0"/>
                <a:cs typeface="Arial" charset="0"/>
                <a:sym typeface="Georgia"/>
              </a:rPr>
              <a:t>sklearn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!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 smtClean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20126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GLOBAL VS LOCAL MINIMUMS</a:t>
            </a:r>
          </a:p>
        </p:txBody>
      </p:sp>
      <p:sp>
        <p:nvSpPr>
          <p:cNvPr id="552" name="Shape 552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Gradient Descent could solve for a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local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minimum instead of a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global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minimum.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A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local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minimum is confined to a very specific subset of solutions.  The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global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minimum considers all solutions.  These could be equal, but that’s not always true.</a:t>
            </a:r>
          </a:p>
        </p:txBody>
      </p:sp>
      <p:pic>
        <p:nvPicPr>
          <p:cNvPr id="553" name="Shape 5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9475" y="3980700"/>
            <a:ext cx="5025849" cy="3049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1503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/>
        </p:nvSpPr>
        <p:spPr>
          <a:xfrm>
            <a:off x="635000" y="736599"/>
            <a:ext cx="10934148" cy="5561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Let’s Code our own </a:t>
            </a: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G</a:t>
            </a: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radient Descent!</a:t>
            </a: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35000" y="1956452"/>
            <a:ext cx="70677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Open up your </a:t>
            </a:r>
            <a:r>
              <a:rPr lang="en-US" sz="2800" dirty="0" err="1" smtClean="0">
                <a:latin typeface="Arial" charset="0"/>
                <a:ea typeface="Arial" charset="0"/>
                <a:cs typeface="Arial" charset="0"/>
                <a:sym typeface="Georgia"/>
              </a:rPr>
              <a:t>jupyter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 notebook!</a:t>
            </a:r>
          </a:p>
          <a:p>
            <a:pPr marR="0" lvl="0" algn="l" rtl="0">
              <a:spcBef>
                <a:spcPts val="0"/>
              </a:spcBef>
              <a:buNone/>
            </a:pP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lvl="0"/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c</a:t>
            </a:r>
            <a:r>
              <a:rPr lang="en-US" sz="2800" dirty="0" err="1" smtClean="0">
                <a:latin typeface="Arial" charset="0"/>
                <a:ea typeface="Arial" charset="0"/>
                <a:cs typeface="Arial" charset="0"/>
                <a:sym typeface="Georgia"/>
              </a:rPr>
              <a:t>odealong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 Gradient </a:t>
            </a:r>
            <a:r>
              <a:rPr lang="en-US" sz="2800" dirty="0" err="1" smtClean="0">
                <a:latin typeface="Arial" charset="0"/>
                <a:ea typeface="Arial" charset="0"/>
                <a:cs typeface="Arial" charset="0"/>
                <a:sym typeface="Georgia"/>
              </a:rPr>
              <a:t>Descent.ipynb</a:t>
            </a: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25246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RECALL:  WHAT’S RESIDUAL ERROR?</a:t>
            </a:r>
          </a:p>
        </p:txBody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35002" y="1292775"/>
            <a:ext cx="70677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In linear models, residual error must be normal with a median close to zero.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Individual residuals are useful to see the error of specific points, but it doesn’t provide an overall picture for optimization.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 need a metric to summarize the error in our model into one value.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Mean square error:  the mean residual error in our model</a:t>
            </a:r>
          </a:p>
        </p:txBody>
      </p:sp>
      <p:pic>
        <p:nvPicPr>
          <p:cNvPr id="277" name="Shape 2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2550" y="1673762"/>
            <a:ext cx="4667250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MEAN SQUARED ERROR (MSE)</a:t>
            </a:r>
          </a:p>
        </p:txBody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To calculate MSE: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Calculate the difference between each target y and the model’s predicted value y-hat (i.e. the residual)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Square each residual.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Take the mean of the squared residual errors.</a:t>
            </a:r>
          </a:p>
        </p:txBody>
      </p:sp>
      <p:pic>
        <p:nvPicPr>
          <p:cNvPr id="284" name="Shape 2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3925" y="5388950"/>
            <a:ext cx="6076950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60097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sklearn’s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metrics module includes a 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mean_squared_error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function.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sz="1000" dirty="0">
              <a:solidFill>
                <a:srgbClr val="A71D5D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sz="2400" dirty="0">
              <a:solidFill>
                <a:srgbClr val="A71D5D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lvl="0">
              <a:lnSpc>
                <a:spcPct val="145000"/>
              </a:lnSpc>
            </a:pP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from </a:t>
            </a:r>
            <a:r>
              <a:rPr lang="en-US" sz="2400" dirty="0" err="1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sklearn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import </a:t>
            </a:r>
            <a:r>
              <a:rPr lang="en-US" sz="2400" dirty="0" smtClean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metrics </a:t>
            </a:r>
          </a:p>
          <a:p>
            <a:pPr lvl="0">
              <a:lnSpc>
                <a:spcPct val="145000"/>
              </a:lnSpc>
            </a:pPr>
            <a:r>
              <a:rPr lang="en-US" sz="2400" dirty="0" smtClean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y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 </a:t>
            </a:r>
            <a:r>
              <a:rPr lang="en-US" sz="2400" dirty="0" err="1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bike_data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['registered</a:t>
            </a:r>
            <a:r>
              <a:rPr lang="en-US" sz="2400" dirty="0" smtClean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']</a:t>
            </a:r>
          </a:p>
          <a:p>
            <a:pPr lvl="0">
              <a:lnSpc>
                <a:spcPct val="145000"/>
              </a:lnSpc>
            </a:pPr>
            <a:r>
              <a:rPr lang="en-US" sz="2400" dirty="0" smtClean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x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 </a:t>
            </a:r>
            <a:r>
              <a:rPr lang="en-US" sz="2400" dirty="0" err="1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bike_data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[['temp', 'hum</a:t>
            </a:r>
            <a:r>
              <a:rPr lang="en-US" sz="2400" dirty="0" smtClean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']]</a:t>
            </a:r>
          </a:p>
          <a:p>
            <a:pPr lvl="0">
              <a:lnSpc>
                <a:spcPct val="145000"/>
              </a:lnSpc>
            </a:pPr>
            <a:endParaRPr lang="en-US" sz="2400" dirty="0">
              <a:solidFill>
                <a:srgbClr val="A71D5D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lvl="0">
              <a:lnSpc>
                <a:spcPct val="145000"/>
              </a:lnSpc>
            </a:pPr>
            <a:r>
              <a:rPr lang="en-US" sz="2400" dirty="0" smtClean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 </a:t>
            </a:r>
            <a:r>
              <a:rPr lang="en-US" sz="2400" dirty="0" err="1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linear_model.LinearRegression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().fit(x, y</a:t>
            </a:r>
            <a:r>
              <a:rPr lang="en-US" sz="2400" dirty="0" smtClean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)</a:t>
            </a:r>
          </a:p>
          <a:p>
            <a:pPr lvl="0">
              <a:lnSpc>
                <a:spcPct val="145000"/>
              </a:lnSpc>
            </a:pPr>
            <a:endParaRPr lang="en-US" sz="2400" dirty="0">
              <a:solidFill>
                <a:srgbClr val="A71D5D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lvl="0">
              <a:lnSpc>
                <a:spcPct val="145000"/>
              </a:lnSpc>
            </a:pPr>
            <a:r>
              <a:rPr lang="en-US" sz="2400" dirty="0" err="1" smtClean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metrics.mean_squared_error</a:t>
            </a:r>
            <a:r>
              <a:rPr lang="en-US" sz="2400" dirty="0" smtClean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(y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</a:t>
            </a:r>
            <a:r>
              <a:rPr lang="en-US" sz="2400" dirty="0" err="1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lm.predict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(x))</a:t>
            </a:r>
            <a:endParaRPr sz="1600" dirty="0">
              <a:solidFill>
                <a:srgbClr val="333333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sz="1000" dirty="0">
              <a:solidFill>
                <a:srgbClr val="333333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</p:txBody>
      </p:sp>
      <p:sp>
        <p:nvSpPr>
          <p:cNvPr id="290" name="Shape 290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MEAN SQUARED ERROR (MSE)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DEMO	</a:t>
            </a:r>
          </a:p>
        </p:txBody>
      </p:sp>
      <p:sp>
        <p:nvSpPr>
          <p:cNvPr id="356" name="Shape 356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dirty="0"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CROSS VALIDATION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575266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Cross validation can help account for bias.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 general idea is to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Generate several models on different cross sections of the data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Measure the performance of each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Take the mean performance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This technique swaps bias error for generalized error, describing previous trends accurately enough to extend to future trends.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362" name="Shape 362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CROSS VALIDATION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CROSS </a:t>
            </a: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VALIDATION: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For 10 iterations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Train on 30%</a:t>
            </a: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pic>
        <p:nvPicPr>
          <p:cNvPr id="369" name="Shape 369"/>
          <p:cNvPicPr preferRelativeResize="0"/>
          <p:nvPr/>
        </p:nvPicPr>
        <p:blipFill rotWithShape="1">
          <a:blip r:embed="rId3">
            <a:alphaModFix/>
          </a:blip>
          <a:srcRect l="153" t="17163" r="308"/>
          <a:stretch/>
        </p:blipFill>
        <p:spPr>
          <a:xfrm>
            <a:off x="4874297" y="1399977"/>
            <a:ext cx="7427822" cy="5573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45975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k-fold cross validation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Split the data into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k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groups</a:t>
            </a: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Train the model on all segments except one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Test model performance on the remaining set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If k = 5, split the data into five segments and generate five models.</a:t>
            </a:r>
          </a:p>
        </p:txBody>
      </p:sp>
      <p:sp>
        <p:nvSpPr>
          <p:cNvPr id="375" name="Shape 375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K-FOLD CROSS VALIDATION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/>
          <p:nvPr/>
        </p:nvSpPr>
        <p:spPr>
          <a:xfrm>
            <a:off x="635000" y="736600"/>
            <a:ext cx="118955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USING K-FOLD CROSS VALIDATION WITH MSE</a:t>
            </a:r>
          </a:p>
        </p:txBody>
      </p:sp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400">
              <a:solidFill>
                <a:srgbClr val="A71D5D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Import the appropriate packages and load data.</a:t>
            </a:r>
          </a:p>
          <a:p>
            <a:pPr lvl="0" rtl="0">
              <a:spcBef>
                <a:spcPts val="0"/>
              </a:spcBef>
              <a:buNone/>
            </a:pPr>
            <a:endParaRPr sz="28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from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sklearn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import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cross_validation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wd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'../../datasets/'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bikeshare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pd.read_csv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wd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+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'</a:t>
            </a:r>
            <a:r>
              <a:rPr lang="en-US" sz="2400" dirty="0" err="1">
                <a:solidFill>
                  <a:srgbClr val="183691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bikeshare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/</a:t>
            </a:r>
            <a:r>
              <a:rPr lang="en-US" sz="2400" dirty="0" err="1">
                <a:solidFill>
                  <a:srgbClr val="183691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bikeshare.csv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weather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pd.get_dummies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bikeshare.weathersit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prefix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'weather'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bikeshare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[[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'temp'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'hum'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]].join(weather[[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'weather_1'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'weather_2'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'weather_3'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]])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y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bikeshare.casual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endParaRPr lang="en-US" sz="2400" dirty="0">
              <a:solidFill>
                <a:srgbClr val="333333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/>
        </p:nvSpPr>
        <p:spPr>
          <a:xfrm>
            <a:off x="635000" y="5778500"/>
            <a:ext cx="11734800" cy="8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lang="en-US" sz="2800" b="0" i="1" u="none" strike="noStrike" cap="none" dirty="0" smtClean="0">
                <a:solidFill>
                  <a:srgbClr val="E52123"/>
                </a:solidFill>
                <a:latin typeface="Georgia"/>
                <a:ea typeface="Georgia"/>
                <a:cs typeface="Georgia"/>
                <a:sym typeface="Georgia"/>
              </a:rPr>
              <a:t>Reid Offringa, PhD</a:t>
            </a:r>
            <a:endParaRPr lang="en-US" sz="2800" b="0" i="1" u="none" strike="noStrike" cap="none" dirty="0">
              <a:solidFill>
                <a:srgbClr val="E5212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lang="en-US" sz="2800" b="0" i="1" u="none" strike="noStrike" cap="none" dirty="0" smtClean="0">
                <a:solidFill>
                  <a:srgbClr val="EAEAEA"/>
                </a:solidFill>
                <a:latin typeface="Georgia"/>
                <a:ea typeface="Georgia"/>
                <a:cs typeface="Georgia"/>
                <a:sym typeface="Georgia"/>
              </a:rPr>
              <a:t>Data Scientist, Glooko</a:t>
            </a:r>
            <a:endParaRPr lang="en-US" sz="2800" b="0" i="1" u="none" strike="noStrike" cap="none" dirty="0">
              <a:solidFill>
                <a:srgbClr val="EAEAEA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3" name="Shape 233"/>
          <p:cNvSpPr/>
          <p:nvPr/>
        </p:nvSpPr>
        <p:spPr>
          <a:xfrm>
            <a:off x="635000" y="1574800"/>
            <a:ext cx="11734800" cy="3721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600" b="1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EVALUTATING MODEL FIT</a:t>
            </a:r>
            <a:endParaRPr lang="en-US" sz="9600" b="1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47494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/>
          <p:nvPr/>
        </p:nvSpPr>
        <p:spPr>
          <a:xfrm>
            <a:off x="635000" y="736600"/>
            <a:ext cx="118955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USING K-FOLD CROSS VALIDATION WITH MSE</a:t>
            </a:r>
          </a:p>
        </p:txBody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sz="2400" dirty="0">
              <a:solidFill>
                <a:srgbClr val="A71D5D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Build models on subsets of the data and calculate the average score.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kf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cross_validation.KFold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0086B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len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),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n_folds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5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shuffle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True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scores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[]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for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train_index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test_index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in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kf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: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   lm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linear_model.LinearRegression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().fit(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modeldata.iloc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[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train_index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],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y.iloc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[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train_index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])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  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scores.append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metrics.mean_squared_error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y.iloc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[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test_index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],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lm.predict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modeldata.iloc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[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test_index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])))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400" dirty="0">
              <a:solidFill>
                <a:srgbClr val="333333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np.mean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(scores)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/>
          <p:nvPr/>
        </p:nvSpPr>
        <p:spPr>
          <a:xfrm>
            <a:off x="635000" y="736600"/>
            <a:ext cx="118955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USING K-FOLD CROSS VALIDATION WITH MSE</a:t>
            </a:r>
          </a:p>
        </p:txBody>
      </p:sp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sz="2400">
              <a:solidFill>
                <a:srgbClr val="A71D5D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This can be compared to the model built on all of the data.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/>
            </a:r>
            <a:b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-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This score will be lower, but we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're trading off bias error for generalized error: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linear_model.LinearRegression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().fit(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y)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metrics.mean_squared_error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(y,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lm.predict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))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600" dirty="0">
              <a:solidFill>
                <a:srgbClr val="333333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600" dirty="0">
              <a:solidFill>
                <a:srgbClr val="333333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Which approach would predict new data more accurately?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600" dirty="0">
              <a:solidFill>
                <a:srgbClr val="A71D5D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GUIDED PRACTICE	</a:t>
            </a:r>
          </a:p>
        </p:txBody>
      </p:sp>
      <p:sp>
        <p:nvSpPr>
          <p:cNvPr id="399" name="Shape 399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CROSS VALIDATION WITH LINEAR REGRESSION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" name="Shape 4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Shape 405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406" name="Shape 406"/>
          <p:cNvSpPr/>
          <p:nvPr/>
        </p:nvSpPr>
        <p:spPr>
          <a:xfrm>
            <a:off x="2961475" y="2224350"/>
            <a:ext cx="7559399" cy="27804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If we were to continue increasing the number of folds in cross validation, would error increase or decrease?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457200" lvl="0" indent="-342900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Using the previous code example, perform k-fold cross validation for all even numbers between 2 and 50.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Answer the following questions: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What does </a:t>
            </a:r>
            <a:r>
              <a:rPr lang="en-US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  <a:sym typeface="Consolas"/>
              </a:rPr>
              <a:t>shuffle=True</a:t>
            </a: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 do?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At what point does cross validation no longer seem to help the model?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Hint:  </a:t>
            </a:r>
            <a:r>
              <a:rPr lang="en-US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  <a:sym typeface="Consolas"/>
              </a:rPr>
              <a:t>range(2, 51, 2)</a:t>
            </a: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 produces a list of even numbers from 2 to 50</a:t>
            </a:r>
          </a:p>
        </p:txBody>
      </p:sp>
      <p:sp>
        <p:nvSpPr>
          <p:cNvPr id="407" name="Shape 407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Answers to questions</a:t>
            </a:r>
          </a:p>
        </p:txBody>
      </p:sp>
      <p:sp>
        <p:nvSpPr>
          <p:cNvPr id="408" name="Shape 408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DELIVERABLE</a:t>
            </a:r>
          </a:p>
        </p:txBody>
      </p:sp>
      <p:sp>
        <p:nvSpPr>
          <p:cNvPr id="409" name="Shape 409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dirty="0">
                <a:latin typeface="Arial" charset="0"/>
                <a:ea typeface="Arial" charset="0"/>
                <a:cs typeface="Arial" charset="0"/>
                <a:sym typeface="Oswald"/>
              </a:rPr>
              <a:t>DIRECTIONS (20 minutes)</a:t>
            </a:r>
          </a:p>
        </p:txBody>
      </p:sp>
      <p:cxnSp>
        <p:nvCxnSpPr>
          <p:cNvPr id="410" name="Shape 410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1" name="Shape 411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ACTIVITY: CROSS VALIDATION WITH LINEAR REGRESSION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INTRODUCTION</a:t>
            </a:r>
          </a:p>
        </p:txBody>
      </p:sp>
      <p:sp>
        <p:nvSpPr>
          <p:cNvPr id="417" name="Shape 417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REGULARIZATION AND CROSS VALIDATION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WHAT IS REGULARIZATION? </a:t>
            </a:r>
            <a:r>
              <a:rPr lang="en-US" sz="3200" b="1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AND WHY DO WE USE IT?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423" name="Shape 423"/>
          <p:cNvSpPr txBox="1">
            <a:spLocks noGrp="1"/>
          </p:cNvSpPr>
          <p:nvPr>
            <p:ph type="body" idx="1"/>
          </p:nvPr>
        </p:nvSpPr>
        <p:spPr>
          <a:xfrm>
            <a:off x="635000" y="1260289"/>
            <a:ext cx="11734800" cy="60422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Regularization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is an additive approach to protect models against overfitting (being potentially biased and overconfident, not generalizing well).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Regularization becomes an additional weight to coefficients, shrinking them closer to zero.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L1 (Lasso Regression) adds the extra weight to coefficients.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L2 (Ridge Regression) adds the square of the extra weight to coefficients.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Use Lasso when we have more features than observations (k &gt; n) and Ridge otherwise.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 first model poorly explains the data.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 second model explains the general curve of the data.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 third model drastically 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overfits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the model, bending to every point.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Regularization helps prevent the third model. </a:t>
            </a:r>
          </a:p>
        </p:txBody>
      </p:sp>
      <p:sp>
        <p:nvSpPr>
          <p:cNvPr id="429" name="Shape 429"/>
          <p:cNvSpPr/>
          <p:nvPr/>
        </p:nvSpPr>
        <p:spPr>
          <a:xfrm>
            <a:off x="635000" y="736600"/>
            <a:ext cx="87233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WHAT IS OVERFITTING?</a:t>
            </a:r>
          </a:p>
        </p:txBody>
      </p:sp>
      <p:pic>
        <p:nvPicPr>
          <p:cNvPr id="430" name="Shape 4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6750" y="1373200"/>
            <a:ext cx="7251300" cy="220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What happens to MSE if use Lasso or Ridge Regression directly?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200" dirty="0">
              <a:solidFill>
                <a:srgbClr val="333333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linear_model.LinearRegression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().fit(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y)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metrics.mean_squared_error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(y,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lm.predict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))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linear_model.Lasso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().fit(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y)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metrics.mean_squared_error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(y,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lm.predict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))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linear_model.Ridge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().fit(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y)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metrics.mean_squared_error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(y,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lm.predict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))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1672.58110765 </a:t>
            </a:r>
            <a:r>
              <a:rPr lang="en-US" sz="2400" dirty="0">
                <a:solidFill>
                  <a:srgbClr val="969896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# OLS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1725.41581608 </a:t>
            </a:r>
            <a:r>
              <a:rPr lang="en-US" sz="2400" dirty="0">
                <a:solidFill>
                  <a:srgbClr val="969896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# L1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1672.60490113 </a:t>
            </a:r>
            <a:r>
              <a:rPr lang="en-US" sz="2400" dirty="0">
                <a:solidFill>
                  <a:srgbClr val="969896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# L2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436" name="Shape 436"/>
          <p:cNvSpPr/>
          <p:nvPr/>
        </p:nvSpPr>
        <p:spPr>
          <a:xfrm>
            <a:off x="635000" y="736600"/>
            <a:ext cx="87233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WHERE REGULARIZATION MAKES SENSE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It doesn’t seem to help.  Why is that?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 need to optimize the regularization weight parameter (called alpha) through cross validation.</a:t>
            </a:r>
          </a:p>
        </p:txBody>
      </p:sp>
      <p:sp>
        <p:nvSpPr>
          <p:cNvPr id="442" name="Shape 442"/>
          <p:cNvSpPr/>
          <p:nvPr/>
        </p:nvSpPr>
        <p:spPr>
          <a:xfrm>
            <a:off x="635000" y="736600"/>
            <a:ext cx="87233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WHERE REGULARIZATION MAKES SENSE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ACTIVITY:  KNOWLEDGE CHECK</a:t>
            </a:r>
          </a:p>
        </p:txBody>
      </p:sp>
      <p:pic>
        <p:nvPicPr>
          <p:cNvPr id="448" name="Shape 4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Shape 449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50" name="Shape 450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Why is regularization important? 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 dirty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What does it protect against and how?</a:t>
            </a:r>
          </a:p>
        </p:txBody>
      </p:sp>
      <p:sp>
        <p:nvSpPr>
          <p:cNvPr id="451" name="Shape 451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Answers to the above questions</a:t>
            </a:r>
          </a:p>
        </p:txBody>
      </p:sp>
      <p:sp>
        <p:nvSpPr>
          <p:cNvPr id="452" name="Shape 452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DELIVERABLE</a:t>
            </a:r>
          </a:p>
        </p:txBody>
      </p:sp>
      <p:sp>
        <p:nvSpPr>
          <p:cNvPr id="453" name="Shape 453"/>
          <p:cNvSpPr/>
          <p:nvPr/>
        </p:nvSpPr>
        <p:spPr>
          <a:xfrm>
            <a:off x="2989800" y="1776150"/>
            <a:ext cx="9922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dirty="0">
                <a:latin typeface="Oswald"/>
                <a:ea typeface="Oswald"/>
                <a:cs typeface="Oswald"/>
                <a:sym typeface="Oswald"/>
              </a:rPr>
              <a:t>ANSWER </a:t>
            </a:r>
            <a:r>
              <a:rPr lang="en-US" sz="2000" b="1" dirty="0">
                <a:latin typeface="Arial" charset="0"/>
                <a:ea typeface="Arial" charset="0"/>
                <a:cs typeface="Arial" charset="0"/>
                <a:sym typeface="Oswald"/>
              </a:rPr>
              <a:t>THE</a:t>
            </a:r>
            <a:r>
              <a:rPr lang="en-US" sz="2000" b="1" dirty="0">
                <a:latin typeface="Oswald"/>
                <a:ea typeface="Oswald"/>
                <a:cs typeface="Oswald"/>
                <a:sym typeface="Oswald"/>
              </a:rPr>
              <a:t> FOLLOWING QUESTIONS (5 minutes)</a:t>
            </a:r>
          </a:p>
        </p:txBody>
      </p:sp>
      <p:cxnSp>
        <p:nvCxnSpPr>
          <p:cNvPr id="454" name="Shape 454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EVALUATING DATA SETS</a:t>
            </a: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16105" y="2756647"/>
            <a:ext cx="2178424" cy="33214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FULL</a:t>
            </a:r>
          </a:p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cxnSp>
        <p:nvCxnSpPr>
          <p:cNvPr id="4" name="Straight Arrow Connector 3"/>
          <p:cNvCxnSpPr>
            <a:stCxn id="2" idx="3"/>
            <a:endCxn id="8" idx="1"/>
          </p:cNvCxnSpPr>
          <p:nvPr/>
        </p:nvCxnSpPr>
        <p:spPr>
          <a:xfrm>
            <a:off x="3294529" y="4417359"/>
            <a:ext cx="15855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880113" y="3812241"/>
            <a:ext cx="2178424" cy="121023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MODEL</a:t>
            </a:r>
            <a:endParaRPr lang="en-US" sz="2800"/>
          </a:p>
        </p:txBody>
      </p:sp>
      <p:sp>
        <p:nvSpPr>
          <p:cNvPr id="11" name="Rectangle 10"/>
          <p:cNvSpPr/>
          <p:nvPr/>
        </p:nvSpPr>
        <p:spPr>
          <a:xfrm>
            <a:off x="8449660" y="2756647"/>
            <a:ext cx="2178424" cy="332142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New data you’ve never seen before</a:t>
            </a:r>
            <a:endParaRPr lang="en-US" sz="2800" dirty="0"/>
          </a:p>
        </p:txBody>
      </p:sp>
      <p:cxnSp>
        <p:nvCxnSpPr>
          <p:cNvPr id="12" name="Straight Arrow Connector 11"/>
          <p:cNvCxnSpPr>
            <a:stCxn id="8" idx="3"/>
            <a:endCxn id="11" idx="1"/>
          </p:cNvCxnSpPr>
          <p:nvPr/>
        </p:nvCxnSpPr>
        <p:spPr>
          <a:xfrm>
            <a:off x="7058537" y="4417359"/>
            <a:ext cx="13911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116105" y="1313360"/>
            <a:ext cx="3764008" cy="5829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Build Model</a:t>
            </a:r>
            <a:endParaRPr lang="en-US" sz="2800" dirty="0"/>
          </a:p>
        </p:txBody>
      </p:sp>
      <p:sp>
        <p:nvSpPr>
          <p:cNvPr id="22" name="Rectangle 21"/>
          <p:cNvSpPr/>
          <p:nvPr/>
        </p:nvSpPr>
        <p:spPr>
          <a:xfrm>
            <a:off x="1116105" y="1871187"/>
            <a:ext cx="3764008" cy="5829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EVALUATE model</a:t>
            </a:r>
            <a:endParaRPr lang="en-US" sz="2800" dirty="0"/>
          </a:p>
        </p:txBody>
      </p:sp>
      <p:sp>
        <p:nvSpPr>
          <p:cNvPr id="23" name="Rectangle 22"/>
          <p:cNvSpPr/>
          <p:nvPr/>
        </p:nvSpPr>
        <p:spPr>
          <a:xfrm>
            <a:off x="6864076" y="1860079"/>
            <a:ext cx="3764008" cy="58290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USE the model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1851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11" grpId="0" animBg="1"/>
      <p:bldP spid="18" grpId="0" animBg="1"/>
      <p:bldP spid="22" grpId="0" animBg="1"/>
      <p:bldP spid="2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/>
          <p:nvPr/>
        </p:nvSpPr>
        <p:spPr>
          <a:xfrm>
            <a:off x="635000" y="772459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DEMO	</a:t>
            </a:r>
          </a:p>
        </p:txBody>
      </p:sp>
      <p:sp>
        <p:nvSpPr>
          <p:cNvPr id="460" name="Shape 460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UNDERSTANDING REGULARIZATION EFFECTS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 are working with the 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bikeshare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data to predict riders over hours/days with a few features.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Does it make sense to use a ridge regression or a lasso regression?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Why?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466" name="Shape 466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QUICK CHECK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Let’s test a variety of alpha weights for Ridge Regression on the 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bikeshare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data.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sz="1200" dirty="0">
              <a:solidFill>
                <a:srgbClr val="333333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alphas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np.logspace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-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10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10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21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for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a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in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alphas: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  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'Alpha:'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a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   lm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linear_model.Ridge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(alpha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a)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  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lm.fit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y)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  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lm.coef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_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  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metrics.mean_squared_error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(y,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lm.predict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))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sz="1000" dirty="0">
              <a:solidFill>
                <a:srgbClr val="333333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What happens to the weights of the coefficients as alpha increases?  What happens to the error as alpha increases?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472" name="Shape 472"/>
          <p:cNvSpPr/>
          <p:nvPr/>
        </p:nvSpPr>
        <p:spPr>
          <a:xfrm>
            <a:off x="635000" y="736600"/>
            <a:ext cx="112686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UNDERSTANDING REGULARIZATION EFFECTS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Grid search exhaustively searches through all given options to find the best solution.  Grid search will try all combos given in </a:t>
            </a:r>
            <a:r>
              <a:rPr lang="en-US" sz="2400" dirty="0" err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param_grid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sz="600" dirty="0">
              <a:solidFill>
                <a:srgbClr val="333333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lvl="0" rtl="0">
              <a:lnSpc>
                <a:spcPct val="14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param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_ grid = {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'intercept'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 [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'alpha'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 [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78" name="Shape 478"/>
          <p:cNvSpPr/>
          <p:nvPr/>
        </p:nvSpPr>
        <p:spPr>
          <a:xfrm>
            <a:off x="635000" y="736600"/>
            <a:ext cx="115893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WE CAN MAKE THIS EASIER WITH GRID SEARCH!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5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This </a:t>
            </a:r>
            <a:r>
              <a:rPr lang="en-US" sz="2800" dirty="0" err="1">
                <a:latin typeface="Georgia"/>
                <a:ea typeface="Georgia"/>
                <a:cs typeface="Georgia"/>
                <a:sym typeface="Georgia"/>
              </a:rPr>
              <a:t>param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 grid has six different options:</a:t>
            </a:r>
          </a:p>
          <a:p>
            <a:pPr lvl="1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intercept True, alpha 1</a:t>
            </a:r>
          </a:p>
          <a:p>
            <a:pPr lvl="1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intercept True, alpha 2</a:t>
            </a:r>
          </a:p>
          <a:p>
            <a:pPr lvl="1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intercept True, alpha 3</a:t>
            </a:r>
          </a:p>
          <a:p>
            <a:pPr lvl="1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intercept</a:t>
            </a: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False, alpha 1</a:t>
            </a:r>
          </a:p>
          <a:p>
            <a:pPr lvl="1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intercept False, alpha 2</a:t>
            </a:r>
          </a:p>
          <a:p>
            <a:pPr lvl="1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intercept False, alpha 3</a:t>
            </a:r>
          </a:p>
        </p:txBody>
      </p:sp>
      <p:sp>
        <p:nvSpPr>
          <p:cNvPr id="484" name="Shape 484"/>
          <p:cNvSpPr/>
          <p:nvPr/>
        </p:nvSpPr>
        <p:spPr>
          <a:xfrm>
            <a:off x="635000" y="736600"/>
            <a:ext cx="110400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WE CAN MAKE THIS EASIER WITH GRID SEARCH!</a:t>
            </a:r>
          </a:p>
        </p:txBody>
      </p:sp>
      <p:sp>
        <p:nvSpPr>
          <p:cNvPr id="485" name="Shape 485"/>
          <p:cNvSpPr txBox="1"/>
          <p:nvPr/>
        </p:nvSpPr>
        <p:spPr>
          <a:xfrm>
            <a:off x="6010875" y="2431450"/>
            <a:ext cx="5587799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param_ grid = {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'intercept'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 [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'alpha'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 [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This is an incredibly powerful, automated machine learning tool!  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dirty="0"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sklearn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grid_search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alphas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np.logspace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21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gs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grid_search.GridSearchCV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estimator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linear_model.Ridge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(),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param_grid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'alpha'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 alphas},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scoring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2400" dirty="0" err="1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mean_squared_error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-US" sz="2400" dirty="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1" name="Shape 491"/>
          <p:cNvSpPr/>
          <p:nvPr/>
        </p:nvSpPr>
        <p:spPr>
          <a:xfrm>
            <a:off x="635000" y="736600"/>
            <a:ext cx="112686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WE CAN MAKE THIS EASIER WITH GRID SEARCH!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gs.fit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y)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gs.best_score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_ </a:t>
            </a:r>
            <a:r>
              <a:rPr lang="en-US" sz="2400" dirty="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mean squared error here comes in negative, so let's make it positive.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gs.best_estimator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_ </a:t>
            </a:r>
            <a:r>
              <a:rPr lang="en-US" sz="2400" dirty="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explains which </a:t>
            </a:r>
            <a:r>
              <a:rPr lang="en-US" sz="2400" dirty="0" err="1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grid_search</a:t>
            </a:r>
            <a:r>
              <a:rPr lang="en-US" sz="2400" dirty="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setup worked best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gs.grid_scores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_ </a:t>
            </a:r>
            <a:r>
              <a:rPr lang="en-US" sz="2400" dirty="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shows all the grid pairings and their performances.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buNone/>
            </a:pPr>
            <a:endParaRPr sz="24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97" name="Shape 497"/>
          <p:cNvSpPr/>
          <p:nvPr/>
        </p:nvSpPr>
        <p:spPr>
          <a:xfrm>
            <a:off x="635000" y="736600"/>
            <a:ext cx="112686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WE CAN MAKE THIS EASIER WITH GRID SEARCH!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GUIDED PRACTICE	</a:t>
            </a:r>
          </a:p>
        </p:txBody>
      </p:sp>
      <p:sp>
        <p:nvSpPr>
          <p:cNvPr id="503" name="Shape 503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GRID SEARCH CV, SOLVING FOR ALPHA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8" name="Shape 5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Shape 509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0" name="Shape 510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42900" algn="l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AutoNum type="arabicPeriod"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Modify the previous code to do the following: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Introduce cross validation into the grid search.  This is accessible from the cv argument.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Add </a:t>
            </a:r>
            <a:r>
              <a:rPr lang="en-US" sz="1800" dirty="0" err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fit_intercept</a:t>
            </a: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 = True and False to the </a:t>
            </a:r>
            <a:r>
              <a:rPr lang="en-US" sz="1800" dirty="0" err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param_grid</a:t>
            </a: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 dictionary.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Re-investigate the best score, best estimator, and grid score attributes as a result of the grid search.</a:t>
            </a:r>
          </a:p>
        </p:txBody>
      </p:sp>
      <p:sp>
        <p:nvSpPr>
          <p:cNvPr id="511" name="Shape 511"/>
          <p:cNvSpPr/>
          <p:nvPr/>
        </p:nvSpPr>
        <p:spPr>
          <a:xfrm>
            <a:off x="3052752" y="5792350"/>
            <a:ext cx="61755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New code and output that meets above requirements</a:t>
            </a:r>
          </a:p>
        </p:txBody>
      </p:sp>
      <p:sp>
        <p:nvSpPr>
          <p:cNvPr id="512" name="Shape 512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DELIVERABLE</a:t>
            </a:r>
          </a:p>
        </p:txBody>
      </p:sp>
      <p:sp>
        <p:nvSpPr>
          <p:cNvPr id="513" name="Shape 513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Arial" charset="0"/>
                <a:ea typeface="Arial" charset="0"/>
                <a:cs typeface="Arial" charset="0"/>
                <a:sym typeface="Oswald"/>
              </a:rPr>
              <a:t>DIRECTIONS (25 minutes)</a:t>
            </a:r>
          </a:p>
        </p:txBody>
      </p:sp>
      <p:cxnSp>
        <p:nvCxnSpPr>
          <p:cNvPr id="514" name="Shape 514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15" name="Shape 515"/>
          <p:cNvSpPr/>
          <p:nvPr/>
        </p:nvSpPr>
        <p:spPr>
          <a:xfrm>
            <a:off x="635000" y="736600"/>
            <a:ext cx="123041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ACTIVITY: GRID SEARCH CV, SOLVING FOR ALPHA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INTRODUCTION</a:t>
            </a:r>
          </a:p>
        </p:txBody>
      </p:sp>
      <p:sp>
        <p:nvSpPr>
          <p:cNvPr id="521" name="Shape 521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dirty="0"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MINIMIZING LOSS THROUGH GRADIENT DESCENT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EVALUATIONS</a:t>
            </a: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10" name="Shape 276"/>
          <p:cNvSpPr txBox="1">
            <a:spLocks noGrp="1"/>
          </p:cNvSpPr>
          <p:nvPr>
            <p:ph type="body" idx="1"/>
          </p:nvPr>
        </p:nvSpPr>
        <p:spPr>
          <a:xfrm>
            <a:off x="635002" y="1828799"/>
            <a:ext cx="8535892" cy="52443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r>
              <a:rPr lang="en-US" sz="2800" u="sng" dirty="0" smtClean="0">
                <a:latin typeface="Arial" charset="0"/>
                <a:ea typeface="Arial" charset="0"/>
                <a:cs typeface="Arial" charset="0"/>
                <a:sym typeface="Georgia"/>
              </a:rPr>
              <a:t>PROBLEMS WITH THIS APPROACH:</a:t>
            </a:r>
          </a:p>
          <a:p>
            <a:pPr marR="0" lvl="0" algn="l" rtl="0">
              <a:spcBef>
                <a:spcPts val="0"/>
              </a:spcBef>
              <a:buNone/>
            </a:pP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457200" marR="0" lvl="0" indent="-457200" algn="l" rtl="0">
              <a:spcBef>
                <a:spcPts val="0"/>
              </a:spcBef>
              <a:buFont typeface="Arial" charset="0"/>
              <a:buChar char="•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Purpose of a model is to use it again! </a:t>
            </a:r>
          </a:p>
          <a:p>
            <a:pPr marL="457200" marR="0" lvl="0" indent="-457200" algn="l" rtl="0">
              <a:spcBef>
                <a:spcPts val="0"/>
              </a:spcBef>
              <a:buFont typeface="Arial" charset="0"/>
              <a:buChar char="•"/>
            </a:pP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457200" marR="0" lvl="0" indent="-457200" algn="l" rtl="0">
              <a:spcBef>
                <a:spcPts val="0"/>
              </a:spcBef>
              <a:buFont typeface="Arial" charset="0"/>
              <a:buChar char="•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On a different dataset!</a:t>
            </a:r>
          </a:p>
          <a:p>
            <a:pPr marL="457200" marR="0" lvl="0" indent="-457200" algn="l" rtl="0">
              <a:spcBef>
                <a:spcPts val="0"/>
              </a:spcBef>
              <a:buFont typeface="Arial" charset="0"/>
              <a:buChar char="•"/>
            </a:pP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457200" marR="0" lvl="0" indent="-457200" algn="l" rtl="0">
              <a:spcBef>
                <a:spcPts val="0"/>
              </a:spcBef>
              <a:buFont typeface="Arial" charset="0"/>
              <a:buChar char="•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But how do we know those data will be comparable? </a:t>
            </a:r>
          </a:p>
          <a:p>
            <a:pPr marL="457200" marR="0" lvl="0" indent="-457200" algn="l" rtl="0">
              <a:spcBef>
                <a:spcPts val="0"/>
              </a:spcBef>
              <a:buFont typeface="Arial" charset="0"/>
              <a:buChar char="•"/>
            </a:pP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457200" marR="0" lvl="0" indent="-457200" algn="l" rtl="0">
              <a:spcBef>
                <a:spcPts val="0"/>
              </a:spcBef>
              <a:buFont typeface="Arial" charset="0"/>
              <a:buChar char="•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What if there is some bias in our available data? </a:t>
            </a:r>
          </a:p>
        </p:txBody>
      </p:sp>
    </p:spTree>
    <p:extLst>
      <p:ext uri="{BB962C8B-B14F-4D97-AF65-F5344CB8AC3E}">
        <p14:creationId xmlns:p14="http://schemas.microsoft.com/office/powerpoint/2010/main" val="67437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GRADIENT DESCENT</a:t>
            </a:r>
          </a:p>
        </p:txBody>
      </p:sp>
      <p:sp>
        <p:nvSpPr>
          <p:cNvPr id="527" name="Shape 527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Gradient Descent can also help us minimize error.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3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How Gradient Descent works:</a:t>
            </a:r>
          </a:p>
          <a:p>
            <a:pPr marR="0" lvl="1" algn="l" rtl="0">
              <a:lnSpc>
                <a:spcPct val="130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A random linear solution is provided as a starting point</a:t>
            </a:r>
          </a:p>
          <a:p>
            <a:pPr marR="0" lvl="1" algn="l" rtl="0">
              <a:lnSpc>
                <a:spcPct val="130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 solver attempts to find a next “step”:  take a step in any direction and measure the performance.</a:t>
            </a:r>
          </a:p>
          <a:p>
            <a:pPr marR="0" lvl="1" algn="l" rtl="0">
              <a:lnSpc>
                <a:spcPct val="130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If the solver finds a better solution (i.e. lower MSE), this is the new starting point.</a:t>
            </a:r>
          </a:p>
          <a:p>
            <a:pPr marR="0" lvl="1" algn="l" rtl="0">
              <a:lnSpc>
                <a:spcPct val="130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Repeat these steps until the performance is optimized and no “next steps” perform better.  The size of steps will shrink over time.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GRADIENT DESCENT</a:t>
            </a:r>
          </a:p>
        </p:txBody>
      </p:sp>
      <p:pic>
        <p:nvPicPr>
          <p:cNvPr id="534" name="Shape 5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6887" y="1189052"/>
            <a:ext cx="5671024" cy="608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num_to_approach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start, steps, optimized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6.2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[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],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optimized: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current_distance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num_to_approach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start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got_better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next_steps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[start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steps]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next_steps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distance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np.abs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num_to_approach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distance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current_distance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got_better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distance, 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'is better than'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current_distance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current_distance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distance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start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</a:t>
            </a:r>
          </a:p>
        </p:txBody>
      </p:sp>
      <p:sp>
        <p:nvSpPr>
          <p:cNvPr id="540" name="Shape 540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 CODE EXAMPLE OF GRADIENT DESCENT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 CODE EXAMPLE OF GRADIENT DESCENT</a:t>
            </a:r>
          </a:p>
        </p:txBody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got_better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'found better solution! using'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current_distance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a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+=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optimized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start, 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'is closest to'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num_to_approach</a:t>
            </a:r>
            <a:endParaRPr lang="en-US" sz="2400" dirty="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dirty="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What is the code doing?  What could go wrong?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GLOBAL VS LOCAL MINIMUMS</a:t>
            </a:r>
          </a:p>
        </p:txBody>
      </p:sp>
      <p:sp>
        <p:nvSpPr>
          <p:cNvPr id="552" name="Shape 552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Gradient Descent could solve for a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local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minimum instead of a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global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minimum.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A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local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minimum is confined to a very specific subset of solutions.  The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global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minimum considers all solutions.  These could be equal, but that’s not always true.</a:t>
            </a:r>
          </a:p>
        </p:txBody>
      </p:sp>
      <p:pic>
        <p:nvPicPr>
          <p:cNvPr id="553" name="Shape 5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9475" y="3980700"/>
            <a:ext cx="5025849" cy="3049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DEMO	</a:t>
            </a:r>
          </a:p>
        </p:txBody>
      </p:sp>
      <p:sp>
        <p:nvSpPr>
          <p:cNvPr id="559" name="Shape 559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APPLICATION OF GRADIENT DESCENT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Gradient Descent works best when: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 are working with a large dataset.  Smaller datasets are more prone to error.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Data is cleaned up and normalized.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Gradient Descent is significantly faster than OLS.  This becomes important as data gets bigger.</a:t>
            </a:r>
          </a:p>
        </p:txBody>
      </p:sp>
      <p:sp>
        <p:nvSpPr>
          <p:cNvPr id="565" name="Shape 565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APPLICATION OF GRADIENT DESCENT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 can easily run a Gradient Descent regression.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Note:  The verbose argument can be set to 1 to see the optimization steps.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dirty="0">
              <a:solidFill>
                <a:srgbClr val="333333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linear_model.SGDRegressor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lm.fit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y)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lm.score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y)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metrics.mean_squared_error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(y,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lm.predict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))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dirty="0">
              <a:solidFill>
                <a:srgbClr val="333333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Untuned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, how well did gradient descent perform compared to OLS?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571" name="Shape 571"/>
          <p:cNvSpPr/>
          <p:nvPr/>
        </p:nvSpPr>
        <p:spPr>
          <a:xfrm>
            <a:off x="635000" y="736600"/>
            <a:ext cx="10481235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APPLICATION OF GRADIENT DESCENT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Gradient Descent can be tuned with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 learning rate:  how aggressively we solve the problem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epsilon:  at what point do we say the error margin is acceptable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iterations:  when should be we stop no matter what</a:t>
            </a:r>
          </a:p>
        </p:txBody>
      </p:sp>
      <p:sp>
        <p:nvSpPr>
          <p:cNvPr id="577" name="Shape 577"/>
          <p:cNvSpPr/>
          <p:nvPr/>
        </p:nvSpPr>
        <p:spPr>
          <a:xfrm>
            <a:off x="635000" y="736600"/>
            <a:ext cx="974612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APPLICATION OF GRADIENT DESCENT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INDEPENDENT PRACTICE	</a:t>
            </a:r>
          </a:p>
        </p:txBody>
      </p:sp>
      <p:sp>
        <p:nvSpPr>
          <p:cNvPr id="583" name="Shape 583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ON YOUR OWN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WHY NOT TEST THE MODEL FIRST?</a:t>
            </a: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16105" y="2756648"/>
            <a:ext cx="2178424" cy="16607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Training Set DATA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4880113" y="3812241"/>
            <a:ext cx="2178424" cy="121023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MODEL</a:t>
            </a:r>
            <a:endParaRPr lang="en-US" sz="2800"/>
          </a:p>
        </p:txBody>
      </p:sp>
      <p:sp>
        <p:nvSpPr>
          <p:cNvPr id="18" name="Rectangle 17"/>
          <p:cNvSpPr/>
          <p:nvPr/>
        </p:nvSpPr>
        <p:spPr>
          <a:xfrm>
            <a:off x="1116105" y="1313360"/>
            <a:ext cx="3764008" cy="5829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Build Model</a:t>
            </a:r>
            <a:endParaRPr lang="en-US" sz="2800" dirty="0"/>
          </a:p>
        </p:txBody>
      </p:sp>
      <p:sp>
        <p:nvSpPr>
          <p:cNvPr id="22" name="Rectangle 21"/>
          <p:cNvSpPr/>
          <p:nvPr/>
        </p:nvSpPr>
        <p:spPr>
          <a:xfrm>
            <a:off x="1116105" y="1871187"/>
            <a:ext cx="3764008" cy="5829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EVALUATE model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1116105" y="4439576"/>
            <a:ext cx="2178424" cy="16384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TESTING DATA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1116105" y="2778864"/>
            <a:ext cx="2178424" cy="33214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Training Set DATA</a:t>
            </a:r>
            <a:endParaRPr lang="en-US" sz="28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058537" y="4439576"/>
            <a:ext cx="1428312" cy="2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8" idx="1"/>
          </p:cNvCxnSpPr>
          <p:nvPr/>
        </p:nvCxnSpPr>
        <p:spPr>
          <a:xfrm flipV="1">
            <a:off x="3294529" y="4417359"/>
            <a:ext cx="1585584" cy="22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8486849" y="6035976"/>
            <a:ext cx="3518453" cy="120221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New data you’ve never seen before</a:t>
            </a:r>
            <a:endParaRPr lang="en-US" sz="2800" dirty="0"/>
          </a:p>
        </p:txBody>
      </p:sp>
      <p:cxnSp>
        <p:nvCxnSpPr>
          <p:cNvPr id="29" name="Straight Arrow Connector 28"/>
          <p:cNvCxnSpPr>
            <a:endCxn id="28" idx="1"/>
          </p:cNvCxnSpPr>
          <p:nvPr/>
        </p:nvCxnSpPr>
        <p:spPr>
          <a:xfrm>
            <a:off x="5969325" y="5011337"/>
            <a:ext cx="2517524" cy="1625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426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32 0.02913 L 0.16394 0.12608 C 0.19787 0.14913 0.24707 0.15543 0.29687 0.14304 C 0.35302 0.12848 0.39697 0.09935 0.42602 0.06065 L 0.56726 -0.11218 " pathEditMode="relative" rAng="21120000" ptsTypes="AAA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967" y="213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9 0.00217 L 0.13867 0.01978 C 0.16736 0.02391 0.20996 0.02239 0.25439 0.01543 C 0.30481 0.00761 0.34473 -0.0037 0.37256 -0.01674 L 0.50598 -0.07631 " pathEditMode="relative" rAng="21300000" ptsTypes="AAAAA">
                                      <p:cBhvr>
                                        <p:cTn id="1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42" y="-132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2 -0.01196 L 0.00012 0.1169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2" grpId="0" animBg="1"/>
      <p:bldP spid="13" grpId="0" animBg="1"/>
      <p:bldP spid="16" grpId="0" animBg="1"/>
      <p:bldP spid="28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8" name="Shape 5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Shape 589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90" name="Shape 590"/>
          <p:cNvSpPr/>
          <p:nvPr/>
        </p:nvSpPr>
        <p:spPr>
          <a:xfrm>
            <a:off x="2961475" y="2224350"/>
            <a:ext cx="9466800" cy="36734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There are tons of ways to approach a regression problem. </a:t>
            </a:r>
          </a:p>
          <a:p>
            <a:pPr marR="0" lvl="0" algn="l" rtl="0">
              <a:spcBef>
                <a:spcPts val="0"/>
              </a:spcBef>
              <a:buNone/>
            </a:pPr>
            <a:endParaRPr sz="1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457200" marR="0" lvl="0" indent="-342900" algn="l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AutoNum type="arabicPeriod"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Implement the Gradient Descent approach to our </a:t>
            </a:r>
            <a:r>
              <a:rPr lang="en-US" sz="1800" dirty="0" err="1">
                <a:latin typeface="Arial" charset="0"/>
                <a:ea typeface="Arial" charset="0"/>
                <a:cs typeface="Arial" charset="0"/>
                <a:sym typeface="Georgia"/>
              </a:rPr>
              <a:t>bikeshare</a:t>
            </a: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 modeling problem.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Show how Gradient Descent solves and optimizes the solution.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Demonstrate the </a:t>
            </a:r>
            <a:r>
              <a:rPr lang="en-US" sz="1800" dirty="0" err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grid_search</a:t>
            </a: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 module.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Use a model you evaluated last class or the simpler one from today.  Implement </a:t>
            </a:r>
            <a:r>
              <a:rPr lang="en-US" sz="1800" dirty="0" err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param_grid</a:t>
            </a: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 in grid search to answer the following questions: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With a set of values between 10^-10 and 10^-1, how does MSE change?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Our data suggests we use L1 regularization.  Using a grid search with l1_ratios between 0 and 1, increasing every 0.05, does this statement hold true?  If not, did gradient descent have enough iterations to work properly? 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How do these results change when you alter the learning rate?</a:t>
            </a:r>
          </a:p>
        </p:txBody>
      </p:sp>
      <p:sp>
        <p:nvSpPr>
          <p:cNvPr id="591" name="Shape 591"/>
          <p:cNvSpPr/>
          <p:nvPr/>
        </p:nvSpPr>
        <p:spPr>
          <a:xfrm>
            <a:off x="3052754" y="6325750"/>
            <a:ext cx="7559399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Gradient Descent approach and answered questions</a:t>
            </a:r>
          </a:p>
        </p:txBody>
      </p:sp>
      <p:sp>
        <p:nvSpPr>
          <p:cNvPr id="592" name="Shape 592"/>
          <p:cNvSpPr/>
          <p:nvPr/>
        </p:nvSpPr>
        <p:spPr>
          <a:xfrm>
            <a:off x="2989800" y="59330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DELIVERABLE</a:t>
            </a:r>
          </a:p>
        </p:txBody>
      </p:sp>
      <p:sp>
        <p:nvSpPr>
          <p:cNvPr id="593" name="Shape 593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Arial" charset="0"/>
                <a:ea typeface="Arial" charset="0"/>
                <a:cs typeface="Arial" charset="0"/>
                <a:sym typeface="Oswald"/>
              </a:rPr>
              <a:t>DIRECTIONS (30 minutes)</a:t>
            </a:r>
          </a:p>
        </p:txBody>
      </p:sp>
      <p:cxnSp>
        <p:nvCxnSpPr>
          <p:cNvPr id="594" name="Shape 594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95" name="Shape 595"/>
          <p:cNvSpPr/>
          <p:nvPr/>
        </p:nvSpPr>
        <p:spPr>
          <a:xfrm>
            <a:off x="635000" y="736600"/>
            <a:ext cx="9746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ACTIVITY: ON YOUR OWN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0" name="Shape 6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Shape 601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02" name="Shape 602"/>
          <p:cNvSpPr/>
          <p:nvPr/>
        </p:nvSpPr>
        <p:spPr>
          <a:xfrm>
            <a:off x="2961475" y="1344550"/>
            <a:ext cx="9466800" cy="5772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Starter Code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params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{} </a:t>
            </a:r>
            <a:r>
              <a:rPr lang="en-US" sz="18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put your gradient descent parameters here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gs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grid_search.GridSearchCV(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estimator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linear_model.SGDRegressor(),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cv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cross_validation.KFold(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(modeldata), n_folds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shuffle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param_grid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params,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scoring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'mean_squared_error'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gs.fit(modeldata, y)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'BEST ESTIMATOR'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gs.best_score_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gs.best_estimator_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'ALL ESTIMATORS'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gs.grid_scores_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603" name="Shape 603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4" name="Shape 604"/>
          <p:cNvSpPr/>
          <p:nvPr/>
        </p:nvSpPr>
        <p:spPr>
          <a:xfrm>
            <a:off x="635000" y="736600"/>
            <a:ext cx="9746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ACTIVITY: ON YOUR OWN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CONCLUSION</a:t>
            </a:r>
          </a:p>
        </p:txBody>
      </p:sp>
      <p:sp>
        <p:nvSpPr>
          <p:cNvPr id="610" name="Shape 610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TOPIC REVIEW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 txBox="1">
            <a:spLocks noGrp="1"/>
          </p:cNvSpPr>
          <p:nvPr>
            <p:ph type="body" idx="1"/>
          </p:nvPr>
        </p:nvSpPr>
        <p:spPr>
          <a:xfrm>
            <a:off x="635000" y="952450"/>
            <a:ext cx="11734800" cy="36156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lvl="0" indent="-25654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What's the (typical) range of r-squared?</a:t>
            </a:r>
          </a:p>
          <a:p>
            <a:pPr marL="203200" lvl="0" indent="-25654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What's the range of mean squared error?</a:t>
            </a:r>
          </a:p>
          <a:p>
            <a:pPr marL="203200" lvl="0" indent="-25654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How would changing the scale or interpretation of y (your target variable) effect mean squared error?</a:t>
            </a:r>
          </a:p>
          <a:p>
            <a:pPr marL="203200" lvl="0" indent="-25654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What's cross validation, and why do we use it in machine learning?</a:t>
            </a:r>
          </a:p>
          <a:p>
            <a:pPr marL="203200" lvl="0" indent="-25654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What is error due to bias? What is error due to variance? Which is better for a model to have, if it had to have one?</a:t>
            </a:r>
          </a:p>
          <a:p>
            <a:pPr marL="203200" lvl="0" indent="-25654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How does gradient descent try a different approach to minimizing error?</a:t>
            </a:r>
          </a:p>
          <a:p>
            <a:pPr marR="0" lvl="0" algn="l" rtl="0">
              <a:lnSpc>
                <a:spcPct val="150000"/>
              </a:lnSpc>
              <a:spcBef>
                <a:spcPts val="100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616" name="Shape 616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LESSON REVIEW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2123"/>
        </a:solidFill>
        <a:effectLst/>
      </p:bgPr>
    </p:bg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Shape 621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COURSE</a:t>
            </a:r>
          </a:p>
        </p:txBody>
      </p:sp>
      <p:sp>
        <p:nvSpPr>
          <p:cNvPr id="622" name="Shape 622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BEFORE NEXT CLASS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BEFORE NEXT CLASS</a:t>
            </a:r>
          </a:p>
        </p:txBody>
      </p:sp>
      <p:sp>
        <p:nvSpPr>
          <p:cNvPr id="628" name="Shape 62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lang="en-US" sz="5400" b="1">
                <a:latin typeface="Oswald"/>
                <a:ea typeface="Oswald"/>
                <a:cs typeface="Oswald"/>
                <a:sym typeface="Oswald"/>
              </a:rPr>
              <a:t>DUE DATE</a:t>
            </a:r>
          </a:p>
        </p:txBody>
      </p:sp>
      <p:sp>
        <p:nvSpPr>
          <p:cNvPr id="629" name="Shape 62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Homework: Lesson 6</a:t>
            </a: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FC0"/>
        </a:solidFill>
        <a:effectLst/>
      </p:bgPr>
    </p:bg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Shape 655"/>
          <p:cNvSpPr/>
          <p:nvPr/>
        </p:nvSpPr>
        <p:spPr>
          <a:xfrm>
            <a:off x="635000" y="1473200"/>
            <a:ext cx="11734800" cy="16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0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EXIT TICKET </a:t>
            </a: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None/>
            </a:pPr>
            <a:endParaRPr sz="9000" b="1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Impact"/>
            </a:endParaRPr>
          </a:p>
        </p:txBody>
      </p:sp>
      <p:cxnSp>
        <p:nvCxnSpPr>
          <p:cNvPr id="656" name="Shape 65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657" name="Shape 65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658" name="Shape 658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>
                <a:latin typeface="Arial" charset="0"/>
                <a:ea typeface="Arial" charset="0"/>
                <a:cs typeface="Arial" charset="0"/>
                <a:sym typeface="Oswald"/>
              </a:rPr>
              <a:t>LESSON</a:t>
            </a:r>
          </a:p>
        </p:txBody>
      </p:sp>
      <p:sp>
        <p:nvSpPr>
          <p:cNvPr id="659" name="Shape 659"/>
          <p:cNvSpPr/>
          <p:nvPr/>
        </p:nvSpPr>
        <p:spPr>
          <a:xfrm>
            <a:off x="3113900" y="4078875"/>
            <a:ext cx="8988453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>
                <a:latin typeface="Arial" charset="0"/>
                <a:ea typeface="Arial" charset="0"/>
                <a:cs typeface="Arial" charset="0"/>
                <a:sym typeface="Oswald"/>
              </a:rPr>
              <a:t>DON’T FORGET TO FILL OUT YOUR EXIT TICKET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TRAINING VS TESTING SET</a:t>
            </a: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35001" y="1292775"/>
            <a:ext cx="10278163" cy="578037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+ So we’ve got this great method</a:t>
            </a:r>
          </a:p>
          <a:p>
            <a:pPr marR="0" lvl="0" algn="l" rtl="0">
              <a:spcBef>
                <a:spcPts val="0"/>
              </a:spcBef>
              <a:buNone/>
            </a:pP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+ What are the drawbacks? </a:t>
            </a:r>
          </a:p>
          <a:p>
            <a:pPr marR="0" lvl="0" algn="l" rtl="0">
              <a:spcBef>
                <a:spcPts val="0"/>
              </a:spcBef>
              <a:buNone/>
            </a:pP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+ What if the Training vs Test split has some bias to it?</a:t>
            </a:r>
          </a:p>
          <a:p>
            <a:pPr marR="0" lvl="0" algn="l" rtl="0">
              <a:spcBef>
                <a:spcPts val="0"/>
              </a:spcBef>
              <a:buNone/>
            </a:pP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	- Decrease accuracy in the new data!</a:t>
            </a:r>
          </a:p>
          <a:p>
            <a:pPr marR="0" lvl="0" algn="l" rtl="0">
              <a:spcBef>
                <a:spcPts val="0"/>
              </a:spcBef>
              <a:buNone/>
            </a:pP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	- But how can we reduce this sort of bias? </a:t>
            </a:r>
          </a:p>
        </p:txBody>
      </p:sp>
    </p:spTree>
    <p:extLst>
      <p:ext uri="{BB962C8B-B14F-4D97-AF65-F5344CB8AC3E}">
        <p14:creationId xmlns:p14="http://schemas.microsoft.com/office/powerpoint/2010/main" val="199728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K-fold CROSS VALIDATION (Fold == 1)</a:t>
            </a: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35000" y="2776526"/>
            <a:ext cx="11407199" cy="16607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Training Set DATA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4880113" y="5720554"/>
            <a:ext cx="2178424" cy="121023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MODEL 1</a:t>
            </a:r>
            <a:endParaRPr lang="en-US" sz="2800" dirty="0"/>
          </a:p>
        </p:txBody>
      </p:sp>
      <p:sp>
        <p:nvSpPr>
          <p:cNvPr id="22" name="Rectangle 21"/>
          <p:cNvSpPr/>
          <p:nvPr/>
        </p:nvSpPr>
        <p:spPr>
          <a:xfrm rot="2321038">
            <a:off x="2127702" y="5591558"/>
            <a:ext cx="2178424" cy="907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EVALUATE model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635000" y="2787634"/>
            <a:ext cx="2178424" cy="16384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TESTING DATA</a:t>
            </a:r>
            <a:endParaRPr lang="en-US" sz="2800" dirty="0"/>
          </a:p>
        </p:txBody>
      </p:sp>
      <p:sp>
        <p:nvSpPr>
          <p:cNvPr id="4" name="Left Arrow 3"/>
          <p:cNvSpPr/>
          <p:nvPr/>
        </p:nvSpPr>
        <p:spPr>
          <a:xfrm rot="16200000">
            <a:off x="5306374" y="4948853"/>
            <a:ext cx="1347627" cy="324396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Arrow 14"/>
          <p:cNvSpPr/>
          <p:nvPr/>
        </p:nvSpPr>
        <p:spPr>
          <a:xfrm rot="2256175">
            <a:off x="1983144" y="5306276"/>
            <a:ext cx="3282935" cy="320491"/>
          </a:xfrm>
          <a:prstGeom prst="lef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190184" y="4644496"/>
            <a:ext cx="2357468" cy="9331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Build Model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306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2" grpId="0" animBg="1"/>
      <p:bldP spid="4" grpId="0" animBg="1"/>
      <p:bldP spid="15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K-fold CROSS VALIDATION (Fold == 2)</a:t>
            </a: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35000" y="2776526"/>
            <a:ext cx="11407199" cy="16607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	Training Set DATA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4880113" y="5720554"/>
            <a:ext cx="2178424" cy="121023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MODEL 2</a:t>
            </a:r>
            <a:endParaRPr lang="en-US" sz="2800" dirty="0"/>
          </a:p>
        </p:txBody>
      </p:sp>
      <p:sp>
        <p:nvSpPr>
          <p:cNvPr id="22" name="Rectangle 21"/>
          <p:cNvSpPr/>
          <p:nvPr/>
        </p:nvSpPr>
        <p:spPr>
          <a:xfrm>
            <a:off x="2322784" y="4812743"/>
            <a:ext cx="2178424" cy="907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EVALUATE model</a:t>
            </a:r>
            <a:endParaRPr lang="en-US" sz="2800" dirty="0"/>
          </a:p>
        </p:txBody>
      </p:sp>
      <p:sp>
        <p:nvSpPr>
          <p:cNvPr id="4" name="Left Arrow 3"/>
          <p:cNvSpPr/>
          <p:nvPr/>
        </p:nvSpPr>
        <p:spPr>
          <a:xfrm rot="16200000">
            <a:off x="5306374" y="4948853"/>
            <a:ext cx="1347627" cy="324396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Arrow 14"/>
          <p:cNvSpPr/>
          <p:nvPr/>
        </p:nvSpPr>
        <p:spPr>
          <a:xfrm rot="4675956">
            <a:off x="4069587" y="4956548"/>
            <a:ext cx="1388686" cy="309003"/>
          </a:xfrm>
          <a:prstGeom prst="lef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190184" y="4644496"/>
            <a:ext cx="2357468" cy="9331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Build Model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2813424" y="2773826"/>
            <a:ext cx="2178424" cy="16634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TESTING DATA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2249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2" grpId="0" animBg="1"/>
      <p:bldP spid="4" grpId="0" animBg="1"/>
      <p:bldP spid="15" grpId="0" animBg="1"/>
      <p:bldP spid="17" grpId="0" animBg="1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4889</TotalTime>
  <Words>2100</Words>
  <Application>Microsoft Macintosh PowerPoint</Application>
  <PresentationFormat>Custom</PresentationFormat>
  <Paragraphs>418</Paragraphs>
  <Slides>66</Slides>
  <Notes>65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3" baseType="lpstr">
      <vt:lpstr>Consolas</vt:lpstr>
      <vt:lpstr>Georgia</vt:lpstr>
      <vt:lpstr>Impact</vt:lpstr>
      <vt:lpstr>Merriweather Sans</vt:lpstr>
      <vt:lpstr>Oswald</vt:lpstr>
      <vt:lpstr>Arial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DUE DATE</vt:lpstr>
      <vt:lpstr>PowerPoint Presentation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Reid Offringa</cp:lastModifiedBy>
  <cp:revision>270</cp:revision>
  <dcterms:modified xsi:type="dcterms:W3CDTF">2017-03-08T02:20:27Z</dcterms:modified>
</cp:coreProperties>
</file>