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9" r:id="rId1"/>
  </p:sldMasterIdLst>
  <p:notesMasterIdLst>
    <p:notesMasterId r:id="rId50"/>
  </p:notesMasterIdLst>
  <p:sldIdLst>
    <p:sldId id="259" r:id="rId2"/>
    <p:sldId id="260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3" r:id="rId12"/>
    <p:sldId id="271" r:id="rId13"/>
    <p:sldId id="272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8" r:id="rId28"/>
    <p:sldId id="289" r:id="rId29"/>
    <p:sldId id="290" r:id="rId30"/>
    <p:sldId id="291" r:id="rId31"/>
    <p:sldId id="292" r:id="rId32"/>
    <p:sldId id="293" r:id="rId33"/>
    <p:sldId id="294" r:id="rId34"/>
    <p:sldId id="295" r:id="rId35"/>
    <p:sldId id="311" r:id="rId36"/>
    <p:sldId id="312" r:id="rId37"/>
    <p:sldId id="313" r:id="rId38"/>
    <p:sldId id="314" r:id="rId39"/>
    <p:sldId id="310" r:id="rId40"/>
    <p:sldId id="297" r:id="rId41"/>
    <p:sldId id="298" r:id="rId42"/>
    <p:sldId id="299" r:id="rId43"/>
    <p:sldId id="300" r:id="rId44"/>
    <p:sldId id="301" r:id="rId45"/>
    <p:sldId id="302" r:id="rId46"/>
    <p:sldId id="304" r:id="rId47"/>
    <p:sldId id="307" r:id="rId48"/>
    <p:sldId id="308" r:id="rId49"/>
  </p:sldIdLst>
  <p:sldSz cx="13004800" cy="73025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4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6B2A386-F32F-42BE-89B2-4FB1B8CD852B}">
  <a:tblStyle styleId="{46B2A386-F32F-42BE-89B2-4FB1B8CD852B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08"/>
  </p:normalViewPr>
  <p:slideViewPr>
    <p:cSldViewPr snapToGrid="0" snapToObjects="1">
      <p:cViewPr varScale="1">
        <p:scale>
          <a:sx n="83" d="100"/>
          <a:sy n="83" d="100"/>
        </p:scale>
        <p:origin x="95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notesMaster" Target="notesMasters/notesMaster1.xml"/><Relationship Id="rId51" Type="http://schemas.openxmlformats.org/officeDocument/2006/relationships/presProps" Target="presProps.xml"/><Relationship Id="rId52" Type="http://schemas.openxmlformats.org/officeDocument/2006/relationships/viewProps" Target="viewProps.xml"/><Relationship Id="rId53" Type="http://schemas.openxmlformats.org/officeDocument/2006/relationships/theme" Target="theme/theme1.xml"/><Relationship Id="rId54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defRPr/>
            </a:lvl1pPr>
            <a:lvl2pPr marL="0" marR="0" lvl="1" indent="228600" algn="l" rtl="0">
              <a:spcBef>
                <a:spcPts val="0"/>
              </a:spcBef>
              <a:defRPr/>
            </a:lvl2pPr>
            <a:lvl3pPr marL="0" marR="0" lvl="2" indent="457200" algn="l" rtl="0">
              <a:spcBef>
                <a:spcPts val="0"/>
              </a:spcBef>
              <a:defRPr/>
            </a:lvl3pPr>
            <a:lvl4pPr marL="0" marR="0" lvl="3" indent="685800" algn="l" rtl="0">
              <a:spcBef>
                <a:spcPts val="0"/>
              </a:spcBef>
              <a:defRPr/>
            </a:lvl4pPr>
            <a:lvl5pPr marL="0" marR="0" lvl="4" indent="914400" algn="l" rtl="0">
              <a:spcBef>
                <a:spcPts val="0"/>
              </a:spcBef>
              <a:defRPr/>
            </a:lvl5pPr>
            <a:lvl6pPr marL="0" marR="0" lvl="5" indent="1143000" algn="l" rtl="0">
              <a:spcBef>
                <a:spcPts val="0"/>
              </a:spcBef>
              <a:defRPr/>
            </a:lvl6pPr>
            <a:lvl7pPr marL="0" marR="0" lvl="6" indent="1371600" algn="l" rtl="0">
              <a:spcBef>
                <a:spcPts val="0"/>
              </a:spcBef>
              <a:defRPr/>
            </a:lvl7pPr>
            <a:lvl8pPr marL="0" marR="0" lvl="7" indent="1600200" algn="l" rtl="0">
              <a:spcBef>
                <a:spcPts val="0"/>
              </a:spcBef>
              <a:defRPr/>
            </a:lvl8pPr>
            <a:lvl9pPr marL="0" marR="0" lvl="8" indent="182880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0" name="Shape 230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5" name="Shape 30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25" name="Shape 325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2" name="Shape 31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8" name="Shape 31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Shape 33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43" name="Shape 343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Shape 34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Shape 36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Shape 37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38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Shape 38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6" name="Shape 23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Shape 39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Shape 40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03" name="Shape 40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Shape 408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09" name="Shape 40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Shape 414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15" name="Shape 41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Shape 421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22" name="Shape 42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Shape 427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Shape 42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Shape 43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40" name="Shape 440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Shape 451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52" name="Shape 45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Shape 457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58" name="Shape 45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Shape 463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64" name="Shape 46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5" name="Shape 255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Shape 469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70" name="Shape 47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Shape 475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76" name="Shape 47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Shape 48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82" name="Shape 482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Shape 487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88" name="Shape 48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Shape 493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94" name="Shape 49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Shape 50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06" name="Shape 506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Shape 511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Shape 51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Shape 52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" name="Shape 52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Shape 53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Shape 53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Shape 54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46" name="Shape 546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1" name="Shape 26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Shape 551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2" name="Shape 55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Shape 56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64" name="Shape 56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Shape 58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84" name="Shape 58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Shape 59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2" name="Shape 592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79" name="Shape 279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5" name="Shape 28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1" name="Shape 29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8" name="Shape 29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4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9" Type="http://schemas.openxmlformats.org/officeDocument/2006/relationships/image" Target="../media/image15.png"/><Relationship Id="rId10" Type="http://schemas.openxmlformats.org/officeDocument/2006/relationships/image" Target="../media/image16.png"/><Relationship Id="rId11" Type="http://schemas.openxmlformats.org/officeDocument/2006/relationships/image" Target="../media/image17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jp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4" Type="http://schemas.openxmlformats.org/officeDocument/2006/relationships/image" Target="../media/image22.jp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0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">
    <p:bg>
      <p:bgPr>
        <a:solidFill>
          <a:srgbClr val="000000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hape 11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2" name="Shape 12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pic>
        <p:nvPicPr>
          <p:cNvPr id="13" name="Shape 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34999" y="762000"/>
            <a:ext cx="2832101" cy="304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Smart Phones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Shape 5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16000" y="1313655"/>
            <a:ext cx="4043866" cy="605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Shape 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73600" y="1371600"/>
            <a:ext cx="3695699" cy="5514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Shape 5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09000" y="1358900"/>
            <a:ext cx="2984500" cy="54594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0" name="Shape 60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61" name="Shape 61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62" name="Shape 62"/>
          <p:cNvSpPr/>
          <p:nvPr/>
        </p:nvSpPr>
        <p:spPr>
          <a:xfrm>
            <a:off x="5651500" y="3835400"/>
            <a:ext cx="1707947" cy="2540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63" name="Shape 63"/>
          <p:cNvSpPr/>
          <p:nvPr/>
        </p:nvSpPr>
        <p:spPr>
          <a:xfrm>
            <a:off x="9182100" y="3835400"/>
            <a:ext cx="1707947" cy="2540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1841500" y="1981200"/>
            <a:ext cx="2311400" cy="396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hart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Shape 66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67" name="Shape 67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68" name="Shape 68"/>
          <p:cNvSpPr/>
          <p:nvPr/>
        </p:nvSpPr>
        <p:spPr>
          <a:xfrm>
            <a:off x="655827" y="2307725"/>
            <a:ext cx="3000000" cy="3000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9" name="Shape 69"/>
          <p:cNvSpPr/>
          <p:nvPr/>
        </p:nvSpPr>
        <p:spPr>
          <a:xfrm>
            <a:off x="4386428" y="2303347"/>
            <a:ext cx="3000000" cy="3000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0" name="Shape 70"/>
          <p:cNvSpPr/>
          <p:nvPr/>
        </p:nvSpPr>
        <p:spPr>
          <a:xfrm>
            <a:off x="7409003" y="2423731"/>
            <a:ext cx="3000000" cy="3000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llouts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2" name="Shape 72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73" name="Shape 73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74" name="Shape 74"/>
          <p:cNvGrpSpPr/>
          <p:nvPr/>
        </p:nvGrpSpPr>
        <p:grpSpPr>
          <a:xfrm>
            <a:off x="635000" y="1828800"/>
            <a:ext cx="1270001" cy="1270001"/>
            <a:chOff x="0" y="0"/>
            <a:chExt cx="1270000" cy="1270000"/>
          </a:xfrm>
        </p:grpSpPr>
        <p:pic>
          <p:nvPicPr>
            <p:cNvPr id="75" name="Shape 75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6" name="Shape 76"/>
            <p:cNvSpPr/>
            <p:nvPr/>
          </p:nvSpPr>
          <p:spPr>
            <a:xfrm>
              <a:off x="88900" y="3352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77" name="Shape 77"/>
          <p:cNvGrpSpPr/>
          <p:nvPr/>
        </p:nvGrpSpPr>
        <p:grpSpPr>
          <a:xfrm>
            <a:off x="2159000" y="1828800"/>
            <a:ext cx="1270001" cy="1270001"/>
            <a:chOff x="0" y="0"/>
            <a:chExt cx="1270000" cy="1270000"/>
          </a:xfrm>
        </p:grpSpPr>
        <p:pic>
          <p:nvPicPr>
            <p:cNvPr id="78" name="Shape 7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9" name="Shape 79"/>
            <p:cNvSpPr/>
            <p:nvPr/>
          </p:nvSpPr>
          <p:spPr>
            <a:xfrm>
              <a:off x="101600" y="3479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80" name="Shape 80"/>
          <p:cNvGrpSpPr/>
          <p:nvPr/>
        </p:nvGrpSpPr>
        <p:grpSpPr>
          <a:xfrm>
            <a:off x="635000" y="3340100"/>
            <a:ext cx="1270001" cy="1270001"/>
            <a:chOff x="0" y="0"/>
            <a:chExt cx="1270000" cy="1270000"/>
          </a:xfrm>
        </p:grpSpPr>
        <p:pic>
          <p:nvPicPr>
            <p:cNvPr id="81" name="Shape 81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2" name="Shape 82"/>
            <p:cNvSpPr/>
            <p:nvPr/>
          </p:nvSpPr>
          <p:spPr>
            <a:xfrm>
              <a:off x="88900" y="3225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83" name="Shape 83"/>
          <p:cNvGrpSpPr/>
          <p:nvPr/>
        </p:nvGrpSpPr>
        <p:grpSpPr>
          <a:xfrm>
            <a:off x="2159000" y="3340100"/>
            <a:ext cx="1270001" cy="1270001"/>
            <a:chOff x="0" y="0"/>
            <a:chExt cx="1270000" cy="1270000"/>
          </a:xfrm>
        </p:grpSpPr>
        <p:pic>
          <p:nvPicPr>
            <p:cNvPr id="84" name="Shape 84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5" name="Shape 85"/>
            <p:cNvSpPr/>
            <p:nvPr/>
          </p:nvSpPr>
          <p:spPr>
            <a:xfrm>
              <a:off x="101600" y="3352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86" name="Shape 86"/>
          <p:cNvGrpSpPr/>
          <p:nvPr/>
        </p:nvGrpSpPr>
        <p:grpSpPr>
          <a:xfrm>
            <a:off x="635000" y="4876800"/>
            <a:ext cx="1270001" cy="1270001"/>
            <a:chOff x="0" y="0"/>
            <a:chExt cx="1270000" cy="1270000"/>
          </a:xfrm>
        </p:grpSpPr>
        <p:pic>
          <p:nvPicPr>
            <p:cNvPr id="87" name="Shape 87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8" name="Shape 88"/>
            <p:cNvSpPr/>
            <p:nvPr/>
          </p:nvSpPr>
          <p:spPr>
            <a:xfrm>
              <a:off x="88900" y="3225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89" name="Shape 89"/>
          <p:cNvGrpSpPr/>
          <p:nvPr/>
        </p:nvGrpSpPr>
        <p:grpSpPr>
          <a:xfrm>
            <a:off x="2159000" y="4876800"/>
            <a:ext cx="1270001" cy="1270001"/>
            <a:chOff x="0" y="0"/>
            <a:chExt cx="1270000" cy="1270000"/>
          </a:xfrm>
        </p:grpSpPr>
        <p:pic>
          <p:nvPicPr>
            <p:cNvPr id="90" name="Shape 90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1" name="Shape 91"/>
            <p:cNvSpPr/>
            <p:nvPr/>
          </p:nvSpPr>
          <p:spPr>
            <a:xfrm>
              <a:off x="101600" y="3352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sp>
        <p:nvSpPr>
          <p:cNvPr id="92" name="Shape 92"/>
          <p:cNvSpPr/>
          <p:nvPr/>
        </p:nvSpPr>
        <p:spPr>
          <a:xfrm>
            <a:off x="8790781" y="1828800"/>
            <a:ext cx="3236119" cy="2032000"/>
          </a:xfrm>
          <a:custGeom>
            <a:avLst/>
            <a:gdLst/>
            <a:ahLst/>
            <a:cxnLst/>
            <a:rect l="0" t="0" r="0" b="0"/>
            <a:pathLst>
              <a:path w="21600" h="21600" extrusionOk="0">
                <a:moveTo>
                  <a:pt x="3714" y="0"/>
                </a:moveTo>
                <a:cubicBezTo>
                  <a:pt x="2778" y="0"/>
                  <a:pt x="2019" y="1209"/>
                  <a:pt x="2019" y="2700"/>
                </a:cubicBezTo>
                <a:lnTo>
                  <a:pt x="2019" y="5214"/>
                </a:lnTo>
                <a:lnTo>
                  <a:pt x="0" y="6763"/>
                </a:lnTo>
                <a:lnTo>
                  <a:pt x="2019" y="8311"/>
                </a:lnTo>
                <a:lnTo>
                  <a:pt x="2019" y="18900"/>
                </a:lnTo>
                <a:cubicBezTo>
                  <a:pt x="2019" y="20391"/>
                  <a:pt x="2778" y="21600"/>
                  <a:pt x="3714" y="21600"/>
                </a:cubicBezTo>
                <a:lnTo>
                  <a:pt x="19905" y="21600"/>
                </a:lnTo>
                <a:cubicBezTo>
                  <a:pt x="2084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841" y="0"/>
                  <a:pt x="19905" y="0"/>
                </a:cubicBezTo>
                <a:lnTo>
                  <a:pt x="3714" y="0"/>
                </a:lnTo>
                <a:close/>
              </a:path>
            </a:pathLst>
          </a:custGeom>
          <a:noFill/>
          <a:ln>
            <a:noFill/>
          </a:ln>
        </p:spPr>
        <p:txBody>
          <a:bodyPr lIns="279400" tIns="279400" rIns="279400" bIns="279400" anchor="t" anchorCtr="0">
            <a:noAutofit/>
          </a:bodyPr>
          <a:lstStyle/>
          <a:p>
            <a:pPr marL="0" marR="0" lvl="0" indent="0" algn="l" rtl="0">
              <a:lnSpc>
                <a:spcPct val="133333"/>
              </a:lnSpc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Insert quote here. Vestibulum suscipit augue a erat tristique sollicitudin. Donec sit amet neque arcu. Vestibulum at rhoncus neque. Vivamus eget vulputate purus. Curabitur venenatis, nisi non faucibus fringilla. —John Doet</a:t>
            </a:r>
          </a:p>
        </p:txBody>
      </p:sp>
      <p:grpSp>
        <p:nvGrpSpPr>
          <p:cNvPr id="93" name="Shape 93"/>
          <p:cNvGrpSpPr/>
          <p:nvPr/>
        </p:nvGrpSpPr>
        <p:grpSpPr>
          <a:xfrm>
            <a:off x="4051298" y="1828799"/>
            <a:ext cx="2032001" cy="2032001"/>
            <a:chOff x="0" y="0"/>
            <a:chExt cx="2032000" cy="2032000"/>
          </a:xfrm>
        </p:grpSpPr>
        <p:pic>
          <p:nvPicPr>
            <p:cNvPr id="94" name="Shape 94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0" y="0"/>
              <a:ext cx="2032000" cy="203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5" name="Shape 95"/>
            <p:cNvSpPr/>
            <p:nvPr/>
          </p:nvSpPr>
          <p:spPr>
            <a:xfrm>
              <a:off x="165100" y="152400"/>
              <a:ext cx="1676399" cy="233681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96" name="Shape 96"/>
            <p:cNvSpPr/>
            <p:nvPr/>
          </p:nvSpPr>
          <p:spPr>
            <a:xfrm>
              <a:off x="165100" y="419100"/>
              <a:ext cx="1676399" cy="1415135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lang="en-US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grpSp>
        <p:nvGrpSpPr>
          <p:cNvPr id="97" name="Shape 97"/>
          <p:cNvGrpSpPr/>
          <p:nvPr/>
        </p:nvGrpSpPr>
        <p:grpSpPr>
          <a:xfrm>
            <a:off x="6362698" y="1828799"/>
            <a:ext cx="2032001" cy="2032001"/>
            <a:chOff x="0" y="0"/>
            <a:chExt cx="2032000" cy="2032000"/>
          </a:xfrm>
        </p:grpSpPr>
        <p:pic>
          <p:nvPicPr>
            <p:cNvPr id="98" name="Shape 98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0" y="0"/>
              <a:ext cx="2032000" cy="203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9" name="Shape 99"/>
            <p:cNvSpPr/>
            <p:nvPr/>
          </p:nvSpPr>
          <p:spPr>
            <a:xfrm>
              <a:off x="177800" y="152400"/>
              <a:ext cx="1676399" cy="233681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100" name="Shape 100"/>
            <p:cNvSpPr/>
            <p:nvPr/>
          </p:nvSpPr>
          <p:spPr>
            <a:xfrm>
              <a:off x="177800" y="419100"/>
              <a:ext cx="1676399" cy="1415135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lang="en-US" sz="12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grpSp>
        <p:nvGrpSpPr>
          <p:cNvPr id="101" name="Shape 101"/>
          <p:cNvGrpSpPr/>
          <p:nvPr/>
        </p:nvGrpSpPr>
        <p:grpSpPr>
          <a:xfrm>
            <a:off x="4051298" y="4114798"/>
            <a:ext cx="2032001" cy="2032001"/>
            <a:chOff x="0" y="0"/>
            <a:chExt cx="2032000" cy="2032000"/>
          </a:xfrm>
        </p:grpSpPr>
        <p:pic>
          <p:nvPicPr>
            <p:cNvPr id="102" name="Shape 102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0" y="0"/>
              <a:ext cx="2032000" cy="203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3" name="Shape 103"/>
            <p:cNvSpPr/>
            <p:nvPr/>
          </p:nvSpPr>
          <p:spPr>
            <a:xfrm>
              <a:off x="165100" y="177800"/>
              <a:ext cx="1676399" cy="233681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104" name="Shape 104"/>
            <p:cNvSpPr/>
            <p:nvPr/>
          </p:nvSpPr>
          <p:spPr>
            <a:xfrm>
              <a:off x="165100" y="444500"/>
              <a:ext cx="1676399" cy="1415135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lang="en-US" sz="12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grpSp>
        <p:nvGrpSpPr>
          <p:cNvPr id="105" name="Shape 105"/>
          <p:cNvGrpSpPr/>
          <p:nvPr/>
        </p:nvGrpSpPr>
        <p:grpSpPr>
          <a:xfrm>
            <a:off x="6362698" y="4114798"/>
            <a:ext cx="2032001" cy="2032001"/>
            <a:chOff x="0" y="0"/>
            <a:chExt cx="2032000" cy="2032000"/>
          </a:xfrm>
        </p:grpSpPr>
        <p:pic>
          <p:nvPicPr>
            <p:cNvPr id="106" name="Shape 106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0" y="0"/>
              <a:ext cx="2032000" cy="203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7" name="Shape 107"/>
            <p:cNvSpPr/>
            <p:nvPr/>
          </p:nvSpPr>
          <p:spPr>
            <a:xfrm>
              <a:off x="177800" y="177800"/>
              <a:ext cx="1676399" cy="233681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108" name="Shape 108"/>
            <p:cNvSpPr/>
            <p:nvPr/>
          </p:nvSpPr>
          <p:spPr>
            <a:xfrm>
              <a:off x="177800" y="444500"/>
              <a:ext cx="1676399" cy="1415135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lang="en-US" sz="12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sp>
        <p:nvSpPr>
          <p:cNvPr id="109" name="Shape 109"/>
          <p:cNvSpPr/>
          <p:nvPr/>
        </p:nvSpPr>
        <p:spPr>
          <a:xfrm>
            <a:off x="8790781" y="4114800"/>
            <a:ext cx="3236119" cy="2032000"/>
          </a:xfrm>
          <a:custGeom>
            <a:avLst/>
            <a:gdLst/>
            <a:ahLst/>
            <a:cxnLst/>
            <a:rect l="0" t="0" r="0" b="0"/>
            <a:pathLst>
              <a:path w="21600" h="21600" extrusionOk="0">
                <a:moveTo>
                  <a:pt x="3714" y="0"/>
                </a:moveTo>
                <a:cubicBezTo>
                  <a:pt x="2778" y="0"/>
                  <a:pt x="2019" y="1209"/>
                  <a:pt x="2019" y="2700"/>
                </a:cubicBezTo>
                <a:lnTo>
                  <a:pt x="2019" y="5214"/>
                </a:lnTo>
                <a:lnTo>
                  <a:pt x="0" y="6763"/>
                </a:lnTo>
                <a:lnTo>
                  <a:pt x="2019" y="8311"/>
                </a:lnTo>
                <a:lnTo>
                  <a:pt x="2019" y="18900"/>
                </a:lnTo>
                <a:cubicBezTo>
                  <a:pt x="2019" y="20391"/>
                  <a:pt x="2778" y="21600"/>
                  <a:pt x="3714" y="21600"/>
                </a:cubicBezTo>
                <a:lnTo>
                  <a:pt x="19905" y="21600"/>
                </a:lnTo>
                <a:cubicBezTo>
                  <a:pt x="2084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841" y="0"/>
                  <a:pt x="19905" y="0"/>
                </a:cubicBezTo>
                <a:lnTo>
                  <a:pt x="3714" y="0"/>
                </a:lnTo>
                <a:close/>
              </a:path>
            </a:pathLst>
          </a:custGeom>
          <a:solidFill>
            <a:srgbClr val="FFDC00"/>
          </a:solidFill>
          <a:ln>
            <a:noFill/>
          </a:ln>
        </p:spPr>
        <p:txBody>
          <a:bodyPr lIns="279400" tIns="279400" rIns="279400" bIns="279400" anchor="t" anchorCtr="0">
            <a:noAutofit/>
          </a:bodyPr>
          <a:lstStyle/>
          <a:p>
            <a:pPr marL="0" marR="0" lvl="0" indent="0" algn="l" rtl="0">
              <a:lnSpc>
                <a:spcPct val="133333"/>
              </a:lnSpc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Insert quote here. Vestibulum suscipit augue a erat tristique sollicitudin. Donec sit amet neque arcu. Vestibulum at rhoncus neque. Vivamus eget vulputate purus. Curabitur venenatis, nisi non faucibus fringilla. —John Doe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ctivity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1" name="Shape 111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12" name="Shape 112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113" name="Shape 113"/>
          <p:cNvGrpSpPr/>
          <p:nvPr/>
        </p:nvGrpSpPr>
        <p:grpSpPr>
          <a:xfrm>
            <a:off x="1384299" y="3130550"/>
            <a:ext cx="1270001" cy="1270001"/>
            <a:chOff x="0" y="0"/>
            <a:chExt cx="1270000" cy="1270000"/>
          </a:xfrm>
        </p:grpSpPr>
        <p:pic>
          <p:nvPicPr>
            <p:cNvPr id="114" name="Shape 1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5" name="Shape 115"/>
            <p:cNvSpPr/>
            <p:nvPr/>
          </p:nvSpPr>
          <p:spPr>
            <a:xfrm>
              <a:off x="88900" y="543558"/>
              <a:ext cx="1079499" cy="23368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EXERCISE</a:t>
              </a:r>
            </a:p>
          </p:txBody>
        </p:sp>
      </p:grpSp>
      <p:cxnSp>
        <p:nvCxnSpPr>
          <p:cNvPr id="116" name="Shape 116"/>
          <p:cNvCxnSpPr/>
          <p:nvPr/>
        </p:nvCxnSpPr>
        <p:spPr>
          <a:xfrm rot="10800000" flipH="1">
            <a:off x="3911600" y="3243406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17" name="Shape 117"/>
          <p:cNvCxnSpPr/>
          <p:nvPr/>
        </p:nvCxnSpPr>
        <p:spPr>
          <a:xfrm rot="10800000" flipH="1">
            <a:off x="3911600" y="5381323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18" name="Shape 118"/>
          <p:cNvSpPr/>
          <p:nvPr/>
        </p:nvSpPr>
        <p:spPr>
          <a:xfrm>
            <a:off x="3911600" y="2989696"/>
            <a:ext cx="3733800" cy="25400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TIMING</a:t>
            </a:r>
          </a:p>
        </p:txBody>
      </p:sp>
      <p:sp>
        <p:nvSpPr>
          <p:cNvPr id="119" name="Shape 119"/>
          <p:cNvSpPr/>
          <p:nvPr/>
        </p:nvSpPr>
        <p:spPr>
          <a:xfrm>
            <a:off x="3911600" y="5114914"/>
            <a:ext cx="3733800" cy="25400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DELIVERABLE</a:t>
            </a:r>
          </a:p>
        </p:txBody>
      </p:sp>
      <p:cxnSp>
        <p:nvCxnSpPr>
          <p:cNvPr id="120" name="Shape 120"/>
          <p:cNvCxnSpPr/>
          <p:nvPr/>
        </p:nvCxnSpPr>
        <p:spPr>
          <a:xfrm rot="10800000" flipH="1">
            <a:off x="3911600" y="2223009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21" name="Shape 121"/>
          <p:cNvSpPr/>
          <p:nvPr/>
        </p:nvSpPr>
        <p:spPr>
          <a:xfrm>
            <a:off x="3911600" y="1969299"/>
            <a:ext cx="3733800" cy="25400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OBJECTIVE(S)</a:t>
            </a:r>
          </a:p>
        </p:txBody>
      </p:sp>
      <p:cxnSp>
        <p:nvCxnSpPr>
          <p:cNvPr id="122" name="Shape 122"/>
          <p:cNvCxnSpPr/>
          <p:nvPr/>
        </p:nvCxnSpPr>
        <p:spPr>
          <a:xfrm rot="10800000" flipH="1">
            <a:off x="3225800" y="1803658"/>
            <a:ext cx="0" cy="4430478"/>
          </a:xfrm>
          <a:prstGeom prst="straightConnector1">
            <a:avLst/>
          </a:prstGeom>
          <a:noFill/>
          <a:ln w="12700" cap="flat" cmpd="sng">
            <a:solidFill>
              <a:srgbClr val="EAEAEA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&amp;A">
    <p:bg>
      <p:bgPr>
        <a:solidFill>
          <a:srgbClr val="FFDB00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4" name="Shape 124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25" name="Shape 125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26" name="Shape 126"/>
          <p:cNvSpPr/>
          <p:nvPr/>
        </p:nvSpPr>
        <p:spPr>
          <a:xfrm>
            <a:off x="635000" y="1473200"/>
            <a:ext cx="11734800" cy="1460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1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Q&amp;A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xit Tickets">
    <p:bg>
      <p:bgPr>
        <a:solidFill>
          <a:srgbClr val="FFAFC0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8" name="Shape 128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29" name="Shape 129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30" name="Shape 130"/>
          <p:cNvSpPr/>
          <p:nvPr/>
        </p:nvSpPr>
        <p:spPr>
          <a:xfrm>
            <a:off x="635000" y="1473200"/>
            <a:ext cx="11734800" cy="1460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1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EXIT TICKETS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ctivity copy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3" name="Shape 13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34" name="Shape 13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135" name="Shape 135"/>
          <p:cNvGrpSpPr/>
          <p:nvPr/>
        </p:nvGrpSpPr>
        <p:grpSpPr>
          <a:xfrm>
            <a:off x="1384299" y="3130550"/>
            <a:ext cx="1270001" cy="1270001"/>
            <a:chOff x="0" y="0"/>
            <a:chExt cx="1270000" cy="1270000"/>
          </a:xfrm>
        </p:grpSpPr>
        <p:pic>
          <p:nvPicPr>
            <p:cNvPr id="136" name="Shape 136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7" name="Shape 137"/>
            <p:cNvSpPr/>
            <p:nvPr/>
          </p:nvSpPr>
          <p:spPr>
            <a:xfrm>
              <a:off x="88900" y="543558"/>
              <a:ext cx="1079499" cy="23368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EXERCISE</a:t>
              </a:r>
            </a:p>
          </p:txBody>
        </p:sp>
      </p:grpSp>
      <p:cxnSp>
        <p:nvCxnSpPr>
          <p:cNvPr id="138" name="Shape 138"/>
          <p:cNvCxnSpPr/>
          <p:nvPr/>
        </p:nvCxnSpPr>
        <p:spPr>
          <a:xfrm rot="10800000" flipH="1">
            <a:off x="3225800" y="1803658"/>
            <a:ext cx="0" cy="4430478"/>
          </a:xfrm>
          <a:prstGeom prst="straightConnector1">
            <a:avLst/>
          </a:prstGeom>
          <a:noFill/>
          <a:ln w="12700" cap="flat" cmpd="sng">
            <a:solidFill>
              <a:srgbClr val="EAEAEA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se Study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Shape 140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41" name="Shape 141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42" name="Shape 142"/>
          <p:cNvCxnSpPr/>
          <p:nvPr/>
        </p:nvCxnSpPr>
        <p:spPr>
          <a:xfrm rot="10800000" flipH="1">
            <a:off x="8623300" y="2781009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43" name="Shape 143"/>
          <p:cNvCxnSpPr/>
          <p:nvPr/>
        </p:nvCxnSpPr>
        <p:spPr>
          <a:xfrm rot="10800000" flipH="1">
            <a:off x="635000" y="2781141"/>
            <a:ext cx="7742696" cy="158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44" name="Shape 144"/>
          <p:cNvSpPr/>
          <p:nvPr/>
        </p:nvSpPr>
        <p:spPr>
          <a:xfrm>
            <a:off x="635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</a:p>
        </p:txBody>
      </p:sp>
      <p:sp>
        <p:nvSpPr>
          <p:cNvPr id="145" name="Shape 145"/>
          <p:cNvSpPr/>
          <p:nvPr/>
        </p:nvSpPr>
        <p:spPr>
          <a:xfrm>
            <a:off x="8636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CHALLENGE / QUESTION</a:t>
            </a:r>
          </a:p>
        </p:txBody>
      </p:sp>
      <p:sp>
        <p:nvSpPr>
          <p:cNvPr id="146" name="Shape 146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45948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Full Page Image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317500" y="317500"/>
            <a:ext cx="12369800" cy="6667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149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2592"/>
              </a:lnSpc>
              <a:spcBef>
                <a:spcPts val="0"/>
              </a:spcBef>
              <a:defRPr/>
            </a:lvl1pPr>
            <a:lvl2pPr lvl="1" indent="228600" rtl="0">
              <a:lnSpc>
                <a:spcPct val="92592"/>
              </a:lnSpc>
              <a:spcBef>
                <a:spcPts val="0"/>
              </a:spcBef>
              <a:defRPr/>
            </a:lvl2pPr>
            <a:lvl3pPr lvl="2" indent="457200" rtl="0">
              <a:lnSpc>
                <a:spcPct val="92592"/>
              </a:lnSpc>
              <a:spcBef>
                <a:spcPts val="0"/>
              </a:spcBef>
              <a:defRPr/>
            </a:lvl3pPr>
            <a:lvl4pPr lvl="3" indent="685800" rtl="0">
              <a:lnSpc>
                <a:spcPct val="92592"/>
              </a:lnSpc>
              <a:spcBef>
                <a:spcPts val="0"/>
              </a:spcBef>
              <a:defRPr/>
            </a:lvl4pPr>
            <a:lvl5pPr lvl="4" indent="914400" rtl="0">
              <a:lnSpc>
                <a:spcPct val="92592"/>
              </a:lnSpc>
              <a:spcBef>
                <a:spcPts val="0"/>
              </a:spcBef>
              <a:defRPr/>
            </a:lvl5pPr>
            <a:lvl6pPr lvl="5" indent="1143000" rtl="0">
              <a:lnSpc>
                <a:spcPct val="92592"/>
              </a:lnSpc>
              <a:spcBef>
                <a:spcPts val="0"/>
              </a:spcBef>
              <a:defRPr/>
            </a:lvl6pPr>
            <a:lvl7pPr lvl="6" indent="1371600" rtl="0">
              <a:lnSpc>
                <a:spcPct val="92592"/>
              </a:lnSpc>
              <a:spcBef>
                <a:spcPts val="0"/>
              </a:spcBef>
              <a:defRPr/>
            </a:lvl7pPr>
            <a:lvl8pPr lvl="7" indent="1600200" rtl="0">
              <a:lnSpc>
                <a:spcPct val="92592"/>
              </a:lnSpc>
              <a:spcBef>
                <a:spcPts val="0"/>
              </a:spcBef>
              <a:defRPr/>
            </a:lvl8pPr>
            <a:lvl9pPr lvl="8" indent="1828800" rtl="0">
              <a:lnSpc>
                <a:spcPct val="92592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0" name="Shape 150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hapter">
    <p:bg>
      <p:bgPr>
        <a:solidFill>
          <a:srgbClr val="1EC9C6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hape 15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6" name="Shape 16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IMAC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Shape 15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14700" y="1555328"/>
            <a:ext cx="6361385" cy="51562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3" name="Shape 15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54" name="Shape 15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3606800" y="1803400"/>
            <a:ext cx="5829299" cy="3289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6" name="Shape 156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MAC Book Pro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Shape 15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94792" y="1556145"/>
            <a:ext cx="7328694" cy="512852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9" name="Shape 159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60" name="Shape 160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3759200" y="1841500"/>
            <a:ext cx="5448300" cy="339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2" name="Shape 162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IPad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Shape 16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36900" y="1511300"/>
            <a:ext cx="6845299" cy="53545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5" name="Shape 165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66" name="Shape 166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3822700" y="2095500"/>
            <a:ext cx="5435599" cy="4089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8" name="Shape 168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Smart Phones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Shape 17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16000" y="1313655"/>
            <a:ext cx="4043866" cy="605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Shape 17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73600" y="1371600"/>
            <a:ext cx="3695699" cy="5514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Shape 17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09000" y="1358900"/>
            <a:ext cx="2984500" cy="54594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3" name="Shape 17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74" name="Shape 17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75" name="Shape 175"/>
          <p:cNvSpPr/>
          <p:nvPr/>
        </p:nvSpPr>
        <p:spPr>
          <a:xfrm>
            <a:off x="5651500" y="3835400"/>
            <a:ext cx="1707947" cy="2540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176" name="Shape 176"/>
          <p:cNvSpPr/>
          <p:nvPr/>
        </p:nvSpPr>
        <p:spPr>
          <a:xfrm>
            <a:off x="9182100" y="3835400"/>
            <a:ext cx="1707947" cy="2540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1841500" y="1981200"/>
            <a:ext cx="2311400" cy="396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8" name="Shape 178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scussion">
    <p:bg>
      <p:bgPr>
        <a:solidFill>
          <a:srgbClr val="000000"/>
        </a:solidFill>
        <a:effectLst/>
      </p:bgPr>
    </p:bg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0" name="Shape 180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81" name="Shape 181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82" name="Shape 182"/>
          <p:cNvSpPr/>
          <p:nvPr/>
        </p:nvSpPr>
        <p:spPr>
          <a:xfrm>
            <a:off x="635000" y="1473200"/>
            <a:ext cx="11734800" cy="1460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1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DISCUSSION TIME</a:t>
            </a:r>
          </a:p>
        </p:txBody>
      </p:sp>
      <p:sp>
        <p:nvSpPr>
          <p:cNvPr id="183" name="Shape 183"/>
          <p:cNvSpPr txBox="1">
            <a:spLocks noGrp="1"/>
          </p:cNvSpPr>
          <p:nvPr>
            <p:ph type="sldNum" idx="12"/>
          </p:nvPr>
        </p:nvSpPr>
        <p:spPr>
          <a:xfrm>
            <a:off x="12030450" y="739139"/>
            <a:ext cx="345948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Full Image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5" name="Shape 185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86" name="Shape 186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ed Text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8" name="Shape 188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89" name="Shape 189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ed Text w/ Source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1" name="Shape 191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92" name="Shape 192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on-Bulleted Text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4" name="Shape 194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95" name="Shape 195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vider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7" name="Shape 197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98" name="Shape 198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Text, 1 Column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711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2592"/>
              </a:lnSpc>
              <a:spcBef>
                <a:spcPts val="0"/>
              </a:spcBef>
              <a:defRPr/>
            </a:lvl1pPr>
            <a:lvl2pPr lvl="1" indent="228600" rtl="0">
              <a:lnSpc>
                <a:spcPct val="92592"/>
              </a:lnSpc>
              <a:spcBef>
                <a:spcPts val="0"/>
              </a:spcBef>
              <a:defRPr/>
            </a:lvl2pPr>
            <a:lvl3pPr lvl="2" indent="457200" rtl="0">
              <a:lnSpc>
                <a:spcPct val="92592"/>
              </a:lnSpc>
              <a:spcBef>
                <a:spcPts val="0"/>
              </a:spcBef>
              <a:defRPr/>
            </a:lvl3pPr>
            <a:lvl4pPr lvl="3" indent="685800" rtl="0">
              <a:lnSpc>
                <a:spcPct val="92592"/>
              </a:lnSpc>
              <a:spcBef>
                <a:spcPts val="0"/>
              </a:spcBef>
              <a:defRPr/>
            </a:lvl4pPr>
            <a:lvl5pPr lvl="4" indent="914400" rtl="0">
              <a:lnSpc>
                <a:spcPct val="92592"/>
              </a:lnSpc>
              <a:spcBef>
                <a:spcPts val="0"/>
              </a:spcBef>
              <a:defRPr/>
            </a:lvl5pPr>
            <a:lvl6pPr lvl="5" indent="1143000" rtl="0">
              <a:lnSpc>
                <a:spcPct val="92592"/>
              </a:lnSpc>
              <a:spcBef>
                <a:spcPts val="0"/>
              </a:spcBef>
              <a:defRPr/>
            </a:lvl6pPr>
            <a:lvl7pPr lvl="6" indent="1371600" rtl="0">
              <a:lnSpc>
                <a:spcPct val="92592"/>
              </a:lnSpc>
              <a:spcBef>
                <a:spcPts val="0"/>
              </a:spcBef>
              <a:defRPr/>
            </a:lvl7pPr>
            <a:lvl8pPr lvl="7" indent="1600200" rtl="0">
              <a:lnSpc>
                <a:spcPct val="92592"/>
              </a:lnSpc>
              <a:spcBef>
                <a:spcPts val="0"/>
              </a:spcBef>
              <a:defRPr/>
            </a:lvl8pPr>
            <a:lvl9pPr lvl="8" indent="1828800" rtl="0">
              <a:lnSpc>
                <a:spcPct val="92592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632056" y="2413000"/>
            <a:ext cx="11734801" cy="380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buFont typeface="Merriweather Sans"/>
              <a:buChar char="‣"/>
              <a:defRPr/>
            </a:lvl2pPr>
            <a:lvl3pPr lvl="2" rtl="0">
              <a:spcBef>
                <a:spcPts val="0"/>
              </a:spcBef>
              <a:buFont typeface="Merriweather Sans"/>
              <a:buChar char="‣"/>
              <a:defRPr/>
            </a:lvl3pPr>
            <a:lvl4pPr lvl="3" rtl="0">
              <a:spcBef>
                <a:spcPts val="0"/>
              </a:spcBef>
              <a:buFont typeface="Merriweather Sans"/>
              <a:buChar char="‣"/>
              <a:defRPr/>
            </a:lvl4pPr>
            <a:lvl5pPr lvl="4" rtl="0">
              <a:spcBef>
                <a:spcPts val="0"/>
              </a:spcBef>
              <a:buFont typeface="Merriweather Sans"/>
              <a:buChar char="‣"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vder Rev">
    <p:bg>
      <p:bgPr>
        <a:solidFill>
          <a:srgbClr val="000000"/>
        </a:solidFill>
        <a:effectLst/>
      </p:bgPr>
    </p:bg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0" name="Shape 200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01" name="Shape 201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Full Page Imag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317500" y="317500"/>
            <a:ext cx="12369800" cy="6667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149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2592"/>
              </a:lnSpc>
              <a:spcBef>
                <a:spcPts val="0"/>
              </a:spcBef>
              <a:defRPr/>
            </a:lvl1pPr>
            <a:lvl2pPr lvl="1" indent="228600" rtl="0">
              <a:lnSpc>
                <a:spcPct val="92592"/>
              </a:lnSpc>
              <a:spcBef>
                <a:spcPts val="0"/>
              </a:spcBef>
              <a:defRPr/>
            </a:lvl2pPr>
            <a:lvl3pPr lvl="2" indent="457200" rtl="0">
              <a:lnSpc>
                <a:spcPct val="92592"/>
              </a:lnSpc>
              <a:spcBef>
                <a:spcPts val="0"/>
              </a:spcBef>
              <a:defRPr/>
            </a:lvl3pPr>
            <a:lvl4pPr lvl="3" indent="685800" rtl="0">
              <a:lnSpc>
                <a:spcPct val="92592"/>
              </a:lnSpc>
              <a:spcBef>
                <a:spcPts val="0"/>
              </a:spcBef>
              <a:defRPr/>
            </a:lvl4pPr>
            <a:lvl5pPr lvl="4" indent="914400" rtl="0">
              <a:lnSpc>
                <a:spcPct val="92592"/>
              </a:lnSpc>
              <a:spcBef>
                <a:spcPts val="0"/>
              </a:spcBef>
              <a:defRPr/>
            </a:lvl5pPr>
            <a:lvl6pPr lvl="5" indent="1143000" rtl="0">
              <a:lnSpc>
                <a:spcPct val="92592"/>
              </a:lnSpc>
              <a:spcBef>
                <a:spcPts val="0"/>
              </a:spcBef>
              <a:defRPr/>
            </a:lvl6pPr>
            <a:lvl7pPr lvl="6" indent="1371600" rtl="0">
              <a:lnSpc>
                <a:spcPct val="92592"/>
              </a:lnSpc>
              <a:spcBef>
                <a:spcPts val="0"/>
              </a:spcBef>
              <a:defRPr/>
            </a:lvl7pPr>
            <a:lvl8pPr lvl="7" indent="1600200" rtl="0">
              <a:lnSpc>
                <a:spcPct val="92592"/>
              </a:lnSpc>
              <a:spcBef>
                <a:spcPts val="0"/>
              </a:spcBef>
              <a:defRPr/>
            </a:lvl8pPr>
            <a:lvl9pPr lvl="8" indent="1828800" rtl="0">
              <a:lnSpc>
                <a:spcPct val="92592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xercis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hape 24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5" name="Shape 25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6" name="Shape 26"/>
          <p:cNvCxnSpPr/>
          <p:nvPr/>
        </p:nvCxnSpPr>
        <p:spPr>
          <a:xfrm rot="10800000" flipH="1">
            <a:off x="635000" y="2781009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7" name="Shape 27"/>
          <p:cNvCxnSpPr/>
          <p:nvPr/>
        </p:nvCxnSpPr>
        <p:spPr>
          <a:xfrm rot="10800000" flipH="1">
            <a:off x="4622800" y="2781141"/>
            <a:ext cx="7742696" cy="158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8" name="Shape 28"/>
          <p:cNvCxnSpPr/>
          <p:nvPr/>
        </p:nvCxnSpPr>
        <p:spPr>
          <a:xfrm rot="10800000" flipH="1">
            <a:off x="635000" y="5752809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9" name="Shape 29"/>
          <p:cNvCxnSpPr/>
          <p:nvPr/>
        </p:nvCxnSpPr>
        <p:spPr>
          <a:xfrm>
            <a:off x="4635500" y="5753100"/>
            <a:ext cx="7731807" cy="17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0" name="Shape 30"/>
          <p:cNvSpPr/>
          <p:nvPr/>
        </p:nvSpPr>
        <p:spPr>
          <a:xfrm>
            <a:off x="635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OBJECTIVE(S)</a:t>
            </a:r>
          </a:p>
        </p:txBody>
      </p:sp>
      <p:sp>
        <p:nvSpPr>
          <p:cNvPr id="31" name="Shape 31"/>
          <p:cNvSpPr/>
          <p:nvPr/>
        </p:nvSpPr>
        <p:spPr>
          <a:xfrm>
            <a:off x="46355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</a:p>
        </p:txBody>
      </p:sp>
      <p:sp>
        <p:nvSpPr>
          <p:cNvPr id="32" name="Shape 32"/>
          <p:cNvSpPr/>
          <p:nvPr/>
        </p:nvSpPr>
        <p:spPr>
          <a:xfrm>
            <a:off x="4635500" y="5359400"/>
            <a:ext cx="7746999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RESOURCES</a:t>
            </a:r>
          </a:p>
        </p:txBody>
      </p:sp>
      <p:sp>
        <p:nvSpPr>
          <p:cNvPr id="33" name="Shape 33"/>
          <p:cNvSpPr/>
          <p:nvPr/>
        </p:nvSpPr>
        <p:spPr>
          <a:xfrm>
            <a:off x="635000" y="53594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DELIVERABLE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se Stud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hape 35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6" name="Shape 36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7" name="Shape 37"/>
          <p:cNvCxnSpPr/>
          <p:nvPr/>
        </p:nvCxnSpPr>
        <p:spPr>
          <a:xfrm rot="10800000" flipH="1">
            <a:off x="8623300" y="2781009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8" name="Shape 38"/>
          <p:cNvCxnSpPr/>
          <p:nvPr/>
        </p:nvCxnSpPr>
        <p:spPr>
          <a:xfrm rot="10800000" flipH="1">
            <a:off x="635000" y="2781141"/>
            <a:ext cx="7742696" cy="158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9" name="Shape 39"/>
          <p:cNvSpPr/>
          <p:nvPr/>
        </p:nvSpPr>
        <p:spPr>
          <a:xfrm>
            <a:off x="635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</a:p>
        </p:txBody>
      </p:sp>
      <p:sp>
        <p:nvSpPr>
          <p:cNvPr id="40" name="Shape 40"/>
          <p:cNvSpPr/>
          <p:nvPr/>
        </p:nvSpPr>
        <p:spPr>
          <a:xfrm>
            <a:off x="8636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CHALLENGE / QUESTION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IMAC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Shape 4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14700" y="1555328"/>
            <a:ext cx="6361385" cy="51562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3" name="Shape 4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44" name="Shape 4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3606800" y="1803400"/>
            <a:ext cx="5829299" cy="3289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MAC Book Pro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Shape 4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94792" y="1556145"/>
            <a:ext cx="7328694" cy="512852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8" name="Shape 48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49" name="Shape 49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3759200" y="1841500"/>
            <a:ext cx="5448300" cy="339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IPad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Shape 5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36900" y="1511300"/>
            <a:ext cx="6845299" cy="53545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3" name="Shape 5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54" name="Shape 5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3822700" y="2095500"/>
            <a:ext cx="5435599" cy="4089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30" Type="http://schemas.openxmlformats.org/officeDocument/2006/relationships/slideLayout" Target="../slideLayouts/slideLayout30.xml"/><Relationship Id="rId3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hape 6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Shape 7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" name="Shape 8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711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2592"/>
              </a:lnSpc>
              <a:spcBef>
                <a:spcPts val="0"/>
              </a:spcBef>
              <a:defRPr/>
            </a:lvl1pPr>
            <a:lvl2pPr marL="0" marR="0" lvl="1" indent="228600" algn="l" rtl="0">
              <a:lnSpc>
                <a:spcPct val="92592"/>
              </a:lnSpc>
              <a:spcBef>
                <a:spcPts val="0"/>
              </a:spcBef>
              <a:defRPr/>
            </a:lvl2pPr>
            <a:lvl3pPr marL="0" marR="0" lvl="2" indent="457200" algn="l" rtl="0">
              <a:lnSpc>
                <a:spcPct val="92592"/>
              </a:lnSpc>
              <a:spcBef>
                <a:spcPts val="0"/>
              </a:spcBef>
              <a:defRPr/>
            </a:lvl3pPr>
            <a:lvl4pPr marL="0" marR="0" lvl="3" indent="685800" algn="l" rtl="0">
              <a:lnSpc>
                <a:spcPct val="92592"/>
              </a:lnSpc>
              <a:spcBef>
                <a:spcPts val="0"/>
              </a:spcBef>
              <a:defRPr/>
            </a:lvl4pPr>
            <a:lvl5pPr marL="0" marR="0" lvl="4" indent="914400" algn="l" rtl="0">
              <a:lnSpc>
                <a:spcPct val="92592"/>
              </a:lnSpc>
              <a:spcBef>
                <a:spcPts val="0"/>
              </a:spcBef>
              <a:defRPr/>
            </a:lvl5pPr>
            <a:lvl6pPr marL="0" marR="0" lvl="5" indent="1143000" algn="l" rtl="0">
              <a:lnSpc>
                <a:spcPct val="92592"/>
              </a:lnSpc>
              <a:spcBef>
                <a:spcPts val="0"/>
              </a:spcBef>
              <a:defRPr/>
            </a:lvl6pPr>
            <a:lvl7pPr marL="0" marR="0" lvl="6" indent="1371600" algn="l" rtl="0">
              <a:lnSpc>
                <a:spcPct val="92592"/>
              </a:lnSpc>
              <a:spcBef>
                <a:spcPts val="0"/>
              </a:spcBef>
              <a:defRPr/>
            </a:lvl7pPr>
            <a:lvl8pPr marL="0" marR="0" lvl="7" indent="1600200" algn="l" rtl="0">
              <a:lnSpc>
                <a:spcPct val="92592"/>
              </a:lnSpc>
              <a:spcBef>
                <a:spcPts val="0"/>
              </a:spcBef>
              <a:defRPr/>
            </a:lvl8pPr>
            <a:lvl9pPr marL="0" marR="0" lvl="8" indent="1828800" algn="l" rtl="0">
              <a:lnSpc>
                <a:spcPct val="92592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body" idx="1"/>
          </p:nvPr>
        </p:nvSpPr>
        <p:spPr>
          <a:xfrm>
            <a:off x="632056" y="2413000"/>
            <a:ext cx="11734801" cy="380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defRPr/>
            </a:lvl1pPr>
            <a:lvl2pPr marL="660400" marR="0" lvl="1" indent="-78740" algn="l" rtl="0">
              <a:spcBef>
                <a:spcPts val="1000"/>
              </a:spcBef>
              <a:buFont typeface="Merriweather Sans"/>
              <a:buChar char="‣"/>
              <a:defRPr/>
            </a:lvl2pPr>
            <a:lvl3pPr marL="1117600" marR="0" lvl="2" indent="-78739" algn="l" rtl="0">
              <a:spcBef>
                <a:spcPts val="1000"/>
              </a:spcBef>
              <a:buFont typeface="Merriweather Sans"/>
              <a:buChar char="‣"/>
              <a:defRPr/>
            </a:lvl3pPr>
            <a:lvl4pPr marL="1574800" marR="0" lvl="3" indent="-78739" algn="l" rtl="0">
              <a:spcBef>
                <a:spcPts val="1000"/>
              </a:spcBef>
              <a:buFont typeface="Merriweather Sans"/>
              <a:buChar char="‣"/>
              <a:defRPr/>
            </a:lvl4pPr>
            <a:lvl5pPr marL="2032000" marR="0" lvl="4" indent="-78739" algn="l" rtl="0">
              <a:spcBef>
                <a:spcPts val="1000"/>
              </a:spcBef>
              <a:buFont typeface="Merriweather Sans"/>
              <a:buChar char="‣"/>
              <a:defRPr/>
            </a:lvl5pPr>
            <a:lvl6pPr marL="2654300" marR="0" lvl="5" indent="-78739" algn="l" rtl="0">
              <a:spcBef>
                <a:spcPts val="1000"/>
              </a:spcBef>
              <a:buFont typeface="Arial"/>
              <a:buChar char="•"/>
              <a:defRPr/>
            </a:lvl6pPr>
            <a:lvl7pPr marL="3009900" marR="0" lvl="6" indent="-78739" algn="l" rtl="0">
              <a:spcBef>
                <a:spcPts val="1000"/>
              </a:spcBef>
              <a:buFont typeface="Arial"/>
              <a:buChar char="•"/>
              <a:defRPr/>
            </a:lvl7pPr>
            <a:lvl8pPr marL="3365500" marR="0" lvl="7" indent="-78740" algn="l" rtl="0">
              <a:spcBef>
                <a:spcPts val="1000"/>
              </a:spcBef>
              <a:buFont typeface="Arial"/>
              <a:buChar char="•"/>
              <a:defRPr/>
            </a:lvl8pPr>
            <a:lvl9pPr marL="3721100" marR="0" lvl="8" indent="-78740" algn="l" rtl="0">
              <a:spcBef>
                <a:spcPts val="1000"/>
              </a:spcBef>
              <a:buFont typeface="Arial"/>
              <a:buChar char="•"/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3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3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://scikit-learn.org/stable/modules/generated/sklearn.neighbors.DistanceMetric.html#sklearn.neighbors.DistanceMetric" TargetMode="External"/><Relationship Id="rId4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4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4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/>
          <p:nvPr/>
        </p:nvSpPr>
        <p:spPr>
          <a:xfrm>
            <a:off x="635000" y="5778500"/>
            <a:ext cx="11734800" cy="863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1428"/>
              </a:lnSpc>
              <a:spcBef>
                <a:spcPts val="0"/>
              </a:spcBef>
              <a:buSzPct val="25000"/>
              <a:buNone/>
            </a:pPr>
            <a:r>
              <a:rPr lang="en-US" sz="2800" b="0" i="1" u="none" strike="noStrike" cap="none" dirty="0" smtClean="0">
                <a:solidFill>
                  <a:srgbClr val="FF0433"/>
                </a:solidFill>
                <a:latin typeface="Georgia"/>
                <a:ea typeface="Georgia"/>
                <a:cs typeface="Georgia"/>
                <a:sym typeface="Georgia"/>
              </a:rPr>
              <a:t>Reid Offringa, PhD</a:t>
            </a:r>
            <a:endParaRPr lang="en-US" sz="2800" b="0" i="1" u="none" strike="noStrike" cap="none" dirty="0">
              <a:solidFill>
                <a:srgbClr val="FF043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21428"/>
              </a:lnSpc>
              <a:spcBef>
                <a:spcPts val="0"/>
              </a:spcBef>
              <a:buSzPct val="25000"/>
              <a:buNone/>
            </a:pPr>
            <a:r>
              <a:rPr lang="en-US" sz="2800" b="0" i="1" u="none" strike="noStrike" cap="none" dirty="0" smtClean="0">
                <a:solidFill>
                  <a:srgbClr val="EAEAEA"/>
                </a:solidFill>
                <a:latin typeface="Georgia"/>
                <a:ea typeface="Georgia"/>
                <a:cs typeface="Georgia"/>
                <a:sym typeface="Georgia"/>
              </a:rPr>
              <a:t>Data Scientist, Glooko</a:t>
            </a:r>
            <a:endParaRPr lang="en-US" sz="2800" b="0" i="1" u="none" strike="noStrike" cap="none" dirty="0">
              <a:solidFill>
                <a:srgbClr val="EAEAEA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33" name="Shape 233"/>
          <p:cNvSpPr/>
          <p:nvPr/>
        </p:nvSpPr>
        <p:spPr>
          <a:xfrm>
            <a:off x="635000" y="1574800"/>
            <a:ext cx="11734800" cy="3721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buSzPct val="25000"/>
              <a:buNone/>
            </a:pPr>
            <a:r>
              <a:rPr lang="en-US" sz="9600" b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INTRO TO CLASSIFICATION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452019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800" dirty="0">
              <a:solidFill>
                <a:schemeClr val="dk1"/>
              </a:solidFill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lvl="0" indent="-25654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A </a:t>
            </a:r>
            <a:r>
              <a:rPr lang="en-US" sz="2800" b="1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class label</a:t>
            </a:r>
            <a:r>
              <a:rPr lang="en-US" sz="2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 is a representation of what we are trying to predict:  our </a:t>
            </a:r>
            <a:r>
              <a:rPr lang="en-US" sz="2800" i="1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target</a:t>
            </a:r>
            <a:r>
              <a:rPr lang="en-US" sz="2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.</a:t>
            </a:r>
          </a:p>
          <a:p>
            <a:pPr lvl="0" rtl="0">
              <a:spcBef>
                <a:spcPts val="0"/>
              </a:spcBef>
              <a:buNone/>
            </a:pPr>
            <a:endParaRPr sz="2800" dirty="0">
              <a:solidFill>
                <a:schemeClr val="dk1"/>
              </a:solidFill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lvl="0" indent="-25654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Examples of class labels from before are:</a:t>
            </a:r>
          </a:p>
        </p:txBody>
      </p:sp>
      <p:sp>
        <p:nvSpPr>
          <p:cNvPr id="308" name="Shape 308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WHAT IS A CLASS LABEL?</a:t>
            </a:r>
          </a:p>
        </p:txBody>
      </p:sp>
      <p:graphicFrame>
        <p:nvGraphicFramePr>
          <p:cNvPr id="309" name="Shape 309"/>
          <p:cNvGraphicFramePr/>
          <p:nvPr/>
        </p:nvGraphicFramePr>
        <p:xfrm>
          <a:off x="952500" y="3613150"/>
          <a:ext cx="11099800" cy="1828710"/>
        </p:xfrm>
        <a:graphic>
          <a:graphicData uri="http://schemas.openxmlformats.org/drawingml/2006/table">
            <a:tbl>
              <a:tblPr>
                <a:noFill/>
                <a:tableStyleId>{46B2A386-F32F-42BE-89B2-4FB1B8CD852B}</a:tableStyleId>
              </a:tblPr>
              <a:tblGrid>
                <a:gridCol w="5549900"/>
                <a:gridCol w="5549900"/>
              </a:tblGrid>
              <a:tr h="381000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800" b="1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Data Problem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800" b="1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Class Labels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8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Patient data problem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8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is smoker, is not smoker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8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pixel color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8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red, blue, green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GUIDED PRACTICE	</a:t>
            </a:r>
          </a:p>
        </p:txBody>
      </p:sp>
      <p:sp>
        <p:nvSpPr>
          <p:cNvPr id="328" name="Shape 328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>
              <a:latin typeface="Arial" charset="0"/>
              <a:ea typeface="Arial" charset="0"/>
              <a:cs typeface="Arial" charset="0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REGRESSION OR CLASSIFICATION?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800">
              <a:solidFill>
                <a:schemeClr val="dk1"/>
              </a:solidFill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lvl="0" indent="-25654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One of the easiest ways to determine if a problem is regression or classification is to determine if our </a:t>
            </a:r>
            <a:r>
              <a:rPr lang="en-US" sz="2800" i="1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target</a:t>
            </a:r>
            <a:r>
              <a:rPr lang="en-US" sz="2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 variable can be ordered mathematically.</a:t>
            </a:r>
          </a:p>
          <a:p>
            <a:pPr lvl="0" rtl="0">
              <a:spcBef>
                <a:spcPts val="0"/>
              </a:spcBef>
              <a:buNone/>
            </a:pPr>
            <a:endParaRPr sz="2800" dirty="0">
              <a:solidFill>
                <a:schemeClr val="dk1"/>
              </a:solidFill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lvl="0" indent="-25654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For example, if predicting company revenue, </a:t>
            </a:r>
            <a:r>
              <a:rPr lang="en-US" sz="24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Consolas"/>
              </a:rPr>
              <a:t>$100MM</a:t>
            </a:r>
            <a:r>
              <a:rPr lang="en-US" sz="2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 is greater than </a:t>
            </a:r>
            <a:r>
              <a:rPr lang="en-US" sz="24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Consolas"/>
              </a:rPr>
              <a:t>$90MM</a:t>
            </a:r>
            <a:r>
              <a:rPr lang="en-US" sz="2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.  This is a </a:t>
            </a:r>
            <a:r>
              <a:rPr lang="en-US" sz="2800" i="1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regression</a:t>
            </a:r>
            <a:r>
              <a:rPr lang="en-US" sz="2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 problem because the target can be ordered.</a:t>
            </a:r>
          </a:p>
          <a:p>
            <a:pPr lvl="0" rtl="0">
              <a:spcBef>
                <a:spcPts val="0"/>
              </a:spcBef>
              <a:buNone/>
            </a:pPr>
            <a:endParaRPr sz="2800" dirty="0">
              <a:solidFill>
                <a:schemeClr val="dk1"/>
              </a:solidFill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lvl="0" indent="-25654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However, if predicting pixel color, </a:t>
            </a:r>
            <a:r>
              <a:rPr lang="en-US" sz="24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Consolas"/>
              </a:rPr>
              <a:t>red</a:t>
            </a:r>
            <a:r>
              <a:rPr lang="en-US" sz="2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 is not inherently greater than </a:t>
            </a:r>
            <a:r>
              <a:rPr lang="en-US" sz="24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Consolas"/>
              </a:rPr>
              <a:t>blue</a:t>
            </a:r>
            <a:r>
              <a:rPr lang="en-US" sz="2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.  Therefore, this is a </a:t>
            </a:r>
            <a:r>
              <a:rPr lang="en-US" sz="2800" i="1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classification</a:t>
            </a:r>
            <a:r>
              <a:rPr lang="en-US" sz="2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 problem.</a:t>
            </a:r>
          </a:p>
        </p:txBody>
      </p:sp>
      <p:sp>
        <p:nvSpPr>
          <p:cNvPr id="315" name="Shape 315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DETERMINING REGRESSION OR CLASSIFICATION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endParaRPr sz="2800" dirty="0">
              <a:solidFill>
                <a:schemeClr val="dk1"/>
              </a:solidFill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lvl="0" indent="-25654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Classification and regression differ in what you are trying to predict.</a:t>
            </a:r>
          </a:p>
        </p:txBody>
      </p:sp>
      <p:sp>
        <p:nvSpPr>
          <p:cNvPr id="321" name="Shape 321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spcBef>
                <a:spcPts val="0"/>
              </a:spcBef>
              <a:buSzPct val="25000"/>
              <a:buNone/>
            </a:pPr>
            <a:r>
              <a:rPr lang="en-US" sz="3200" b="1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DETERMINING REGRESSION OR CLASSIFICATION</a:t>
            </a:r>
          </a:p>
        </p:txBody>
      </p:sp>
      <p:pic>
        <p:nvPicPr>
          <p:cNvPr id="322" name="Shape 3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6700" y="2357750"/>
            <a:ext cx="9851399" cy="4925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3" name="Shape 3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Shape 334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35" name="Shape 335"/>
          <p:cNvSpPr/>
          <p:nvPr/>
        </p:nvSpPr>
        <p:spPr>
          <a:xfrm>
            <a:off x="3052744" y="6478141"/>
            <a:ext cx="4170900" cy="330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lvl="0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Answers to the above questions</a:t>
            </a:r>
          </a:p>
        </p:txBody>
      </p:sp>
      <p:sp>
        <p:nvSpPr>
          <p:cNvPr id="336" name="Shape 336"/>
          <p:cNvSpPr/>
          <p:nvPr/>
        </p:nvSpPr>
        <p:spPr>
          <a:xfrm>
            <a:off x="2989800" y="60854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DELIVERABLE</a:t>
            </a:r>
          </a:p>
        </p:txBody>
      </p:sp>
      <p:sp>
        <p:nvSpPr>
          <p:cNvPr id="337" name="Shape 337"/>
          <p:cNvSpPr/>
          <p:nvPr/>
        </p:nvSpPr>
        <p:spPr>
          <a:xfrm>
            <a:off x="2989800" y="1776150"/>
            <a:ext cx="8950799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dirty="0" smtClean="0">
                <a:latin typeface="Arial" charset="0"/>
                <a:ea typeface="Arial" charset="0"/>
                <a:cs typeface="Arial" charset="0"/>
                <a:sym typeface="Oswald"/>
              </a:rPr>
              <a:t>DIRECTIONS</a:t>
            </a:r>
            <a:endParaRPr lang="en-US" sz="2000" b="1" dirty="0">
              <a:latin typeface="Arial" charset="0"/>
              <a:ea typeface="Arial" charset="0"/>
              <a:cs typeface="Arial" charset="0"/>
              <a:sym typeface="Oswald"/>
            </a:endParaRPr>
          </a:p>
        </p:txBody>
      </p:sp>
      <p:cxnSp>
        <p:nvCxnSpPr>
          <p:cNvPr id="338" name="Shape 338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39" name="Shape 339"/>
          <p:cNvSpPr/>
          <p:nvPr/>
        </p:nvSpPr>
        <p:spPr>
          <a:xfrm>
            <a:off x="635000" y="736600"/>
            <a:ext cx="117248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ACTIVITY: REGRESSION OR CLASSIFICATION?</a:t>
            </a:r>
          </a:p>
        </p:txBody>
      </p:sp>
      <p:sp>
        <p:nvSpPr>
          <p:cNvPr id="340" name="Shape 340"/>
          <p:cNvSpPr/>
          <p:nvPr/>
        </p:nvSpPr>
        <p:spPr>
          <a:xfrm>
            <a:off x="2961475" y="2224350"/>
            <a:ext cx="7559399" cy="3543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r>
              <a:rPr lang="en-US" sz="1800" dirty="0">
                <a:latin typeface="Arial" charset="0"/>
                <a:ea typeface="Arial" charset="0"/>
                <a:cs typeface="Arial" charset="0"/>
                <a:sym typeface="Georgia"/>
              </a:rPr>
              <a:t>R</a:t>
            </a:r>
            <a:r>
              <a:rPr lang="en-US" sz="1800" dirty="0">
                <a:solidFill>
                  <a:srgbClr val="333333"/>
                </a:solidFill>
                <a:highlight>
                  <a:srgbClr val="FFFFFF"/>
                </a:highlight>
                <a:latin typeface="Arial" charset="0"/>
                <a:ea typeface="Arial" charset="0"/>
                <a:cs typeface="Arial" charset="0"/>
                <a:sym typeface="Georgia"/>
              </a:rPr>
              <a:t>eview the following situations and decide if each one is a regression problem, classification problem, or neither:</a:t>
            </a:r>
          </a:p>
          <a:p>
            <a:pPr marR="0" lvl="0" algn="l" rtl="0">
              <a:spcBef>
                <a:spcPts val="0"/>
              </a:spcBef>
              <a:buNone/>
            </a:pPr>
            <a:endParaRPr sz="1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457200" marR="0" lvl="0" indent="-342900" algn="l" rtl="0">
              <a:spcBef>
                <a:spcPts val="0"/>
              </a:spcBef>
              <a:buClr>
                <a:srgbClr val="000000"/>
              </a:buClr>
              <a:buSzPct val="100000"/>
              <a:buFont typeface="Georgia"/>
              <a:buAutoNum type="arabicPeriod"/>
            </a:pPr>
            <a:r>
              <a:rPr lang="en-US" sz="1800" dirty="0">
                <a:latin typeface="Arial" charset="0"/>
                <a:ea typeface="Arial" charset="0"/>
                <a:cs typeface="Arial" charset="0"/>
                <a:sym typeface="Georgia"/>
              </a:rPr>
              <a:t>U</a:t>
            </a:r>
            <a:r>
              <a:rPr lang="en-US" sz="1800" dirty="0">
                <a:solidFill>
                  <a:srgbClr val="333333"/>
                </a:solidFill>
                <a:highlight>
                  <a:srgbClr val="FFFFFF"/>
                </a:highlight>
                <a:latin typeface="Arial" charset="0"/>
                <a:ea typeface="Arial" charset="0"/>
                <a:cs typeface="Arial" charset="0"/>
                <a:sym typeface="Georgia"/>
              </a:rPr>
              <a:t>sing the total number of explosions in a movie, predict if the movie is by JJ Abrams or Michael Bay.</a:t>
            </a:r>
          </a:p>
          <a:p>
            <a:pPr marL="457200" lvl="0" indent="-342900" rtl="0">
              <a:spcBef>
                <a:spcPts val="0"/>
              </a:spcBef>
              <a:buSzPct val="100000"/>
              <a:buFont typeface="Georgia"/>
              <a:buAutoNum type="arabicPeriod"/>
            </a:pPr>
            <a:r>
              <a:rPr lang="en-US" sz="1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D</a:t>
            </a:r>
            <a:r>
              <a:rPr lang="en-US" sz="1800" dirty="0">
                <a:solidFill>
                  <a:srgbClr val="333333"/>
                </a:solidFill>
                <a:highlight>
                  <a:srgbClr val="FFFFFF"/>
                </a:highlight>
                <a:latin typeface="Arial" charset="0"/>
                <a:ea typeface="Arial" charset="0"/>
                <a:cs typeface="Arial" charset="0"/>
                <a:sym typeface="Georgia"/>
              </a:rPr>
              <a:t>etermine how many tickets will be sold to a concert given who is performing, where, and the date and time.</a:t>
            </a: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G</a:t>
            </a:r>
            <a:r>
              <a:rPr lang="en-US" sz="1800" dirty="0">
                <a:solidFill>
                  <a:srgbClr val="333333"/>
                </a:solidFill>
                <a:highlight>
                  <a:srgbClr val="FFFFFF"/>
                </a:highlight>
                <a:latin typeface="Arial" charset="0"/>
                <a:ea typeface="Arial" charset="0"/>
                <a:cs typeface="Arial" charset="0"/>
                <a:sym typeface="Georgia"/>
              </a:rPr>
              <a:t>iven the temperature over the last year by day, predict tomorrow's temperature outside.</a:t>
            </a: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U</a:t>
            </a:r>
            <a:r>
              <a:rPr lang="en-US" sz="1800" dirty="0">
                <a:solidFill>
                  <a:srgbClr val="333333"/>
                </a:solidFill>
                <a:highlight>
                  <a:srgbClr val="FFFFFF"/>
                </a:highlight>
                <a:latin typeface="Arial" charset="0"/>
                <a:ea typeface="Arial" charset="0"/>
                <a:cs typeface="Arial" charset="0"/>
                <a:sym typeface="Georgia"/>
              </a:rPr>
              <a:t>sing data from four cell phone microphones, reduce the noisy sounds so the voice is crystal clear to the receiving phone.</a:t>
            </a: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W</a:t>
            </a:r>
            <a:r>
              <a:rPr lang="en-US" sz="1800" dirty="0">
                <a:solidFill>
                  <a:srgbClr val="333333"/>
                </a:solidFill>
                <a:highlight>
                  <a:srgbClr val="FFFFFF"/>
                </a:highlight>
                <a:latin typeface="Arial" charset="0"/>
                <a:ea typeface="Arial" charset="0"/>
                <a:cs typeface="Arial" charset="0"/>
                <a:sym typeface="Georgia"/>
              </a:rPr>
              <a:t>ith customer data, determine if a user will return or not in the next 7 days to an e-commerce website.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INDEPENDENT PRACTICE</a:t>
            </a:r>
          </a:p>
        </p:txBody>
      </p:sp>
      <p:sp>
        <p:nvSpPr>
          <p:cNvPr id="346" name="Shape 346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>
              <a:latin typeface="Arial" charset="0"/>
              <a:ea typeface="Arial" charset="0"/>
              <a:cs typeface="Arial" charset="0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BUILD A CLASSIFIER!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/>
          <p:nvPr/>
        </p:nvSpPr>
        <p:spPr>
          <a:xfrm>
            <a:off x="2961475" y="2224360"/>
            <a:ext cx="7559399" cy="24965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 dirty="0">
                <a:latin typeface="Arial" charset="0"/>
                <a:ea typeface="Arial" charset="0"/>
                <a:cs typeface="Arial" charset="0"/>
                <a:sym typeface="Georgia"/>
              </a:rPr>
              <a:t>Re-explore the iris dataset and build a program that classifies each data point.  Use if-else statements and some Pandas functions.</a:t>
            </a:r>
          </a:p>
          <a:p>
            <a:pPr marL="457200" lvl="0" indent="-342900" rtl="0">
              <a:spcBef>
                <a:spcPts val="0"/>
              </a:spcBef>
              <a:buSzPct val="100000"/>
              <a:buFont typeface="Georgia"/>
              <a:buAutoNum type="arabicPeriod"/>
            </a:pPr>
            <a:r>
              <a:rPr lang="en-US" sz="1800" dirty="0">
                <a:latin typeface="Arial" charset="0"/>
                <a:ea typeface="Arial" charset="0"/>
                <a:cs typeface="Arial" charset="0"/>
                <a:sym typeface="Georgia"/>
              </a:rPr>
              <a:t>Measure the </a:t>
            </a:r>
            <a:r>
              <a:rPr lang="en-US" sz="1800" i="1" dirty="0">
                <a:latin typeface="Arial" charset="0"/>
                <a:ea typeface="Arial" charset="0"/>
                <a:cs typeface="Arial" charset="0"/>
                <a:sym typeface="Georgia"/>
              </a:rPr>
              <a:t>accuracy</a:t>
            </a:r>
            <a:r>
              <a:rPr lang="en-US" sz="1800" dirty="0">
                <a:latin typeface="Arial" charset="0"/>
                <a:ea typeface="Arial" charset="0"/>
                <a:cs typeface="Arial" charset="0"/>
                <a:sym typeface="Georgia"/>
              </a:rPr>
              <a:t> of your classifier using the math of “total correct” over “total samples”.</a:t>
            </a:r>
          </a:p>
          <a:p>
            <a:pPr marL="457200" lvl="0" indent="-342900" rtl="0">
              <a:spcBef>
                <a:spcPts val="0"/>
              </a:spcBef>
              <a:buSzPct val="100000"/>
              <a:buFont typeface="Georgia"/>
              <a:buAutoNum type="arabicPeriod"/>
            </a:pPr>
            <a:r>
              <a:rPr lang="en-US" sz="1800" dirty="0">
                <a:latin typeface="Arial" charset="0"/>
                <a:ea typeface="Arial" charset="0"/>
                <a:cs typeface="Arial" charset="0"/>
                <a:sym typeface="Georgia"/>
              </a:rPr>
              <a:t>Your classifier should be able to:</a:t>
            </a:r>
          </a:p>
          <a:p>
            <a:pPr marL="914400" lvl="1" indent="-342900" rtl="0">
              <a:spcBef>
                <a:spcPts val="0"/>
              </a:spcBef>
              <a:buSzPct val="100000"/>
              <a:buFont typeface="Georgia"/>
              <a:buAutoNum type="alphaLcPeriod"/>
            </a:pPr>
            <a:r>
              <a:rPr lang="en-US" sz="1800" dirty="0">
                <a:latin typeface="Arial" charset="0"/>
                <a:ea typeface="Arial" charset="0"/>
                <a:cs typeface="Arial" charset="0"/>
                <a:sym typeface="Georgia"/>
              </a:rPr>
              <a:t>Get one class label 100% correct (one type of iris is easily distinguishable from the other two).</a:t>
            </a:r>
          </a:p>
          <a:p>
            <a:pPr marL="914400" lvl="1" indent="-342900" rtl="0">
              <a:spcBef>
                <a:spcPts val="0"/>
              </a:spcBef>
              <a:buSzPct val="100000"/>
              <a:buFont typeface="Georgia"/>
              <a:buAutoNum type="alphaLcPeriod"/>
            </a:pPr>
            <a:r>
              <a:rPr lang="en-US" sz="1800" dirty="0">
                <a:latin typeface="Arial" charset="0"/>
                <a:ea typeface="Arial" charset="0"/>
                <a:cs typeface="Arial" charset="0"/>
                <a:sym typeface="Georgia"/>
              </a:rPr>
              <a:t>Accurately predict the majority of the other two classes with some error (hint:  make sure you </a:t>
            </a:r>
            <a:r>
              <a:rPr lang="en-US" sz="1800" i="1" dirty="0">
                <a:latin typeface="Arial" charset="0"/>
                <a:ea typeface="Arial" charset="0"/>
                <a:cs typeface="Arial" charset="0"/>
                <a:sym typeface="Georgia"/>
              </a:rPr>
              <a:t>generalize</a:t>
            </a:r>
            <a:r>
              <a:rPr lang="en-US" sz="1800" dirty="0">
                <a:latin typeface="Arial" charset="0"/>
                <a:ea typeface="Arial" charset="0"/>
                <a:cs typeface="Arial" charset="0"/>
                <a:sym typeface="Georgia"/>
              </a:rPr>
              <a:t>).</a:t>
            </a:r>
          </a:p>
        </p:txBody>
      </p:sp>
      <p:pic>
        <p:nvPicPr>
          <p:cNvPr id="352" name="Shape 3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Shape 353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54" name="Shape 354"/>
          <p:cNvSpPr/>
          <p:nvPr/>
        </p:nvSpPr>
        <p:spPr>
          <a:xfrm>
            <a:off x="3052757" y="5792350"/>
            <a:ext cx="9368999" cy="330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Arial" charset="0"/>
                <a:ea typeface="Arial" charset="0"/>
                <a:cs typeface="Arial" charset="0"/>
                <a:sym typeface="Georgia"/>
              </a:rPr>
              <a:t>Classification program for the iris dataset</a:t>
            </a:r>
          </a:p>
        </p:txBody>
      </p:sp>
      <p:sp>
        <p:nvSpPr>
          <p:cNvPr id="355" name="Shape 355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DELIVERABLE</a:t>
            </a:r>
          </a:p>
        </p:txBody>
      </p:sp>
      <p:sp>
        <p:nvSpPr>
          <p:cNvPr id="356" name="Shape 356"/>
          <p:cNvSpPr/>
          <p:nvPr/>
        </p:nvSpPr>
        <p:spPr>
          <a:xfrm>
            <a:off x="2989800" y="1776150"/>
            <a:ext cx="8099699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>
                <a:latin typeface="Arial" charset="0"/>
                <a:ea typeface="Arial" charset="0"/>
                <a:cs typeface="Arial" charset="0"/>
                <a:sym typeface="Oswald"/>
              </a:rPr>
              <a:t>DIRECTIONS (20 minutes)</a:t>
            </a:r>
          </a:p>
        </p:txBody>
      </p:sp>
      <p:cxnSp>
        <p:nvCxnSpPr>
          <p:cNvPr id="357" name="Shape 357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58" name="Shape 358"/>
          <p:cNvSpPr/>
          <p:nvPr/>
        </p:nvSpPr>
        <p:spPr>
          <a:xfrm>
            <a:off x="635000" y="736600"/>
            <a:ext cx="117867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ACTIVITY: BUILD A CLASSIFIER!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/>
          <p:nvPr/>
        </p:nvSpPr>
        <p:spPr>
          <a:xfrm>
            <a:off x="2961475" y="2224350"/>
            <a:ext cx="9866699" cy="5013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sklearn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datasets, neighbors, metrics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pandas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pd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endParaRPr lang="en-US" sz="2400"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iris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datasets.load_iris()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irisdf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pd.DataFrame(iris.data, columns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iris.feature_names)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irisdf[</a:t>
            </a:r>
            <a:r>
              <a:rPr lang="en-US" sz="24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'target'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]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iris.target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cmap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r>
              <a:rPr lang="en-US" sz="24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'0'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 sz="24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'r'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'1'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 sz="24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'g'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'2'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 sz="24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'b'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}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irisdf[</a:t>
            </a:r>
            <a:r>
              <a:rPr lang="en-US" sz="24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'ctarget'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]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irisdf.target.apply(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lambda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x: cmap[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str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(x)])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endParaRPr lang="en-US" sz="2400"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364" name="Shape 3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365" name="Shape 365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66" name="Shape 366"/>
          <p:cNvSpPr/>
          <p:nvPr/>
        </p:nvSpPr>
        <p:spPr>
          <a:xfrm>
            <a:off x="2989800" y="1776150"/>
            <a:ext cx="8099699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>
                <a:latin typeface="Oswald"/>
                <a:ea typeface="Oswald"/>
                <a:cs typeface="Oswald"/>
                <a:sym typeface="Oswald"/>
              </a:rPr>
              <a:t>STARTER CODE</a:t>
            </a:r>
          </a:p>
        </p:txBody>
      </p:sp>
      <p:cxnSp>
        <p:nvCxnSpPr>
          <p:cNvPr id="367" name="Shape 367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68" name="Shape 368"/>
          <p:cNvSpPr/>
          <p:nvPr/>
        </p:nvSpPr>
        <p:spPr>
          <a:xfrm>
            <a:off x="635000" y="736600"/>
            <a:ext cx="117867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ACTIVITY: BUILD A CLASSIFIER!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3" name="Shape 3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Shape 374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75" name="Shape 375"/>
          <p:cNvSpPr/>
          <p:nvPr/>
        </p:nvSpPr>
        <p:spPr>
          <a:xfrm>
            <a:off x="2989800" y="1776150"/>
            <a:ext cx="8099699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>
                <a:latin typeface="Oswald"/>
                <a:ea typeface="Oswald"/>
                <a:cs typeface="Oswald"/>
                <a:sym typeface="Oswald"/>
              </a:rPr>
              <a:t>STARTER CODE</a:t>
            </a:r>
          </a:p>
        </p:txBody>
      </p:sp>
      <p:cxnSp>
        <p:nvCxnSpPr>
          <p:cNvPr id="376" name="Shape 376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77" name="Shape 377"/>
          <p:cNvSpPr/>
          <p:nvPr/>
        </p:nvSpPr>
        <p:spPr>
          <a:xfrm>
            <a:off x="635000" y="736600"/>
            <a:ext cx="117867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ACTIVITY: BUILD A CLASSIFIER!</a:t>
            </a:r>
          </a:p>
        </p:txBody>
      </p:sp>
      <p:sp>
        <p:nvSpPr>
          <p:cNvPr id="378" name="Shape 378"/>
          <p:cNvSpPr/>
          <p:nvPr/>
        </p:nvSpPr>
        <p:spPr>
          <a:xfrm>
            <a:off x="2961475" y="2224350"/>
            <a:ext cx="9866699" cy="49757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irisdf.plot(</a:t>
            </a:r>
            <a:r>
              <a:rPr lang="en-US" sz="24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'petal length (cm)'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'petal width (cm)'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kind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'scatter'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c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irisdf.ctarget)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irisdf.plot(</a:t>
            </a:r>
            <a:r>
              <a:rPr lang="en-US" sz="24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'petal length (cm)'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'petal width (cm)'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kind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'scatter'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c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irisdf.ctarget)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irisdf.describe()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endParaRPr lang="en-US" sz="2400"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3" name="Shape 3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Shape 384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85" name="Shape 385"/>
          <p:cNvSpPr/>
          <p:nvPr/>
        </p:nvSpPr>
        <p:spPr>
          <a:xfrm>
            <a:off x="2989800" y="1776150"/>
            <a:ext cx="8099699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>
                <a:latin typeface="Oswald"/>
                <a:ea typeface="Oswald"/>
                <a:cs typeface="Oswald"/>
                <a:sym typeface="Oswald"/>
              </a:rPr>
              <a:t>STARTER CODE</a:t>
            </a:r>
          </a:p>
        </p:txBody>
      </p:sp>
      <p:cxnSp>
        <p:nvCxnSpPr>
          <p:cNvPr id="386" name="Shape 386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87" name="Shape 387"/>
          <p:cNvSpPr/>
          <p:nvPr/>
        </p:nvSpPr>
        <p:spPr>
          <a:xfrm>
            <a:off x="635000" y="736600"/>
            <a:ext cx="117867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ACTIVITY: BUILD A CLASSIFIER!</a:t>
            </a:r>
          </a:p>
        </p:txBody>
      </p:sp>
      <p:sp>
        <p:nvSpPr>
          <p:cNvPr id="388" name="Shape 388"/>
          <p:cNvSpPr/>
          <p:nvPr/>
        </p:nvSpPr>
        <p:spPr>
          <a:xfrm>
            <a:off x="2961475" y="2224350"/>
            <a:ext cx="9866699" cy="49757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400">
                <a:solidFill>
                  <a:srgbClr val="969896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# starter code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>
                <a:solidFill>
                  <a:srgbClr val="795DA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my_classifier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(row):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row[</a:t>
            </a:r>
            <a:r>
              <a:rPr lang="en-US" sz="24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'petal length (cm)'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]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predictions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irisdf.apply(my_classifier, axis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>
            <a:spLocks noGrp="1"/>
          </p:cNvSpPr>
          <p:nvPr>
            <p:ph type="body" idx="1"/>
          </p:nvPr>
        </p:nvSpPr>
        <p:spPr>
          <a:xfrm>
            <a:off x="635006" y="1940250"/>
            <a:ext cx="11734800" cy="408172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rtl="0">
              <a:lnSpc>
                <a:spcPct val="200000"/>
              </a:lnSpc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D</a:t>
            </a:r>
            <a:r>
              <a:rPr lang="en-US" sz="2800" dirty="0">
                <a:solidFill>
                  <a:srgbClr val="333333"/>
                </a:solidFill>
                <a:highlight>
                  <a:srgbClr val="FFFFFF"/>
                </a:highlight>
                <a:latin typeface="Arial" charset="0"/>
                <a:ea typeface="Arial" charset="0"/>
                <a:cs typeface="Arial" charset="0"/>
                <a:sym typeface="Georgia"/>
              </a:rPr>
              <a:t>efine class </a:t>
            </a:r>
            <a:r>
              <a:rPr lang="en-US" sz="2800" dirty="0" smtClean="0">
                <a:solidFill>
                  <a:srgbClr val="333333"/>
                </a:solidFill>
                <a:highlight>
                  <a:srgbClr val="FFFFFF"/>
                </a:highlight>
                <a:latin typeface="Arial" charset="0"/>
                <a:ea typeface="Arial" charset="0"/>
                <a:cs typeface="Arial" charset="0"/>
                <a:sym typeface="Georgia"/>
              </a:rPr>
              <a:t>labels </a:t>
            </a:r>
          </a:p>
          <a:p>
            <a:pPr marL="203200" marR="0" lvl="0" indent="-256540" rtl="0">
              <a:lnSpc>
                <a:spcPct val="200000"/>
              </a:lnSpc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 smtClean="0">
                <a:solidFill>
                  <a:srgbClr val="333333"/>
                </a:solidFill>
                <a:highlight>
                  <a:srgbClr val="FFFFFF"/>
                </a:highlight>
                <a:latin typeface="Arial" charset="0"/>
                <a:ea typeface="Arial" charset="0"/>
                <a:cs typeface="Arial" charset="0"/>
                <a:sym typeface="Georgia"/>
              </a:rPr>
              <a:t>Understand a classification problem</a:t>
            </a:r>
            <a:endParaRPr lang="en-US" sz="2800" dirty="0">
              <a:solidFill>
                <a:srgbClr val="333333"/>
              </a:solidFill>
              <a:highlight>
                <a:srgbClr val="FFFFFF"/>
              </a:highlight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rtl="0">
              <a:lnSpc>
                <a:spcPct val="2000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Georgia"/>
              <a:buChar char="‣"/>
            </a:pPr>
            <a:r>
              <a:rPr lang="en-US" sz="2800" dirty="0">
                <a:solidFill>
                  <a:srgbClr val="333333"/>
                </a:solidFill>
                <a:highlight>
                  <a:srgbClr val="FFFFFF"/>
                </a:highlight>
                <a:latin typeface="Arial" charset="0"/>
                <a:ea typeface="Arial" charset="0"/>
                <a:cs typeface="Arial" charset="0"/>
                <a:sym typeface="Georgia"/>
              </a:rPr>
              <a:t>Build a K-Nearest Neighbors using the </a:t>
            </a:r>
            <a:r>
              <a:rPr lang="en-US" sz="2800" dirty="0" err="1" smtClean="0">
                <a:solidFill>
                  <a:srgbClr val="333333"/>
                </a:solidFill>
                <a:highlight>
                  <a:srgbClr val="FFFFFF"/>
                </a:highlight>
                <a:latin typeface="Arial" charset="0"/>
                <a:ea typeface="Arial" charset="0"/>
                <a:cs typeface="Arial" charset="0"/>
                <a:sym typeface="Georgia"/>
              </a:rPr>
              <a:t>scikit</a:t>
            </a:r>
            <a:r>
              <a:rPr lang="en-US" sz="2800" dirty="0" smtClean="0">
                <a:solidFill>
                  <a:srgbClr val="333333"/>
                </a:solidFill>
                <a:highlight>
                  <a:srgbClr val="FFFFFF"/>
                </a:highlight>
                <a:latin typeface="Arial" charset="0"/>
                <a:ea typeface="Arial" charset="0"/>
                <a:cs typeface="Arial" charset="0"/>
                <a:sym typeface="Georgia"/>
              </a:rPr>
              <a:t> learn library</a:t>
            </a:r>
            <a:endParaRPr lang="en-US" sz="2800" dirty="0">
              <a:solidFill>
                <a:srgbClr val="333333"/>
              </a:solidFill>
              <a:highlight>
                <a:srgbClr val="FFFFFF"/>
              </a:highlight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rtl="0">
              <a:lnSpc>
                <a:spcPct val="2000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Georgia"/>
              <a:buChar char="‣"/>
            </a:pPr>
            <a:r>
              <a:rPr lang="en-US" sz="2800" dirty="0" smtClean="0">
                <a:solidFill>
                  <a:srgbClr val="333333"/>
                </a:solidFill>
                <a:highlight>
                  <a:srgbClr val="FFFFFF"/>
                </a:highlight>
                <a:latin typeface="Arial" charset="0"/>
                <a:ea typeface="Arial" charset="0"/>
                <a:cs typeface="Arial" charset="0"/>
                <a:sym typeface="Georgia"/>
              </a:rPr>
              <a:t>Learn metrics for classification accuracy and error</a:t>
            </a:r>
            <a:endParaRPr lang="en-US" sz="2800" dirty="0">
              <a:solidFill>
                <a:srgbClr val="333333"/>
              </a:solidFill>
              <a:highlight>
                <a:srgbClr val="FFFFFF"/>
              </a:highlight>
              <a:latin typeface="Arial" charset="0"/>
              <a:ea typeface="Arial" charset="0"/>
              <a:cs typeface="Arial" charset="0"/>
              <a:sym typeface="Georgia"/>
            </a:endParaRPr>
          </a:p>
        </p:txBody>
      </p:sp>
      <p:sp>
        <p:nvSpPr>
          <p:cNvPr id="239" name="Shape 239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INTRO TO CLASSIFICATION</a:t>
            </a:r>
          </a:p>
        </p:txBody>
      </p:sp>
      <p:sp>
        <p:nvSpPr>
          <p:cNvPr id="240" name="Shape 240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711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2592"/>
              </a:lnSpc>
              <a:spcBef>
                <a:spcPts val="0"/>
              </a:spcBef>
              <a:buSzPct val="25000"/>
              <a:buNone/>
            </a:pPr>
            <a:r>
              <a:rPr lang="en-US" sz="5400" b="1">
                <a:latin typeface="Arial" charset="0"/>
                <a:ea typeface="Arial" charset="0"/>
                <a:cs typeface="Arial" charset="0"/>
                <a:sym typeface="Oswald"/>
              </a:rPr>
              <a:t>LEARNING OBJECTIVES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/>
          <p:nvPr/>
        </p:nvSpPr>
        <p:spPr>
          <a:xfrm>
            <a:off x="2961475" y="2224350"/>
            <a:ext cx="7559399" cy="28391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Answer the following questions.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AutoNum type="arabi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How simple could the if-else classifier be while remaining  </a:t>
            </a:r>
            <a:r>
              <a:rPr lang="en-US" sz="1800" i="1">
                <a:latin typeface="Georgia"/>
                <a:ea typeface="Georgia"/>
                <a:cs typeface="Georgia"/>
                <a:sym typeface="Georgia"/>
              </a:rPr>
              <a:t>relatively</a:t>
            </a: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 accurate?</a:t>
            </a: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AutoNum type="arabi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H</a:t>
            </a:r>
            <a:r>
              <a:rPr lang="en-US" sz="1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ow complicated could our if-else classifier be and remain </a:t>
            </a:r>
            <a:r>
              <a:rPr lang="en-US" sz="1800" i="1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completely</a:t>
            </a:r>
            <a:r>
              <a:rPr lang="en-US" sz="1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accurate? How many if-else statements would you need, or nested if-else statements, in order to get the classifier 100% accurate? (The above uses a count of 2).</a:t>
            </a: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Georgia"/>
              <a:buAutoNum type="arabicPeriod"/>
            </a:pPr>
            <a:r>
              <a:rPr lang="en-US" sz="1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Which if-else classifier would work better against iris data that it hasn't seen? Why is that the case?</a:t>
            </a:r>
          </a:p>
        </p:txBody>
      </p:sp>
      <p:pic>
        <p:nvPicPr>
          <p:cNvPr id="394" name="Shape 3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395" name="Shape 395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96" name="Shape 396"/>
          <p:cNvSpPr/>
          <p:nvPr/>
        </p:nvSpPr>
        <p:spPr>
          <a:xfrm>
            <a:off x="3052757" y="5792350"/>
            <a:ext cx="9368999" cy="330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Answers to the above questions</a:t>
            </a:r>
          </a:p>
        </p:txBody>
      </p:sp>
      <p:sp>
        <p:nvSpPr>
          <p:cNvPr id="397" name="Shape 397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DELIVERABLE</a:t>
            </a:r>
          </a:p>
        </p:txBody>
      </p:sp>
      <p:sp>
        <p:nvSpPr>
          <p:cNvPr id="398" name="Shape 398"/>
          <p:cNvSpPr/>
          <p:nvPr/>
        </p:nvSpPr>
        <p:spPr>
          <a:xfrm>
            <a:off x="2989800" y="1776150"/>
            <a:ext cx="8099699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>
                <a:latin typeface="Oswald"/>
                <a:ea typeface="Oswald"/>
                <a:cs typeface="Oswald"/>
                <a:sym typeface="Oswald"/>
              </a:rPr>
              <a:t>DIRECTIONS </a:t>
            </a:r>
          </a:p>
        </p:txBody>
      </p:sp>
      <p:cxnSp>
        <p:nvCxnSpPr>
          <p:cNvPr id="399" name="Shape 399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00" name="Shape 400"/>
          <p:cNvSpPr/>
          <p:nvPr/>
        </p:nvSpPr>
        <p:spPr>
          <a:xfrm>
            <a:off x="635000" y="736600"/>
            <a:ext cx="117867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ACTIVITY: BUILD A CLASSIFIER!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INTRODUCTION</a:t>
            </a:r>
          </a:p>
        </p:txBody>
      </p:sp>
      <p:sp>
        <p:nvSpPr>
          <p:cNvPr id="406" name="Shape 406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WHAT IS K NEAREST NEIGHBORS?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Shape 411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b="1" dirty="0">
                <a:latin typeface="Arial" charset="0"/>
                <a:ea typeface="Arial" charset="0"/>
                <a:cs typeface="Arial" charset="0"/>
                <a:sym typeface="Georgia"/>
              </a:rPr>
              <a:t>K Nearest Neighbors (KNN)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 is a classification algorithm that makes a prediction based upon the closest data points.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lnSpc>
                <a:spcPct val="150000"/>
              </a:lnSpc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The KNN algorithm:</a:t>
            </a:r>
          </a:p>
          <a:p>
            <a:pPr marR="0" lvl="1" algn="l" rtl="0">
              <a:lnSpc>
                <a:spcPct val="150000"/>
              </a:lnSpc>
              <a:spcBef>
                <a:spcPts val="0"/>
              </a:spcBef>
              <a:buSzPct val="100000"/>
              <a:buFont typeface="Georgia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For a given point, calculate the distance to all other points.</a:t>
            </a:r>
          </a:p>
          <a:p>
            <a:pPr marR="0" lvl="1" algn="l" rtl="0">
              <a:lnSpc>
                <a:spcPct val="150000"/>
              </a:lnSpc>
              <a:spcBef>
                <a:spcPts val="0"/>
              </a:spcBef>
              <a:buSzPct val="100000"/>
              <a:buFont typeface="Georgia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Given those distances, pick the </a:t>
            </a:r>
            <a:r>
              <a:rPr lang="en-US" sz="2800" i="1" dirty="0">
                <a:latin typeface="Arial" charset="0"/>
                <a:ea typeface="Arial" charset="0"/>
                <a:cs typeface="Arial" charset="0"/>
                <a:sym typeface="Georgia"/>
              </a:rPr>
              <a:t>k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 closest points.</a:t>
            </a:r>
          </a:p>
          <a:p>
            <a:pPr marR="0" lvl="1" algn="l" rtl="0">
              <a:lnSpc>
                <a:spcPct val="150000"/>
              </a:lnSpc>
              <a:spcBef>
                <a:spcPts val="0"/>
              </a:spcBef>
              <a:buSzPct val="100000"/>
              <a:buFont typeface="Georgia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Calculate the probability of each class label given those points.</a:t>
            </a:r>
          </a:p>
          <a:p>
            <a:pPr marR="0" lvl="1" algn="l" rtl="0">
              <a:lnSpc>
                <a:spcPct val="100000"/>
              </a:lnSpc>
              <a:spcBef>
                <a:spcPts val="0"/>
              </a:spcBef>
              <a:buSzPct val="100000"/>
              <a:buFont typeface="Georgia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The original point is classified as the class label with the largest probability (“votes”).</a:t>
            </a:r>
          </a:p>
        </p:txBody>
      </p:sp>
      <p:sp>
        <p:nvSpPr>
          <p:cNvPr id="412" name="Shape 412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WHAT IS K NEAREST NEIGHBORS?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Shape 417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KNN uses distance to predict a class label.  This application of distance is used as a measure of similarity between classifications.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We’re using shared traits to identify the most likely class label.</a:t>
            </a:r>
          </a:p>
        </p:txBody>
      </p:sp>
      <p:sp>
        <p:nvSpPr>
          <p:cNvPr id="418" name="Shape 418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WHAT IS K NEAREST NEIGHBORS?</a:t>
            </a:r>
          </a:p>
        </p:txBody>
      </p:sp>
      <p:pic>
        <p:nvPicPr>
          <p:cNvPr id="419" name="Shape 4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58025" y="3651974"/>
            <a:ext cx="3888749" cy="3467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Shape 424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Suppose we want to determine your favorite type of music.  How might we determine this without directly asking you?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lvl="0" indent="-256540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Generally, friends share similar traits and interests (e.g. music, sports teams, hobbies, </a:t>
            </a:r>
            <a:r>
              <a:rPr lang="en-US" sz="2800" dirty="0" err="1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etc</a:t>
            </a:r>
            <a:r>
              <a:rPr lang="en-US" sz="2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).  We could ask your five closest friends what their favorite type of music is and take the majority vote.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This is the idea behind KNN:  we look for things similar to (or close to) our new observation and identify shared traits.  We can use this information to make an educated guess about a trait of our new observation.</a:t>
            </a:r>
          </a:p>
        </p:txBody>
      </p:sp>
      <p:sp>
        <p:nvSpPr>
          <p:cNvPr id="425" name="Shape 425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WHAT IS K NEAREST NEIGHBORS?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Shape 430"/>
          <p:cNvSpPr/>
          <p:nvPr/>
        </p:nvSpPr>
        <p:spPr>
          <a:xfrm>
            <a:off x="635000" y="736600"/>
            <a:ext cx="108164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ACTIVITY:  KNOWLEDGE CHECK</a:t>
            </a:r>
          </a:p>
        </p:txBody>
      </p:sp>
      <p:pic>
        <p:nvPicPr>
          <p:cNvPr id="431" name="Shape 4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432" name="Shape 432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33" name="Shape 433"/>
          <p:cNvSpPr/>
          <p:nvPr/>
        </p:nvSpPr>
        <p:spPr>
          <a:xfrm>
            <a:off x="2961475" y="2224360"/>
            <a:ext cx="7559399" cy="24965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In what other tasks do we use a heuristic similar to K Nearest Neighbors?</a:t>
            </a:r>
          </a:p>
        </p:txBody>
      </p:sp>
      <p:sp>
        <p:nvSpPr>
          <p:cNvPr id="434" name="Shape 434"/>
          <p:cNvSpPr/>
          <p:nvPr/>
        </p:nvSpPr>
        <p:spPr>
          <a:xfrm>
            <a:off x="3052744" y="5792341"/>
            <a:ext cx="4170900" cy="330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Arial" charset="0"/>
                <a:ea typeface="Arial" charset="0"/>
                <a:cs typeface="Arial" charset="0"/>
                <a:sym typeface="Georgia"/>
              </a:rPr>
              <a:t>Answers to the above questions</a:t>
            </a:r>
          </a:p>
        </p:txBody>
      </p:sp>
      <p:sp>
        <p:nvSpPr>
          <p:cNvPr id="435" name="Shape 435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DELIVERABLE</a:t>
            </a:r>
          </a:p>
        </p:txBody>
      </p:sp>
      <p:sp>
        <p:nvSpPr>
          <p:cNvPr id="436" name="Shape 436"/>
          <p:cNvSpPr/>
          <p:nvPr/>
        </p:nvSpPr>
        <p:spPr>
          <a:xfrm>
            <a:off x="2989800" y="1776150"/>
            <a:ext cx="95763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>
                <a:latin typeface="Arial" charset="0"/>
                <a:ea typeface="Arial" charset="0"/>
                <a:cs typeface="Arial" charset="0"/>
                <a:sym typeface="Oswald"/>
              </a:rPr>
              <a:t>ANSWER THE FOLLOWING QUESTIONS</a:t>
            </a:r>
          </a:p>
        </p:txBody>
      </p:sp>
      <p:cxnSp>
        <p:nvCxnSpPr>
          <p:cNvPr id="437" name="Shape 437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Shape 442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DEMO	</a:t>
            </a:r>
          </a:p>
        </p:txBody>
      </p:sp>
      <p:sp>
        <p:nvSpPr>
          <p:cNvPr id="443" name="Shape 443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>
              <a:latin typeface="Arial" charset="0"/>
              <a:ea typeface="Arial" charset="0"/>
              <a:cs typeface="Arial" charset="0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KNN IN ACTION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Shape 454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Arial" charset="0"/>
                <a:ea typeface="Arial" charset="0"/>
                <a:cs typeface="Arial" charset="0"/>
                <a:sym typeface="Georgia"/>
              </a:rPr>
              <a:t>What happens if two classes get the same number of votes?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Arial" charset="0"/>
                <a:ea typeface="Arial" charset="0"/>
                <a:cs typeface="Arial" charset="0"/>
                <a:sym typeface="Georgia"/>
              </a:rPr>
              <a:t>This could happen in binary classification if we use an even number for </a:t>
            </a:r>
            <a:r>
              <a:rPr lang="en-US" sz="2800" i="1">
                <a:latin typeface="Arial" charset="0"/>
                <a:ea typeface="Arial" charset="0"/>
                <a:cs typeface="Arial" charset="0"/>
                <a:sym typeface="Georgia"/>
              </a:rPr>
              <a:t>k</a:t>
            </a:r>
            <a:r>
              <a:rPr lang="en-US" sz="2800">
                <a:latin typeface="Arial" charset="0"/>
                <a:ea typeface="Arial" charset="0"/>
                <a:cs typeface="Arial" charset="0"/>
                <a:sym typeface="Georgia"/>
              </a:rPr>
              <a:t>.  This could also happen if there are multiple class labels.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Arial" charset="0"/>
                <a:ea typeface="Arial" charset="0"/>
                <a:cs typeface="Arial" charset="0"/>
                <a:sym typeface="Georgia"/>
              </a:rPr>
              <a:t>In sklearn, it will choose the class that it first saw in the </a:t>
            </a:r>
            <a:r>
              <a:rPr lang="en-US" sz="2800" i="1">
                <a:latin typeface="Arial" charset="0"/>
                <a:ea typeface="Arial" charset="0"/>
                <a:cs typeface="Arial" charset="0"/>
                <a:sym typeface="Georgia"/>
              </a:rPr>
              <a:t>training set</a:t>
            </a:r>
            <a:r>
              <a:rPr lang="en-US" sz="2800">
                <a:latin typeface="Arial" charset="0"/>
                <a:ea typeface="Arial" charset="0"/>
                <a:cs typeface="Arial" charset="0"/>
                <a:sym typeface="Georgia"/>
              </a:rPr>
              <a:t>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Arial" charset="0"/>
              <a:ea typeface="Arial" charset="0"/>
              <a:cs typeface="Arial" charset="0"/>
              <a:sym typeface="Georgia"/>
            </a:endParaRPr>
          </a:p>
        </p:txBody>
      </p:sp>
      <p:sp>
        <p:nvSpPr>
          <p:cNvPr id="455" name="Shape 455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>
                <a:latin typeface="Arial" charset="0"/>
                <a:ea typeface="Arial" charset="0"/>
                <a:cs typeface="Arial" charset="0"/>
                <a:sym typeface="Oswald"/>
              </a:rPr>
              <a:t>WHAT HAPPENS IN TIES?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Shape 460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We could implement a </a:t>
            </a:r>
            <a:r>
              <a:rPr lang="en-US" sz="2800" i="1" dirty="0">
                <a:latin typeface="Arial" charset="0"/>
                <a:ea typeface="Arial" charset="0"/>
                <a:cs typeface="Arial" charset="0"/>
                <a:sym typeface="Georgia"/>
              </a:rPr>
              <a:t>weight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, taking into account the distance between the point and its neighbors.  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This can be done in </a:t>
            </a:r>
            <a:r>
              <a:rPr lang="en-US" sz="2800" dirty="0" err="1">
                <a:latin typeface="Arial" charset="0"/>
                <a:ea typeface="Arial" charset="0"/>
                <a:cs typeface="Arial" charset="0"/>
                <a:sym typeface="Georgia"/>
              </a:rPr>
              <a:t>sklearn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 by changing the </a:t>
            </a:r>
            <a:r>
              <a:rPr lang="en-US" sz="2400" dirty="0">
                <a:latin typeface="Arial" charset="0"/>
                <a:ea typeface="Arial" charset="0"/>
                <a:cs typeface="Arial" charset="0"/>
                <a:sym typeface="Consolas"/>
              </a:rPr>
              <a:t>weights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 parameter to </a:t>
            </a:r>
            <a:r>
              <a:rPr lang="en-US" sz="2400" dirty="0">
                <a:latin typeface="Arial" charset="0"/>
                <a:ea typeface="Arial" charset="0"/>
                <a:cs typeface="Arial" charset="0"/>
                <a:sym typeface="Consolas"/>
              </a:rPr>
              <a:t>”distance”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Try changing the 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Consolas"/>
              </a:rPr>
              <a:t>weights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 parameter.  How does this affect accuracy?</a:t>
            </a:r>
          </a:p>
        </p:txBody>
      </p:sp>
      <p:sp>
        <p:nvSpPr>
          <p:cNvPr id="461" name="Shape 461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WHAT HAPPENS IN TIES?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Shape 466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Since KNN works with distance, higher dimensionality of data (i.e. more features) requires </a:t>
            </a:r>
            <a:r>
              <a:rPr lang="en-US" sz="2800" i="1" dirty="0">
                <a:latin typeface="Arial" charset="0"/>
                <a:ea typeface="Arial" charset="0"/>
                <a:cs typeface="Arial" charset="0"/>
                <a:sym typeface="Georgia"/>
              </a:rPr>
              <a:t>significantly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 more samples in order to have the same predictive power.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Consider this</a:t>
            </a:r>
            <a:r>
              <a:rPr lang="en-US" sz="2800" dirty="0" smtClean="0">
                <a:latin typeface="Arial" charset="0"/>
                <a:ea typeface="Arial" charset="0"/>
                <a:cs typeface="Arial" charset="0"/>
                <a:sym typeface="Georgia"/>
              </a:rPr>
              <a:t>: 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with more dimensions, all points slowly start averaging out to be equally distant.  This causes significant issues for KNN.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Keep the feature space limited and KNN will do well.  Exclude extraneous features when using KNN.</a:t>
            </a:r>
          </a:p>
        </p:txBody>
      </p:sp>
      <p:sp>
        <p:nvSpPr>
          <p:cNvPr id="467" name="Shape 467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WHAT HAPPENS IN HIGH DIMENSIONALITY?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OPENING</a:t>
            </a:r>
          </a:p>
        </p:txBody>
      </p:sp>
      <p:sp>
        <p:nvSpPr>
          <p:cNvPr id="258" name="Shape 258"/>
          <p:cNvSpPr/>
          <p:nvPr/>
        </p:nvSpPr>
        <p:spPr>
          <a:xfrm>
            <a:off x="635000" y="1473200"/>
            <a:ext cx="11734800" cy="2806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7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9600" b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INTRO TO CLASSIFICATION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Shape 472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Consider two different examples:  </a:t>
            </a:r>
            <a:endParaRPr lang="en-US" sz="2800" dirty="0" smtClean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863600" lvl="1" indent="-256540">
              <a:buSzPct val="100000"/>
              <a:buFont typeface="Georgia"/>
              <a:buChar char="‣"/>
            </a:pPr>
            <a:r>
              <a:rPr lang="en-US" sz="2800" dirty="0" smtClean="0">
                <a:latin typeface="Arial" charset="0"/>
                <a:ea typeface="Arial" charset="0"/>
                <a:cs typeface="Arial" charset="0"/>
                <a:sym typeface="Georgia"/>
              </a:rPr>
              <a:t>classifying 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users of a </a:t>
            </a:r>
            <a:r>
              <a:rPr lang="en-US" sz="2800" dirty="0" smtClean="0">
                <a:latin typeface="Arial" charset="0"/>
                <a:ea typeface="Arial" charset="0"/>
                <a:cs typeface="Arial" charset="0"/>
                <a:sym typeface="Georgia"/>
              </a:rPr>
              <a:t>newspaper 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and users of a particular toothpaste.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The features of the newspapers are very broad and there are many:  sections, topics, types of stories, writers, online vs print, etc.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However, the features of a toothpaste are more narrow:  has fluoride, controls tartar, etc.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For which problem would KNN work better?</a:t>
            </a:r>
          </a:p>
        </p:txBody>
      </p:sp>
      <p:sp>
        <p:nvSpPr>
          <p:cNvPr id="473" name="Shape 473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WHAT HAPPENS IN HIGH DIMENSIONALITY?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Shape 479"/>
          <p:cNvSpPr/>
          <p:nvPr/>
        </p:nvSpPr>
        <p:spPr>
          <a:xfrm>
            <a:off x="635000" y="736600"/>
            <a:ext cx="11734800" cy="239848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latin typeface="Arial" charset="0"/>
                <a:ea typeface="Arial" charset="0"/>
                <a:cs typeface="Arial" charset="0"/>
                <a:sym typeface="Oswald"/>
              </a:rPr>
              <a:t>Let’s open the starter code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endParaRPr lang="en-US" sz="3200" b="1" dirty="0">
              <a:latin typeface="Arial" charset="0"/>
              <a:ea typeface="Arial" charset="0"/>
              <a:cs typeface="Arial" charset="0"/>
              <a:sym typeface="Oswa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endParaRPr lang="en-US" sz="3200" b="1" dirty="0" smtClean="0">
              <a:latin typeface="Arial" charset="0"/>
              <a:ea typeface="Arial" charset="0"/>
              <a:cs typeface="Arial" charset="0"/>
              <a:sym typeface="Oswa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endParaRPr lang="en-US" sz="3200" b="1" dirty="0">
              <a:latin typeface="Arial" charset="0"/>
              <a:ea typeface="Arial" charset="0"/>
              <a:cs typeface="Arial" charset="0"/>
              <a:sym typeface="Oswa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latin typeface="Arial" charset="0"/>
                <a:ea typeface="Arial" charset="0"/>
                <a:cs typeface="Arial" charset="0"/>
                <a:sym typeface="Oswald"/>
              </a:rPr>
              <a:t>AND BUILD A KNN MODEL!</a:t>
            </a:r>
            <a:endParaRPr lang="en-US" sz="3200" b="1" dirty="0">
              <a:latin typeface="Arial" charset="0"/>
              <a:ea typeface="Arial" charset="0"/>
              <a:cs typeface="Arial" charset="0"/>
              <a:sym typeface="Oswa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INTRODUCTION</a:t>
            </a:r>
          </a:p>
        </p:txBody>
      </p:sp>
      <p:sp>
        <p:nvSpPr>
          <p:cNvPr id="485" name="Shape 485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>
              <a:latin typeface="Arial" charset="0"/>
              <a:ea typeface="Arial" charset="0"/>
              <a:cs typeface="Arial" charset="0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CLASSIFICATION METRICS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Shape 490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Metrics for regression do </a:t>
            </a:r>
            <a:r>
              <a:rPr lang="en-US" sz="2800" b="1" dirty="0">
                <a:latin typeface="Arial" charset="0"/>
                <a:ea typeface="Arial" charset="0"/>
                <a:cs typeface="Arial" charset="0"/>
                <a:sym typeface="Georgia"/>
              </a:rPr>
              <a:t>not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 apply to classification.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We </a:t>
            </a:r>
            <a:r>
              <a:rPr lang="en-US" sz="2800" i="1" dirty="0">
                <a:latin typeface="Arial" charset="0"/>
                <a:ea typeface="Arial" charset="0"/>
                <a:cs typeface="Arial" charset="0"/>
                <a:sym typeface="Georgia"/>
              </a:rPr>
              <a:t>could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 measure the distance between the probability of a given class and an item being in that class.  Guessing 0.6 for a 1 is a 0.5 error.  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But this overcomplicates our goal: understanding binary classification, whether something is black or white, right or wrong.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To do this, we’ll measure “correctness” or “incorrectness”.</a:t>
            </a:r>
          </a:p>
        </p:txBody>
      </p:sp>
      <p:sp>
        <p:nvSpPr>
          <p:cNvPr id="491" name="Shape 491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INTRODUCTION TO CLASSIFICATION METRICS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Shape 496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We’ll use two primary metrics: </a:t>
            </a:r>
            <a:r>
              <a:rPr lang="en-US" sz="2800" i="1" dirty="0">
                <a:latin typeface="Arial" charset="0"/>
                <a:ea typeface="Arial" charset="0"/>
                <a:cs typeface="Arial" charset="0"/>
                <a:sym typeface="Georgia"/>
              </a:rPr>
              <a:t>accuracy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 and </a:t>
            </a:r>
            <a:r>
              <a:rPr lang="en-US" sz="2800" i="1" dirty="0">
                <a:latin typeface="Arial" charset="0"/>
                <a:ea typeface="Arial" charset="0"/>
                <a:cs typeface="Arial" charset="0"/>
                <a:sym typeface="Georgia"/>
              </a:rPr>
              <a:t>misclassification rate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b="1" dirty="0">
                <a:latin typeface="Arial" charset="0"/>
                <a:ea typeface="Arial" charset="0"/>
                <a:cs typeface="Arial" charset="0"/>
                <a:sym typeface="Georgia"/>
              </a:rPr>
              <a:t>Accuracy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 is the number of </a:t>
            </a:r>
            <a:r>
              <a:rPr lang="en-US" sz="2800" i="1" dirty="0">
                <a:latin typeface="Arial" charset="0"/>
                <a:ea typeface="Arial" charset="0"/>
                <a:cs typeface="Arial" charset="0"/>
                <a:sym typeface="Georgia"/>
              </a:rPr>
              <a:t>correct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 predictions out of all predictions in the sample. This is a value we want to </a:t>
            </a:r>
            <a:r>
              <a:rPr lang="en-US" sz="2800" i="1" dirty="0">
                <a:latin typeface="Arial" charset="0"/>
                <a:ea typeface="Arial" charset="0"/>
                <a:cs typeface="Arial" charset="0"/>
                <a:sym typeface="Georgia"/>
              </a:rPr>
              <a:t>maximize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b="1" dirty="0">
                <a:latin typeface="Arial" charset="0"/>
                <a:ea typeface="Arial" charset="0"/>
                <a:cs typeface="Arial" charset="0"/>
                <a:sym typeface="Georgia"/>
              </a:rPr>
              <a:t>Misclassification rate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 is the number of </a:t>
            </a:r>
            <a:r>
              <a:rPr lang="en-US" sz="2800" i="1" dirty="0">
                <a:latin typeface="Arial" charset="0"/>
                <a:ea typeface="Arial" charset="0"/>
                <a:cs typeface="Arial" charset="0"/>
                <a:sym typeface="Georgia"/>
              </a:rPr>
              <a:t>incorrect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 predictions out of all predictions in the sample. This is a value we want to </a:t>
            </a:r>
            <a:r>
              <a:rPr lang="en-US" sz="2800" i="1" dirty="0">
                <a:latin typeface="Arial" charset="0"/>
                <a:ea typeface="Arial" charset="0"/>
                <a:cs typeface="Arial" charset="0"/>
                <a:sym typeface="Georgia"/>
              </a:rPr>
              <a:t>minimize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These two metrics are directly opposite of each other.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1 - </a:t>
            </a:r>
            <a:r>
              <a:rPr lang="en-US" sz="2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misclassification rate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 = </a:t>
            </a:r>
            <a:r>
              <a:rPr lang="en-US" sz="2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accuracy</a:t>
            </a:r>
          </a:p>
        </p:txBody>
      </p:sp>
      <p:sp>
        <p:nvSpPr>
          <p:cNvPr id="497" name="Shape 497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INTRODUCTION TO CLASSIFICATION METRICS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8269" y="617094"/>
            <a:ext cx="11734800" cy="711200"/>
          </a:xfrm>
        </p:spPr>
        <p:txBody>
          <a:bodyPr/>
          <a:lstStyle/>
          <a:p>
            <a:r>
              <a:rPr lang="en-US" sz="3000" dirty="0" smtClean="0"/>
              <a:t>CONFUSION MATRIX</a:t>
            </a:r>
            <a:endParaRPr lang="en-US" sz="3000" dirty="0"/>
          </a:p>
        </p:txBody>
      </p:sp>
      <p:sp>
        <p:nvSpPr>
          <p:cNvPr id="3" name="Rectangle 2"/>
          <p:cNvSpPr/>
          <p:nvPr/>
        </p:nvSpPr>
        <p:spPr>
          <a:xfrm>
            <a:off x="3723345" y="3008097"/>
            <a:ext cx="2886636" cy="14025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smtClean="0"/>
              <a:t>True Positive</a:t>
            </a:r>
            <a:endParaRPr lang="en-US" sz="2000" b="1"/>
          </a:p>
        </p:txBody>
      </p:sp>
      <p:sp>
        <p:nvSpPr>
          <p:cNvPr id="5" name="Rectangle 4"/>
          <p:cNvSpPr/>
          <p:nvPr/>
        </p:nvSpPr>
        <p:spPr>
          <a:xfrm>
            <a:off x="6609981" y="3013548"/>
            <a:ext cx="2900581" cy="139849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False </a:t>
            </a:r>
            <a:r>
              <a:rPr lang="en-US" sz="2000" b="1" dirty="0" smtClean="0">
                <a:solidFill>
                  <a:schemeClr val="bg1"/>
                </a:solidFill>
              </a:rPr>
              <a:t>Negative</a:t>
            </a:r>
          </a:p>
          <a:p>
            <a:pPr algn="ctr"/>
            <a:r>
              <a:rPr lang="en-US" sz="2000" b="1" dirty="0" smtClean="0"/>
              <a:t>(Type II Error)</a:t>
            </a:r>
            <a:endParaRPr lang="en-US" sz="2000" b="1" dirty="0"/>
          </a:p>
        </p:txBody>
      </p:sp>
      <p:sp>
        <p:nvSpPr>
          <p:cNvPr id="6" name="Rectangle 5"/>
          <p:cNvSpPr/>
          <p:nvPr/>
        </p:nvSpPr>
        <p:spPr>
          <a:xfrm>
            <a:off x="3729316" y="4407824"/>
            <a:ext cx="2880665" cy="140956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False Positive</a:t>
            </a:r>
          </a:p>
          <a:p>
            <a:pPr algn="ctr"/>
            <a:r>
              <a:rPr lang="en-US" sz="2000" b="1" dirty="0" smtClean="0"/>
              <a:t>(Type I Error)</a:t>
            </a:r>
            <a:endParaRPr lang="en-US" sz="2000" b="1" dirty="0"/>
          </a:p>
        </p:txBody>
      </p:sp>
      <p:sp>
        <p:nvSpPr>
          <p:cNvPr id="7" name="Rectangle 6"/>
          <p:cNvSpPr/>
          <p:nvPr/>
        </p:nvSpPr>
        <p:spPr>
          <a:xfrm>
            <a:off x="6609981" y="4405013"/>
            <a:ext cx="2900581" cy="14041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smtClean="0">
                <a:solidFill>
                  <a:schemeClr val="tx1"/>
                </a:solidFill>
              </a:rPr>
              <a:t>True Negative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778995" y="3013549"/>
            <a:ext cx="1944350" cy="13970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Positive Observations</a:t>
            </a:r>
            <a:endParaRPr lang="en-US" sz="2000" b="1" dirty="0"/>
          </a:p>
        </p:txBody>
      </p:sp>
      <p:sp>
        <p:nvSpPr>
          <p:cNvPr id="9" name="Rectangle 8"/>
          <p:cNvSpPr/>
          <p:nvPr/>
        </p:nvSpPr>
        <p:spPr>
          <a:xfrm rot="16200000">
            <a:off x="-193706" y="4131572"/>
            <a:ext cx="2803842" cy="567794"/>
          </a:xfrm>
          <a:prstGeom prst="rect">
            <a:avLst/>
          </a:prstGeom>
          <a:pattFill prst="pct90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 smtClean="0"/>
              <a:t>Reality</a:t>
            </a:r>
            <a:endParaRPr lang="en-US" sz="3000" b="1" dirty="0"/>
          </a:p>
        </p:txBody>
      </p:sp>
      <p:sp>
        <p:nvSpPr>
          <p:cNvPr id="10" name="Rectangle 9"/>
          <p:cNvSpPr/>
          <p:nvPr/>
        </p:nvSpPr>
        <p:spPr>
          <a:xfrm>
            <a:off x="1778995" y="4410635"/>
            <a:ext cx="1944350" cy="13984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Negative Observations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729316" y="1675639"/>
            <a:ext cx="5781245" cy="535726"/>
          </a:xfrm>
          <a:prstGeom prst="rect">
            <a:avLst/>
          </a:prstGeom>
          <a:pattFill prst="pct90">
            <a:fgClr>
              <a:schemeClr val="accent4">
                <a:lumMod val="60000"/>
                <a:lumOff val="4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 smtClean="0"/>
              <a:t>Prediction</a:t>
            </a:r>
            <a:endParaRPr lang="en-US" sz="3000" b="1" dirty="0"/>
          </a:p>
        </p:txBody>
      </p:sp>
      <p:sp>
        <p:nvSpPr>
          <p:cNvPr id="12" name="Rectangle 11"/>
          <p:cNvSpPr/>
          <p:nvPr/>
        </p:nvSpPr>
        <p:spPr>
          <a:xfrm>
            <a:off x="3729317" y="2480633"/>
            <a:ext cx="2880665" cy="53572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Positive Predictions</a:t>
            </a:r>
            <a:endParaRPr lang="en-US" sz="2000" b="1" dirty="0"/>
          </a:p>
        </p:txBody>
      </p:sp>
      <p:sp>
        <p:nvSpPr>
          <p:cNvPr id="13" name="Rectangle 12"/>
          <p:cNvSpPr/>
          <p:nvPr/>
        </p:nvSpPr>
        <p:spPr>
          <a:xfrm>
            <a:off x="6609981" y="2477822"/>
            <a:ext cx="2900581" cy="5357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Negative Predictions</a:t>
            </a:r>
            <a:endParaRPr 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9972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8269" y="617094"/>
            <a:ext cx="11734800" cy="711200"/>
          </a:xfrm>
        </p:spPr>
        <p:txBody>
          <a:bodyPr/>
          <a:lstStyle/>
          <a:p>
            <a:r>
              <a:rPr lang="en-US" sz="3000" dirty="0" smtClean="0"/>
              <a:t>CONFUSION MATRIX: ACCURACY</a:t>
            </a:r>
            <a:endParaRPr lang="en-US" sz="3000" dirty="0"/>
          </a:p>
        </p:txBody>
      </p:sp>
      <p:grpSp>
        <p:nvGrpSpPr>
          <p:cNvPr id="4" name="Group 3"/>
          <p:cNvGrpSpPr/>
          <p:nvPr/>
        </p:nvGrpSpPr>
        <p:grpSpPr>
          <a:xfrm>
            <a:off x="3723345" y="3008097"/>
            <a:ext cx="5787217" cy="2809293"/>
            <a:chOff x="3723345" y="3008097"/>
            <a:chExt cx="5787217" cy="2809293"/>
          </a:xfrm>
        </p:grpSpPr>
        <p:sp>
          <p:nvSpPr>
            <p:cNvPr id="3" name="Rectangle 2"/>
            <p:cNvSpPr/>
            <p:nvPr/>
          </p:nvSpPr>
          <p:spPr>
            <a:xfrm>
              <a:off x="3723345" y="3008097"/>
              <a:ext cx="2886636" cy="140253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smtClean="0"/>
                <a:t>True Positive</a:t>
              </a:r>
              <a:endParaRPr lang="en-US" sz="2000" b="1"/>
            </a:p>
          </p:txBody>
        </p:sp>
        <p:sp>
          <p:nvSpPr>
            <p:cNvPr id="5" name="Rectangle 4"/>
            <p:cNvSpPr/>
            <p:nvPr/>
          </p:nvSpPr>
          <p:spPr>
            <a:xfrm>
              <a:off x="6609981" y="3013548"/>
              <a:ext cx="2900581" cy="139849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/>
                <a:t>False </a:t>
              </a:r>
              <a:r>
                <a:rPr lang="en-US" sz="2000" b="1" dirty="0" smtClean="0">
                  <a:solidFill>
                    <a:schemeClr val="bg1"/>
                  </a:solidFill>
                </a:rPr>
                <a:t>Negative</a:t>
              </a:r>
            </a:p>
            <a:p>
              <a:pPr algn="ctr"/>
              <a:r>
                <a:rPr lang="en-US" sz="2000" b="1" dirty="0" smtClean="0"/>
                <a:t>(Type II Error)</a:t>
              </a:r>
              <a:endParaRPr lang="en-US" sz="2000" b="1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729316" y="4407824"/>
              <a:ext cx="2880665" cy="1409566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/>
                <a:t>False Positive</a:t>
              </a:r>
            </a:p>
            <a:p>
              <a:pPr algn="ctr"/>
              <a:r>
                <a:rPr lang="en-US" sz="2000" b="1" dirty="0" smtClean="0"/>
                <a:t>(Type I Error)</a:t>
              </a:r>
              <a:endParaRPr lang="en-US" sz="2000" b="1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609981" y="4405013"/>
              <a:ext cx="2900581" cy="140411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smtClean="0">
                  <a:solidFill>
                    <a:schemeClr val="tx1"/>
                  </a:solidFill>
                </a:rPr>
                <a:t>True Negative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Rectangle 13"/>
          <p:cNvSpPr/>
          <p:nvPr/>
        </p:nvSpPr>
        <p:spPr>
          <a:xfrm>
            <a:off x="3730317" y="3013548"/>
            <a:ext cx="2886636" cy="14025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smtClean="0"/>
              <a:t>True Positive</a:t>
            </a:r>
            <a:endParaRPr lang="en-US" sz="2000" b="1"/>
          </a:p>
        </p:txBody>
      </p:sp>
      <p:sp>
        <p:nvSpPr>
          <p:cNvPr id="15" name="Rectangle 14"/>
          <p:cNvSpPr/>
          <p:nvPr/>
        </p:nvSpPr>
        <p:spPr>
          <a:xfrm>
            <a:off x="6609981" y="4413275"/>
            <a:ext cx="2900581" cy="14041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smtClean="0">
                <a:solidFill>
                  <a:schemeClr val="tx1"/>
                </a:solidFill>
              </a:rPr>
              <a:t>True Negative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445669" y="1754672"/>
            <a:ext cx="6275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+</a:t>
            </a:r>
            <a:endParaRPr lang="en-US" sz="3000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2492188" y="3709366"/>
            <a:ext cx="8910918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2750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85156E-6 4.34783E-6 L -0.02149 -0.2215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74" y="-110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9.76562E-7 -0.00195 L 0.01587 -0.41565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3" y="-206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9.375E-7 -4.34783E-7 L 9.375E-7 0.19239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6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8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8269" y="617094"/>
            <a:ext cx="11734800" cy="711200"/>
          </a:xfrm>
        </p:spPr>
        <p:txBody>
          <a:bodyPr/>
          <a:lstStyle/>
          <a:p>
            <a:r>
              <a:rPr lang="en-US" sz="3000" dirty="0" smtClean="0"/>
              <a:t>CONFUSION MATRIX: Precision</a:t>
            </a:r>
            <a:endParaRPr lang="en-US" sz="3000" dirty="0"/>
          </a:p>
        </p:txBody>
      </p:sp>
      <p:sp>
        <p:nvSpPr>
          <p:cNvPr id="3" name="Rectangle 2"/>
          <p:cNvSpPr/>
          <p:nvPr/>
        </p:nvSpPr>
        <p:spPr>
          <a:xfrm>
            <a:off x="3723345" y="3008097"/>
            <a:ext cx="2886636" cy="14025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smtClean="0"/>
              <a:t>True Positive</a:t>
            </a:r>
            <a:endParaRPr lang="en-US" sz="2000" b="1"/>
          </a:p>
        </p:txBody>
      </p:sp>
      <p:sp>
        <p:nvSpPr>
          <p:cNvPr id="5" name="Rectangle 4"/>
          <p:cNvSpPr/>
          <p:nvPr/>
        </p:nvSpPr>
        <p:spPr>
          <a:xfrm>
            <a:off x="6609981" y="3013548"/>
            <a:ext cx="2900581" cy="139849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False </a:t>
            </a:r>
            <a:r>
              <a:rPr lang="en-US" sz="2000" b="1" dirty="0" smtClean="0">
                <a:solidFill>
                  <a:schemeClr val="bg1"/>
                </a:solidFill>
              </a:rPr>
              <a:t>Negative</a:t>
            </a:r>
          </a:p>
          <a:p>
            <a:pPr algn="ctr"/>
            <a:r>
              <a:rPr lang="en-US" sz="2000" b="1" dirty="0" smtClean="0"/>
              <a:t>(Type II Error)</a:t>
            </a:r>
            <a:endParaRPr lang="en-US" sz="2000" b="1" dirty="0"/>
          </a:p>
        </p:txBody>
      </p:sp>
      <p:sp>
        <p:nvSpPr>
          <p:cNvPr id="6" name="Rectangle 5"/>
          <p:cNvSpPr/>
          <p:nvPr/>
        </p:nvSpPr>
        <p:spPr>
          <a:xfrm>
            <a:off x="3729316" y="4407824"/>
            <a:ext cx="2880665" cy="140956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False Positive</a:t>
            </a:r>
          </a:p>
          <a:p>
            <a:pPr algn="ctr"/>
            <a:r>
              <a:rPr lang="en-US" sz="2000" b="1" dirty="0" smtClean="0"/>
              <a:t>(Type I Error)</a:t>
            </a:r>
            <a:endParaRPr lang="en-US" sz="2000" b="1" dirty="0"/>
          </a:p>
        </p:txBody>
      </p:sp>
      <p:sp>
        <p:nvSpPr>
          <p:cNvPr id="7" name="Rectangle 6"/>
          <p:cNvSpPr/>
          <p:nvPr/>
        </p:nvSpPr>
        <p:spPr>
          <a:xfrm>
            <a:off x="6609981" y="4405013"/>
            <a:ext cx="2900581" cy="14041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smtClean="0">
                <a:solidFill>
                  <a:schemeClr val="tx1"/>
                </a:solidFill>
              </a:rPr>
              <a:t>True Negative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730317" y="3013548"/>
            <a:ext cx="2886636" cy="14025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smtClean="0"/>
              <a:t>True Positive</a:t>
            </a:r>
            <a:endParaRPr lang="en-US" sz="2000" b="1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92188" y="3709366"/>
            <a:ext cx="8910918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3722343" y="4418897"/>
            <a:ext cx="6174691" cy="139849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Positive Predictions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726149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85156E-6 4.34783E-6 L 0.11047 -0.1363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18" y="-68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20313E-6 3.91304E-6 L 0.23425 0.19195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07" y="95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7" grpId="0" animBg="1"/>
      <p:bldP spid="14" grpId="0" animBg="1"/>
      <p:bldP spid="16" grpId="1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8269" y="617094"/>
            <a:ext cx="11734800" cy="711200"/>
          </a:xfrm>
        </p:spPr>
        <p:txBody>
          <a:bodyPr/>
          <a:lstStyle/>
          <a:p>
            <a:r>
              <a:rPr lang="en-US" sz="3000" dirty="0" smtClean="0"/>
              <a:t>CONFUSION MATRIX: Recall</a:t>
            </a:r>
            <a:endParaRPr lang="en-US" sz="3000" dirty="0"/>
          </a:p>
        </p:txBody>
      </p:sp>
      <p:sp>
        <p:nvSpPr>
          <p:cNvPr id="3" name="Rectangle 2"/>
          <p:cNvSpPr/>
          <p:nvPr/>
        </p:nvSpPr>
        <p:spPr>
          <a:xfrm>
            <a:off x="3723345" y="3008097"/>
            <a:ext cx="2886636" cy="14025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smtClean="0"/>
              <a:t>True Positive</a:t>
            </a:r>
            <a:endParaRPr lang="en-US" sz="2000" b="1"/>
          </a:p>
        </p:txBody>
      </p:sp>
      <p:sp>
        <p:nvSpPr>
          <p:cNvPr id="5" name="Rectangle 4"/>
          <p:cNvSpPr/>
          <p:nvPr/>
        </p:nvSpPr>
        <p:spPr>
          <a:xfrm>
            <a:off x="6609981" y="3013548"/>
            <a:ext cx="2900581" cy="139849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False </a:t>
            </a:r>
            <a:r>
              <a:rPr lang="en-US" sz="2000" b="1" dirty="0" smtClean="0">
                <a:solidFill>
                  <a:schemeClr val="bg1"/>
                </a:solidFill>
              </a:rPr>
              <a:t>Negative</a:t>
            </a:r>
          </a:p>
          <a:p>
            <a:pPr algn="ctr"/>
            <a:r>
              <a:rPr lang="en-US" sz="2000" b="1" dirty="0" smtClean="0"/>
              <a:t>(Type II Error)</a:t>
            </a:r>
            <a:endParaRPr lang="en-US" sz="2000" b="1" dirty="0"/>
          </a:p>
        </p:txBody>
      </p:sp>
      <p:sp>
        <p:nvSpPr>
          <p:cNvPr id="6" name="Rectangle 5"/>
          <p:cNvSpPr/>
          <p:nvPr/>
        </p:nvSpPr>
        <p:spPr>
          <a:xfrm>
            <a:off x="3729316" y="4407824"/>
            <a:ext cx="2880665" cy="140956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False Positive</a:t>
            </a:r>
          </a:p>
          <a:p>
            <a:pPr algn="ctr"/>
            <a:r>
              <a:rPr lang="en-US" sz="2000" b="1" dirty="0" smtClean="0"/>
              <a:t>(Type I Error)</a:t>
            </a:r>
            <a:endParaRPr lang="en-US" sz="2000" b="1" dirty="0"/>
          </a:p>
        </p:txBody>
      </p:sp>
      <p:sp>
        <p:nvSpPr>
          <p:cNvPr id="7" name="Rectangle 6"/>
          <p:cNvSpPr/>
          <p:nvPr/>
        </p:nvSpPr>
        <p:spPr>
          <a:xfrm>
            <a:off x="6609981" y="4405013"/>
            <a:ext cx="2900581" cy="14041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smtClean="0">
                <a:solidFill>
                  <a:schemeClr val="tx1"/>
                </a:solidFill>
              </a:rPr>
              <a:t>True Negative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730317" y="3013548"/>
            <a:ext cx="2886636" cy="14025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smtClean="0"/>
              <a:t>True Positive</a:t>
            </a:r>
            <a:endParaRPr lang="en-US" sz="2000" b="1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92188" y="3709366"/>
            <a:ext cx="8910918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730316" y="4420304"/>
            <a:ext cx="6095001" cy="167013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Positive Observations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21537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85156E-6 4.34783E-6 L 0.11047 -0.13631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18" y="-68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9.76562E-7 -8.69565E-7 L -0.21997 0.1919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999" y="95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20313E-6 3.91304E-6 L 0.23425 0.19195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07" y="95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7" grpId="0" animBg="1"/>
      <p:bldP spid="14" grpId="0" animBg="1"/>
      <p:bldP spid="9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057" y="689428"/>
            <a:ext cx="11734800" cy="711200"/>
          </a:xfrm>
        </p:spPr>
        <p:txBody>
          <a:bodyPr/>
          <a:lstStyle/>
          <a:p>
            <a:r>
              <a:rPr lang="en-US" sz="3000" dirty="0" smtClean="0"/>
              <a:t>CONFUSION MATRIX </a:t>
            </a:r>
            <a:r>
              <a:rPr lang="mr-IN" sz="3000" dirty="0" smtClean="0"/>
              <a:t>–</a:t>
            </a:r>
            <a:r>
              <a:rPr lang="en-US" sz="3000" dirty="0" smtClean="0"/>
              <a:t> with all evaluation metrics!</a:t>
            </a:r>
            <a:endParaRPr lang="en-US" sz="3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954" y="1400628"/>
            <a:ext cx="1167130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58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INTRO TO CLASSIFICATION</a:t>
            </a:r>
          </a:p>
        </p:txBody>
      </p:sp>
      <p:sp>
        <p:nvSpPr>
          <p:cNvPr id="264" name="Shape 264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So far, we’ve worked primarily with regression problems.  We’ve focused on predicting a continuous set of values.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That means we’ve been able to use distance to measure how accurate our prediction is.</a:t>
            </a:r>
            <a:b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</a:br>
            <a:endParaRPr lang="en-US"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However, for other problems, we need to predict binary responses.  </a:t>
            </a:r>
            <a:endParaRPr lang="en-US" sz="2800" dirty="0" smtClean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863600" lvl="1" indent="-256540">
              <a:buSzPct val="100000"/>
              <a:buFont typeface="Georgia"/>
              <a:buChar char="‣"/>
            </a:pPr>
            <a:r>
              <a:rPr lang="en-US" sz="2800" dirty="0" smtClean="0">
                <a:latin typeface="Arial" charset="0"/>
                <a:ea typeface="Arial" charset="0"/>
                <a:cs typeface="Arial" charset="0"/>
                <a:sym typeface="Georgia"/>
              </a:rPr>
              <a:t>E.g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.: A loan will default or it won’t. </a:t>
            </a:r>
            <a:endParaRPr lang="en-US" sz="2800" dirty="0" smtClean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863600" lvl="1" indent="-256540">
              <a:buSzPct val="100000"/>
              <a:buFont typeface="Georgia"/>
              <a:buChar char="‣"/>
            </a:pPr>
            <a:r>
              <a:rPr lang="en-US" sz="2800" dirty="0" smtClean="0">
                <a:latin typeface="Arial" charset="0"/>
                <a:ea typeface="Arial" charset="0"/>
                <a:cs typeface="Arial" charset="0"/>
                <a:sym typeface="Georgia"/>
              </a:rPr>
              <a:t>An 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email is spam or isn’t spam.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Shape 508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INDEPENDENT PRACTICE</a:t>
            </a:r>
          </a:p>
        </p:txBody>
      </p:sp>
      <p:sp>
        <p:nvSpPr>
          <p:cNvPr id="509" name="Shape 509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>
              <a:latin typeface="Arial" charset="0"/>
              <a:ea typeface="Arial" charset="0"/>
              <a:cs typeface="Arial" charset="0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SOLVING FOR 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Shape 514"/>
          <p:cNvSpPr/>
          <p:nvPr/>
        </p:nvSpPr>
        <p:spPr>
          <a:xfrm>
            <a:off x="2961475" y="2224350"/>
            <a:ext cx="9460199" cy="35618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r>
              <a:rPr lang="en-US" sz="1800">
                <a:latin typeface="Arial" charset="0"/>
                <a:ea typeface="Arial" charset="0"/>
                <a:cs typeface="Arial" charset="0"/>
                <a:sym typeface="Georgia"/>
              </a:rPr>
              <a:t>One of the primary challenges of KNN is solving for k - how many neighbors do we use?</a:t>
            </a:r>
          </a:p>
          <a:p>
            <a:pPr marR="0" lvl="0" algn="l" rtl="0">
              <a:spcBef>
                <a:spcPts val="0"/>
              </a:spcBef>
              <a:buNone/>
            </a:pPr>
            <a:endParaRPr sz="180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r>
              <a:rPr lang="en-US" sz="1800">
                <a:latin typeface="Arial" charset="0"/>
                <a:ea typeface="Arial" charset="0"/>
                <a:cs typeface="Arial" charset="0"/>
                <a:sym typeface="Georgia"/>
              </a:rPr>
              <a:t>The </a:t>
            </a:r>
            <a:r>
              <a:rPr lang="en-US" sz="1800" b="1">
                <a:latin typeface="Arial" charset="0"/>
                <a:ea typeface="Arial" charset="0"/>
                <a:cs typeface="Arial" charset="0"/>
                <a:sym typeface="Georgia"/>
              </a:rPr>
              <a:t>smallest</a:t>
            </a:r>
            <a:r>
              <a:rPr lang="en-US" sz="1800">
                <a:latin typeface="Arial" charset="0"/>
                <a:ea typeface="Arial" charset="0"/>
                <a:cs typeface="Arial" charset="0"/>
                <a:sym typeface="Georgia"/>
              </a:rPr>
              <a:t> k we can use is 1.  However, using only one neighbor will probably perform poorly.</a:t>
            </a:r>
          </a:p>
          <a:p>
            <a:pPr marR="0" lvl="0" algn="l" rtl="0">
              <a:spcBef>
                <a:spcPts val="0"/>
              </a:spcBef>
              <a:buNone/>
            </a:pPr>
            <a:endParaRPr sz="180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r>
              <a:rPr lang="en-US" sz="1800">
                <a:latin typeface="Arial" charset="0"/>
                <a:ea typeface="Arial" charset="0"/>
                <a:cs typeface="Arial" charset="0"/>
                <a:sym typeface="Georgia"/>
              </a:rPr>
              <a:t>The largest k we can use is n-1 (every other point in the data set).  However, this would result in always choosing the largest class in the sample.  This would also perform poorly.</a:t>
            </a:r>
          </a:p>
          <a:p>
            <a:pPr marR="0" lvl="0" algn="l" rtl="0">
              <a:spcBef>
                <a:spcPts val="0"/>
              </a:spcBef>
              <a:buNone/>
            </a:pPr>
            <a:endParaRPr sz="180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r>
              <a:rPr lang="en-US" sz="1800">
                <a:latin typeface="Arial" charset="0"/>
                <a:ea typeface="Arial" charset="0"/>
                <a:cs typeface="Arial" charset="0"/>
                <a:sym typeface="Georgia"/>
              </a:rPr>
              <a:t>Use the lesson 8 starter code and the iris data set to answer the following questions:</a:t>
            </a:r>
          </a:p>
          <a:p>
            <a:pPr marL="457200" marR="0" lvl="0" indent="-342900" algn="l" rtl="0">
              <a:spcBef>
                <a:spcPts val="0"/>
              </a:spcBef>
              <a:buSzPct val="100000"/>
              <a:buFont typeface="Georgia"/>
              <a:buAutoNum type="arabicPeriod"/>
            </a:pPr>
            <a:r>
              <a:rPr lang="en-US" sz="1800">
                <a:latin typeface="Arial" charset="0"/>
                <a:ea typeface="Arial" charset="0"/>
                <a:cs typeface="Arial" charset="0"/>
                <a:sym typeface="Georgia"/>
              </a:rPr>
              <a:t>What is the accuracy for k=1?</a:t>
            </a:r>
          </a:p>
          <a:p>
            <a:pPr marL="457200" marR="0" lvl="0" indent="-342900" algn="l" rtl="0">
              <a:spcBef>
                <a:spcPts val="0"/>
              </a:spcBef>
              <a:buSzPct val="100000"/>
              <a:buFont typeface="Georgia"/>
              <a:buAutoNum type="arabicPeriod"/>
            </a:pPr>
            <a:r>
              <a:rPr lang="en-US" sz="1800">
                <a:latin typeface="Arial" charset="0"/>
                <a:ea typeface="Arial" charset="0"/>
                <a:cs typeface="Arial" charset="0"/>
                <a:sym typeface="Georgia"/>
              </a:rPr>
              <a:t>What is the accuracy for k=n-1?</a:t>
            </a:r>
          </a:p>
          <a:p>
            <a:pPr marL="457200" marR="0" lvl="0" indent="-342900" algn="l" rtl="0">
              <a:spcBef>
                <a:spcPts val="0"/>
              </a:spcBef>
              <a:buSzPct val="100000"/>
              <a:buFont typeface="Georgia"/>
              <a:buAutoNum type="arabicPeriod"/>
            </a:pPr>
            <a:r>
              <a:rPr lang="en-US" sz="1800">
                <a:latin typeface="Arial" charset="0"/>
                <a:ea typeface="Arial" charset="0"/>
                <a:cs typeface="Arial" charset="0"/>
                <a:sym typeface="Georgia"/>
              </a:rPr>
              <a:t>Using cross validation, what value of k optimizes model accuracy.  Create a plot with </a:t>
            </a:r>
            <a:r>
              <a:rPr lang="en-US" sz="1800" i="1">
                <a:latin typeface="Arial" charset="0"/>
                <a:ea typeface="Arial" charset="0"/>
                <a:cs typeface="Arial" charset="0"/>
                <a:sym typeface="Georgia"/>
              </a:rPr>
              <a:t>k</a:t>
            </a:r>
            <a:r>
              <a:rPr lang="en-US" sz="1800">
                <a:latin typeface="Arial" charset="0"/>
                <a:ea typeface="Arial" charset="0"/>
                <a:cs typeface="Arial" charset="0"/>
                <a:sym typeface="Georgia"/>
              </a:rPr>
              <a:t> as the x-axis and </a:t>
            </a:r>
            <a:r>
              <a:rPr lang="en-US" sz="1800" i="1">
                <a:latin typeface="Arial" charset="0"/>
                <a:ea typeface="Arial" charset="0"/>
                <a:cs typeface="Arial" charset="0"/>
                <a:sym typeface="Georgia"/>
              </a:rPr>
              <a:t>accuracy</a:t>
            </a:r>
            <a:r>
              <a:rPr lang="en-US" sz="1800">
                <a:latin typeface="Arial" charset="0"/>
                <a:ea typeface="Arial" charset="0"/>
                <a:cs typeface="Arial" charset="0"/>
                <a:sym typeface="Georgia"/>
              </a:rPr>
              <a:t> as the y-axis (called a “fit chart”) to help find the answer.</a:t>
            </a:r>
          </a:p>
        </p:txBody>
      </p:sp>
      <p:pic>
        <p:nvPicPr>
          <p:cNvPr id="515" name="Shape 5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516" name="Shape 516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17" name="Shape 517"/>
          <p:cNvSpPr/>
          <p:nvPr/>
        </p:nvSpPr>
        <p:spPr>
          <a:xfrm>
            <a:off x="3052744" y="6478141"/>
            <a:ext cx="4170900" cy="330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Arial" charset="0"/>
                <a:ea typeface="Arial" charset="0"/>
                <a:cs typeface="Arial" charset="0"/>
                <a:sym typeface="Georgia"/>
              </a:rPr>
              <a:t>Answers to the above questions</a:t>
            </a:r>
          </a:p>
        </p:txBody>
      </p:sp>
      <p:sp>
        <p:nvSpPr>
          <p:cNvPr id="518" name="Shape 518"/>
          <p:cNvSpPr/>
          <p:nvPr/>
        </p:nvSpPr>
        <p:spPr>
          <a:xfrm>
            <a:off x="2989800" y="60854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DELIVERABLE</a:t>
            </a:r>
          </a:p>
        </p:txBody>
      </p:sp>
      <p:sp>
        <p:nvSpPr>
          <p:cNvPr id="519" name="Shape 519"/>
          <p:cNvSpPr/>
          <p:nvPr/>
        </p:nvSpPr>
        <p:spPr>
          <a:xfrm>
            <a:off x="2989800" y="1776150"/>
            <a:ext cx="8099699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>
                <a:latin typeface="Arial" charset="0"/>
                <a:ea typeface="Arial" charset="0"/>
                <a:cs typeface="Arial" charset="0"/>
                <a:sym typeface="Oswald"/>
              </a:rPr>
              <a:t>DIRECTIONS (35 minutes)</a:t>
            </a:r>
          </a:p>
        </p:txBody>
      </p:sp>
      <p:cxnSp>
        <p:nvCxnSpPr>
          <p:cNvPr id="520" name="Shape 520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21" name="Shape 521"/>
          <p:cNvSpPr/>
          <p:nvPr/>
        </p:nvSpPr>
        <p:spPr>
          <a:xfrm>
            <a:off x="635000" y="736600"/>
            <a:ext cx="117867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ACTIVITY: SOLVING FOR 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Shape 526"/>
          <p:cNvSpPr/>
          <p:nvPr/>
        </p:nvSpPr>
        <p:spPr>
          <a:xfrm>
            <a:off x="2961475" y="2224350"/>
            <a:ext cx="9460199" cy="47618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sklearn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grid_search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params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r>
              <a:rPr lang="en-US" sz="24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'n_neighbors'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: }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gs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grid_search.GridSearchCV(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estimator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param_grid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cv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gs.fit(iris.data, iris.target)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gs.grid_scores_</a:t>
            </a:r>
          </a:p>
        </p:txBody>
      </p:sp>
      <p:pic>
        <p:nvPicPr>
          <p:cNvPr id="527" name="Shape 5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528" name="Shape 528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29" name="Shape 529"/>
          <p:cNvSpPr/>
          <p:nvPr/>
        </p:nvSpPr>
        <p:spPr>
          <a:xfrm>
            <a:off x="2989800" y="1776150"/>
            <a:ext cx="8099699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>
                <a:latin typeface="Oswald"/>
                <a:ea typeface="Oswald"/>
                <a:cs typeface="Oswald"/>
                <a:sym typeface="Oswald"/>
              </a:rPr>
              <a:t>STARTER CODE</a:t>
            </a:r>
          </a:p>
        </p:txBody>
      </p:sp>
      <p:cxnSp>
        <p:nvCxnSpPr>
          <p:cNvPr id="530" name="Shape 530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31" name="Shape 531"/>
          <p:cNvSpPr/>
          <p:nvPr/>
        </p:nvSpPr>
        <p:spPr>
          <a:xfrm>
            <a:off x="635000" y="736600"/>
            <a:ext cx="117867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ACTIVITY: SOLVING FOR 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Shape 536"/>
          <p:cNvSpPr/>
          <p:nvPr/>
        </p:nvSpPr>
        <p:spPr>
          <a:xfrm>
            <a:off x="2961475" y="2224350"/>
            <a:ext cx="9460199" cy="35618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r>
              <a:rPr lang="en-US" sz="1800" b="1" dirty="0">
                <a:latin typeface="Georgia"/>
                <a:ea typeface="Georgia"/>
                <a:cs typeface="Georgia"/>
                <a:sym typeface="Georgia"/>
              </a:rPr>
              <a:t>Bonus Questions</a:t>
            </a:r>
            <a:r>
              <a:rPr lang="en-US" sz="1800" dirty="0">
                <a:latin typeface="Georgia"/>
                <a:ea typeface="Georgia"/>
                <a:cs typeface="Georgia"/>
                <a:sym typeface="Georgia"/>
              </a:rPr>
              <a:t>:</a:t>
            </a:r>
          </a:p>
          <a:p>
            <a:pPr marR="0" lvl="0" algn="l" rtl="0">
              <a:spcBef>
                <a:spcPts val="0"/>
              </a:spcBef>
              <a:buNone/>
            </a:pPr>
            <a:endParaRPr sz="1800" dirty="0">
              <a:latin typeface="Georgia"/>
              <a:ea typeface="Georgia"/>
              <a:cs typeface="Georgia"/>
              <a:sym typeface="Georgia"/>
            </a:endParaRPr>
          </a:p>
          <a:p>
            <a:pPr marL="457200" marR="0" lvl="0" indent="-342900" algn="l" rtl="0">
              <a:spcBef>
                <a:spcPts val="0"/>
              </a:spcBef>
              <a:buSzPct val="100000"/>
              <a:buFont typeface="Georgia"/>
              <a:buAutoNum type="arabicPeriod"/>
            </a:pPr>
            <a:r>
              <a:rPr lang="en-US" sz="1800" dirty="0">
                <a:latin typeface="Georgia"/>
                <a:ea typeface="Georgia"/>
                <a:cs typeface="Georgia"/>
                <a:sym typeface="Georgia"/>
              </a:rPr>
              <a:t>By default, the KNN classifier in </a:t>
            </a:r>
            <a:r>
              <a:rPr lang="en-US" sz="1800" dirty="0" err="1">
                <a:latin typeface="Georgia"/>
                <a:ea typeface="Georgia"/>
                <a:cs typeface="Georgia"/>
                <a:sym typeface="Georgia"/>
              </a:rPr>
              <a:t>sklearn</a:t>
            </a:r>
            <a:r>
              <a:rPr lang="en-US" sz="1800" dirty="0">
                <a:latin typeface="Georgia"/>
                <a:ea typeface="Georgia"/>
                <a:cs typeface="Georgia"/>
                <a:sym typeface="Georgia"/>
              </a:rPr>
              <a:t> uses the </a:t>
            </a:r>
            <a:r>
              <a:rPr lang="en-US" sz="1800" i="1" dirty="0" err="1">
                <a:latin typeface="Georgia"/>
                <a:ea typeface="Georgia"/>
                <a:cs typeface="Georgia"/>
                <a:sym typeface="Georgia"/>
              </a:rPr>
              <a:t>Minkowski</a:t>
            </a:r>
            <a:r>
              <a:rPr lang="en-US" sz="1800" i="1" dirty="0">
                <a:latin typeface="Georgia"/>
                <a:ea typeface="Georgia"/>
                <a:cs typeface="Georgia"/>
                <a:sym typeface="Georgia"/>
              </a:rPr>
              <a:t> metric</a:t>
            </a:r>
            <a:r>
              <a:rPr lang="en-US" sz="1800" dirty="0">
                <a:latin typeface="Georgia"/>
                <a:ea typeface="Georgia"/>
                <a:cs typeface="Georgia"/>
                <a:sym typeface="Georgia"/>
              </a:rPr>
              <a:t> for distance.</a:t>
            </a:r>
          </a:p>
          <a:p>
            <a:pPr marL="914400" marR="0" lvl="1" indent="-342900" algn="l" rtl="0">
              <a:spcBef>
                <a:spcPts val="0"/>
              </a:spcBef>
              <a:buSzPct val="100000"/>
              <a:buFont typeface="Georgia"/>
              <a:buAutoNum type="alphaLcPeriod"/>
            </a:pPr>
            <a:r>
              <a:rPr lang="en-US" sz="1800" dirty="0">
                <a:latin typeface="Georgia"/>
                <a:ea typeface="Georgia"/>
                <a:cs typeface="Georgia"/>
                <a:sym typeface="Georgia"/>
              </a:rPr>
              <a:t>What </a:t>
            </a:r>
            <a:r>
              <a:rPr lang="en-US" sz="1800" i="1" dirty="0">
                <a:latin typeface="Georgia"/>
                <a:ea typeface="Georgia"/>
                <a:cs typeface="Georgia"/>
                <a:sym typeface="Georgia"/>
              </a:rPr>
              <a:t>type</a:t>
            </a:r>
            <a:r>
              <a:rPr lang="en-US" sz="1800" dirty="0">
                <a:latin typeface="Georgia"/>
                <a:ea typeface="Georgia"/>
                <a:cs typeface="Georgia"/>
                <a:sym typeface="Georgia"/>
              </a:rPr>
              <a:t> of data does this metric work best for?</a:t>
            </a:r>
          </a:p>
          <a:p>
            <a:pPr marL="914400" marR="0" lvl="1" indent="-342900" algn="l" rtl="0">
              <a:spcBef>
                <a:spcPts val="0"/>
              </a:spcBef>
              <a:buSzPct val="100000"/>
              <a:buFont typeface="Georgia"/>
              <a:buAutoNum type="alphaLcPeriod"/>
            </a:pPr>
            <a:r>
              <a:rPr lang="en-US" sz="1800" dirty="0">
                <a:latin typeface="Georgia"/>
                <a:ea typeface="Georgia"/>
                <a:cs typeface="Georgia"/>
                <a:sym typeface="Georgia"/>
              </a:rPr>
              <a:t>What </a:t>
            </a:r>
            <a:r>
              <a:rPr lang="en-US" sz="1800" i="1" dirty="0">
                <a:latin typeface="Georgia"/>
                <a:ea typeface="Georgia"/>
                <a:cs typeface="Georgia"/>
                <a:sym typeface="Georgia"/>
              </a:rPr>
              <a:t>type</a:t>
            </a:r>
            <a:r>
              <a:rPr lang="en-US" sz="1800" dirty="0">
                <a:latin typeface="Georgia"/>
                <a:ea typeface="Georgia"/>
                <a:cs typeface="Georgia"/>
                <a:sym typeface="Georgia"/>
              </a:rPr>
              <a:t> of data does this distance metric not work for?</a:t>
            </a:r>
          </a:p>
          <a:p>
            <a:pPr marL="914400" marR="0" lvl="1" indent="-342900" algn="l" rtl="0">
              <a:spcBef>
                <a:spcPts val="0"/>
              </a:spcBef>
              <a:buSzPct val="100000"/>
              <a:buFont typeface="Georgia"/>
              <a:buAutoNum type="alphaLcPeriod"/>
            </a:pPr>
            <a:r>
              <a:rPr lang="en-US" sz="1800" dirty="0">
                <a:latin typeface="Georgia"/>
                <a:ea typeface="Georgia"/>
                <a:cs typeface="Georgia"/>
                <a:sym typeface="Georgia"/>
              </a:rPr>
              <a:t>You can read about distance metrics in </a:t>
            </a:r>
            <a:r>
              <a:rPr lang="en-US" sz="1800" u="sng" dirty="0">
                <a:solidFill>
                  <a:schemeClr val="hlink"/>
                </a:solidFill>
                <a:latin typeface="Georgia"/>
                <a:ea typeface="Georgia"/>
                <a:cs typeface="Georgia"/>
                <a:sym typeface="Georgia"/>
                <a:hlinkClick r:id="rId3"/>
              </a:rPr>
              <a:t>the sklearn documentation</a:t>
            </a:r>
            <a:r>
              <a:rPr lang="en-US" sz="1800" dirty="0">
                <a:latin typeface="Georgia"/>
                <a:ea typeface="Georgia"/>
                <a:cs typeface="Georgia"/>
                <a:sym typeface="Georgia"/>
              </a:rPr>
              <a:t>.</a:t>
            </a:r>
            <a:br>
              <a:rPr lang="en-US" sz="1800" dirty="0">
                <a:latin typeface="Georgia"/>
                <a:ea typeface="Georgia"/>
                <a:cs typeface="Georgia"/>
                <a:sym typeface="Georgia"/>
              </a:rPr>
            </a:br>
            <a:endParaRPr lang="en-US" sz="1800" dirty="0">
              <a:latin typeface="Georgia"/>
              <a:ea typeface="Georgia"/>
              <a:cs typeface="Georgia"/>
              <a:sym typeface="Georgia"/>
            </a:endParaRPr>
          </a:p>
          <a:p>
            <a:pPr marL="457200" marR="0" lvl="0" indent="-342900" algn="l" rtl="0">
              <a:spcBef>
                <a:spcPts val="0"/>
              </a:spcBef>
              <a:buSzPct val="100000"/>
              <a:buFont typeface="Georgia"/>
              <a:buAutoNum type="arabicPeriod"/>
            </a:pPr>
            <a:r>
              <a:rPr lang="en-US" sz="1800" dirty="0">
                <a:latin typeface="Georgia"/>
                <a:ea typeface="Georgia"/>
                <a:cs typeface="Georgia"/>
                <a:sym typeface="Georgia"/>
              </a:rPr>
              <a:t>It is possible to use KNN as a regression estimator.  Determine the following:</a:t>
            </a:r>
          </a:p>
          <a:p>
            <a:pPr marL="914400" marR="0" lvl="1" indent="-342900" algn="l" rtl="0">
              <a:spcBef>
                <a:spcPts val="0"/>
              </a:spcBef>
              <a:buSzPct val="100000"/>
              <a:buFont typeface="Georgia"/>
              <a:buAutoNum type="alphaLcPeriod"/>
            </a:pPr>
            <a:r>
              <a:rPr lang="en-US" sz="1800" dirty="0">
                <a:latin typeface="Georgia"/>
                <a:ea typeface="Georgia"/>
                <a:cs typeface="Georgia"/>
                <a:sym typeface="Georgia"/>
              </a:rPr>
              <a:t>Steps that KNN Regression would follow</a:t>
            </a:r>
          </a:p>
          <a:p>
            <a:pPr marL="914400" marR="0" lvl="1" indent="-342900" algn="l" rtl="0">
              <a:spcBef>
                <a:spcPts val="0"/>
              </a:spcBef>
              <a:buSzPct val="100000"/>
              <a:buFont typeface="Georgia"/>
              <a:buAutoNum type="alphaLcPeriod"/>
            </a:pPr>
            <a:r>
              <a:rPr lang="en-US" sz="1800" dirty="0">
                <a:latin typeface="Georgia"/>
                <a:ea typeface="Georgia"/>
                <a:cs typeface="Georgia"/>
                <a:sym typeface="Georgia"/>
              </a:rPr>
              <a:t>How it predicts a regression value</a:t>
            </a:r>
          </a:p>
        </p:txBody>
      </p:sp>
      <p:pic>
        <p:nvPicPr>
          <p:cNvPr id="537" name="Shape 5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538" name="Shape 538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39" name="Shape 539"/>
          <p:cNvSpPr/>
          <p:nvPr/>
        </p:nvSpPr>
        <p:spPr>
          <a:xfrm>
            <a:off x="3052744" y="6478141"/>
            <a:ext cx="4170900" cy="330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Answers to the above questions</a:t>
            </a:r>
          </a:p>
        </p:txBody>
      </p:sp>
      <p:sp>
        <p:nvSpPr>
          <p:cNvPr id="540" name="Shape 540"/>
          <p:cNvSpPr/>
          <p:nvPr/>
        </p:nvSpPr>
        <p:spPr>
          <a:xfrm>
            <a:off x="2989800" y="60854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DELIVERABLE</a:t>
            </a:r>
          </a:p>
        </p:txBody>
      </p:sp>
      <p:sp>
        <p:nvSpPr>
          <p:cNvPr id="541" name="Shape 541"/>
          <p:cNvSpPr/>
          <p:nvPr/>
        </p:nvSpPr>
        <p:spPr>
          <a:xfrm>
            <a:off x="2989800" y="1776150"/>
            <a:ext cx="8099699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>
                <a:latin typeface="Oswald"/>
                <a:ea typeface="Oswald"/>
                <a:cs typeface="Oswald"/>
                <a:sym typeface="Oswald"/>
              </a:rPr>
              <a:t>DIRECTIONS </a:t>
            </a:r>
          </a:p>
        </p:txBody>
      </p:sp>
      <p:cxnSp>
        <p:nvCxnSpPr>
          <p:cNvPr id="542" name="Shape 542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43" name="Shape 543"/>
          <p:cNvSpPr/>
          <p:nvPr/>
        </p:nvSpPr>
        <p:spPr>
          <a:xfrm>
            <a:off x="635000" y="736600"/>
            <a:ext cx="117867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ACTIVITY: SOLVING FOR 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Shape 548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CONCLUSION</a:t>
            </a:r>
          </a:p>
        </p:txBody>
      </p:sp>
      <p:sp>
        <p:nvSpPr>
          <p:cNvPr id="549" name="Shape 549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>
              <a:latin typeface="Arial" charset="0"/>
              <a:ea typeface="Arial" charset="0"/>
              <a:cs typeface="Arial" charset="0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TOPIC REVIEW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Shape 554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What are class labels? What does it mean to classify?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How is a classification problem different from a regression problem?  How are they similar?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How does the KNN algorithm work?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What primary parameters are available for tuning a KNN estimator?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How do you define: accuracy, misclassification?</a:t>
            </a:r>
          </a:p>
          <a:p>
            <a:pPr marR="0" lvl="0" algn="l" rtl="0">
              <a:spcBef>
                <a:spcPts val="100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</p:txBody>
      </p:sp>
      <p:sp>
        <p:nvSpPr>
          <p:cNvPr id="555" name="Shape 555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REVIEW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Shape 566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BEFORE NEXT CLASS</a:t>
            </a:r>
          </a:p>
        </p:txBody>
      </p:sp>
      <p:sp>
        <p:nvSpPr>
          <p:cNvPr id="567" name="Shape 567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711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2592"/>
              </a:lnSpc>
              <a:spcBef>
                <a:spcPts val="0"/>
              </a:spcBef>
              <a:buSzPct val="25000"/>
              <a:buNone/>
            </a:pPr>
            <a:r>
              <a:rPr lang="en-US" sz="5400" b="1">
                <a:latin typeface="Oswald"/>
                <a:ea typeface="Oswald"/>
                <a:cs typeface="Oswald"/>
                <a:sym typeface="Oswald"/>
              </a:rPr>
              <a:t>DUE DATE</a:t>
            </a:r>
          </a:p>
        </p:txBody>
      </p:sp>
      <p:sp>
        <p:nvSpPr>
          <p:cNvPr id="568" name="Shape 568"/>
          <p:cNvSpPr txBox="1">
            <a:spLocks noGrp="1"/>
          </p:cNvSpPr>
          <p:nvPr>
            <p:ph type="body" idx="1"/>
          </p:nvPr>
        </p:nvSpPr>
        <p:spPr>
          <a:xfrm>
            <a:off x="632056" y="24130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Project:  Final Project, Deliverable 1</a:t>
            </a:r>
          </a:p>
          <a:p>
            <a:pPr marR="0" lvl="0" algn="l" rtl="0">
              <a:spcBef>
                <a:spcPts val="1000"/>
              </a:spcBef>
              <a:buNone/>
            </a:pP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800"/>
        </a:solidFill>
        <a:effectLst/>
      </p:bgPr>
    </p:bg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Shape 586"/>
          <p:cNvSpPr/>
          <p:nvPr/>
        </p:nvSpPr>
        <p:spPr>
          <a:xfrm>
            <a:off x="635000" y="1473200"/>
            <a:ext cx="11734800" cy="1612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buSzPct val="25000"/>
              <a:buNone/>
            </a:pPr>
            <a:r>
              <a:rPr lang="en-US" sz="90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Q &amp; A</a:t>
            </a:r>
          </a:p>
        </p:txBody>
      </p:sp>
      <p:cxnSp>
        <p:nvCxnSpPr>
          <p:cNvPr id="587" name="Shape 587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588" name="Shape 588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589" name="Shape 589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4285"/>
              </a:lnSpc>
              <a:spcBef>
                <a:spcPts val="0"/>
              </a:spcBef>
              <a:buSzPct val="25000"/>
              <a:buNone/>
            </a:pPr>
            <a:r>
              <a:rPr lang="en-US" sz="2800" b="1">
                <a:latin typeface="Oswald"/>
                <a:ea typeface="Oswald"/>
                <a:cs typeface="Oswald"/>
                <a:sym typeface="Oswald"/>
              </a:rPr>
              <a:t>LESSON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AFC0"/>
        </a:solidFill>
        <a:effectLst/>
      </p:bgPr>
    </p:bg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Shape 594"/>
          <p:cNvSpPr/>
          <p:nvPr/>
        </p:nvSpPr>
        <p:spPr>
          <a:xfrm>
            <a:off x="635000" y="1473200"/>
            <a:ext cx="11734800" cy="1612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buSzPct val="25000"/>
              <a:buNone/>
            </a:pPr>
            <a:r>
              <a:rPr lang="en-US" sz="9000" b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EXIT TICKET </a:t>
            </a:r>
          </a:p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buNone/>
            </a:pPr>
            <a:endParaRPr sz="9000" b="1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Impact"/>
            </a:endParaRPr>
          </a:p>
        </p:txBody>
      </p:sp>
      <p:cxnSp>
        <p:nvCxnSpPr>
          <p:cNvPr id="595" name="Shape 595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596" name="Shape 596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597" name="Shape 597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4285"/>
              </a:lnSpc>
              <a:spcBef>
                <a:spcPts val="0"/>
              </a:spcBef>
              <a:buSzPct val="25000"/>
              <a:buNone/>
            </a:pPr>
            <a:r>
              <a:rPr lang="en-US" sz="2800" b="1">
                <a:latin typeface="Arial" charset="0"/>
                <a:ea typeface="Arial" charset="0"/>
                <a:cs typeface="Arial" charset="0"/>
                <a:sym typeface="Oswald"/>
              </a:rPr>
              <a:t>LESSON</a:t>
            </a:r>
          </a:p>
        </p:txBody>
      </p:sp>
      <p:sp>
        <p:nvSpPr>
          <p:cNvPr id="598" name="Shape 598"/>
          <p:cNvSpPr/>
          <p:nvPr/>
        </p:nvSpPr>
        <p:spPr>
          <a:xfrm>
            <a:off x="3113900" y="4078875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4285"/>
              </a:lnSpc>
              <a:spcBef>
                <a:spcPts val="0"/>
              </a:spcBef>
              <a:buSzPct val="25000"/>
              <a:buNone/>
            </a:pPr>
            <a:r>
              <a:rPr lang="en-US" sz="2800" b="1">
                <a:latin typeface="Arial Hebrew" charset="-79"/>
                <a:ea typeface="Arial Hebrew" charset="-79"/>
                <a:cs typeface="Arial Hebrew" charset="-79"/>
                <a:sym typeface="Oswald"/>
              </a:rPr>
              <a:t>DON’T FORGET TO FILL OUT YOUR EXIT TICKET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/>
          <p:nvPr/>
        </p:nvSpPr>
        <p:spPr>
          <a:xfrm>
            <a:off x="635000" y="736600"/>
            <a:ext cx="108164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>
                <a:latin typeface="Arial" charset="0"/>
                <a:ea typeface="Arial" charset="0"/>
                <a:cs typeface="Arial" charset="0"/>
                <a:sym typeface="Oswald"/>
              </a:rPr>
              <a:t>ACTIVITY:  KNOWLEDGE CHECK</a:t>
            </a:r>
          </a:p>
        </p:txBody>
      </p:sp>
      <p:pic>
        <p:nvPicPr>
          <p:cNvPr id="270" name="Shape 2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Shape 271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72" name="Shape 272"/>
          <p:cNvSpPr/>
          <p:nvPr/>
        </p:nvSpPr>
        <p:spPr>
          <a:xfrm>
            <a:off x="2961475" y="2224360"/>
            <a:ext cx="7559399" cy="24965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20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What if we want to build a model to predict a set of values, like a photo color or the gender of a baby?</a:t>
            </a: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20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Can we use regression for binary values?</a:t>
            </a: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20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Do the same principles apply?</a:t>
            </a:r>
          </a:p>
        </p:txBody>
      </p:sp>
      <p:sp>
        <p:nvSpPr>
          <p:cNvPr id="273" name="Shape 273"/>
          <p:cNvSpPr/>
          <p:nvPr/>
        </p:nvSpPr>
        <p:spPr>
          <a:xfrm>
            <a:off x="3052744" y="5792341"/>
            <a:ext cx="4170900" cy="330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Arial" charset="0"/>
                <a:ea typeface="Arial" charset="0"/>
                <a:cs typeface="Arial" charset="0"/>
                <a:sym typeface="Georgia"/>
              </a:rPr>
              <a:t>Answers to the above questions</a:t>
            </a:r>
          </a:p>
        </p:txBody>
      </p:sp>
      <p:sp>
        <p:nvSpPr>
          <p:cNvPr id="274" name="Shape 274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DELIVERABLE</a:t>
            </a:r>
          </a:p>
        </p:txBody>
      </p:sp>
      <p:sp>
        <p:nvSpPr>
          <p:cNvPr id="275" name="Shape 275"/>
          <p:cNvSpPr/>
          <p:nvPr/>
        </p:nvSpPr>
        <p:spPr>
          <a:xfrm>
            <a:off x="2989800" y="1776150"/>
            <a:ext cx="95763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>
                <a:latin typeface="Arial" charset="0"/>
                <a:ea typeface="Arial" charset="0"/>
                <a:cs typeface="Arial" charset="0"/>
                <a:sym typeface="Oswald"/>
              </a:rPr>
              <a:t>ANSWER THE FOLLOWING QUESTIONS</a:t>
            </a:r>
          </a:p>
        </p:txBody>
      </p:sp>
      <p:cxnSp>
        <p:nvCxnSpPr>
          <p:cNvPr id="276" name="Shape 276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INTRODUCTION</a:t>
            </a:r>
          </a:p>
        </p:txBody>
      </p:sp>
      <p:sp>
        <p:nvSpPr>
          <p:cNvPr id="282" name="Shape 282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>
              <a:latin typeface="Arial" charset="0"/>
              <a:ea typeface="Arial" charset="0"/>
              <a:cs typeface="Arial" charset="0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WHAT IS CLASSIFICATION?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b="1" dirty="0">
                <a:latin typeface="Arial" charset="0"/>
                <a:ea typeface="Arial" charset="0"/>
                <a:cs typeface="Arial" charset="0"/>
                <a:sym typeface="Georgia"/>
              </a:rPr>
              <a:t>Classification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 is a machine learning problem for </a:t>
            </a:r>
            <a:r>
              <a:rPr lang="en-US" sz="2800" dirty="0" smtClean="0">
                <a:latin typeface="Arial" charset="0"/>
                <a:ea typeface="Arial" charset="0"/>
                <a:cs typeface="Arial" charset="0"/>
                <a:sym typeface="Georgia"/>
              </a:rPr>
              <a:t>:</a:t>
            </a:r>
          </a:p>
          <a:p>
            <a:pPr marL="863600" lvl="1" indent="-256540">
              <a:buSzPct val="100000"/>
              <a:buFont typeface="Georgia"/>
              <a:buChar char="‣"/>
            </a:pPr>
            <a:r>
              <a:rPr lang="en-US" sz="2800" dirty="0" smtClean="0">
                <a:latin typeface="Arial" charset="0"/>
                <a:ea typeface="Arial" charset="0"/>
                <a:cs typeface="Arial" charset="0"/>
                <a:sym typeface="Georgia"/>
              </a:rPr>
              <a:t>Predicting a categorical outcome</a:t>
            </a:r>
            <a:endParaRPr lang="en-US"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Many classification problems are trying to predict </a:t>
            </a:r>
            <a:r>
              <a:rPr lang="en-US" sz="2800" i="1" dirty="0">
                <a:latin typeface="Arial" charset="0"/>
                <a:ea typeface="Arial" charset="0"/>
                <a:cs typeface="Arial" charset="0"/>
                <a:sym typeface="Georgia"/>
              </a:rPr>
              <a:t>binary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 values.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For example, we may be using patient data (medical history) </a:t>
            </a:r>
            <a:endParaRPr lang="en-US" sz="2800" dirty="0" smtClean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863600" lvl="1" indent="-256540">
              <a:buSzPct val="100000"/>
              <a:buFont typeface="Georgia"/>
              <a:buChar char="‣"/>
            </a:pPr>
            <a:r>
              <a:rPr lang="en-US" sz="2800" dirty="0" smtClean="0">
                <a:latin typeface="Arial" charset="0"/>
                <a:ea typeface="Arial" charset="0"/>
                <a:cs typeface="Arial" charset="0"/>
                <a:sym typeface="Georgia"/>
              </a:rPr>
              <a:t>to 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predict whether the patient is a smoker or not.</a:t>
            </a:r>
          </a:p>
        </p:txBody>
      </p:sp>
      <p:sp>
        <p:nvSpPr>
          <p:cNvPr id="288" name="Shape 288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WHAT IS CLASSIFICATION?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Some problems don’t appear to be binary at first glance.  </a:t>
            </a:r>
            <a:endParaRPr lang="en-US" sz="2800" dirty="0" smtClean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863600" lvl="1" indent="-256540">
              <a:buSzPct val="100000"/>
              <a:buFont typeface="Georgia"/>
              <a:buChar char="‣"/>
            </a:pPr>
            <a:r>
              <a:rPr lang="en-US" sz="2800" dirty="0" smtClean="0">
                <a:latin typeface="Arial" charset="0"/>
                <a:ea typeface="Arial" charset="0"/>
                <a:cs typeface="Arial" charset="0"/>
                <a:sym typeface="Georgia"/>
              </a:rPr>
              <a:t>But 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you can </a:t>
            </a:r>
            <a:r>
              <a:rPr lang="en-US" sz="2800" dirty="0" smtClean="0">
                <a:latin typeface="Arial" charset="0"/>
                <a:ea typeface="Arial" charset="0"/>
                <a:cs typeface="Arial" charset="0"/>
                <a:sym typeface="Georgia"/>
              </a:rPr>
              <a:t>it boil 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down </a:t>
            </a:r>
            <a:r>
              <a:rPr lang="en-US" sz="2800" dirty="0" smtClean="0">
                <a:latin typeface="Arial" charset="0"/>
                <a:ea typeface="Arial" charset="0"/>
                <a:cs typeface="Arial" charset="0"/>
                <a:sym typeface="Georgia"/>
              </a:rPr>
              <a:t>to 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a </a:t>
            </a:r>
            <a:r>
              <a:rPr lang="en-US" sz="2800" i="1" dirty="0" err="1">
                <a:latin typeface="Arial" charset="0"/>
                <a:ea typeface="Arial" charset="0"/>
                <a:cs typeface="Arial" charset="0"/>
                <a:sym typeface="Georgia"/>
              </a:rPr>
              <a:t>boolean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 (true/false) value.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What if you are predicting whether an image pixel will be </a:t>
            </a:r>
            <a:r>
              <a:rPr lang="en-US" sz="2400" dirty="0">
                <a:latin typeface="Arial" charset="0"/>
                <a:ea typeface="Arial" charset="0"/>
                <a:cs typeface="Arial" charset="0"/>
                <a:sym typeface="Consolas"/>
              </a:rPr>
              <a:t>red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 or </a:t>
            </a:r>
            <a:r>
              <a:rPr lang="en-US" sz="2400" dirty="0">
                <a:latin typeface="Arial" charset="0"/>
                <a:ea typeface="Arial" charset="0"/>
                <a:cs typeface="Arial" charset="0"/>
                <a:sym typeface="Consolas"/>
              </a:rPr>
              <a:t>blue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?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We don’t need to predict that                                                                                a pixel is </a:t>
            </a:r>
            <a:r>
              <a:rPr lang="en-US" sz="2400" dirty="0">
                <a:latin typeface="Arial" charset="0"/>
                <a:ea typeface="Arial" charset="0"/>
                <a:cs typeface="Arial" charset="0"/>
                <a:sym typeface="Consolas"/>
              </a:rPr>
              <a:t>blue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, just that it is                                                                                 not </a:t>
            </a:r>
            <a:r>
              <a:rPr lang="en-US" sz="2400" dirty="0">
                <a:latin typeface="Arial" charset="0"/>
                <a:ea typeface="Arial" charset="0"/>
                <a:cs typeface="Arial" charset="0"/>
                <a:sym typeface="Consolas"/>
              </a:rPr>
              <a:t>red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This is similar to the concept                                                                                of dummy variables.</a:t>
            </a:r>
          </a:p>
        </p:txBody>
      </p:sp>
      <p:sp>
        <p:nvSpPr>
          <p:cNvPr id="294" name="Shape 294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WHAT IS CLASSIFICATION?</a:t>
            </a:r>
          </a:p>
        </p:txBody>
      </p:sp>
      <p:pic>
        <p:nvPicPr>
          <p:cNvPr id="295" name="Shape 2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1312" y="3467675"/>
            <a:ext cx="7077075" cy="346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800" dirty="0">
              <a:solidFill>
                <a:schemeClr val="dk1"/>
              </a:solidFill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lvl="0" indent="-25654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Binary classification is the simplest form of classification.</a:t>
            </a:r>
          </a:p>
          <a:p>
            <a:pPr lvl="0" rtl="0">
              <a:spcBef>
                <a:spcPts val="0"/>
              </a:spcBef>
              <a:buNone/>
            </a:pPr>
            <a:endParaRPr sz="2800" dirty="0">
              <a:solidFill>
                <a:schemeClr val="dk1"/>
              </a:solidFill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lvl="0" indent="-25654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However, classification problems can have multiple </a:t>
            </a:r>
            <a:r>
              <a:rPr lang="en-US" sz="2800" i="1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class labels</a:t>
            </a:r>
            <a:r>
              <a:rPr lang="en-US" sz="2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.  </a:t>
            </a:r>
          </a:p>
          <a:p>
            <a:pPr lvl="0" rtl="0">
              <a:spcBef>
                <a:spcPts val="0"/>
              </a:spcBef>
              <a:buNone/>
            </a:pPr>
            <a:endParaRPr sz="2800" dirty="0">
              <a:solidFill>
                <a:schemeClr val="dk1"/>
              </a:solidFill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lvl="0" indent="-25654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Instead of predicting whether the pixel is red or blue, you could predict whether the pixel is red, blue, or green.</a:t>
            </a:r>
          </a:p>
        </p:txBody>
      </p:sp>
      <p:sp>
        <p:nvSpPr>
          <p:cNvPr id="301" name="Shape 301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>
                <a:latin typeface="Arial" charset="0"/>
                <a:ea typeface="Arial" charset="0"/>
                <a:cs typeface="Arial" charset="0"/>
                <a:sym typeface="Oswald"/>
              </a:rPr>
              <a:t>WHAT IS CLASSIFICATION?</a:t>
            </a:r>
          </a:p>
        </p:txBody>
      </p:sp>
      <p:pic>
        <p:nvPicPr>
          <p:cNvPr id="302" name="Shape 3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5762" y="4477625"/>
            <a:ext cx="5553274" cy="274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</TotalTime>
  <Words>2029</Words>
  <Application>Microsoft Macintosh PowerPoint</Application>
  <PresentationFormat>Custom</PresentationFormat>
  <Paragraphs>322</Paragraphs>
  <Slides>48</Slides>
  <Notes>43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6" baseType="lpstr">
      <vt:lpstr>Arial Hebrew</vt:lpstr>
      <vt:lpstr>Consolas</vt:lpstr>
      <vt:lpstr>Georgia</vt:lpstr>
      <vt:lpstr>Impact</vt:lpstr>
      <vt:lpstr>Merriweather Sans</vt:lpstr>
      <vt:lpstr>Oswald</vt:lpstr>
      <vt:lpstr>Arial</vt:lpstr>
      <vt:lpstr>White</vt:lpstr>
      <vt:lpstr>PowerPoint Presentation</vt:lpstr>
      <vt:lpstr>LEARNING OBJECTIVES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CONFUSION MATRIX</vt:lpstr>
      <vt:lpstr>CONFUSION MATRIX: ACCURACY</vt:lpstr>
      <vt:lpstr>CONFUSION MATRIX: Precision</vt:lpstr>
      <vt:lpstr>CONFUSION MATRIX: Recall</vt:lpstr>
      <vt:lpstr>CONFUSION MATRIX – with all evaluation metrics!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DUE DATE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Reid Offringa</cp:lastModifiedBy>
  <cp:revision>163</cp:revision>
  <dcterms:modified xsi:type="dcterms:W3CDTF">2017-03-10T02:52:25Z</dcterms:modified>
</cp:coreProperties>
</file>