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0"/>
  </p:notesMasterIdLst>
  <p:sldIdLst>
    <p:sldId id="259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11" r:id="rId36"/>
    <p:sldId id="312" r:id="rId37"/>
    <p:sldId id="313" r:id="rId38"/>
    <p:sldId id="314" r:id="rId39"/>
    <p:sldId id="310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7" r:id="rId48"/>
    <p:sldId id="308" r:id="rId49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B2A386-F32F-42BE-89B2-4FB1B8CD852B}">
  <a:tblStyle styleId="{46B2A386-F32F-42BE-89B2-4FB1B8CD852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1"/>
    <p:restoredTop sz="94751"/>
  </p:normalViewPr>
  <p:slideViewPr>
    <p:cSldViewPr snapToGrid="0" snapToObjects="1">
      <p:cViewPr varScale="1">
        <p:scale>
          <a:sx n="73" d="100"/>
          <a:sy n="73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neighbors.DistanceMetric.html#sklearn.neighbors.DistanceMetric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FF043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FF04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45201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 label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a representation of what we are trying to predict:  our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target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Examples of class labels from before are:</a:t>
            </a:r>
          </a:p>
        </p:txBody>
      </p:sp>
      <p:sp>
        <p:nvSpPr>
          <p:cNvPr id="308" name="Shape 3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A CLASS LABEL?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952500" y="3613150"/>
          <a:ext cx="11099800" cy="1828710"/>
        </p:xfrm>
        <a:graphic>
          <a:graphicData uri="http://schemas.openxmlformats.org/drawingml/2006/table">
            <a:tbl>
              <a:tblPr>
                <a:noFill/>
                <a:tableStyleId>{46B2A386-F32F-42BE-89B2-4FB1B8CD852B}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Data Problem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 Labels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Patient data problem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is smoker, is not smoker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pixel color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red, blue, green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28" name="Shape 3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REGRESSION OR CLASSIFICATION?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One of the easiest ways to determine if a problem is regression or classification is to determine if our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target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variable can be ordered mathematically.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For example, if predicting company revenue,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$100MM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greater than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$90MM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  This is a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regression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problem because the target can be ordered.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However, if predicting pixel color,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red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not inherently greater than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blue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  Therefore, this is a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classification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problem.</a:t>
            </a:r>
          </a:p>
        </p:txBody>
      </p:sp>
      <p:sp>
        <p:nvSpPr>
          <p:cNvPr id="315" name="Shape 3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DETERMINING REGRESSION 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Classification and regression differ in what you are trying to predict.</a:t>
            </a:r>
          </a:p>
        </p:txBody>
      </p:sp>
      <p:sp>
        <p:nvSpPr>
          <p:cNvPr id="321" name="Shape 3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DETERMINING REGRESSION OR CLASSIFICATION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00" y="2357750"/>
            <a:ext cx="9851399" cy="49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336" name="Shape 336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337" name="Shape 337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DIRECTIONS</a:t>
            </a:r>
            <a:endParaRPr lang="en-US" sz="20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cxnSp>
        <p:nvCxnSpPr>
          <p:cNvPr id="338" name="Shape 33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9" name="Shape 339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REGRESSION OR CLASSIFICATION?</a:t>
            </a:r>
          </a:p>
        </p:txBody>
      </p:sp>
      <p:sp>
        <p:nvSpPr>
          <p:cNvPr id="340" name="Shape 340"/>
          <p:cNvSpPr/>
          <p:nvPr/>
        </p:nvSpPr>
        <p:spPr>
          <a:xfrm>
            <a:off x="2961475" y="2224350"/>
            <a:ext cx="7559399" cy="3543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R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eview the following situations and decide if each one is a regression problem, classification problem, or neither: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sing the total number of explosions in a movie, predict if the movie is by JJ Abrams or Michael Bay.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etermine how many tickets will be sold to a concert given who is performing, where, and the date and time.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iven the temperature over the last year by day, predict tomorrow's temperature outside.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sing data from four cell phone microphones, reduce the noisy sounds so the voice is crystal clear to the receiving phone.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ith customer data, determine if a user will return or not in the next 7 days to an e-commerce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346" name="Shape 34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BUILD A CLASSIFIER!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Re-explore the iris dataset and build a program that classifies each data point.  Use if-else statements and some Pandas functions.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Measure the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of your classifier using the math of “total correct” over “total samples”.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Your classifier should be able to: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Get one class label 100% correct (one type of iris is easily distinguishable from the other two).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Accurately predict the majority of the other two classes with some error (hint:  make sure you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generalize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).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052757" y="5792350"/>
            <a:ext cx="93689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Classification program for the iris dataset</a:t>
            </a:r>
          </a:p>
        </p:txBody>
      </p:sp>
      <p:sp>
        <p:nvSpPr>
          <p:cNvPr id="355" name="Shape 35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356" name="Shape 35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357" name="Shape 35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8" name="Shape 35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2961475" y="2224350"/>
            <a:ext cx="9866699" cy="5013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datasets, neighbors,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datasets.load_iris()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pd.DataFrame(iris.data, columns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iris.feature_names)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'target'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iris.target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'ctarget'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irisdf.target.apply(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x: cmap[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(x)])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8" name="Shape 36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  <p:sp>
        <p:nvSpPr>
          <p:cNvPr id="378" name="Shape 378"/>
          <p:cNvSpPr/>
          <p:nvPr/>
        </p:nvSpPr>
        <p:spPr>
          <a:xfrm>
            <a:off x="2961475" y="2224350"/>
            <a:ext cx="9866699" cy="497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irisdf.plot(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width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kind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'scatter'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irisdf.ctarget)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irisdf.plot(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width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kind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'scatter'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irisdf.ctarget)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irisdf.describe()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86" name="Shape 3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7" name="Shape 3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  <p:sp>
        <p:nvSpPr>
          <p:cNvPr id="388" name="Shape 388"/>
          <p:cNvSpPr/>
          <p:nvPr/>
        </p:nvSpPr>
        <p:spPr>
          <a:xfrm>
            <a:off x="2961475" y="2224350"/>
            <a:ext cx="9866699" cy="497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starter code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my_classifier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(row):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row[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predictions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irisdf.apply(my_classifier, axis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40817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efine class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labels </a:t>
            </a: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Understand a classification problem</a:t>
            </a: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Build a K-Nearest Neighbors using the </a:t>
            </a:r>
            <a:r>
              <a:rPr lang="en-US" sz="2800" dirty="0" err="1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scikit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learn library</a:t>
            </a: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Learn metrics for classification accuracy and error</a:t>
            </a: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2961475" y="2224350"/>
            <a:ext cx="7559399" cy="2839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 the following questions.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How simple could the if-else classifier be while remaining 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relatively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accurate?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complicated could our if-else classifier be and remain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completely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accurate? How many if-else statements would you need, or nested if-else statements, in order to get the classifier 100% accurate? (The above uses a count of 2).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if-else classifier would work better against iris data that it hasn't seen? Why is that the case?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052757" y="5792350"/>
            <a:ext cx="93689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97" name="Shape 39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98" name="Shape 398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0" name="Shape 400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6" name="Shape 4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K Nearest Neighbors (KNN)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classification algorithm that makes a prediction based upon the closest data points.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KNN algorithm: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a given point, calculate the distance to all other points.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Given those distances, pick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closest points.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probability of each class label given those points.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original point is classified as the class label with the largest probability (“votes”).</a:t>
            </a:r>
          </a:p>
        </p:txBody>
      </p:sp>
      <p:sp>
        <p:nvSpPr>
          <p:cNvPr id="412" name="Shape 4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KNN uses distance to predict a class label.  This application of distance is used as a measure of similarity between classifications.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We’re using shared traits to identify the most likely class label.</a:t>
            </a:r>
          </a:p>
        </p:txBody>
      </p:sp>
      <p:sp>
        <p:nvSpPr>
          <p:cNvPr id="418" name="Shape 4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K NEAREST NEIGHBORS?</a:t>
            </a:r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025" y="3651974"/>
            <a:ext cx="3888749" cy="34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Suppose we want to determine your favorite type of music.  How might we determine this without directly asking you?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Generally, friends share similar traits and interests (e.g. music, sports teams, hobbies, 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etc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).  We could ask your five closest friends what their favorite type of music is and take the majority vote.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the idea behind KNN:  we look for things similar to (or close to) our new observation and identify shared traits.  We can use this information to make an educated guess about a trait of our new observation.</a:t>
            </a:r>
          </a:p>
        </p:txBody>
      </p:sp>
      <p:sp>
        <p:nvSpPr>
          <p:cNvPr id="425" name="Shape 4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 what other tasks do we use a heuristic similar to K Nearest Neighbors?</a:t>
            </a:r>
          </a:p>
        </p:txBody>
      </p:sp>
      <p:sp>
        <p:nvSpPr>
          <p:cNvPr id="434" name="Shape 43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35" name="Shape 43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36" name="Shape 43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437" name="Shape 43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43" name="Shape 44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KNN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What happens if two classes get the same number of votes?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could happen in binary classification if we use an even number for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  This could also happen if there are multiple class labels.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sklearn, it will choose the class that it first saw in the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training set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HAPPENS IN 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could implement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weight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taking into account the distance between the point and its neighbors.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can be done in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by changing the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weights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parameter to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”distance”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Try changing the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weights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parameter.  How does this affect accuracy?</a:t>
            </a:r>
          </a:p>
        </p:txBody>
      </p:sp>
      <p:sp>
        <p:nvSpPr>
          <p:cNvPr id="461" name="Shape 4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HAPPENS IN 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Since KNN works with distance, higher dimensionality of data (i.e. more features) requires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significantly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more samples in order to have the same predictive power.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Consider this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with more dimensions, all points slowly start averaging out to be equally distant.  This causes significant issues for KNN.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Keep the feature space limited and KNN will do well.  Exclude extraneous features when using KNN.</a:t>
            </a:r>
          </a:p>
        </p:txBody>
      </p:sp>
      <p:sp>
        <p:nvSpPr>
          <p:cNvPr id="467" name="Shape 4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Consider two different examples: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classifying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users of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newspaper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and users of a particular toothpaste.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features of the newspapers are very broad and there are many:  sections, topics, types of stories, writers, online vs print,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the features of a toothpaste are more narrow:  has fluoride, controls tartar,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which problem would KNN work better?</a:t>
            </a:r>
          </a:p>
        </p:txBody>
      </p:sp>
      <p:sp>
        <p:nvSpPr>
          <p:cNvPr id="473" name="Shape 4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1734800" cy="23984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Let’s open the starter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 smtClean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AND BUILD A KNN MODEL!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Metrics for regression do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not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apply to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could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measure the distance between the probability of a given class and an item being in that class.  Guessing 0.6 for a 1 is a 0.5 error.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But this overcomplicates our goal: understanding binary classification, whether something is black or white, right or wrong.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do this, we’ll measure “correctness” or “incorrectness”.</a:t>
            </a: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use two primary metrics: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misclassification rate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the number of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correct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predictions out of all predictions in the sample. This is a value we want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maximize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Misclassification rate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the number of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incorrect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predictions out of all predictions in the sample. This is a value we want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minimize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two metrics are directly opposite of each other.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1 -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misclassification rate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=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8995" y="3013549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193706" y="4131572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1778995" y="4410635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9316" y="1675639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3729317" y="2480633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6609981" y="2477822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MATRIX: ACCURACY</a:t>
            </a:r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23345" y="3008097"/>
            <a:ext cx="5787217" cy="2809293"/>
            <a:chOff x="3723345" y="3008097"/>
            <a:chExt cx="5787217" cy="2809293"/>
          </a:xfrm>
        </p:grpSpPr>
        <p:sp>
          <p:nvSpPr>
            <p:cNvPr id="3" name="Rectangle 2"/>
            <p:cNvSpPr/>
            <p:nvPr/>
          </p:nvSpPr>
          <p:spPr>
            <a:xfrm>
              <a:off x="3723345" y="3008097"/>
              <a:ext cx="2886636" cy="1402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True Positive</a:t>
              </a:r>
              <a:endParaRPr lang="en-US" sz="2000" b="1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09981" y="3013548"/>
              <a:ext cx="2900581" cy="13984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False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Negative</a:t>
              </a:r>
            </a:p>
            <a:p>
              <a:pPr algn="ctr"/>
              <a:r>
                <a:rPr lang="en-US" sz="2000" b="1" dirty="0" smtClean="0"/>
                <a:t>(Type II Error)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29316" y="4407824"/>
              <a:ext cx="2880665" cy="14095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False Positive</a:t>
              </a:r>
            </a:p>
            <a:p>
              <a:pPr algn="ctr"/>
              <a:r>
                <a:rPr lang="en-US" sz="2000" b="1" dirty="0" smtClean="0"/>
                <a:t>(Type I Error)</a:t>
              </a:r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09981" y="4405013"/>
              <a:ext cx="2900581" cy="1404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True Negative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30317" y="3013548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6609981" y="4413275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5669" y="1754672"/>
            <a:ext cx="627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+</a:t>
            </a:r>
            <a:endParaRPr lang="en-US" sz="3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92188" y="3709366"/>
            <a:ext cx="89109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156E-6 4.34783E-6 L -0.02149 -0.22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" y="-110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562E-7 -0.00195 L 0.01587 -0.415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" y="-20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4.34783E-7 L 9.375E-7 0.192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MATRIX: Precision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0317" y="3013548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92188" y="3709366"/>
            <a:ext cx="89109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22343" y="4418897"/>
            <a:ext cx="6174691" cy="1398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61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156E-6 4.34783E-6 L 0.11047 -0.136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8" y="-6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313E-6 3.91304E-6 L 0.23425 0.1919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7" y="9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4" grpId="0" animBg="1"/>
      <p:bldP spid="1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MATRIX: Recall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0317" y="3013548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92188" y="3709366"/>
            <a:ext cx="89109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30316" y="4420304"/>
            <a:ext cx="6095001" cy="167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53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156E-6 4.34783E-6 L 0.11047 -0.136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8" y="-6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562E-7 -8.69565E-7 L -0.21997 0.191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9" y="9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313E-6 3.91304E-6 L 0.23425 0.1919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7" y="9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4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89428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 </a:t>
            </a:r>
            <a:r>
              <a:rPr lang="mr-IN" sz="3000" dirty="0" smtClean="0"/>
              <a:t>–</a:t>
            </a:r>
            <a:r>
              <a:rPr lang="en-US" sz="3000" dirty="0" smtClean="0"/>
              <a:t> with all evaluation metrics!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4" y="1400628"/>
            <a:ext cx="11671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So far, we’ve worked primarily with regression problems.  We’ve focused on predicting a continuous set of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That means we’ve been able to use distance to measure how accurate our prediction is.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for other problems, we need to predict binary responses.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E.g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.: A loan will default or it won’t.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An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email is spam or isn’t spam.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509" name="Shape 5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2961475" y="2224350"/>
            <a:ext cx="9460199" cy="3561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One of the primary challenges of KNN is solving for k - how many neighbors do we use?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 </a:t>
            </a:r>
            <a:r>
              <a:rPr lang="en-US" sz="1800" b="1">
                <a:latin typeface="Arial" charset="0"/>
                <a:ea typeface="Arial" charset="0"/>
                <a:cs typeface="Arial" charset="0"/>
                <a:sym typeface="Georgia"/>
              </a:rPr>
              <a:t>smallest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k we can use is 1.  However, using only one neighbor will probably perform poorly.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 largest k we can use is n-1 (every other point in the data set).  However, this would result in always choosing the largest class in the sample.  This would also perform poorly.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lesson 8 starter code and the iris data set to answer the following questions: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What is the accuracy for k=1?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What is the accuracy for k=n-1?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Using cross validation, what value of k optimizes model accuracy.  Create a plot with </a:t>
            </a:r>
            <a:r>
              <a:rPr lang="en-US" sz="1800" i="1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as the x-axis and </a:t>
            </a:r>
            <a:r>
              <a:rPr lang="en-US" sz="1800" i="1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as the y-axis (called a “fit chart”) to help find the answer.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18" name="Shape 518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9" name="Shape 51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(35 minutes)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1" name="Shape 52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2961475" y="2224350"/>
            <a:ext cx="9460199" cy="4761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'n_neighbors'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}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gs.fit(iris.data, iris.target)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gs.grid_scores_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530" name="Shape 53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1" name="Shape 53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2961475" y="2224350"/>
            <a:ext cx="9460199" cy="3561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Bonus Questions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By default, the KNN classifier in </a:t>
            </a:r>
            <a:r>
              <a:rPr lang="en-US" sz="1800" dirty="0" err="1">
                <a:latin typeface="Georgia"/>
                <a:ea typeface="Georgia"/>
                <a:cs typeface="Georgia"/>
                <a:sym typeface="Georgia"/>
              </a:rPr>
              <a:t>sklearn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uses the </a:t>
            </a:r>
            <a:r>
              <a:rPr lang="en-US" sz="1800" i="1" dirty="0" err="1">
                <a:latin typeface="Georgia"/>
                <a:ea typeface="Georgia"/>
                <a:cs typeface="Georgia"/>
                <a:sym typeface="Georgia"/>
              </a:rPr>
              <a:t>Minkowski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 metric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for distance.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of data does this metric work best for?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of data does this distance metric not work for?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You can read about distance metrics in </a:t>
            </a:r>
            <a:r>
              <a:rPr lang="en-US" sz="18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the sklearn documentation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.</a:t>
            </a:r>
            <a:br>
              <a:rPr lang="en-US" sz="1800" dirty="0">
                <a:latin typeface="Georgia"/>
                <a:ea typeface="Georgia"/>
                <a:cs typeface="Georgia"/>
                <a:sym typeface="Georgia"/>
              </a:rPr>
            </a:b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It is possible to use KNN as a regression estimator.  Determine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Steps that KNN Regression would follow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How it predicts a regression value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0" name="Shape 540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1" name="Shape 54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</a:t>
            </a:r>
          </a:p>
        </p:txBody>
      </p:sp>
      <p:cxnSp>
        <p:nvCxnSpPr>
          <p:cNvPr id="542" name="Shape 54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549" name="Shape 5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class labels? What does it mean to classify?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is a classification problem different from a regression problem?  How are they similar?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does the KNN algorithm work?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primary parameters are available for tuning a KNN estimator?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do you define: accuracy, misclassification?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 Final Project, Deliverable 1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87" name="Shape 5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8" name="Shape 5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89" name="Shape 5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595" name="Shape 59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6" name="Shape 59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97" name="Shape 59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598" name="Shape 598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 Hebrew" charset="-79"/>
                <a:ea typeface="Arial Hebrew" charset="-79"/>
                <a:cs typeface="Arial Hebrew" charset="-79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if we want to build a model to predict a set of values, like a photo color or the gender of a baby?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Can we use regression for binary values?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 the same principles apply?</a:t>
            </a:r>
          </a:p>
        </p:txBody>
      </p:sp>
      <p:sp>
        <p:nvSpPr>
          <p:cNvPr id="273" name="Shape 27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274" name="Shape 2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275" name="Shape 27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276" name="Shape 2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82" name="Shape 28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Classification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machine learning problem for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Predicting a categorical outcome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Many classification problems are trying to predict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binary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example, we may be using patient data (medical history)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to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predict whether the patient is a smoker or not.</a:t>
            </a:r>
          </a:p>
        </p:txBody>
      </p:sp>
      <p:sp>
        <p:nvSpPr>
          <p:cNvPr id="288" name="Shape 2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Some problems don’t appear to be binary at first glance.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But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can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it boil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down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to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boolean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(true/false)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if you are predicting whether an image pixel will be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or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blue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don’t need to predict that                                                                                a pixel is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blue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just that it is                                                                                 not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similar to the concept                                                                                of dummy variables.</a:t>
            </a:r>
          </a:p>
        </p:txBody>
      </p:sp>
      <p:sp>
        <p:nvSpPr>
          <p:cNvPr id="294" name="Shape 2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12" y="3467675"/>
            <a:ext cx="70770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Binary classification is the simplest form of classification.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However, classification problems can have multiple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 labels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Instead of predicting whether the pixel is red or blue, you could predict whether the pixel is red, blue, or green.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62" y="4477625"/>
            <a:ext cx="5553274" cy="27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2029</Words>
  <Application>Microsoft Macintosh PowerPoint</Application>
  <PresentationFormat>Custom</PresentationFormat>
  <Paragraphs>322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 Hebrew</vt:lpstr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</vt:lpstr>
      <vt:lpstr>CONFUSION MATRIX: ACCURACY</vt:lpstr>
      <vt:lpstr>CONFUSION MATRIX: Precision</vt:lpstr>
      <vt:lpstr>CONFUSION MATRIX: Recall</vt:lpstr>
      <vt:lpstr>CONFUSION MATRIX – with all evaluation metrics!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165</cp:revision>
  <dcterms:modified xsi:type="dcterms:W3CDTF">2017-03-14T19:40:15Z</dcterms:modified>
</cp:coreProperties>
</file>