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0" r:id="rId1"/>
    <p:sldMasterId id="2147483711" r:id="rId2"/>
  </p:sldMasterIdLst>
  <p:notesMasterIdLst>
    <p:notesMasterId r:id="rId61"/>
  </p:notesMasterIdLst>
  <p:sldIdLst>
    <p:sldId id="259" r:id="rId3"/>
    <p:sldId id="260" r:id="rId4"/>
    <p:sldId id="265" r:id="rId5"/>
    <p:sldId id="266" r:id="rId6"/>
    <p:sldId id="273" r:id="rId7"/>
    <p:sldId id="336" r:id="rId8"/>
    <p:sldId id="337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338" r:id="rId20"/>
    <p:sldId id="330" r:id="rId21"/>
    <p:sldId id="331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6" r:id="rId33"/>
    <p:sldId id="297" r:id="rId34"/>
    <p:sldId id="332" r:id="rId35"/>
    <p:sldId id="333" r:id="rId36"/>
    <p:sldId id="334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35" r:id="rId58"/>
    <p:sldId id="327" r:id="rId59"/>
    <p:sldId id="328" r:id="rId60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1"/>
    <p:restoredTop sz="94643"/>
  </p:normalViewPr>
  <p:slideViewPr>
    <p:cSldViewPr snapToGrid="0" snapToObjects="1">
      <p:cViewPr>
        <p:scale>
          <a:sx n="85" d="100"/>
          <a:sy n="85" d="100"/>
        </p:scale>
        <p:origin x="6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2977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157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0" name="Shape 6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  <a:sym typeface="Georgia"/>
              </a:rPr>
              <a:t>For example, given a medical exam that tests for cancer, how often does it correctly identify patients with cancer?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  <a:sym typeface="Georgia"/>
              </a:rPr>
              <a:t>For example, given a medical exam that tests for cancer, how often does it correctly identify patients with cancer?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01092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  <a:sym typeface="Georgia"/>
              </a:rPr>
              <a:t>How often does a test CORRECTLY</a:t>
            </a:r>
            <a:r>
              <a:rPr lang="en-US" sz="1200" baseline="0" dirty="0" smtClean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  <a:sym typeface="Georgia"/>
              </a:rPr>
              <a:t>identify patient as cancer-free?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12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8284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  <a:sym typeface="Georgia"/>
              </a:rPr>
              <a:t>How often does a test </a:t>
            </a:r>
            <a:r>
              <a:rPr lang="en-US" sz="12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incorrectly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  <a:sym typeface="Georgia"/>
              </a:rPr>
              <a:t> identify patient as cancer-free?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71109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www.navan.name</a:t>
            </a:r>
            <a:r>
              <a:rPr lang="en-US" dirty="0" smtClean="0"/>
              <a:t>/roc/</a:t>
            </a: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5" name="Shape 8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scikit-learn.org</a:t>
            </a:r>
            <a:r>
              <a:rPr lang="en-US" dirty="0" smtClean="0"/>
              <a:t>/stable/modules/</a:t>
            </a:r>
            <a:r>
              <a:rPr lang="en-US" dirty="0" err="1" smtClean="0"/>
              <a:t>classes.html#sklearn-metrics-metrics</a:t>
            </a: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2" name="Shape 8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2" name="Shape 8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www.kaggle.com</a:t>
            </a:r>
            <a:r>
              <a:rPr lang="en-US" dirty="0" smtClean="0"/>
              <a:t>/c/titanic</a:t>
            </a:r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Shape 8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2" name="Shape 8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8" name="Shape 8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6" name="Shape 93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4" name="Shape 9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61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an.name/roc/" TargetMode="External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sklearn-metrics-metrics" TargetMode="External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" TargetMode="External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jamanetwork.com/journals/jama/article-abstract/2610320?utm_medium=alert&amp;utm" TargetMode="External"/><Relationship Id="rId3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INTRODUCTION TO LOGISTIC REGRESSION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THE SIGMOID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Recall that e is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inverse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of the natural log.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As x increases, the results is closer to 1.  As x decreases, the result is closer to 0.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When x = 0, the result is 0.5.</a:t>
            </a:r>
          </a:p>
        </p:txBody>
      </p:sp>
      <p:pic>
        <p:nvPicPr>
          <p:cNvPr id="560" name="Shape 5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262" y="4451350"/>
            <a:ext cx="6120275" cy="26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THE SIGMOID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Since x decides how to much to increase or decrease the value away from 0.5, x can be interpreted as something like a coefficient.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However, we still need to change its form to make it more useful.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572" name="Shape 57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PLOTTING A SIGMOID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Use the sigmoid function definition with values of x between -6 and 6 to plot it on a graph.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 this by hand or write Python code to evaluate it.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Recall that e = 2.71.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 we get an the “S” shape we expect?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PLOTTING A SIGMOID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584" name="Shape 58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ODDS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AND LOG-ODDS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logit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function is the inverse of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sigmoid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function.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will act as our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link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function for logistic regression.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Mathematically, the logit function is defined as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591" name="Shape 5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3312" y="3114812"/>
            <a:ext cx="19335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274" y="3927150"/>
            <a:ext cx="3156250" cy="31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ODDS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AND LOG-ODDS</a:t>
            </a:r>
          </a:p>
        </p:txBody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value within the natural log, p / (1-p) represents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odds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  Taking the natural log of odds generates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log odds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599" name="Shape 5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537" y="2725274"/>
            <a:ext cx="4205725" cy="4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Contrast LOGIT with OLS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logit function allows for 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 values 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between -∞ and ∞, but provides us probabilities between 0 and 1.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06" name="Shape 6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662" y="2760662"/>
            <a:ext cx="524827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840" y="1391281"/>
            <a:ext cx="4338612" cy="5911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6" y="678721"/>
            <a:ext cx="11734800" cy="711200"/>
          </a:xfrm>
        </p:spPr>
        <p:txBody>
          <a:bodyPr/>
          <a:lstStyle/>
          <a:p>
            <a:r>
              <a:rPr lang="en-US" sz="3000" dirty="0" smtClean="0"/>
              <a:t>PROBABILITIES are </a:t>
            </a:r>
            <a:r>
              <a:rPr lang="en-US" sz="3000" dirty="0"/>
              <a:t>“snapped” to class labels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(by </a:t>
            </a:r>
            <a:r>
              <a:rPr lang="en-US" sz="3000" dirty="0"/>
              <a:t>thresholding at the 50% level) </a:t>
            </a:r>
            <a:endParaRPr lang="en-US" sz="3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952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Knowledge Check</a:t>
            </a:r>
            <a:endParaRPr lang="en-US" sz="9600" b="1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6253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INTRODUCTION TO LOGISTIC REGRESSION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4388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Build a Logistic regression classification model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Using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indent="-25654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Explain coefficients in Logistic Regression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Describe a sigmoid function, odds, and the odds ratio as well as how they relate to logistic regression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Evaluate a model using metrics such as classification accuracy/error, confusion matrix, ROC/AUC curves, and loss functions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Arial" charset="0"/>
                <a:ea typeface="Arial" charset="0"/>
                <a:cs typeface="Arial" charset="0"/>
                <a:sym typeface="Oswald"/>
              </a:rPr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INTRODUCTION TO LOGISTIC REGRESSION</a:t>
            </a:r>
          </a:p>
        </p:txBody>
      </p:sp>
      <p:pic>
        <p:nvPicPr>
          <p:cNvPr id="466" name="Shape 4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2976799" y="2332750"/>
            <a:ext cx="9174599" cy="342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Read through the following questions and brainstorm answers for each: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What are the main differences between linear and KNN models? What is different about how they approach</a:t>
            </a:r>
            <a:r>
              <a:rPr lang="en-US" sz="1800" i="1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solving the problem? </a:t>
            </a:r>
          </a:p>
          <a:p>
            <a:pPr marL="914400" lvl="1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For example, what is </a:t>
            </a:r>
            <a:r>
              <a:rPr lang="en-US" sz="1800" i="1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interpretable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 about OLS compared to what's </a:t>
            </a:r>
            <a:r>
              <a:rPr lang="en-US" sz="1800" i="1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interpretable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 in KNN?</a:t>
            </a: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endParaRPr lang="en-US" sz="1800" dirty="0">
              <a:solidFill>
                <a:srgbClr val="333333"/>
              </a:solidFill>
              <a:highlight>
                <a:srgbClr val="FFFFFF"/>
              </a:highlight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What 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would be the advantage of using a linear model like OLS to solve a classification problem, compared to KNN?</a:t>
            </a:r>
          </a:p>
          <a:p>
            <a:pPr marL="914400" lvl="1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What are some challenges for using OLS to solve a classification problem (say, if the values were either 1 or 0</a:t>
            </a:r>
            <a:r>
              <a:rPr lang="en-US" sz="1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)?</a:t>
            </a:r>
          </a:p>
          <a:p>
            <a:pPr marL="914400" indent="-342900">
              <a:buClr>
                <a:srgbClr val="333333"/>
              </a:buClr>
              <a:buSzPct val="100000"/>
              <a:buFont typeface="Georgia"/>
              <a:buAutoNum type="arabicPeriod"/>
            </a:pPr>
            <a:endParaRPr lang="en-US" sz="1800" dirty="0" smtClean="0">
              <a:solidFill>
                <a:srgbClr val="333333"/>
              </a:solidFill>
              <a:highlight>
                <a:srgbClr val="FFFFFF"/>
              </a:highlight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Why is it important to take values between -∞ and ∞, but provide probabilities between 0 and 1</a:t>
            </a:r>
            <a:r>
              <a:rPr lang="en-US" sz="18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</a:p>
        </p:txBody>
      </p:sp>
      <p:sp>
        <p:nvSpPr>
          <p:cNvPr id="469" name="Shape 469"/>
          <p:cNvSpPr/>
          <p:nvPr/>
        </p:nvSpPr>
        <p:spPr>
          <a:xfrm>
            <a:off x="3039743" y="6682183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470" name="Shape 470"/>
          <p:cNvSpPr/>
          <p:nvPr/>
        </p:nvSpPr>
        <p:spPr>
          <a:xfrm>
            <a:off x="2976799" y="62894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71" name="Shape 471"/>
          <p:cNvSpPr/>
          <p:nvPr/>
        </p:nvSpPr>
        <p:spPr>
          <a:xfrm>
            <a:off x="2497949" y="1343204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472" name="Shape 47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3861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ODDS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  <a:sym typeface="Oswald"/>
              </a:rPr>
              <a:t>AND LOG-ODDS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An example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:</a:t>
            </a:r>
            <a:r>
              <a:rPr lang="en-US" sz="24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the logit value (log odds) of 0.2 </a:t>
            </a:r>
            <a:endParaRPr lang="en-US" sz="2400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(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or odds of </a:t>
            </a:r>
            <a:r>
              <a:rPr lang="en-US" sz="24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~1.2:1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0.2 = ln(p / (1-p) )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With a mean probability of 0.5, the adjusted probability would be ~0.55.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1 / (1 + e</a:t>
            </a:r>
            <a:r>
              <a:rPr lang="en-US" sz="2400" baseline="30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-0.2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To calculate this in python, we could use the following.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1 / (1 + </a:t>
            </a:r>
            <a:r>
              <a:rPr lang="en-US" sz="24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numpy.exp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(-0.2)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While the logit value represents the coefficients in the logistic function, we can convert them into odds ratios that make them more easily interpretable.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The odds multiply by e</a:t>
            </a:r>
            <a:r>
              <a:rPr lang="en-US" sz="2800" baseline="30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B1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for every 1-unit increase in x.</a:t>
            </a:r>
          </a:p>
        </p:txBody>
      </p:sp>
      <p:sp>
        <p:nvSpPr>
          <p:cNvPr id="630" name="Shape 6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ODDS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AND LOG-ODDS</a:t>
            </a:r>
          </a:p>
        </p:txBody>
      </p:sp>
      <p:pic>
        <p:nvPicPr>
          <p:cNvPr id="631" name="Shape 6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675" y="3088223"/>
            <a:ext cx="3627449" cy="11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Shape 6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1137" y="5063900"/>
            <a:ext cx="6282525" cy="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With these coefficients, we get our overall probability:  the logistic regression draws a linear 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decision line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which divides the classes.</a:t>
            </a:r>
          </a:p>
        </p:txBody>
      </p:sp>
      <p:sp>
        <p:nvSpPr>
          <p:cNvPr id="638" name="Shape 6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ODDS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AND LOG-ODDS</a:t>
            </a:r>
          </a:p>
        </p:txBody>
      </p:sp>
      <p:pic>
        <p:nvPicPr>
          <p:cNvPr id="639" name="Shape 6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425" y="2617787"/>
            <a:ext cx="569595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645" name="Shape 64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WAGER THOSE ODDS!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Shape 6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Shape 65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Given the odds below for some football games, use the </a:t>
            </a:r>
            <a:r>
              <a:rPr lang="en-US" sz="1800" i="1" dirty="0">
                <a:latin typeface="Arial" charset="0"/>
                <a:ea typeface="Arial" charset="0"/>
                <a:cs typeface="Arial" charset="0"/>
                <a:sym typeface="Georgia"/>
              </a:rPr>
              <a:t>logit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function and the </a:t>
            </a:r>
            <a:r>
              <a:rPr lang="en-US" sz="1800" i="1" dirty="0">
                <a:latin typeface="Arial" charset="0"/>
                <a:ea typeface="Arial" charset="0"/>
                <a:cs typeface="Arial" charset="0"/>
                <a:sym typeface="Georgia"/>
              </a:rPr>
              <a:t>sigmoid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function to solve for the </a:t>
            </a:r>
            <a:r>
              <a:rPr lang="en-US" sz="1800" i="1" dirty="0">
                <a:latin typeface="Arial" charset="0"/>
                <a:ea typeface="Arial" charset="0"/>
                <a:cs typeface="Arial" charset="0"/>
                <a:sym typeface="Georgia"/>
              </a:rPr>
              <a:t>probability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that the “better” team would win.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Stanford : Iowa, 5:1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Alabama : Michigan State, 20:1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Clemson : Oklahoma, 1.1:1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Houston : Florida State, 1.8:1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Ohio State : Notre Dame, 1.6:1</a:t>
            </a:r>
          </a:p>
        </p:txBody>
      </p:sp>
      <p:sp>
        <p:nvSpPr>
          <p:cNvPr id="653" name="Shape 65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The desired probabilities</a:t>
            </a:r>
          </a:p>
        </p:txBody>
      </p:sp>
      <p:sp>
        <p:nvSpPr>
          <p:cNvPr id="654" name="Shape 65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55" name="Shape 655"/>
          <p:cNvSpPr/>
          <p:nvPr/>
        </p:nvSpPr>
        <p:spPr>
          <a:xfrm>
            <a:off x="2976799" y="1509027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(15 minutes)</a:t>
            </a:r>
          </a:p>
        </p:txBody>
      </p:sp>
      <p:cxnSp>
        <p:nvCxnSpPr>
          <p:cNvPr id="656" name="Shape 65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57" name="Shape 657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WAGER THOSE ODDS!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Shape 6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Shape 66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2961475" y="2224350"/>
            <a:ext cx="9803999" cy="309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logit_func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(odds):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uses a float (odds) and returns back the log odds (logit)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sigmoid_func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(logit):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uses a float (logit) and returns back the probability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</a:p>
        </p:txBody>
      </p:sp>
      <p:sp>
        <p:nvSpPr>
          <p:cNvPr id="665" name="Shape 665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7" name="Shape 667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WAGER THOSE ODDS!</a:t>
            </a:r>
          </a:p>
        </p:txBody>
      </p:sp>
      <p:sp>
        <p:nvSpPr>
          <p:cNvPr id="668" name="Shape 66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69" name="Shape 66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desired probabilities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675" name="Shape 67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LOGISTIC REGRESSION IMPLEMENTATION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Use the data </a:t>
            </a:r>
            <a:r>
              <a:rPr lang="en-US" sz="1800" dirty="0" err="1">
                <a:latin typeface="Arial" charset="0"/>
                <a:ea typeface="Arial" charset="0"/>
                <a:cs typeface="Arial" charset="0"/>
                <a:sym typeface="Consolas"/>
              </a:rPr>
              <a:t>collegeadmissions.csv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and the </a:t>
            </a:r>
            <a:r>
              <a:rPr lang="en-US" sz="1800" dirty="0" err="1">
                <a:latin typeface="Arial" charset="0"/>
                <a:ea typeface="Arial" charset="0"/>
                <a:cs typeface="Arial" charset="0"/>
                <a:sym typeface="Consolas"/>
              </a:rPr>
              <a:t>LogisticRegression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estimator in </a:t>
            </a:r>
            <a:r>
              <a:rPr lang="en-US" sz="1800" dirty="0" err="1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to predict the target variable 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Consolas"/>
              </a:rPr>
              <a:t>admit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What is the bias, or prior probability, of the dataset?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Build a simple model with one feature and explore the </a:t>
            </a:r>
            <a:r>
              <a:rPr lang="en-US" sz="1800" dirty="0" err="1">
                <a:latin typeface="Arial" charset="0"/>
                <a:ea typeface="Arial" charset="0"/>
                <a:cs typeface="Arial" charset="0"/>
                <a:sym typeface="Consolas"/>
              </a:rPr>
              <a:t>coef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Consolas"/>
              </a:rPr>
              <a:t>_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value.  Does this represent the odds or logit (log odds)?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Build a more complicated model using multiple features.  Interpreting the odds, which features have the most impact on admission rate?  Which features have the least?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What is the accuracy of your model?</a:t>
            </a:r>
          </a:p>
        </p:txBody>
      </p:sp>
      <p:pic>
        <p:nvPicPr>
          <p:cNvPr id="681" name="Shape 6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684" name="Shape 68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85" name="Shape 685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(15 minutes)</a:t>
            </a:r>
          </a:p>
        </p:txBody>
      </p:sp>
      <p:cxnSp>
        <p:nvCxnSpPr>
          <p:cNvPr id="686" name="Shape 68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7" name="Shape 68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LOGISTIC REGRESSION IMPLEMENTATION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693" name="Shape 69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78" name="Shape 47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Accuracy is only one of several metrics used when solving a classification problem.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Accuracy = total predicted correct / total observations in dataset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Accuracy alone doesn’t always give us a full picture.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we know a model is 75% accurate, it doesn’t provide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any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insight into why the 25% was wrong.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split up the accuracy of each label by using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the RECALL (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true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positive 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rate)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and the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FALL-OUT (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false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positive 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rate)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43298" y="4119720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6" name="Rectangle 5"/>
          <p:cNvSpPr/>
          <p:nvPr/>
        </p:nvSpPr>
        <p:spPr>
          <a:xfrm>
            <a:off x="7129934" y="4125171"/>
            <a:ext cx="2900581" cy="13984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</a:t>
            </a:r>
            <a:r>
              <a:rPr lang="en-US" sz="2000" b="1" dirty="0" smtClean="0">
                <a:solidFill>
                  <a:schemeClr val="bg1"/>
                </a:solidFill>
              </a:rPr>
              <a:t>Negative</a:t>
            </a:r>
          </a:p>
          <a:p>
            <a:pPr algn="ctr"/>
            <a:r>
              <a:rPr lang="en-US" sz="2000" b="1" dirty="0" smtClean="0"/>
              <a:t>(Type II Error)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249269" y="5519447"/>
            <a:ext cx="2880665" cy="1409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Positive</a:t>
            </a:r>
          </a:p>
          <a:p>
            <a:pPr algn="ctr"/>
            <a:r>
              <a:rPr lang="en-US" sz="2000" b="1" dirty="0" smtClean="0"/>
              <a:t>(Type I Error)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7129934" y="5516636"/>
            <a:ext cx="2900581" cy="1404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98948" y="4125172"/>
            <a:ext cx="1944350" cy="1397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Observations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326247" y="5243195"/>
            <a:ext cx="2803842" cy="567794"/>
          </a:xfrm>
          <a:prstGeom prst="rect">
            <a:avLst/>
          </a:prstGeom>
          <a:pattFill prst="pct9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Reality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2298948" y="5522258"/>
            <a:ext cx="1944350" cy="1398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Observations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9269" y="2787262"/>
            <a:ext cx="5781245" cy="535726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Prediction</a:t>
            </a:r>
            <a:endParaRPr lang="en-US" sz="3000" b="1" dirty="0"/>
          </a:p>
        </p:txBody>
      </p:sp>
      <p:sp>
        <p:nvSpPr>
          <p:cNvPr id="13" name="Rectangle 12"/>
          <p:cNvSpPr/>
          <p:nvPr/>
        </p:nvSpPr>
        <p:spPr>
          <a:xfrm>
            <a:off x="4249270" y="3592256"/>
            <a:ext cx="2880665" cy="535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Predictions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7129934" y="3589445"/>
            <a:ext cx="2900581" cy="535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Predictions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Recall asks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“Out of all of the target class labels, how many were accurately predicted to belong to that class?”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RECALL / SENSITIVITY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71581" y="4173509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7" name="Rectangle 6"/>
          <p:cNvSpPr/>
          <p:nvPr/>
        </p:nvSpPr>
        <p:spPr>
          <a:xfrm>
            <a:off x="7058217" y="4178960"/>
            <a:ext cx="2900581" cy="13984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</a:t>
            </a:r>
            <a:r>
              <a:rPr lang="en-US" sz="2000" b="1" dirty="0" smtClean="0">
                <a:solidFill>
                  <a:schemeClr val="bg1"/>
                </a:solidFill>
              </a:rPr>
              <a:t>Negative</a:t>
            </a:r>
          </a:p>
          <a:p>
            <a:pPr algn="ctr"/>
            <a:r>
              <a:rPr lang="en-US" sz="2000" b="1" dirty="0" smtClean="0"/>
              <a:t>(Type II Error)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4177552" y="5573236"/>
            <a:ext cx="2880665" cy="1409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Positive</a:t>
            </a:r>
          </a:p>
          <a:p>
            <a:pPr algn="ctr"/>
            <a:r>
              <a:rPr lang="en-US" sz="2000" b="1" dirty="0" smtClean="0"/>
              <a:t>(Type I Error)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7058217" y="5570425"/>
            <a:ext cx="2900581" cy="1404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27231" y="4178961"/>
            <a:ext cx="1944350" cy="1397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Observations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254530" y="5296984"/>
            <a:ext cx="2803842" cy="567794"/>
          </a:xfrm>
          <a:prstGeom prst="rect">
            <a:avLst/>
          </a:prstGeom>
          <a:pattFill prst="pct9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Reality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2227231" y="5576047"/>
            <a:ext cx="1944350" cy="1398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Observations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7552" y="2841051"/>
            <a:ext cx="5781245" cy="535726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Prediction</a:t>
            </a:r>
            <a:endParaRPr lang="en-US" sz="3000" b="1" dirty="0"/>
          </a:p>
        </p:txBody>
      </p:sp>
      <p:sp>
        <p:nvSpPr>
          <p:cNvPr id="14" name="Rectangle 13"/>
          <p:cNvSpPr/>
          <p:nvPr/>
        </p:nvSpPr>
        <p:spPr>
          <a:xfrm>
            <a:off x="4177553" y="3646045"/>
            <a:ext cx="2880665" cy="535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Predictions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7058217" y="3643234"/>
            <a:ext cx="2900581" cy="535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Predictions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573888" y="3613423"/>
            <a:ext cx="1939360" cy="804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17" name="Rectangle 16"/>
          <p:cNvSpPr/>
          <p:nvPr/>
        </p:nvSpPr>
        <p:spPr>
          <a:xfrm>
            <a:off x="10573888" y="4871882"/>
            <a:ext cx="1944350" cy="1397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Observations</a:t>
            </a:r>
            <a:endParaRPr lang="en-US" sz="2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690407" y="4641696"/>
            <a:ext cx="167939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False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Positive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Rate (Fall-out) asks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“Out of all items not belonging to a class label, how many were predicted as belonging to that target class label?”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s</a:t>
            </a: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FALSE POSITIVE RATE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71581" y="4173509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7" name="Rectangle 6"/>
          <p:cNvSpPr/>
          <p:nvPr/>
        </p:nvSpPr>
        <p:spPr>
          <a:xfrm>
            <a:off x="7058217" y="4178960"/>
            <a:ext cx="2900581" cy="13984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</a:t>
            </a:r>
            <a:r>
              <a:rPr lang="en-US" sz="2000" b="1" dirty="0" smtClean="0">
                <a:solidFill>
                  <a:schemeClr val="bg1"/>
                </a:solidFill>
              </a:rPr>
              <a:t>Negative</a:t>
            </a:r>
          </a:p>
          <a:p>
            <a:pPr algn="ctr"/>
            <a:r>
              <a:rPr lang="en-US" sz="2000" b="1" dirty="0" smtClean="0"/>
              <a:t>(Type II Error)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4177552" y="5573236"/>
            <a:ext cx="2880665" cy="1409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Positive</a:t>
            </a:r>
          </a:p>
          <a:p>
            <a:pPr algn="ctr"/>
            <a:r>
              <a:rPr lang="en-US" sz="2000" b="1" dirty="0" smtClean="0"/>
              <a:t>(Type I Error)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7058217" y="5570425"/>
            <a:ext cx="2900581" cy="1404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27231" y="4178961"/>
            <a:ext cx="1944350" cy="1397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Observations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254530" y="5296984"/>
            <a:ext cx="2803842" cy="567794"/>
          </a:xfrm>
          <a:prstGeom prst="rect">
            <a:avLst/>
          </a:prstGeom>
          <a:pattFill prst="pct9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Reality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2227231" y="5576047"/>
            <a:ext cx="1944350" cy="1398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Observations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7552" y="2841051"/>
            <a:ext cx="5781245" cy="535726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Prediction</a:t>
            </a:r>
            <a:endParaRPr lang="en-US" sz="3000" b="1" dirty="0"/>
          </a:p>
        </p:txBody>
      </p:sp>
      <p:sp>
        <p:nvSpPr>
          <p:cNvPr id="14" name="Rectangle 13"/>
          <p:cNvSpPr/>
          <p:nvPr/>
        </p:nvSpPr>
        <p:spPr>
          <a:xfrm>
            <a:off x="4177553" y="3646045"/>
            <a:ext cx="2880665" cy="535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Predictions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7058217" y="3643234"/>
            <a:ext cx="2900581" cy="535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Predictions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514118" y="3643234"/>
            <a:ext cx="1855681" cy="1005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Positive</a:t>
            </a:r>
          </a:p>
          <a:p>
            <a:pPr algn="ctr"/>
            <a:r>
              <a:rPr lang="en-US" sz="2000" b="1" dirty="0" smtClean="0"/>
              <a:t>(Type I Error)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10514119" y="5227249"/>
            <a:ext cx="1944350" cy="1398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Observations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690407" y="4946496"/>
            <a:ext cx="167939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8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SPECIFICITY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23345" y="3008097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9" name="Rectangle 8"/>
          <p:cNvSpPr/>
          <p:nvPr/>
        </p:nvSpPr>
        <p:spPr>
          <a:xfrm>
            <a:off x="6609981" y="3013548"/>
            <a:ext cx="2900581" cy="13984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</a:t>
            </a:r>
            <a:r>
              <a:rPr lang="en-US" sz="2000" b="1" dirty="0" smtClean="0">
                <a:solidFill>
                  <a:schemeClr val="bg1"/>
                </a:solidFill>
              </a:rPr>
              <a:t>Negative</a:t>
            </a:r>
          </a:p>
          <a:p>
            <a:pPr algn="ctr"/>
            <a:r>
              <a:rPr lang="en-US" sz="2000" b="1" dirty="0" smtClean="0"/>
              <a:t>(Type II Error)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729316" y="4407824"/>
            <a:ext cx="2880665" cy="1409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Positive</a:t>
            </a:r>
          </a:p>
          <a:p>
            <a:pPr algn="ctr"/>
            <a:r>
              <a:rPr lang="en-US" sz="2000" b="1" dirty="0" smtClean="0"/>
              <a:t>(Type I Error)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6609981" y="4405013"/>
            <a:ext cx="2900581" cy="1404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78995" y="3013549"/>
            <a:ext cx="1944350" cy="1397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Observations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-193706" y="4131572"/>
            <a:ext cx="2803842" cy="567794"/>
          </a:xfrm>
          <a:prstGeom prst="rect">
            <a:avLst/>
          </a:prstGeom>
          <a:pattFill prst="pct9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Reality</a:t>
            </a:r>
            <a:endParaRPr lang="en-US" sz="3000" b="1" dirty="0"/>
          </a:p>
        </p:txBody>
      </p:sp>
      <p:sp>
        <p:nvSpPr>
          <p:cNvPr id="14" name="Rectangle 13"/>
          <p:cNvSpPr/>
          <p:nvPr/>
        </p:nvSpPr>
        <p:spPr>
          <a:xfrm>
            <a:off x="1778995" y="4410635"/>
            <a:ext cx="1944350" cy="1398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Observations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29316" y="1675639"/>
            <a:ext cx="5781245" cy="535726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Prediction</a:t>
            </a:r>
            <a:endParaRPr lang="en-US" sz="3000" b="1" dirty="0"/>
          </a:p>
        </p:txBody>
      </p:sp>
      <p:sp>
        <p:nvSpPr>
          <p:cNvPr id="16" name="Rectangle 15"/>
          <p:cNvSpPr/>
          <p:nvPr/>
        </p:nvSpPr>
        <p:spPr>
          <a:xfrm>
            <a:off x="3729317" y="2480633"/>
            <a:ext cx="2880665" cy="535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Predictions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6609981" y="2477822"/>
            <a:ext cx="2900581" cy="535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Predictions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35913" y="2477822"/>
            <a:ext cx="1955314" cy="968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25450" y="4220135"/>
            <a:ext cx="1944350" cy="1398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Observations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0576107" y="3852482"/>
            <a:ext cx="167939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FALSE NEGATIVE RATE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23345" y="3008097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9" name="Rectangle 8"/>
          <p:cNvSpPr/>
          <p:nvPr/>
        </p:nvSpPr>
        <p:spPr>
          <a:xfrm>
            <a:off x="6609981" y="3013548"/>
            <a:ext cx="2900581" cy="13984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</a:t>
            </a:r>
            <a:r>
              <a:rPr lang="en-US" sz="2000" b="1" dirty="0" smtClean="0">
                <a:solidFill>
                  <a:schemeClr val="bg1"/>
                </a:solidFill>
              </a:rPr>
              <a:t>Negative</a:t>
            </a:r>
          </a:p>
          <a:p>
            <a:pPr algn="ctr"/>
            <a:r>
              <a:rPr lang="en-US" sz="2000" b="1" dirty="0" smtClean="0"/>
              <a:t>(Type II Error)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729316" y="4407824"/>
            <a:ext cx="2880665" cy="1409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Positive</a:t>
            </a:r>
          </a:p>
          <a:p>
            <a:pPr algn="ctr"/>
            <a:r>
              <a:rPr lang="en-US" sz="2000" b="1" dirty="0" smtClean="0"/>
              <a:t>(Type I Error)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6609981" y="4405013"/>
            <a:ext cx="2900581" cy="1404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78995" y="3013549"/>
            <a:ext cx="1944350" cy="1397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Observations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-193706" y="4131572"/>
            <a:ext cx="2803842" cy="567794"/>
          </a:xfrm>
          <a:prstGeom prst="rect">
            <a:avLst/>
          </a:prstGeom>
          <a:pattFill prst="pct9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Reality</a:t>
            </a:r>
            <a:endParaRPr lang="en-US" sz="3000" b="1" dirty="0"/>
          </a:p>
        </p:txBody>
      </p:sp>
      <p:sp>
        <p:nvSpPr>
          <p:cNvPr id="14" name="Rectangle 13"/>
          <p:cNvSpPr/>
          <p:nvPr/>
        </p:nvSpPr>
        <p:spPr>
          <a:xfrm>
            <a:off x="1778995" y="4410635"/>
            <a:ext cx="1944350" cy="1398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Observations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29316" y="1675639"/>
            <a:ext cx="5781245" cy="535726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Prediction</a:t>
            </a:r>
            <a:endParaRPr lang="en-US" sz="3000" b="1" dirty="0"/>
          </a:p>
        </p:txBody>
      </p:sp>
      <p:sp>
        <p:nvSpPr>
          <p:cNvPr id="16" name="Rectangle 15"/>
          <p:cNvSpPr/>
          <p:nvPr/>
        </p:nvSpPr>
        <p:spPr>
          <a:xfrm>
            <a:off x="3729317" y="2480633"/>
            <a:ext cx="2880665" cy="535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Predictions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6609981" y="2477822"/>
            <a:ext cx="2900581" cy="535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Predictions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98424" y="2745685"/>
            <a:ext cx="1944350" cy="10262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</a:t>
            </a:r>
            <a:r>
              <a:rPr lang="en-US" sz="2000" b="1" dirty="0" smtClean="0">
                <a:solidFill>
                  <a:schemeClr val="bg1"/>
                </a:solidFill>
              </a:rPr>
              <a:t>Negative</a:t>
            </a:r>
          </a:p>
          <a:p>
            <a:pPr algn="ctr"/>
            <a:r>
              <a:rPr lang="en-US" sz="2000" b="1" dirty="0" smtClean="0"/>
              <a:t>(Type II Error)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10298424" y="4194649"/>
            <a:ext cx="1944350" cy="1397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Observations</a:t>
            </a:r>
            <a:endParaRPr lang="en-US" sz="2000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0412725" y="3999438"/>
            <a:ext cx="167939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8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We can vary the classification threshold for our model to get different predictions.  But how do we know if a model is better overall than other model?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compare the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RECALL and 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FPR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of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models, but it can often be difficult to optimize two numbers at once.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Logically, we like a single number for optimization.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Can you think of any ways to combine our two metrics?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is where the 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Receiver Operation Characteristic (ROC) curve comes in handy.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The curve is created by plotting the true positive rate against the false positive rate at various model threshold settings.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Area Under the Curve (AUC) summarizes the impact of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RECALL and FPR in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one single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There can be a variety of points on an ROC curve.</a:t>
            </a:r>
          </a:p>
        </p:txBody>
      </p:sp>
      <p:sp>
        <p:nvSpPr>
          <p:cNvPr id="773" name="Shape 7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  <p:pic>
        <p:nvPicPr>
          <p:cNvPr id="774" name="Shape 7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421" y="2287950"/>
            <a:ext cx="5009956" cy="501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begin by plotting an individual TPR/FPR pair for one threshold.</a:t>
            </a:r>
          </a:p>
        </p:txBody>
      </p:sp>
      <p:sp>
        <p:nvSpPr>
          <p:cNvPr id="780" name="Shape 7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  <p:pic>
        <p:nvPicPr>
          <p:cNvPr id="781" name="Shape 781" descr="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LOGISTIC REGRESSION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Logistic regression is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linear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approach to solving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classification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problem.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That is, we can use a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“generalized” linear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model,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Think of it as similar, but not identical to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Linear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regression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n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order to solve if an item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belongs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or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does not belong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to a class label.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continue adding pairs for different thresholds</a:t>
            </a:r>
          </a:p>
        </p:txBody>
      </p:sp>
      <p:sp>
        <p:nvSpPr>
          <p:cNvPr id="787" name="Shape 7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  <p:pic>
        <p:nvPicPr>
          <p:cNvPr id="788" name="Shape 788" descr="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continue adding pairs for different thresholds</a:t>
            </a:r>
          </a:p>
        </p:txBody>
      </p:sp>
      <p:sp>
        <p:nvSpPr>
          <p:cNvPr id="794" name="Shape 7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  <p:pic>
        <p:nvPicPr>
          <p:cNvPr id="795" name="Shape 795" descr="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Finally, we create a full curve that is described by TPR and FPR.</a:t>
            </a:r>
          </a:p>
        </p:txBody>
      </p:sp>
      <p:sp>
        <p:nvSpPr>
          <p:cNvPr id="801" name="Shape 8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  <p:pic>
        <p:nvPicPr>
          <p:cNvPr id="802" name="Shape 8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With this curve, we can find the Area Under the Curve (AUC).</a:t>
            </a:r>
          </a:p>
        </p:txBody>
      </p:sp>
      <p:sp>
        <p:nvSpPr>
          <p:cNvPr id="808" name="Shape 8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  <p:pic>
        <p:nvPicPr>
          <p:cNvPr id="809" name="Shape 809" descr="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-US" sz="2800" u="sng" dirty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interactive visualization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can help practice visualizing ROC curves.</a:t>
            </a:r>
          </a:p>
        </p:txBody>
      </p:sp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16" name="Shape 8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387" y="2321623"/>
            <a:ext cx="4384024" cy="484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we have a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RECALL of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1 (all positives are marked positive) and FPR of 0 (all negatives are not marked positive), we’d have an AUC of 1.  This means everything was accurately predicted.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we have a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RECALL of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0 (all positives are not marked positive) and an FPR of 1 (all negatives are marked positive), we’d have an AUC of 0.  This means nothing was predicted accurately.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An AUC of 0.5 would suggest randomness (somewhat) and is an excellent benchmark to use for comparing predictions (i.e. is my AUC above 0.5?).</a:t>
            </a:r>
          </a:p>
        </p:txBody>
      </p:sp>
      <p:sp>
        <p:nvSpPr>
          <p:cNvPr id="822" name="Shape 82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has all of the metrics located on </a:t>
            </a:r>
            <a:r>
              <a:rPr lang="en-US" sz="2800" u="sng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one convenient page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</p:txBody>
      </p:sp>
      <p:sp>
        <p:nvSpPr>
          <p:cNvPr id="828" name="Shape 82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4" y="1292775"/>
            <a:ext cx="12378958" cy="47683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835" name="Shape 83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WHICH METRIC SHOULD I USE?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Shape 8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Shape 84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2961475" y="2224350"/>
            <a:ext cx="9398400" cy="2910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While AUC seems like a “golden standard”, it could be </a:t>
            </a:r>
            <a:r>
              <a:rPr lang="en-US" sz="1800" i="1" dirty="0">
                <a:latin typeface="Arial" charset="0"/>
                <a:ea typeface="Arial" charset="0"/>
                <a:cs typeface="Arial" charset="0"/>
                <a:sym typeface="Georgia"/>
              </a:rPr>
              <a:t>further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improved depending upon your problem.  There will be instances where error in positive or negative matches will be very important.  For each of the following examples: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W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rite a confusion matrix: true positive, false positive, true negative, false negative. Then decide what each square represents for that specific example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D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efine the </a:t>
            </a:r>
            <a:r>
              <a:rPr lang="en-US" sz="1800" i="1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benefit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 of a true positive and true negative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D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efine the </a:t>
            </a:r>
            <a:r>
              <a:rPr lang="en-US" sz="1800" i="1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cost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 of a false positive and false negative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D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etermine at what point does the cost of a failure outweigh the benefit of a success? This would help you decide how to optimize </a:t>
            </a:r>
            <a:r>
              <a:rPr lang="en-US" sz="1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RECALL, 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FPR, and AUC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</p:txBody>
      </p:sp>
      <p:sp>
        <p:nvSpPr>
          <p:cNvPr id="843" name="Shape 843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(15 minutes)</a:t>
            </a:r>
          </a:p>
        </p:txBody>
      </p:sp>
      <p:cxnSp>
        <p:nvCxnSpPr>
          <p:cNvPr id="844" name="Shape 84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45" name="Shape 845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WHICH METRIC SHOULD I USE?</a:t>
            </a:r>
          </a:p>
        </p:txBody>
      </p:sp>
      <p:sp>
        <p:nvSpPr>
          <p:cNvPr id="846" name="Shape 846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for each example</a:t>
            </a:r>
          </a:p>
        </p:txBody>
      </p:sp>
      <p:sp>
        <p:nvSpPr>
          <p:cNvPr id="847" name="Shape 84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Shape 8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Shape 85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2961475" y="2224350"/>
            <a:ext cx="9398400" cy="2746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Examples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test is developed for determining if a patient has cancer or not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newspaper company is targeting a marketing campaign for "at risk" users that may stop paying for the product soon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 build a spam classifier for your email system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55" name="Shape 855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856" name="Shape 85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57" name="Shape 857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WHICH METRIC SHOULD I USE?</a:t>
            </a:r>
          </a:p>
        </p:txBody>
      </p:sp>
      <p:sp>
        <p:nvSpPr>
          <p:cNvPr id="858" name="Shape 858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Answers for each example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533" name="Shape 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Shape 5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was the distribution most aligned with OLS/Linear Regression?</a:t>
            </a:r>
          </a:p>
        </p:txBody>
      </p:sp>
      <p:sp>
        <p:nvSpPr>
          <p:cNvPr id="536" name="Shape 5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537" name="Shape 5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38" name="Shape 53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539" name="Shape 5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865" name="Shape 865"/>
          <p:cNvSpPr/>
          <p:nvPr/>
        </p:nvSpPr>
        <p:spPr>
          <a:xfrm>
            <a:off x="635000" y="1509059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sz="7000"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70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EVALUATING LOGISTIC REGRESSION WITH ALTERNATIVE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u="sng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Kaggle’s common online exercise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is exploring survival data from the Titanic.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S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pend a few minutes determining which data would be most important to use in the prediction problem. You may need to create new features based on the data available. Consider using a feature selection aide in </a:t>
            </a:r>
            <a:r>
              <a:rPr lang="en-US" sz="1800" dirty="0" err="1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. For a worst case scenario, identify one or two strong features that would be useful to include in this model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</p:txBody>
      </p:sp>
      <p:pic>
        <p:nvPicPr>
          <p:cNvPr id="871" name="Shape 8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Shape 87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3052748" y="5792350"/>
            <a:ext cx="91961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 and a Logistic model on the Titanic data</a:t>
            </a:r>
          </a:p>
        </p:txBody>
      </p:sp>
      <p:sp>
        <p:nvSpPr>
          <p:cNvPr id="874" name="Shape 87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875" name="Shape 875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(35 minutes)</a:t>
            </a:r>
          </a:p>
        </p:txBody>
      </p:sp>
      <p:cxnSp>
        <p:nvCxnSpPr>
          <p:cNvPr id="876" name="Shape 87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77" name="Shape 87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EVALUATING 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S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pend 1-2 minutes considering which </a:t>
            </a:r>
            <a:r>
              <a:rPr lang="en-US" sz="1800" i="1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metric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 makes the most sense to optimize. Accuracy? FPR or </a:t>
            </a:r>
            <a:r>
              <a:rPr lang="en-US" sz="1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RECALL? 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AUC? Given the business problem of understanding survival rate aboard the Titanic, why should you use this metric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B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uild a tuned Logistic model. Be prepared to explain your design (including regularization), metric, and feature set in predicting survival using any tools necessary (such as a fit chart). Use the starter code to get you going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</p:txBody>
      </p:sp>
      <p:pic>
        <p:nvPicPr>
          <p:cNvPr id="883" name="Shape 8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Shape 88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3052748" y="5792350"/>
            <a:ext cx="91961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 and a Logistic model on the Titanic data</a:t>
            </a:r>
          </a:p>
        </p:txBody>
      </p:sp>
      <p:sp>
        <p:nvSpPr>
          <p:cNvPr id="886" name="Shape 88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887" name="Shape 887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(35 minutes)</a:t>
            </a:r>
          </a:p>
        </p:txBody>
      </p:sp>
      <p:cxnSp>
        <p:nvCxnSpPr>
          <p:cNvPr id="888" name="Shape 88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9" name="Shape 889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EVALUATING 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  <p:sp>
        <p:nvSpPr>
          <p:cNvPr id="895" name="Shape 89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TOPIC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>
            <a:spLocks noGrp="1"/>
          </p:cNvSpPr>
          <p:nvPr>
            <p:ph type="body" idx="1"/>
          </p:nvPr>
        </p:nvSpPr>
        <p:spPr>
          <a:xfrm>
            <a:off x="634999" y="1301275"/>
            <a:ext cx="122027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What’s the link function used in logistic regression?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hat kind of machine learning problems does logistic regression address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hat do the </a:t>
            </a:r>
            <a:r>
              <a:rPr lang="en-US" sz="2800" i="1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coefficients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 in a logistic regression represent? How does the interpretation differ from ordinary least squares? How is it similar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REVIEW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>
            <a:spLocks noGrp="1"/>
          </p:cNvSpPr>
          <p:nvPr>
            <p:ph type="body" idx="1"/>
          </p:nvPr>
        </p:nvSpPr>
        <p:spPr>
          <a:xfrm>
            <a:off x="634999" y="1301275"/>
            <a:ext cx="122027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H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ow does True Positive Rate and False Positive Rate help explain accuracy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hat would an AUC of 0.5 represent for a model? What about an AUC of 0.9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hy might one classification metric be more important to tune than another? Give an example of a business problem or project where this would be the case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</p:txBody>
      </p:sp>
      <p:sp>
        <p:nvSpPr>
          <p:cNvPr id="907" name="Shape 9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REVIEW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7" y="741680"/>
            <a:ext cx="11734800" cy="711200"/>
          </a:xfrm>
        </p:spPr>
        <p:txBody>
          <a:bodyPr/>
          <a:lstStyle/>
          <a:p>
            <a:r>
              <a:rPr lang="en-US" sz="3000" smtClean="0"/>
              <a:t>FURTHER READING:  </a:t>
            </a:r>
            <a:br>
              <a:rPr lang="en-US" sz="3000" smtClean="0"/>
            </a:br>
            <a:r>
              <a:rPr lang="en-US" sz="3000" smtClean="0"/>
              <a:t>Recent </a:t>
            </a:r>
            <a:r>
              <a:rPr lang="en-US" sz="3000" dirty="0" smtClean="0"/>
              <a:t>Logistic Regression Discussion in JAMA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056" y="1890486"/>
            <a:ext cx="11734801" cy="3809999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jamanetwork.com/journals/jama/article-abstract/2610320?utm_medium=alert&amp;utm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36" y="2563590"/>
            <a:ext cx="7798204" cy="47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Q &amp; A</a:t>
            </a:r>
          </a:p>
        </p:txBody>
      </p:sp>
      <p:cxnSp>
        <p:nvCxnSpPr>
          <p:cNvPr id="939" name="Shape 93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0" name="Shape 94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41" name="Shape 94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Impact"/>
            </a:endParaRPr>
          </a:p>
        </p:txBody>
      </p:sp>
      <p:cxnSp>
        <p:nvCxnSpPr>
          <p:cNvPr id="947" name="Shape 94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8" name="Shape 94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49" name="Shape 94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  <p:sp>
        <p:nvSpPr>
          <p:cNvPr id="950" name="Shape 950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82" y="2046026"/>
            <a:ext cx="10523095" cy="50319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7783" y="148973"/>
            <a:ext cx="1163403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latin typeface="Arial" charset="0"/>
                <a:ea typeface="Arial" charset="0"/>
                <a:cs typeface="Arial" charset="0"/>
              </a:rPr>
              <a:t>We </a:t>
            </a:r>
            <a:r>
              <a:rPr lang="en-US" sz="3200" smtClean="0">
                <a:latin typeface="Arial" charset="0"/>
                <a:ea typeface="Arial" charset="0"/>
                <a:cs typeface="Arial" charset="0"/>
              </a:rPr>
              <a:t>can “retrofit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” linear regression in logistic regression with a </a:t>
            </a:r>
          </a:p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transformation called the </a:t>
            </a:r>
            <a:r>
              <a:rPr lang="en-US" sz="3200" i="1" dirty="0">
                <a:latin typeface="Arial" charset="0"/>
                <a:ea typeface="Arial" charset="0"/>
                <a:cs typeface="Arial" charset="0"/>
              </a:rPr>
              <a:t>logit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function (a.k.a., the </a:t>
            </a:r>
            <a:r>
              <a:rPr lang="en-US" sz="3200" i="1" dirty="0">
                <a:latin typeface="Arial" charset="0"/>
                <a:ea typeface="Arial" charset="0"/>
                <a:cs typeface="Arial" charset="0"/>
              </a:rPr>
              <a:t>log-odds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function)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its inverse, the </a:t>
            </a:r>
            <a:r>
              <a:rPr lang="en-US" sz="3200" i="1" dirty="0">
                <a:latin typeface="Arial" charset="0"/>
                <a:ea typeface="Arial" charset="0"/>
                <a:cs typeface="Arial" charset="0"/>
              </a:rPr>
              <a:t>logistic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function (a.k.a., </a:t>
            </a:r>
            <a:r>
              <a:rPr lang="en-US" sz="3200" i="1" dirty="0">
                <a:latin typeface="Arial" charset="0"/>
                <a:ea typeface="Arial" charset="0"/>
                <a:cs typeface="Arial" charset="0"/>
              </a:rPr>
              <a:t>sigmoid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function) </a:t>
            </a:r>
            <a:endParaRPr lang="en-US" sz="32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7" y="1663908"/>
            <a:ext cx="11483350" cy="56385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086" y="664221"/>
            <a:ext cx="101569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latin typeface="Arial" charset="0"/>
                <a:ea typeface="Arial" charset="0"/>
                <a:cs typeface="Arial" charset="0"/>
              </a:rPr>
              <a:t>Why is the </a:t>
            </a:r>
            <a:r>
              <a:rPr lang="en-US" sz="3000" i="1">
                <a:latin typeface="Arial" charset="0"/>
                <a:ea typeface="Arial" charset="0"/>
                <a:cs typeface="Arial" charset="0"/>
              </a:rPr>
              <a:t>logit </a:t>
            </a:r>
            <a:r>
              <a:rPr lang="en-US" sz="3000">
                <a:latin typeface="Arial" charset="0"/>
                <a:ea typeface="Arial" charset="0"/>
                <a:cs typeface="Arial" charset="0"/>
              </a:rPr>
              <a:t>function also called the </a:t>
            </a:r>
            <a:r>
              <a:rPr lang="en-US" sz="3000" i="1">
                <a:latin typeface="Arial" charset="0"/>
                <a:ea typeface="Arial" charset="0"/>
                <a:cs typeface="Arial" charset="0"/>
              </a:rPr>
              <a:t>log-odds </a:t>
            </a:r>
            <a:r>
              <a:rPr lang="en-US" sz="3000">
                <a:latin typeface="Arial" charset="0"/>
                <a:ea typeface="Arial" charset="0"/>
                <a:cs typeface="Arial" charset="0"/>
              </a:rPr>
              <a:t>function? </a:t>
            </a:r>
            <a:endParaRPr lang="en-US" sz="300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1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THE SIGMOID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50183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classification,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we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need a distribution associated with categories: 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given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all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observations,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is the probability of a given event?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link function that best allows for this is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logit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function,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which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is the inverse of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sigmoid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THE SIGMOID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sigmoid function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a function that visually looks like an 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Mathematically, it is defined as </a:t>
            </a:r>
          </a:p>
        </p:txBody>
      </p:sp>
      <p:pic>
        <p:nvPicPr>
          <p:cNvPr id="552" name="Shape 5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262" y="2241550"/>
            <a:ext cx="6120275" cy="26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Shape 5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025" y="5151057"/>
            <a:ext cx="1933474" cy="64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2340</Words>
  <Application>Microsoft Macintosh PowerPoint</Application>
  <PresentationFormat>Custom</PresentationFormat>
  <Paragraphs>398</Paragraphs>
  <Slides>58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Consolas</vt:lpstr>
      <vt:lpstr>Georgia</vt:lpstr>
      <vt:lpstr>Impact</vt:lpstr>
      <vt:lpstr>Merriweather Sans</vt:lpstr>
      <vt:lpstr>Oswald</vt:lpstr>
      <vt:lpstr>Arial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PROBABILITIES are “snapped” to class labels  (by thresholding at the 50% level)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READING:   Recent Logistic Regression Discussion in JAMA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227</cp:revision>
  <dcterms:modified xsi:type="dcterms:W3CDTF">2017-03-14T20:20:01Z</dcterms:modified>
</cp:coreProperties>
</file>