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62"/>
  </p:notesMasterIdLst>
  <p:sldIdLst>
    <p:sldId id="322" r:id="rId3"/>
    <p:sldId id="323" r:id="rId4"/>
    <p:sldId id="325" r:id="rId5"/>
    <p:sldId id="326" r:id="rId6"/>
    <p:sldId id="327" r:id="rId7"/>
    <p:sldId id="328" r:id="rId8"/>
    <p:sldId id="329" r:id="rId9"/>
    <p:sldId id="324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20" r:id="rId61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F669E-9B12-41D4-BB76-945E453B7D50}">
  <a:tblStyle styleId="{92EF669E-9B12-41D4-BB76-945E453B7D5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 snapToGrid="0" snapToObjects="1">
      <p:cViewPr varScale="1">
        <p:scale>
          <a:sx n="83" d="100"/>
          <a:sy n="83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659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11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395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486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7883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8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0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9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mberg.com/news/articles/2010-12-23/ibm-predicts-holographic-calls-air-breathing-batteries-by-2015" TargetMode="External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	</a:t>
            </a:r>
            <a:endParaRPr lang="en-US" sz="30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30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80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MID-CLASS RETROSPECTIVE</a:t>
            </a:r>
            <a:endParaRPr lang="en-US"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419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209658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Demonstrate how to classify text or documents using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scikit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NLP is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add structure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our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 unstructured data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Tokenization is the task of separating a sentence into its constituent parts, or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tokens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67597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323772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lemmatization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crude process of removing common endings from sentences, such as ‘s’,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and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computing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comput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computed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comput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wipes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wiped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wiping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Experimental Design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Inferential statistics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t-tests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p-values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distributions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Modeling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Linear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Logistic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KNN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Random forests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We’ve covered A LOT in 5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390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other words or phrases might cause problems with stemming? Why?</a:t>
            </a:r>
            <a:b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67597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323772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order to understand the various elements of a sentence, we need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tag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important topics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parse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Our goal is to identify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actors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actions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Tagging and parsing is made up of a few overlapping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subproblems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“Parts of speech” tagging:  What are the parts of speech in a sentence (e.g. noun, verb, adjective,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etc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Named entity recognition:  Can we identify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specific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67596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257293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86353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823337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430653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838143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NLTK and SPACY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NLP techniques require pre-processing large collections of annotated text in order to learn specific language rules.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many tools available for English and other popular languages.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tool typically requires a large amount of data and large databases of special use-cases, including language inconsistencies and slang.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Python, two popular NLP packages are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nltk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nltk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more popular but not as advanced and well maintained. 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more modern but not available for commercial use.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be using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to process some news article titles.  First load the NLP toolkit by specifying the language.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spacy.en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English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	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nlp_toolkit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English()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toolkit has 3 pre-processing engines: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tokenizer:  to identify the word tokens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tagger:  to identify the concepts described by the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parser:  to identify the phrases and links between different words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of these engines can be overridden with a different, specialized tool.  You can even write your own and use them in place of the defaults.</a:t>
            </a:r>
          </a:p>
        </p:txBody>
      </p:sp>
      <p:sp>
        <p:nvSpPr>
          <p:cNvPr id="596" name="Shape 5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title is “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IBM Sees Holographic Calls, Air Breathing Batteries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From this, we may want to extract several pieces of information:  this title references a company and that company is referencing a new possible product: air-breathing batteries.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  <p:pic>
        <p:nvPicPr>
          <p:cNvPr id="603" name="Shape 603" descr="IBM Predicts Holographic Calls, Air-Breathing BatTurn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00" y="4058275"/>
            <a:ext cx="46482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use spacy to get information about this title.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"IBM sees holographic calls, air breathing batteries"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parsed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nlp_toolkit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word)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(parsed): 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"Word: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Phrase type: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word.dep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Is the word a known entity type?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Lemma: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word.lemma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Parent of this word: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word.head.lemma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nlp_toolkit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runs each of the individual pre-processing tools.</a:t>
            </a:r>
          </a:p>
        </p:txBody>
      </p:sp>
      <p:sp>
        <p:nvSpPr>
          <p:cNvPr id="609" name="Shape 6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random forests?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695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output will look similar to this: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IBM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nsubj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ORG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ibm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sees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ROOT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holographic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amod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holographic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call</a:t>
            </a:r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this output: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“IBM” is identified as an organization (ORG).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a phrase: “holographic calls”.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a compound noun phrase: “air breathing batteries”.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that “see” is at the root as an action “IBM” is taking.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see that “batteries” was lemmatized to “battery”.</a:t>
            </a:r>
          </a:p>
        </p:txBody>
      </p:sp>
      <p:sp>
        <p:nvSpPr>
          <p:cNvPr id="621" name="Shape 6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993999" cy="47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use this output to find all titles that discuss an organization.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(title):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parsed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nlp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parsed])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fillna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).map(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]][[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]].head()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33" name="Shape 6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code on the previous slide, write a function to identify titles that mention an organization (ORG) and a person (PERSON).</a:t>
            </a:r>
          </a:p>
        </p:txBody>
      </p:sp>
      <p:sp>
        <p:nvSpPr>
          <p:cNvPr id="636" name="Shape 6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New function</a:t>
            </a:r>
          </a:p>
        </p:txBody>
      </p:sp>
      <p:sp>
        <p:nvSpPr>
          <p:cNvPr id="637" name="Shape 6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38" name="Shape 6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COMPLETE THE FOLLOWING TASKS</a:t>
            </a:r>
          </a:p>
        </p:txBody>
      </p:sp>
      <p:cxnSp>
        <p:nvCxnSpPr>
          <p:cNvPr id="639" name="Shape 6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subtasks are very difficult, because language is complex and changes frequently.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often, we are looking for heuristics to search through large amounts of text data.  The results may not be perfect... and that’s okay!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Older techniques rely on rule-based systems. More recent techniques use flexible systems, focusing on the words used rather than the structure of the sentence.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see an example of these modern approaches in the next class.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COMMON PROBLEMS IN NLP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bag-of-words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include text as features, we usually create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binary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{92EF669E-9B12-41D4-BB76-945E453B7D50}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{92EF669E-9B12-41D4-BB76-945E453B7D50}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Decision trees are models that ask a series of questions.  The next question depends upon the answer to the previous question.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Random forest models are ensembles of decision trees that are randomized in the way they are created.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2" y="41465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3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These can be found in the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sklearn.preprocessing.text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package.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Open the starter code notebook to follow along.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REMEMBER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:  Using all of the words can be useful, but we may need to use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regularization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Instantiate a new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sklearn.feature_extraction.text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There are several parameters to utilize.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ngram_range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- a range of word phrases to use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(1,1)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single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(1,2)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contiguous pairs of word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(1,3)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triples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stop_words=’english’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Stop words are non-content words (e.g. ‘to’, ‘the’, ‘it’, etc).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max_features=1000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Maximum number of words to consider (uses the first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most frequent)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binary=True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Vectorizers are like other models in scikit-learn.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create a vectorizer object with the parameters of our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 vectorizer to learn the vocabulary.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 set of text into that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Note: there is a distinction between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from our training set.  This is part of the model building process, so we don’t look at our test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COUNTVECTORIZER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Decision trees are weak learners that are easy to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Random forests are strong models that are made up of a collection of decision trees.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They are non-linear (as opposed to logistic regression).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They are mostly black-boxes (no coefficients, although we do have a measure of feature importance).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They can be used for classification or regression.</a:t>
            </a:r>
          </a:p>
        </p:txBody>
      </p:sp>
    </p:spTree>
    <p:extLst>
      <p:ext uri="{BB962C8B-B14F-4D97-AF65-F5344CB8AC3E}">
        <p14:creationId xmlns:p14="http://schemas.microsoft.com/office/powerpoint/2010/main" val="7550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now build a random forest model to predict “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evergreenness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sklearn.ensemble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vectorizer.fit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 err="1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tranform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vectorizer.transform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sklearn.cross_validation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roc_auc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scores.mean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()))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 alternative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bag-of-words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approach to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Term Frequency - Inverse Document Frequency (TF-IDF) representation.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TF-IDF uses the product of two intermediate values,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Term Frequency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Inverse Document Frequency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Term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equivalent to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features, just the number of times a word appears in the document (i.e. count).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Document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the percentage of documents that a particular word appears in.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For example, “the” would be 100% while “Syria” is much lower.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Inverse Document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Combining, TF-IDF = Term Frequency * Inverse Document Frequency or TF-IDF = Term Frequency / Document Frequency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intuition is that the words that have high weight are those that either appear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frequently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this document or appear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rarely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other documents (and are therefore unique to this document).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8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sklearn.feature_extraction.text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TF-IDF stand for?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this function do and why is it useful?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to create a feature representation of the StumbleUpon titles.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791" name="Shape 7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CLASSIFICATION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961475" y="2224348"/>
            <a:ext cx="7559399" cy="2962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text features of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title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with one or more feature sets from the previous random forest model.  Train this model to see if it improves AUC.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body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text instead of the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title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  Does this give an improvement?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instead of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  Does this give an improvement?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Arial" charset="0"/>
                <a:ea typeface="Arial" charset="0"/>
                <a:cs typeface="Arial" charset="0"/>
                <a:sym typeface="Georgia"/>
              </a:rPr>
              <a:t>Check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:  Were you able to prepare a model that uses both quantitative features and text features?  Does this model improve the AUC?</a:t>
            </a:r>
          </a:p>
        </p:txBody>
      </p:sp>
      <p:sp>
        <p:nvSpPr>
          <p:cNvPr id="799" name="Shape 7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Three new models</a:t>
            </a:r>
          </a:p>
        </p:txBody>
      </p:sp>
      <p:sp>
        <p:nvSpPr>
          <p:cNvPr id="800" name="Shape 8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01" name="Shape 80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802" name="Shape 8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3" name="Shape 80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TEXT CLASSIFICATION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Natural language processing (NLP) is the task of pulling meaning and information from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typically involves many subproblems including tokenization, cleaning (stemming and lemmatization), and parsing.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LET’S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855" name="Shape 8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6" name="Shape 8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858" name="Shape 858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QUESTIONS?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45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80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TRAJECTORY</a:t>
            </a:r>
            <a:endParaRPr lang="en-US"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819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We’re slowing things down!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Natural Language Processing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Variable reduction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Cluster analysis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Latent variables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PCA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Your projects! 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Presenting results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Where we’re going in the next 5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53900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	</a:t>
            </a:r>
            <a:endParaRPr lang="en-US" sz="30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30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6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2607</Words>
  <Application>Microsoft Macintosh PowerPoint</Application>
  <PresentationFormat>Custom</PresentationFormat>
  <Paragraphs>465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Georgia</vt:lpstr>
      <vt:lpstr>Consolas</vt:lpstr>
      <vt:lpstr>Merriweather Sans</vt:lpstr>
      <vt:lpstr>Oswald</vt:lpstr>
      <vt:lpstr>Impact</vt:lpstr>
      <vt:lpstr>Arial</vt:lpstr>
      <vt:lpstr>White</vt:lpstr>
      <vt:lpstr>White</vt:lpstr>
      <vt:lpstr>PowerPoint Presentation</vt:lpstr>
      <vt:lpstr>We’ve covered A LOT in 5 weeks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we’re going in the next 5 weeks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100</cp:revision>
  <dcterms:modified xsi:type="dcterms:W3CDTF">2017-03-22T01:27:55Z</dcterms:modified>
</cp:coreProperties>
</file>