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 id="2147483711" r:id="rId2"/>
  </p:sldMasterIdLst>
  <p:notesMasterIdLst>
    <p:notesMasterId r:id="rId68"/>
  </p:notesMasterIdLst>
  <p:sldIdLst>
    <p:sldId id="316" r:id="rId3"/>
    <p:sldId id="314" r:id="rId4"/>
    <p:sldId id="315" r:id="rId5"/>
    <p:sldId id="259" r:id="rId6"/>
    <p:sldId id="260" r:id="rId7"/>
    <p:sldId id="263" r:id="rId8"/>
    <p:sldId id="266" r:id="rId9"/>
    <p:sldId id="317" r:id="rId10"/>
    <p:sldId id="319" r:id="rId11"/>
    <p:sldId id="320" r:id="rId12"/>
    <p:sldId id="321" r:id="rId13"/>
    <p:sldId id="322" r:id="rId14"/>
    <p:sldId id="323" r:id="rId15"/>
    <p:sldId id="324" r:id="rId16"/>
    <p:sldId id="325" r:id="rId17"/>
    <p:sldId id="330" r:id="rId18"/>
    <p:sldId id="32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331" r:id="rId36"/>
    <p:sldId id="332" r:id="rId37"/>
    <p:sldId id="333"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37" r:id="rId57"/>
    <p:sldId id="304" r:id="rId58"/>
    <p:sldId id="305" r:id="rId59"/>
    <p:sldId id="306" r:id="rId60"/>
    <p:sldId id="308" r:id="rId61"/>
    <p:sldId id="311" r:id="rId62"/>
    <p:sldId id="312" r:id="rId63"/>
    <p:sldId id="313" r:id="rId64"/>
    <p:sldId id="334" r:id="rId65"/>
    <p:sldId id="335" r:id="rId66"/>
    <p:sldId id="336" r:id="rId67"/>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p:restoredTop sz="78374"/>
  </p:normalViewPr>
  <p:slideViewPr>
    <p:cSldViewPr snapToGrid="0" snapToObjects="1">
      <p:cViewPr varScale="1">
        <p:scale>
          <a:sx n="72" d="100"/>
          <a:sy n="72" d="100"/>
        </p:scale>
        <p:origin x="21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notesMaster" Target="notesMasters/notesMaster1.xml"/><Relationship Id="rId69" Type="http://schemas.openxmlformats.org/officeDocument/2006/relationships/presProps" Target="presProp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525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16" name="Shape 51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2" name="Shape 5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9" name="Shape 5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2" name="Shape 5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0" name="Shape 5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1" name="Shape 5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3" name="Shape 5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5" name="Shape 6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4496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1" name="Shape 6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8" name="Shape 6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4" name="Shape 6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0" name="Shape 6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68" name="Shape 6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Shape 67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4" name="Shape 6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86" name="Shape 6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2" name="Shape 69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9" name="Shape 69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1581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5" name="Shape 7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17" name="Shape 71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3" name="Shape 7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35" name="Shape 73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1" name="Shape 7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8" name="Shape 7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Shape 75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4" name="Shape 7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0" name="Shape 7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6" name="Shape 7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73" name="Shape 77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9" name="Shape 7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91" name="Shape 79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9" name="Shape 7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346329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7" name="Shape 79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9" name="Shape 80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5" name="Shape 8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Shape 82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7" name="Shape 8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47" name="Shape 84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Shape 8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55" name="Shape 85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Shape 8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64" name="Shape 86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6" name="Shape 6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662183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3" name="Shape 6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9008650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0" name="Shape 65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821394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8" name="Shape 48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4" name="Shape 49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94080" y="6768336"/>
            <a:ext cx="2926080" cy="388791"/>
          </a:xfrm>
          <a:prstGeom prst="rect">
            <a:avLst/>
          </a:prstGeom>
        </p:spPr>
        <p:txBody>
          <a:bodyPr/>
          <a:lstStyle/>
          <a:p>
            <a:fld id="{A658C6EE-3C52-4C4B-B857-FD8EC81B4EFC}" type="datetimeFigureOut">
              <a:rPr lang="en-US" smtClean="0"/>
              <a:t>3/16/17</a:t>
            </a:fld>
            <a:endParaRPr lang="en-US"/>
          </a:p>
        </p:txBody>
      </p:sp>
      <p:sp>
        <p:nvSpPr>
          <p:cNvPr id="5" name="Footer Placeholder 4"/>
          <p:cNvSpPr>
            <a:spLocks noGrp="1"/>
          </p:cNvSpPr>
          <p:nvPr>
            <p:ph type="ftr" sz="quarter" idx="11"/>
          </p:nvPr>
        </p:nvSpPr>
        <p:spPr>
          <a:xfrm>
            <a:off x="4307840" y="6768336"/>
            <a:ext cx="4389120" cy="388791"/>
          </a:xfrm>
          <a:prstGeom prst="rect">
            <a:avLst/>
          </a:prstGeom>
        </p:spPr>
        <p:txBody>
          <a:bodyPr/>
          <a:lstStyle/>
          <a:p>
            <a:endParaRPr lang="en-US"/>
          </a:p>
        </p:txBody>
      </p:sp>
      <p:sp>
        <p:nvSpPr>
          <p:cNvPr id="6" name="Slide Number Placeholder 5"/>
          <p:cNvSpPr>
            <a:spLocks noGrp="1"/>
          </p:cNvSpPr>
          <p:nvPr>
            <p:ph type="sldNum" sz="quarter" idx="12"/>
          </p:nvPr>
        </p:nvSpPr>
        <p:spPr>
          <a:xfrm>
            <a:off x="9184640" y="6768336"/>
            <a:ext cx="2926080" cy="388791"/>
          </a:xfrm>
          <a:prstGeom prst="rect">
            <a:avLst/>
          </a:prstGeom>
        </p:spPr>
        <p:txBody>
          <a:bodyPr/>
          <a:lstStyle/>
          <a:p>
            <a:fld id="{EE4DACB2-50F9-F34A-9E97-31390F6943A2}" type="slidenum">
              <a:rPr lang="en-US" smtClean="0"/>
              <a:t>‹#›</a:t>
            </a:fld>
            <a:endParaRPr lang="en-US"/>
          </a:p>
        </p:txBody>
      </p:sp>
    </p:spTree>
    <p:extLst>
      <p:ext uri="{BB962C8B-B14F-4D97-AF65-F5344CB8AC3E}">
        <p14:creationId xmlns:p14="http://schemas.microsoft.com/office/powerpoint/2010/main" val="14390078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1.xml"/><Relationship Id="rId20" Type="http://schemas.openxmlformats.org/officeDocument/2006/relationships/slideLayout" Target="../slideLayouts/slideLayout52.xml"/><Relationship Id="rId21" Type="http://schemas.openxmlformats.org/officeDocument/2006/relationships/slideLayout" Target="../slideLayouts/slideLayout53.xml"/><Relationship Id="rId22" Type="http://schemas.openxmlformats.org/officeDocument/2006/relationships/slideLayout" Target="../slideLayouts/slideLayout54.xml"/><Relationship Id="rId23" Type="http://schemas.openxmlformats.org/officeDocument/2006/relationships/slideLayout" Target="../slideLayouts/slideLayout55.xml"/><Relationship Id="rId24" Type="http://schemas.openxmlformats.org/officeDocument/2006/relationships/slideLayout" Target="../slideLayouts/slideLayout56.xml"/><Relationship Id="rId25" Type="http://schemas.openxmlformats.org/officeDocument/2006/relationships/slideLayout" Target="../slideLayouts/slideLayout57.xml"/><Relationship Id="rId26" Type="http://schemas.openxmlformats.org/officeDocument/2006/relationships/slideLayout" Target="../slideLayouts/slideLayout58.xml"/><Relationship Id="rId27" Type="http://schemas.openxmlformats.org/officeDocument/2006/relationships/slideLayout" Target="../slideLayouts/slideLayout59.xml"/><Relationship Id="rId28" Type="http://schemas.openxmlformats.org/officeDocument/2006/relationships/slideLayout" Target="../slideLayouts/slideLayout60.xml"/><Relationship Id="rId29" Type="http://schemas.openxmlformats.org/officeDocument/2006/relationships/slideLayout" Target="../slideLayouts/slideLayout61.xml"/><Relationship Id="rId30" Type="http://schemas.openxmlformats.org/officeDocument/2006/relationships/slideLayout" Target="../slideLayouts/slideLayout62.xml"/><Relationship Id="rId31" Type="http://schemas.openxmlformats.org/officeDocument/2006/relationships/slideLayout" Target="../slideLayouts/slideLayout63.xml"/><Relationship Id="rId32" Type="http://schemas.openxmlformats.org/officeDocument/2006/relationships/theme" Target="../theme/theme2.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Relationship Id="rId17" Type="http://schemas.openxmlformats.org/officeDocument/2006/relationships/slideLayout" Target="../slideLayouts/slideLayout49.xml"/><Relationship Id="rId18" Type="http://schemas.openxmlformats.org/officeDocument/2006/relationships/slideLayout" Target="../slideLayouts/slideLayout50.xml"/><Relationship Id="rId19" Type="http://schemas.openxmlformats.org/officeDocument/2006/relationships/slideLayout" Target="../slideLayouts/slideLayout51.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712"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3" Type="http://schemas.openxmlformats.org/officeDocument/2006/relationships/hyperlink" Target="http://www.nytimes.com/imagepages/2008/04/16/us/20080416_OBAMA_GRAPHIC.html" TargetMode="External"/><Relationship Id="rId4"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smtClean="0">
                <a:solidFill>
                  <a:srgbClr val="FFFFFF"/>
                </a:solidFill>
                <a:latin typeface="Arial" charset="0"/>
                <a:ea typeface="Arial" charset="0"/>
                <a:cs typeface="Arial" charset="0"/>
                <a:sym typeface="Oswald"/>
              </a:rPr>
              <a:t>QUICK REVIEW</a:t>
            </a:r>
            <a:endParaRPr lang="en-US" sz="9600" b="1" dirty="0">
              <a:solidFill>
                <a:srgbClr val="FFFFFF"/>
              </a:solidFill>
              <a:latin typeface="Arial" charset="0"/>
              <a:ea typeface="Arial" charset="0"/>
              <a:cs typeface="Arial" charset="0"/>
              <a:sym typeface="Oswald"/>
            </a:endParaRPr>
          </a:p>
        </p:txBody>
      </p:sp>
      <p:sp>
        <p:nvSpPr>
          <p:cNvPr id="435" name="Shape 435"/>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dirty="0" smtClean="0">
                <a:solidFill>
                  <a:srgbClr val="E52123"/>
                </a:solidFill>
                <a:latin typeface="Arial" charset="0"/>
                <a:ea typeface="Arial" charset="0"/>
                <a:cs typeface="Arial" charset="0"/>
                <a:sym typeface="Georgia"/>
              </a:rPr>
              <a:t>Reid Offringa, PhD</a:t>
            </a:r>
            <a:endParaRPr lang="en-US" sz="2800" b="0" i="1" u="none" strike="noStrike" cap="none" dirty="0">
              <a:solidFill>
                <a:srgbClr val="E52123"/>
              </a:solidFill>
              <a:latin typeface="Arial" charset="0"/>
              <a:ea typeface="Arial" charset="0"/>
              <a:cs typeface="Arial" charset="0"/>
              <a:sym typeface="Georgia"/>
            </a:endParaRPr>
          </a:p>
          <a:p>
            <a:pPr marL="0" marR="0" lvl="0" indent="0" algn="l" rtl="0">
              <a:lnSpc>
                <a:spcPct val="121428"/>
              </a:lnSpc>
              <a:spcBef>
                <a:spcPts val="0"/>
              </a:spcBef>
              <a:buSzPct val="25000"/>
              <a:buNone/>
            </a:pPr>
            <a:r>
              <a:rPr lang="en-US" sz="2800" b="0" i="1" u="none" strike="noStrike" cap="none" dirty="0" smtClean="0">
                <a:solidFill>
                  <a:srgbClr val="EAEAEA"/>
                </a:solidFill>
                <a:latin typeface="Arial" charset="0"/>
                <a:ea typeface="Arial" charset="0"/>
                <a:cs typeface="Arial" charset="0"/>
                <a:sym typeface="Georgia"/>
              </a:rPr>
              <a:t>Data Scientist, Glooko</a:t>
            </a:r>
            <a:endParaRPr lang="en-US" sz="2800" b="0" i="1" u="none" strike="noStrike" cap="none" dirty="0">
              <a:solidFill>
                <a:srgbClr val="EAEAEA"/>
              </a:solidFill>
              <a:latin typeface="Arial" charset="0"/>
              <a:ea typeface="Arial" charset="0"/>
              <a:cs typeface="Arial" charset="0"/>
              <a:sym typeface="Georgia"/>
            </a:endParaRPr>
          </a:p>
        </p:txBody>
      </p:sp>
    </p:spTree>
    <p:extLst>
      <p:ext uri="{BB962C8B-B14F-4D97-AF65-F5344CB8AC3E}">
        <p14:creationId xmlns:p14="http://schemas.microsoft.com/office/powerpoint/2010/main" val="719685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632755"/>
            <a:ext cx="11734800" cy="711200"/>
          </a:xfrm>
          <a:ln>
            <a:noFill/>
          </a:ln>
        </p:spPr>
        <p:txBody>
          <a:bodyPr/>
          <a:lstStyle/>
          <a:p>
            <a:r>
              <a:rPr lang="en-US" sz="3000" dirty="0" smtClean="0"/>
              <a:t>Simplest Decision Tree</a:t>
            </a:r>
            <a:endParaRPr lang="en-US" sz="3000" dirty="0"/>
          </a:p>
        </p:txBody>
      </p:sp>
      <p:sp>
        <p:nvSpPr>
          <p:cNvPr id="6" name="Rectangle 5"/>
          <p:cNvSpPr/>
          <p:nvPr/>
        </p:nvSpPr>
        <p:spPr>
          <a:xfrm>
            <a:off x="4580962" y="1700331"/>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Should it Move?</a:t>
            </a:r>
            <a:endParaRPr lang="en-US" sz="1491">
              <a:solidFill>
                <a:schemeClr val="tx1"/>
              </a:solidFill>
            </a:endParaRPr>
          </a:p>
        </p:txBody>
      </p:sp>
      <p:sp>
        <p:nvSpPr>
          <p:cNvPr id="14" name="Right Arrow 13"/>
          <p:cNvSpPr/>
          <p:nvPr/>
        </p:nvSpPr>
        <p:spPr>
          <a:xfrm rot="2700139">
            <a:off x="5379863" y="2844373"/>
            <a:ext cx="1368044"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535733" y="2847592"/>
            <a:ext cx="1378207"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319563" y="27099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18" name="Rectangle 17"/>
          <p:cNvSpPr/>
          <p:nvPr/>
        </p:nvSpPr>
        <p:spPr>
          <a:xfrm>
            <a:off x="4287117" y="2695718"/>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a:solidFill>
                <a:schemeClr val="tx1"/>
              </a:solidFill>
            </a:endParaRPr>
          </a:p>
        </p:txBody>
      </p:sp>
      <p:graphicFrame>
        <p:nvGraphicFramePr>
          <p:cNvPr id="3" name="Table 2"/>
          <p:cNvGraphicFramePr>
            <a:graphicFrameLocks noGrp="1"/>
          </p:cNvGraphicFramePr>
          <p:nvPr>
            <p:extLst/>
          </p:nvPr>
        </p:nvGraphicFramePr>
        <p:xfrm>
          <a:off x="2971235" y="3565776"/>
          <a:ext cx="2240277" cy="3461932"/>
        </p:xfrm>
        <a:graphic>
          <a:graphicData uri="http://schemas.openxmlformats.org/drawingml/2006/table">
            <a:tbl>
              <a:tblPr firstRow="1" bandRow="1">
                <a:tableStyleId>{5C22544A-7EE6-4342-B048-85BDC9FD1C3A}</a:tableStyleId>
              </a:tblPr>
              <a:tblGrid>
                <a:gridCol w="1046925"/>
                <a:gridCol w="1193352"/>
              </a:tblGrid>
              <a:tr h="298862">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32614">
                <a:tc>
                  <a:txBody>
                    <a:bodyPr/>
                    <a:lstStyle/>
                    <a:p>
                      <a:pPr algn="ctr" rtl="0" fontAlgn="b"/>
                      <a:r>
                        <a:rPr lang="en-US" sz="1900" u="none" strike="noStrike" dirty="0">
                          <a:effectLst/>
                        </a:rPr>
                        <a:t>chair</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table</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cup</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shoe</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painting</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bl>
          </a:graphicData>
        </a:graphic>
      </p:graphicFrame>
      <p:graphicFrame>
        <p:nvGraphicFramePr>
          <p:cNvPr id="4" name="Table 3"/>
          <p:cNvGraphicFramePr>
            <a:graphicFrameLocks noGrp="1"/>
          </p:cNvGraphicFramePr>
          <p:nvPr>
            <p:extLst/>
          </p:nvPr>
        </p:nvGraphicFramePr>
        <p:xfrm>
          <a:off x="6057305" y="3565775"/>
          <a:ext cx="2170749" cy="3461930"/>
        </p:xfrm>
        <a:graphic>
          <a:graphicData uri="http://schemas.openxmlformats.org/drawingml/2006/table">
            <a:tbl>
              <a:tblPr firstRow="1" bandRow="1">
                <a:tableStyleId>{5C22544A-7EE6-4342-B048-85BDC9FD1C3A}</a:tableStyleId>
              </a:tblPr>
              <a:tblGrid>
                <a:gridCol w="1000118"/>
                <a:gridCol w="1170631"/>
              </a:tblGrid>
              <a:tr h="324970">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27392">
                <a:tc>
                  <a:txBody>
                    <a:bodyPr/>
                    <a:lstStyle/>
                    <a:p>
                      <a:pPr algn="ctr" rtl="0" fontAlgn="b"/>
                      <a:r>
                        <a:rPr lang="en-US" sz="1900" u="none" strike="noStrike" dirty="0">
                          <a:effectLst/>
                        </a:rPr>
                        <a:t>door</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wheel</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a:effectLst/>
                        </a:rPr>
                        <a:t>WD40</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fan</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a:effectLst/>
                        </a:rPr>
                        <a:t>WD40</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lever</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dirty="0">
                          <a:effectLst/>
                        </a:rPr>
                        <a:t>cog</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bl>
          </a:graphicData>
        </a:graphic>
      </p:graphicFrame>
    </p:spTree>
    <p:extLst>
      <p:ext uri="{BB962C8B-B14F-4D97-AF65-F5344CB8AC3E}">
        <p14:creationId xmlns:p14="http://schemas.microsoft.com/office/powerpoint/2010/main" val="1842166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4" y="611252"/>
            <a:ext cx="11197167" cy="1411479"/>
          </a:xfrm>
          <a:ln>
            <a:noFill/>
          </a:ln>
        </p:spPr>
        <p:txBody>
          <a:bodyPr/>
          <a:lstStyle/>
          <a:p>
            <a:r>
              <a:rPr lang="en-US" sz="3000" dirty="0" smtClean="0"/>
              <a:t>Already an Improvement!</a:t>
            </a:r>
            <a:endParaRPr lang="en-US" sz="3000" dirty="0"/>
          </a:p>
        </p:txBody>
      </p:sp>
      <p:sp>
        <p:nvSpPr>
          <p:cNvPr id="6" name="Rectangle 5"/>
          <p:cNvSpPr/>
          <p:nvPr/>
        </p:nvSpPr>
        <p:spPr>
          <a:xfrm>
            <a:off x="2062411" y="180418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Should it Move?</a:t>
            </a:r>
            <a:endParaRPr lang="en-US" sz="1491">
              <a:solidFill>
                <a:schemeClr val="tx1"/>
              </a:solidFill>
            </a:endParaRPr>
          </a:p>
        </p:txBody>
      </p:sp>
      <p:sp>
        <p:nvSpPr>
          <p:cNvPr id="14" name="Right Arrow 13"/>
          <p:cNvSpPr/>
          <p:nvPr/>
        </p:nvSpPr>
        <p:spPr>
          <a:xfrm rot="2700139">
            <a:off x="2861312" y="2948230"/>
            <a:ext cx="1368044"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2017182" y="2951449"/>
            <a:ext cx="1378207"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3801012" y="2813823"/>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18" name="Rectangle 17"/>
          <p:cNvSpPr/>
          <p:nvPr/>
        </p:nvSpPr>
        <p:spPr>
          <a:xfrm>
            <a:off x="1768566" y="279957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a:solidFill>
                <a:schemeClr val="tx1"/>
              </a:solidFill>
            </a:endParaRPr>
          </a:p>
        </p:txBody>
      </p:sp>
      <p:graphicFrame>
        <p:nvGraphicFramePr>
          <p:cNvPr id="3" name="Table 2"/>
          <p:cNvGraphicFramePr>
            <a:graphicFrameLocks noGrp="1"/>
          </p:cNvGraphicFramePr>
          <p:nvPr>
            <p:extLst/>
          </p:nvPr>
        </p:nvGraphicFramePr>
        <p:xfrm>
          <a:off x="452684" y="3669634"/>
          <a:ext cx="2240277" cy="3461932"/>
        </p:xfrm>
        <a:graphic>
          <a:graphicData uri="http://schemas.openxmlformats.org/drawingml/2006/table">
            <a:tbl>
              <a:tblPr firstRow="1" bandRow="1">
                <a:tableStyleId>{5C22544A-7EE6-4342-B048-85BDC9FD1C3A}</a:tableStyleId>
              </a:tblPr>
              <a:tblGrid>
                <a:gridCol w="1046925"/>
                <a:gridCol w="1193352"/>
              </a:tblGrid>
              <a:tr h="298862">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32614">
                <a:tc>
                  <a:txBody>
                    <a:bodyPr/>
                    <a:lstStyle/>
                    <a:p>
                      <a:pPr algn="ctr" rtl="0" fontAlgn="b"/>
                      <a:r>
                        <a:rPr lang="en-US" sz="1900" u="none" strike="noStrike" dirty="0">
                          <a:effectLst/>
                        </a:rPr>
                        <a:t>chair</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table</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cup</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shoe</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dirty="0">
                          <a:effectLst/>
                        </a:rPr>
                        <a:t>painting</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bl>
          </a:graphicData>
        </a:graphic>
      </p:graphicFrame>
      <p:graphicFrame>
        <p:nvGraphicFramePr>
          <p:cNvPr id="4" name="Table 3"/>
          <p:cNvGraphicFramePr>
            <a:graphicFrameLocks noGrp="1"/>
          </p:cNvGraphicFramePr>
          <p:nvPr>
            <p:extLst/>
          </p:nvPr>
        </p:nvGraphicFramePr>
        <p:xfrm>
          <a:off x="3538754" y="3669633"/>
          <a:ext cx="2170749" cy="3461930"/>
        </p:xfrm>
        <a:graphic>
          <a:graphicData uri="http://schemas.openxmlformats.org/drawingml/2006/table">
            <a:tbl>
              <a:tblPr firstRow="1" bandRow="1">
                <a:tableStyleId>{5C22544A-7EE6-4342-B048-85BDC9FD1C3A}</a:tableStyleId>
              </a:tblPr>
              <a:tblGrid>
                <a:gridCol w="1000118"/>
                <a:gridCol w="1170631"/>
              </a:tblGrid>
              <a:tr h="324970">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27392">
                <a:tc>
                  <a:txBody>
                    <a:bodyPr/>
                    <a:lstStyle/>
                    <a:p>
                      <a:pPr algn="ctr" rtl="0" fontAlgn="b"/>
                      <a:r>
                        <a:rPr lang="en-US" sz="1900" u="none" strike="noStrike" dirty="0">
                          <a:effectLst/>
                        </a:rPr>
                        <a:t>door</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wheel</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a:effectLst/>
                        </a:rPr>
                        <a:t>WD40</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fan</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a:effectLst/>
                        </a:rPr>
                        <a:t>WD40</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lever</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dirty="0">
                          <a:effectLst/>
                        </a:rPr>
                        <a:t>cog</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727" y="2076816"/>
            <a:ext cx="5705493" cy="4692017"/>
          </a:xfrm>
          <a:prstGeom prst="rect">
            <a:avLst/>
          </a:prstGeom>
        </p:spPr>
      </p:pic>
      <p:sp>
        <p:nvSpPr>
          <p:cNvPr id="11" name="Rectangle 10"/>
          <p:cNvSpPr/>
          <p:nvPr/>
        </p:nvSpPr>
        <p:spPr>
          <a:xfrm>
            <a:off x="7789895" y="388900"/>
            <a:ext cx="2989157" cy="14329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t>N</a:t>
            </a:r>
            <a:r>
              <a:rPr lang="en-US" sz="1491" dirty="0"/>
              <a:t>ote: Our example only has two outcomes!</a:t>
            </a:r>
            <a:endParaRPr lang="en-US" sz="1491" dirty="0"/>
          </a:p>
        </p:txBody>
      </p:sp>
    </p:spTree>
    <p:extLst>
      <p:ext uri="{BB962C8B-B14F-4D97-AF65-F5344CB8AC3E}">
        <p14:creationId xmlns:p14="http://schemas.microsoft.com/office/powerpoint/2010/main" val="101835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993" y="155837"/>
            <a:ext cx="12010823" cy="1034640"/>
          </a:xfrm>
          <a:ln>
            <a:noFill/>
          </a:ln>
        </p:spPr>
        <p:txBody>
          <a:bodyPr/>
          <a:lstStyle/>
          <a:p>
            <a:r>
              <a:rPr lang="en-US" sz="3000" dirty="0" smtClean="0"/>
              <a:t>More complicated </a:t>
            </a:r>
            <a:r>
              <a:rPr lang="en-US" sz="3000" smtClean="0"/>
              <a:t>Decision </a:t>
            </a:r>
            <a:r>
              <a:rPr lang="en-US" sz="3000" smtClean="0"/>
              <a:t>Tree</a:t>
            </a:r>
            <a:r>
              <a:rPr lang="en-US" sz="3000" dirty="0" smtClean="0"/>
              <a:t/>
            </a:r>
            <a:br>
              <a:rPr lang="en-US" sz="3000" dirty="0" smtClean="0"/>
            </a:br>
            <a:r>
              <a:rPr lang="en-US" sz="3000" dirty="0"/>
              <a:t>(What if we didn’t know if it SHOULD move)</a:t>
            </a:r>
            <a:endParaRPr lang="en-US" sz="3000"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graphicFrame>
        <p:nvGraphicFramePr>
          <p:cNvPr id="19" name="Table 18"/>
          <p:cNvGraphicFramePr>
            <a:graphicFrameLocks noGrp="1"/>
          </p:cNvGraphicFramePr>
          <p:nvPr>
            <p:extLst/>
          </p:nvPr>
        </p:nvGraphicFramePr>
        <p:xfrm>
          <a:off x="7069461" y="2483525"/>
          <a:ext cx="2240277" cy="4727160"/>
        </p:xfrm>
        <a:graphic>
          <a:graphicData uri="http://schemas.openxmlformats.org/drawingml/2006/table">
            <a:tbl>
              <a:tblPr firstRow="1" bandRow="1">
                <a:tableStyleId>{5C22544A-7EE6-4342-B048-85BDC9FD1C3A}</a:tableStyleId>
              </a:tblPr>
              <a:tblGrid>
                <a:gridCol w="1046925"/>
                <a:gridCol w="1193352"/>
              </a:tblGrid>
              <a:tr h="298862">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32614">
                <a:tc>
                  <a:txBody>
                    <a:bodyPr/>
                    <a:lstStyle/>
                    <a:p>
                      <a:pPr algn="ctr" rtl="0" fontAlgn="b"/>
                      <a:r>
                        <a:rPr lang="en-US" sz="1900" b="0" i="0" u="none" strike="noStrike" dirty="0">
                          <a:solidFill>
                            <a:srgbClr val="000000"/>
                          </a:solidFill>
                          <a:effectLst/>
                          <a:latin typeface="Calibri" charset="0"/>
                        </a:rPr>
                        <a:t>cup</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a:solidFill>
                            <a:srgbClr val="000000"/>
                          </a:solidFill>
                          <a:effectLst/>
                          <a:latin typeface="Calibri" charset="0"/>
                        </a:rPr>
                        <a:t>Duct tape</a:t>
                      </a:r>
                    </a:p>
                  </a:txBody>
                  <a:tcPr marL="6762" marR="6762" marT="6762" marB="0" anchor="b">
                    <a:solidFill>
                      <a:schemeClr val="accent1">
                        <a:lumMod val="40000"/>
                        <a:lumOff val="60000"/>
                      </a:schemeClr>
                    </a:solidFill>
                  </a:tcPr>
                </a:tc>
              </a:tr>
              <a:tr h="632614">
                <a:tc>
                  <a:txBody>
                    <a:bodyPr/>
                    <a:lstStyle/>
                    <a:p>
                      <a:pPr algn="ctr" rtl="0" fontAlgn="b"/>
                      <a:r>
                        <a:rPr lang="en-US" sz="1900" b="0" i="0" u="none" strike="noStrike">
                          <a:solidFill>
                            <a:srgbClr val="000000"/>
                          </a:solidFill>
                          <a:effectLst/>
                          <a:latin typeface="Calibri" charset="0"/>
                        </a:rPr>
                        <a:t>painting</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a:solidFill>
                            <a:srgbClr val="000000"/>
                          </a:solidFill>
                          <a:effectLst/>
                          <a:latin typeface="Calibri" charset="0"/>
                        </a:rPr>
                        <a:t>Duct tape</a:t>
                      </a:r>
                    </a:p>
                  </a:txBody>
                  <a:tcPr marL="6762" marR="6762" marT="6762" marB="0" anchor="b">
                    <a:solidFill>
                      <a:schemeClr val="accent1">
                        <a:lumMod val="40000"/>
                        <a:lumOff val="60000"/>
                      </a:schemeClr>
                    </a:solidFill>
                  </a:tcPr>
                </a:tc>
              </a:tr>
              <a:tr h="632614">
                <a:tc>
                  <a:txBody>
                    <a:bodyPr/>
                    <a:lstStyle/>
                    <a:p>
                      <a:pPr algn="ctr" rtl="0" fontAlgn="b"/>
                      <a:r>
                        <a:rPr lang="en-US" sz="1900" b="0" i="0" u="none" strike="noStrike" dirty="0">
                          <a:solidFill>
                            <a:srgbClr val="000000"/>
                          </a:solidFill>
                          <a:effectLst/>
                          <a:latin typeface="Calibri" charset="0"/>
                        </a:rPr>
                        <a:t>door</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r h="632614">
                <a:tc>
                  <a:txBody>
                    <a:bodyPr/>
                    <a:lstStyle/>
                    <a:p>
                      <a:pPr algn="ctr" rtl="0" fontAlgn="b"/>
                      <a:r>
                        <a:rPr lang="en-US" sz="1900" b="0" i="0" u="none" strike="noStrike" dirty="0">
                          <a:solidFill>
                            <a:srgbClr val="000000"/>
                          </a:solidFill>
                          <a:effectLst/>
                          <a:latin typeface="Calibri" charset="0"/>
                        </a:rPr>
                        <a:t>wheel</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r h="632614">
                <a:tc>
                  <a:txBody>
                    <a:bodyPr/>
                    <a:lstStyle/>
                    <a:p>
                      <a:pPr algn="ctr" rtl="0" fontAlgn="b"/>
                      <a:r>
                        <a:rPr lang="en-US" sz="1900" b="0" i="0" u="none" strike="noStrike">
                          <a:solidFill>
                            <a:srgbClr val="000000"/>
                          </a:solidFill>
                          <a:effectLst/>
                          <a:latin typeface="Calibri" charset="0"/>
                        </a:rPr>
                        <a:t>fan</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r h="632614">
                <a:tc>
                  <a:txBody>
                    <a:bodyPr/>
                    <a:lstStyle/>
                    <a:p>
                      <a:pPr algn="ctr" rtl="0" fontAlgn="b"/>
                      <a:r>
                        <a:rPr lang="en-US" sz="1900" b="0" i="0" u="none" strike="noStrike">
                          <a:solidFill>
                            <a:srgbClr val="000000"/>
                          </a:solidFill>
                          <a:effectLst/>
                          <a:latin typeface="Calibri" charset="0"/>
                        </a:rPr>
                        <a:t>lever</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r h="632614">
                <a:tc>
                  <a:txBody>
                    <a:bodyPr/>
                    <a:lstStyle/>
                    <a:p>
                      <a:pPr algn="ctr" rtl="0" fontAlgn="b"/>
                      <a:r>
                        <a:rPr lang="en-US" sz="1900" b="0" i="0" u="none" strike="noStrike" dirty="0">
                          <a:solidFill>
                            <a:srgbClr val="000000"/>
                          </a:solidFill>
                          <a:effectLst/>
                          <a:latin typeface="Calibri" charset="0"/>
                        </a:rPr>
                        <a:t>cog</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bl>
          </a:graphicData>
        </a:graphic>
      </p:graphicFrame>
      <p:graphicFrame>
        <p:nvGraphicFramePr>
          <p:cNvPr id="22" name="Table 21"/>
          <p:cNvGraphicFramePr>
            <a:graphicFrameLocks noGrp="1"/>
          </p:cNvGraphicFramePr>
          <p:nvPr>
            <p:extLst/>
          </p:nvPr>
        </p:nvGraphicFramePr>
        <p:xfrm>
          <a:off x="2451419" y="3637315"/>
          <a:ext cx="2240277" cy="2196704"/>
        </p:xfrm>
        <a:graphic>
          <a:graphicData uri="http://schemas.openxmlformats.org/drawingml/2006/table">
            <a:tbl>
              <a:tblPr firstRow="1" bandRow="1">
                <a:tableStyleId>{5C22544A-7EE6-4342-B048-85BDC9FD1C3A}</a:tableStyleId>
              </a:tblPr>
              <a:tblGrid>
                <a:gridCol w="1046925"/>
                <a:gridCol w="1193352"/>
              </a:tblGrid>
              <a:tr h="298862">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32614">
                <a:tc>
                  <a:txBody>
                    <a:bodyPr/>
                    <a:lstStyle/>
                    <a:p>
                      <a:pPr algn="ctr" rtl="0" fontAlgn="b"/>
                      <a:r>
                        <a:rPr lang="en-US" sz="1900" b="0" i="0" u="none" strike="noStrike" dirty="0">
                          <a:solidFill>
                            <a:srgbClr val="000000"/>
                          </a:solidFill>
                          <a:effectLst/>
                          <a:latin typeface="Calibri" charset="0"/>
                        </a:rPr>
                        <a:t>chair</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a:solidFill>
                            <a:srgbClr val="000000"/>
                          </a:solidFill>
                          <a:effectLst/>
                          <a:latin typeface="Calibri" charset="0"/>
                        </a:rPr>
                        <a:t>Duct tape</a:t>
                      </a:r>
                    </a:p>
                  </a:txBody>
                  <a:tcPr marL="6762" marR="6762" marT="6762" marB="0" anchor="b">
                    <a:solidFill>
                      <a:schemeClr val="accent1">
                        <a:lumMod val="40000"/>
                        <a:lumOff val="60000"/>
                      </a:schemeClr>
                    </a:solidFill>
                  </a:tcPr>
                </a:tc>
              </a:tr>
              <a:tr h="632614">
                <a:tc>
                  <a:txBody>
                    <a:bodyPr/>
                    <a:lstStyle/>
                    <a:p>
                      <a:pPr algn="ctr" rtl="0" fontAlgn="b"/>
                      <a:r>
                        <a:rPr lang="en-US" sz="1900" b="0" i="0" u="none" strike="noStrike">
                          <a:solidFill>
                            <a:srgbClr val="000000"/>
                          </a:solidFill>
                          <a:effectLst/>
                          <a:latin typeface="Calibri" charset="0"/>
                        </a:rPr>
                        <a:t>table</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a:solidFill>
                            <a:srgbClr val="000000"/>
                          </a:solidFill>
                          <a:effectLst/>
                          <a:latin typeface="Calibri" charset="0"/>
                        </a:rPr>
                        <a:t>Duct tape</a:t>
                      </a:r>
                    </a:p>
                  </a:txBody>
                  <a:tcPr marL="6762" marR="6762" marT="6762" marB="0" anchor="b">
                    <a:solidFill>
                      <a:schemeClr val="accent1">
                        <a:lumMod val="40000"/>
                        <a:lumOff val="60000"/>
                      </a:schemeClr>
                    </a:solidFill>
                  </a:tcPr>
                </a:tc>
              </a:tr>
              <a:tr h="632614">
                <a:tc>
                  <a:txBody>
                    <a:bodyPr/>
                    <a:lstStyle/>
                    <a:p>
                      <a:pPr algn="ctr" rtl="0" fontAlgn="b"/>
                      <a:r>
                        <a:rPr lang="en-US" sz="1900" b="0" i="0" u="none" strike="noStrike" dirty="0">
                          <a:solidFill>
                            <a:srgbClr val="000000"/>
                          </a:solidFill>
                          <a:effectLst/>
                          <a:latin typeface="Calibri" charset="0"/>
                        </a:rPr>
                        <a:t>shoe</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smtClean="0">
                          <a:solidFill>
                            <a:srgbClr val="000000"/>
                          </a:solidFill>
                          <a:effectLst/>
                          <a:latin typeface="Calibri" charset="0"/>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bl>
          </a:graphicData>
        </a:graphic>
      </p:graphicFrame>
    </p:spTree>
    <p:extLst>
      <p:ext uri="{BB962C8B-B14F-4D97-AF65-F5344CB8AC3E}">
        <p14:creationId xmlns:p14="http://schemas.microsoft.com/office/powerpoint/2010/main" val="94138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350" y="640203"/>
            <a:ext cx="12993511" cy="1411479"/>
          </a:xfrm>
          <a:ln>
            <a:noFill/>
          </a:ln>
        </p:spPr>
        <p:txBody>
          <a:bodyPr/>
          <a:lstStyle/>
          <a:p>
            <a:r>
              <a:rPr lang="en-US" sz="3000" dirty="0" smtClean="0"/>
              <a:t>More complicated Decision Tree</a:t>
            </a:r>
            <a:endParaRPr lang="en-US" sz="3000"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5" y="3511996"/>
            <a:ext cx="2129084" cy="210312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2702264" y="3520475"/>
            <a:ext cx="2129084" cy="2103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Tree>
    <p:extLst>
      <p:ext uri="{BB962C8B-B14F-4D97-AF65-F5344CB8AC3E}">
        <p14:creationId xmlns:p14="http://schemas.microsoft.com/office/powerpoint/2010/main" val="1637838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p>
          <a:p>
            <a:pPr algn="ctr"/>
            <a:r>
              <a:rPr lang="en-US" sz="1491" dirty="0">
                <a:solidFill>
                  <a:schemeClr val="tx1"/>
                </a:solidFill>
              </a:rPr>
              <a:t>(5,5)</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6" y="3511996"/>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3469599" y="3511996"/>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
        <p:nvSpPr>
          <p:cNvPr id="10" name="Right Arrow 9"/>
          <p:cNvSpPr/>
          <p:nvPr/>
        </p:nvSpPr>
        <p:spPr>
          <a:xfrm rot="2700139">
            <a:off x="6896684" y="5175872"/>
            <a:ext cx="1035872"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2" name="Right Arrow 11"/>
          <p:cNvSpPr/>
          <p:nvPr/>
        </p:nvSpPr>
        <p:spPr>
          <a:xfrm rot="8118957">
            <a:off x="6300501" y="5174638"/>
            <a:ext cx="1031508"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3" name="Rectangle 12"/>
          <p:cNvSpPr/>
          <p:nvPr/>
        </p:nvSpPr>
        <p:spPr>
          <a:xfrm>
            <a:off x="6436326" y="4248595"/>
            <a:ext cx="1323752" cy="690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Is it Metal?</a:t>
            </a:r>
            <a:endParaRPr lang="en-US" sz="1491" dirty="0">
              <a:solidFill>
                <a:schemeClr val="tx1"/>
              </a:solidFill>
            </a:endParaRPr>
          </a:p>
        </p:txBody>
      </p:sp>
      <p:sp>
        <p:nvSpPr>
          <p:cNvPr id="16" name="Rectangle 15"/>
          <p:cNvSpPr/>
          <p:nvPr/>
        </p:nvSpPr>
        <p:spPr>
          <a:xfrm>
            <a:off x="7414620" y="5759425"/>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a:t>
            </a:r>
            <a:r>
              <a:rPr lang="en-US" sz="1491" dirty="0">
                <a:solidFill>
                  <a:schemeClr val="tx1"/>
                </a:solidFill>
              </a:rPr>
              <a:t>0</a:t>
            </a:r>
            <a:r>
              <a:rPr lang="en-US" sz="1491" dirty="0">
                <a:solidFill>
                  <a:schemeClr val="tx1"/>
                </a:solidFill>
              </a:rPr>
              <a:t>)</a:t>
            </a:r>
            <a:endParaRPr lang="en-US" sz="1491" dirty="0">
              <a:solidFill>
                <a:schemeClr val="tx1"/>
              </a:solidFill>
            </a:endParaRPr>
          </a:p>
        </p:txBody>
      </p:sp>
      <p:sp>
        <p:nvSpPr>
          <p:cNvPr id="19" name="Rectangle 18"/>
          <p:cNvSpPr/>
          <p:nvPr/>
        </p:nvSpPr>
        <p:spPr>
          <a:xfrm>
            <a:off x="5425114" y="5759425"/>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(2, 0)</a:t>
            </a:r>
            <a:endParaRPr lang="en-US" sz="1491" dirty="0">
              <a:solidFill>
                <a:schemeClr val="tx1"/>
              </a:solidFill>
            </a:endParaRPr>
          </a:p>
        </p:txBody>
      </p:sp>
      <p:sp>
        <p:nvSpPr>
          <p:cNvPr id="20" name="Rectangle 19"/>
          <p:cNvSpPr/>
          <p:nvPr/>
        </p:nvSpPr>
        <p:spPr>
          <a:xfrm>
            <a:off x="7794233" y="50071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21" name="Rectangle 20"/>
          <p:cNvSpPr/>
          <p:nvPr/>
        </p:nvSpPr>
        <p:spPr>
          <a:xfrm>
            <a:off x="5666791" y="4951912"/>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sp>
        <p:nvSpPr>
          <p:cNvPr id="4" name="Rectangle 3"/>
          <p:cNvSpPr/>
          <p:nvPr/>
        </p:nvSpPr>
        <p:spPr>
          <a:xfrm>
            <a:off x="615471" y="664042"/>
            <a:ext cx="5692584" cy="553998"/>
          </a:xfrm>
          <a:prstGeom prst="rect">
            <a:avLst/>
          </a:prstGeom>
        </p:spPr>
        <p:txBody>
          <a:bodyPr wrap="none">
            <a:spAutoFit/>
          </a:bodyPr>
          <a:lstStyle/>
          <a:p>
            <a:r>
              <a:rPr lang="en-US" sz="3000"/>
              <a:t>More complicated Decision Tree</a:t>
            </a:r>
          </a:p>
        </p:txBody>
      </p:sp>
    </p:spTree>
    <p:extLst>
      <p:ext uri="{BB962C8B-B14F-4D97-AF65-F5344CB8AC3E}">
        <p14:creationId xmlns:p14="http://schemas.microsoft.com/office/powerpoint/2010/main" val="713374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363" y="616334"/>
            <a:ext cx="8727083" cy="736678"/>
          </a:xfrm>
          <a:ln>
            <a:noFill/>
          </a:ln>
        </p:spPr>
        <p:txBody>
          <a:bodyPr/>
          <a:lstStyle/>
          <a:p>
            <a:r>
              <a:rPr lang="en-US" sz="3000" dirty="0" smtClean="0"/>
              <a:t>How do we make these decisions?</a:t>
            </a:r>
            <a:endParaRPr lang="en-US" sz="3000"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p>
          <a:p>
            <a:pPr algn="ctr"/>
            <a:r>
              <a:rPr lang="en-US" sz="1491" dirty="0">
                <a:solidFill>
                  <a:schemeClr val="tx1"/>
                </a:solidFill>
              </a:rPr>
              <a:t>(5,5)</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6" y="3511996"/>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3469599" y="3511996"/>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
        <p:nvSpPr>
          <p:cNvPr id="10" name="Right Arrow 9"/>
          <p:cNvSpPr/>
          <p:nvPr/>
        </p:nvSpPr>
        <p:spPr>
          <a:xfrm rot="2700139">
            <a:off x="6896684" y="5175872"/>
            <a:ext cx="1035872"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2" name="Right Arrow 11"/>
          <p:cNvSpPr/>
          <p:nvPr/>
        </p:nvSpPr>
        <p:spPr>
          <a:xfrm rot="8118957">
            <a:off x="6300501" y="5174638"/>
            <a:ext cx="1031508"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3" name="Rectangle 12"/>
          <p:cNvSpPr/>
          <p:nvPr/>
        </p:nvSpPr>
        <p:spPr>
          <a:xfrm>
            <a:off x="6436326" y="4248595"/>
            <a:ext cx="1323752" cy="690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Is it Metal?</a:t>
            </a:r>
            <a:endParaRPr lang="en-US" sz="1491" dirty="0">
              <a:solidFill>
                <a:schemeClr val="tx1"/>
              </a:solidFill>
            </a:endParaRPr>
          </a:p>
        </p:txBody>
      </p:sp>
      <p:sp>
        <p:nvSpPr>
          <p:cNvPr id="16" name="Rectangle 15"/>
          <p:cNvSpPr/>
          <p:nvPr/>
        </p:nvSpPr>
        <p:spPr>
          <a:xfrm>
            <a:off x="7414620" y="5759425"/>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a:t>
            </a:r>
            <a:r>
              <a:rPr lang="en-US" sz="1491" dirty="0">
                <a:solidFill>
                  <a:schemeClr val="tx1"/>
                </a:solidFill>
              </a:rPr>
              <a:t>0</a:t>
            </a:r>
            <a:r>
              <a:rPr lang="en-US" sz="1491" dirty="0">
                <a:solidFill>
                  <a:schemeClr val="tx1"/>
                </a:solidFill>
              </a:rPr>
              <a:t>)</a:t>
            </a:r>
            <a:endParaRPr lang="en-US" sz="1491" dirty="0">
              <a:solidFill>
                <a:schemeClr val="tx1"/>
              </a:solidFill>
            </a:endParaRPr>
          </a:p>
        </p:txBody>
      </p:sp>
      <p:sp>
        <p:nvSpPr>
          <p:cNvPr id="19" name="Rectangle 18"/>
          <p:cNvSpPr/>
          <p:nvPr/>
        </p:nvSpPr>
        <p:spPr>
          <a:xfrm>
            <a:off x="5425114" y="5759425"/>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(2, 0)</a:t>
            </a:r>
            <a:endParaRPr lang="en-US" sz="1491" dirty="0">
              <a:solidFill>
                <a:schemeClr val="tx1"/>
              </a:solidFill>
            </a:endParaRPr>
          </a:p>
        </p:txBody>
      </p:sp>
      <p:sp>
        <p:nvSpPr>
          <p:cNvPr id="20" name="Rectangle 19"/>
          <p:cNvSpPr/>
          <p:nvPr/>
        </p:nvSpPr>
        <p:spPr>
          <a:xfrm>
            <a:off x="7794233" y="50071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21" name="Rectangle 20"/>
          <p:cNvSpPr/>
          <p:nvPr/>
        </p:nvSpPr>
        <p:spPr>
          <a:xfrm>
            <a:off x="5666791" y="4951912"/>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sp>
        <p:nvSpPr>
          <p:cNvPr id="4" name="Rectangle 3"/>
          <p:cNvSpPr/>
          <p:nvPr/>
        </p:nvSpPr>
        <p:spPr>
          <a:xfrm>
            <a:off x="6975628" y="1453670"/>
            <a:ext cx="2323818" cy="7831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Gini Impurity!</a:t>
            </a:r>
            <a:endParaRPr lang="en-US" sz="1491"/>
          </a:p>
        </p:txBody>
      </p:sp>
      <p:sp>
        <p:nvSpPr>
          <p:cNvPr id="22" name="Rectangle 21"/>
          <p:cNvSpPr/>
          <p:nvPr/>
        </p:nvSpPr>
        <p:spPr>
          <a:xfrm>
            <a:off x="1995732" y="3511997"/>
            <a:ext cx="1111579" cy="7461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t>Pure!</a:t>
            </a:r>
            <a:endParaRPr lang="en-US" sz="1491" dirty="0"/>
          </a:p>
        </p:txBody>
      </p:sp>
      <p:sp>
        <p:nvSpPr>
          <p:cNvPr id="23" name="Rectangle 22"/>
          <p:cNvSpPr/>
          <p:nvPr/>
        </p:nvSpPr>
        <p:spPr>
          <a:xfrm>
            <a:off x="9069119" y="5759425"/>
            <a:ext cx="1111579" cy="74617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Pure!</a:t>
            </a:r>
            <a:endParaRPr lang="en-US" sz="1491" dirty="0"/>
          </a:p>
        </p:txBody>
      </p:sp>
      <p:sp>
        <p:nvSpPr>
          <p:cNvPr id="24" name="Rectangle 23"/>
          <p:cNvSpPr/>
          <p:nvPr/>
        </p:nvSpPr>
        <p:spPr>
          <a:xfrm>
            <a:off x="8169182" y="3511995"/>
            <a:ext cx="2591387" cy="679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More Pure Than above</a:t>
            </a:r>
            <a:endParaRPr lang="en-US" sz="1491" dirty="0"/>
          </a:p>
        </p:txBody>
      </p:sp>
      <p:sp>
        <p:nvSpPr>
          <p:cNvPr id="25" name="Rectangle 24"/>
          <p:cNvSpPr/>
          <p:nvPr/>
        </p:nvSpPr>
        <p:spPr>
          <a:xfrm>
            <a:off x="3992902" y="5759426"/>
            <a:ext cx="1111579" cy="7461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Pure!</a:t>
            </a:r>
            <a:endParaRPr lang="en-US" sz="1491" dirty="0"/>
          </a:p>
        </p:txBody>
      </p:sp>
      <p:sp>
        <p:nvSpPr>
          <p:cNvPr id="26" name="Rectangle 25"/>
          <p:cNvSpPr/>
          <p:nvPr/>
        </p:nvSpPr>
        <p:spPr>
          <a:xfrm>
            <a:off x="8137537" y="3510495"/>
            <a:ext cx="2591387" cy="679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NOT PURE!</a:t>
            </a:r>
            <a:endParaRPr lang="en-US" sz="1491" dirty="0"/>
          </a:p>
        </p:txBody>
      </p:sp>
      <p:sp>
        <p:nvSpPr>
          <p:cNvPr id="5" name="TextBox 4"/>
          <p:cNvSpPr txBox="1"/>
          <p:nvPr/>
        </p:nvSpPr>
        <p:spPr>
          <a:xfrm>
            <a:off x="11352704" y="4669994"/>
            <a:ext cx="184731" cy="321755"/>
          </a:xfrm>
          <a:prstGeom prst="rect">
            <a:avLst/>
          </a:prstGeom>
          <a:noFill/>
        </p:spPr>
        <p:txBody>
          <a:bodyPr wrap="none" rtlCol="0">
            <a:spAutoFit/>
          </a:bodyPr>
          <a:lstStyle/>
          <a:p>
            <a:endParaRPr lang="en-US" sz="1491" dirty="0"/>
          </a:p>
        </p:txBody>
      </p:sp>
    </p:spTree>
    <p:extLst>
      <p:ext uri="{BB962C8B-B14F-4D97-AF65-F5344CB8AC3E}">
        <p14:creationId xmlns:p14="http://schemas.microsoft.com/office/powerpoint/2010/main" val="28919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xit" presetSubtype="32" fill="hold" grpId="1" nodeType="clickEffect">
                                  <p:stCondLst>
                                    <p:cond delay="0"/>
                                  </p:stCondLst>
                                  <p:childTnLst>
                                    <p:anim calcmode="lin" valueType="num">
                                      <p:cBhvr>
                                        <p:cTn id="24" dur="500"/>
                                        <p:tgtEl>
                                          <p:spTgt spid="26"/>
                                        </p:tgtEl>
                                        <p:attrNameLst>
                                          <p:attrName>ppt_w</p:attrName>
                                        </p:attrNameLst>
                                      </p:cBhvr>
                                      <p:tavLst>
                                        <p:tav tm="0">
                                          <p:val>
                                            <p:strVal val="ppt_w"/>
                                          </p:val>
                                        </p:tav>
                                        <p:tav tm="100000">
                                          <p:val>
                                            <p:fltVal val="0"/>
                                          </p:val>
                                        </p:tav>
                                      </p:tavLst>
                                    </p:anim>
                                    <p:anim calcmode="lin" valueType="num">
                                      <p:cBhvr>
                                        <p:cTn id="25" dur="500"/>
                                        <p:tgtEl>
                                          <p:spTgt spid="26"/>
                                        </p:tgtEl>
                                        <p:attrNameLst>
                                          <p:attrName>ppt_h</p:attrName>
                                        </p:attrNameLst>
                                      </p:cBhvr>
                                      <p:tavLst>
                                        <p:tav tm="0">
                                          <p:val>
                                            <p:strVal val="ppt_h"/>
                                          </p:val>
                                        </p:tav>
                                        <p:tav tm="100000">
                                          <p:val>
                                            <p:fltVal val="0"/>
                                          </p:val>
                                        </p:tav>
                                      </p:tavLst>
                                    </p:anim>
                                    <p:animEffect transition="out" filter="fade">
                                      <p:cBhvr>
                                        <p:cTn id="26" dur="500"/>
                                        <p:tgtEl>
                                          <p:spTgt spid="26"/>
                                        </p:tgtEl>
                                      </p:cBhvr>
                                    </p:animEffect>
                                    <p:set>
                                      <p:cBhvr>
                                        <p:cTn id="27" dur="1" fill="hold">
                                          <p:stCondLst>
                                            <p:cond delay="499"/>
                                          </p:stCondLst>
                                        </p:cTn>
                                        <p:tgtEl>
                                          <p:spTgt spid="2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3" grpId="0" animBg="1"/>
      <p:bldP spid="24" grpId="0" animBg="1"/>
      <p:bldP spid="25" grpId="0" animBg="1"/>
      <p:bldP spid="26" grpId="0" animBg="1"/>
      <p:bldP spid="2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676146" y="4987882"/>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cxnSp>
        <p:nvCxnSpPr>
          <p:cNvPr id="35" name="Straight Arrow Connector 34"/>
          <p:cNvCxnSpPr>
            <a:stCxn id="27" idx="2"/>
          </p:cNvCxnSpPr>
          <p:nvPr/>
        </p:nvCxnSpPr>
        <p:spPr>
          <a:xfrm>
            <a:off x="1831701" y="3281989"/>
            <a:ext cx="4981709" cy="20163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72363" y="616334"/>
            <a:ext cx="8727083" cy="736678"/>
          </a:xfrm>
          <a:ln>
            <a:noFill/>
          </a:ln>
        </p:spPr>
        <p:txBody>
          <a:bodyPr/>
          <a:lstStyle/>
          <a:p>
            <a:r>
              <a:rPr lang="en-US" sz="3000" dirty="0" smtClean="0"/>
              <a:t>TERMINOLOGY</a:t>
            </a:r>
            <a:endParaRPr lang="en-US" sz="3000"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p>
          <a:p>
            <a:pPr algn="ctr"/>
            <a:r>
              <a:rPr lang="en-US" sz="1491" dirty="0">
                <a:solidFill>
                  <a:schemeClr val="tx1"/>
                </a:solidFill>
              </a:rPr>
              <a:t>(5,5)</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6" y="3511996"/>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3469599" y="3511996"/>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
        <p:nvSpPr>
          <p:cNvPr id="10" name="Right Arrow 9"/>
          <p:cNvSpPr/>
          <p:nvPr/>
        </p:nvSpPr>
        <p:spPr>
          <a:xfrm rot="2700139">
            <a:off x="6896684" y="5175872"/>
            <a:ext cx="1035872"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2" name="Right Arrow 11"/>
          <p:cNvSpPr/>
          <p:nvPr/>
        </p:nvSpPr>
        <p:spPr>
          <a:xfrm rot="8118957">
            <a:off x="6300501" y="5174638"/>
            <a:ext cx="1031508"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3" name="Rectangle 12"/>
          <p:cNvSpPr/>
          <p:nvPr/>
        </p:nvSpPr>
        <p:spPr>
          <a:xfrm>
            <a:off x="6436326" y="4248595"/>
            <a:ext cx="1323752" cy="690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Is it Metal?</a:t>
            </a:r>
            <a:endParaRPr lang="en-US" sz="1491" dirty="0">
              <a:solidFill>
                <a:schemeClr val="tx1"/>
              </a:solidFill>
            </a:endParaRPr>
          </a:p>
        </p:txBody>
      </p:sp>
      <p:sp>
        <p:nvSpPr>
          <p:cNvPr id="16" name="Rectangle 15"/>
          <p:cNvSpPr/>
          <p:nvPr/>
        </p:nvSpPr>
        <p:spPr>
          <a:xfrm>
            <a:off x="7414620" y="5759425"/>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a:t>
            </a:r>
            <a:r>
              <a:rPr lang="en-US" sz="1491" dirty="0">
                <a:solidFill>
                  <a:schemeClr val="tx1"/>
                </a:solidFill>
              </a:rPr>
              <a:t>0</a:t>
            </a:r>
            <a:r>
              <a:rPr lang="en-US" sz="1491" dirty="0">
                <a:solidFill>
                  <a:schemeClr val="tx1"/>
                </a:solidFill>
              </a:rPr>
              <a:t>)</a:t>
            </a:r>
            <a:endParaRPr lang="en-US" sz="1491" dirty="0">
              <a:solidFill>
                <a:schemeClr val="tx1"/>
              </a:solidFill>
            </a:endParaRPr>
          </a:p>
        </p:txBody>
      </p:sp>
      <p:sp>
        <p:nvSpPr>
          <p:cNvPr id="19" name="Rectangle 18"/>
          <p:cNvSpPr/>
          <p:nvPr/>
        </p:nvSpPr>
        <p:spPr>
          <a:xfrm>
            <a:off x="5425114" y="5759425"/>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(2, 0)</a:t>
            </a:r>
            <a:endParaRPr lang="en-US" sz="1491" dirty="0">
              <a:solidFill>
                <a:schemeClr val="tx1"/>
              </a:solidFill>
            </a:endParaRPr>
          </a:p>
        </p:txBody>
      </p:sp>
      <p:sp>
        <p:nvSpPr>
          <p:cNvPr id="20" name="Rectangle 19"/>
          <p:cNvSpPr/>
          <p:nvPr/>
        </p:nvSpPr>
        <p:spPr>
          <a:xfrm>
            <a:off x="7794233" y="50071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5" name="TextBox 4"/>
          <p:cNvSpPr txBox="1"/>
          <p:nvPr/>
        </p:nvSpPr>
        <p:spPr>
          <a:xfrm>
            <a:off x="11352704" y="4669994"/>
            <a:ext cx="184731" cy="321755"/>
          </a:xfrm>
          <a:prstGeom prst="rect">
            <a:avLst/>
          </a:prstGeom>
          <a:noFill/>
        </p:spPr>
        <p:txBody>
          <a:bodyPr wrap="none" rtlCol="0">
            <a:spAutoFit/>
          </a:bodyPr>
          <a:lstStyle/>
          <a:p>
            <a:endParaRPr lang="en-US" sz="1491" dirty="0"/>
          </a:p>
        </p:txBody>
      </p:sp>
      <p:sp>
        <p:nvSpPr>
          <p:cNvPr id="7" name="Rectangle 6"/>
          <p:cNvSpPr/>
          <p:nvPr/>
        </p:nvSpPr>
        <p:spPr>
          <a:xfrm>
            <a:off x="8582269" y="1797084"/>
            <a:ext cx="1434353" cy="8935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Nodes</a:t>
            </a:r>
            <a:endParaRPr lang="en-US" dirty="0"/>
          </a:p>
        </p:txBody>
      </p:sp>
      <p:sp>
        <p:nvSpPr>
          <p:cNvPr id="27" name="Rectangle 26"/>
          <p:cNvSpPr/>
          <p:nvPr/>
        </p:nvSpPr>
        <p:spPr>
          <a:xfrm>
            <a:off x="1114524" y="2388411"/>
            <a:ext cx="1434353" cy="8935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Branches</a:t>
            </a:r>
            <a:endParaRPr lang="en-US"/>
          </a:p>
        </p:txBody>
      </p:sp>
      <p:sp>
        <p:nvSpPr>
          <p:cNvPr id="28" name="Rectangle 27"/>
          <p:cNvSpPr/>
          <p:nvPr/>
        </p:nvSpPr>
        <p:spPr>
          <a:xfrm>
            <a:off x="1995545" y="5642818"/>
            <a:ext cx="1434353" cy="8935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Terminal Nodes “Leaves”</a:t>
            </a:r>
            <a:endParaRPr lang="en-US"/>
          </a:p>
        </p:txBody>
      </p:sp>
      <p:cxnSp>
        <p:nvCxnSpPr>
          <p:cNvPr id="9" name="Straight Arrow Connector 8"/>
          <p:cNvCxnSpPr>
            <a:stCxn id="7" idx="1"/>
            <a:endCxn id="6" idx="3"/>
          </p:cNvCxnSpPr>
          <p:nvPr/>
        </p:nvCxnSpPr>
        <p:spPr>
          <a:xfrm flipH="1" flipV="1">
            <a:off x="6658118" y="1845266"/>
            <a:ext cx="1924151" cy="3986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2"/>
            <a:endCxn id="3" idx="3"/>
          </p:cNvCxnSpPr>
          <p:nvPr/>
        </p:nvCxnSpPr>
        <p:spPr>
          <a:xfrm flipH="1">
            <a:off x="7760078" y="2690662"/>
            <a:ext cx="1539368" cy="11944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3"/>
          </p:cNvCxnSpPr>
          <p:nvPr/>
        </p:nvCxnSpPr>
        <p:spPr>
          <a:xfrm>
            <a:off x="2548877" y="2835200"/>
            <a:ext cx="2387027" cy="1081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8" idx="0"/>
            <a:endCxn id="11" idx="2"/>
          </p:cNvCxnSpPr>
          <p:nvPr/>
        </p:nvCxnSpPr>
        <p:spPr>
          <a:xfrm flipV="1">
            <a:off x="2712722" y="4258169"/>
            <a:ext cx="1451025" cy="13846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3"/>
            <a:endCxn id="19" idx="1"/>
          </p:cNvCxnSpPr>
          <p:nvPr/>
        </p:nvCxnSpPr>
        <p:spPr>
          <a:xfrm>
            <a:off x="3429898" y="6089607"/>
            <a:ext cx="1995216" cy="429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7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038" y="618830"/>
            <a:ext cx="7640699" cy="1411479"/>
          </a:xfrm>
          <a:ln>
            <a:noFill/>
          </a:ln>
        </p:spPr>
        <p:txBody>
          <a:bodyPr/>
          <a:lstStyle/>
          <a:p>
            <a:r>
              <a:rPr lang="en-US" sz="3000" dirty="0" smtClean="0"/>
              <a:t>New Data Point! </a:t>
            </a:r>
            <a:r>
              <a:rPr lang="en-US" sz="3000" u="sng" dirty="0" smtClean="0"/>
              <a:t>Suit of Armor</a:t>
            </a:r>
            <a:endParaRPr lang="en-US" sz="3000" u="sng"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p>
          <a:p>
            <a:pPr algn="ctr"/>
            <a:r>
              <a:rPr lang="en-US" sz="1491" dirty="0">
                <a:solidFill>
                  <a:schemeClr val="tx1"/>
                </a:solidFill>
              </a:rPr>
              <a:t>(5,5)</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6" y="3511996"/>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3469599" y="3511996"/>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
        <p:nvSpPr>
          <p:cNvPr id="10" name="Right Arrow 9"/>
          <p:cNvSpPr/>
          <p:nvPr/>
        </p:nvSpPr>
        <p:spPr>
          <a:xfrm rot="2700139">
            <a:off x="6896684" y="5175872"/>
            <a:ext cx="1035872"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2" name="Right Arrow 11"/>
          <p:cNvSpPr/>
          <p:nvPr/>
        </p:nvSpPr>
        <p:spPr>
          <a:xfrm rot="8118957">
            <a:off x="6300501" y="5174638"/>
            <a:ext cx="1031508"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3" name="Rectangle 12"/>
          <p:cNvSpPr/>
          <p:nvPr/>
        </p:nvSpPr>
        <p:spPr>
          <a:xfrm>
            <a:off x="6436326" y="4248595"/>
            <a:ext cx="1323752" cy="690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Is it Metal?</a:t>
            </a:r>
            <a:endParaRPr lang="en-US" sz="1491" dirty="0">
              <a:solidFill>
                <a:schemeClr val="tx1"/>
              </a:solidFill>
            </a:endParaRPr>
          </a:p>
        </p:txBody>
      </p:sp>
      <p:sp>
        <p:nvSpPr>
          <p:cNvPr id="16" name="Rectangle 15"/>
          <p:cNvSpPr/>
          <p:nvPr/>
        </p:nvSpPr>
        <p:spPr>
          <a:xfrm>
            <a:off x="7414620" y="5759425"/>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a:t>
            </a:r>
            <a:r>
              <a:rPr lang="en-US" sz="1491" dirty="0">
                <a:solidFill>
                  <a:schemeClr val="tx1"/>
                </a:solidFill>
              </a:rPr>
              <a:t>0</a:t>
            </a:r>
            <a:r>
              <a:rPr lang="en-US" sz="1491" dirty="0">
                <a:solidFill>
                  <a:schemeClr val="tx1"/>
                </a:solidFill>
              </a:rPr>
              <a:t>)</a:t>
            </a:r>
            <a:endParaRPr lang="en-US" sz="1491" dirty="0">
              <a:solidFill>
                <a:schemeClr val="tx1"/>
              </a:solidFill>
            </a:endParaRPr>
          </a:p>
        </p:txBody>
      </p:sp>
      <p:sp>
        <p:nvSpPr>
          <p:cNvPr id="19" name="Rectangle 18"/>
          <p:cNvSpPr/>
          <p:nvPr/>
        </p:nvSpPr>
        <p:spPr>
          <a:xfrm>
            <a:off x="5425114" y="5759425"/>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(2, 0)</a:t>
            </a:r>
            <a:endParaRPr lang="en-US" sz="1491" dirty="0">
              <a:solidFill>
                <a:schemeClr val="tx1"/>
              </a:solidFill>
            </a:endParaRPr>
          </a:p>
        </p:txBody>
      </p:sp>
      <p:sp>
        <p:nvSpPr>
          <p:cNvPr id="20" name="Rectangle 19"/>
          <p:cNvSpPr/>
          <p:nvPr/>
        </p:nvSpPr>
        <p:spPr>
          <a:xfrm>
            <a:off x="7794233" y="50071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21" name="Rectangle 20"/>
          <p:cNvSpPr/>
          <p:nvPr/>
        </p:nvSpPr>
        <p:spPr>
          <a:xfrm>
            <a:off x="5666791" y="4951912"/>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sp>
        <p:nvSpPr>
          <p:cNvPr id="5" name="TextBox 4"/>
          <p:cNvSpPr txBox="1"/>
          <p:nvPr/>
        </p:nvSpPr>
        <p:spPr>
          <a:xfrm>
            <a:off x="11352704" y="4669994"/>
            <a:ext cx="184731" cy="321755"/>
          </a:xfrm>
          <a:prstGeom prst="rect">
            <a:avLst/>
          </a:prstGeom>
          <a:noFill/>
        </p:spPr>
        <p:txBody>
          <a:bodyPr wrap="none" rtlCol="0">
            <a:spAutoFit/>
          </a:bodyPr>
          <a:lstStyle/>
          <a:p>
            <a:endParaRPr lang="en-US" sz="1491" dirty="0"/>
          </a:p>
        </p:txBody>
      </p:sp>
      <p:sp>
        <p:nvSpPr>
          <p:cNvPr id="7" name="Rectangle 6"/>
          <p:cNvSpPr/>
          <p:nvPr/>
        </p:nvSpPr>
        <p:spPr>
          <a:xfrm>
            <a:off x="6761510" y="1468756"/>
            <a:ext cx="1306219" cy="6529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Armor</a:t>
            </a:r>
            <a:endParaRPr lang="en-US" sz="1491"/>
          </a:p>
        </p:txBody>
      </p:sp>
    </p:spTree>
    <p:extLst>
      <p:ext uri="{BB962C8B-B14F-4D97-AF65-F5344CB8AC3E}">
        <p14:creationId xmlns:p14="http://schemas.microsoft.com/office/powerpoint/2010/main" val="77604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2903 0.01528 -0.00377 -0.00115 -0.0194 0.01482 C -0.0207 0.01598 -0.02226 0.01598 -0.02356 0.01713 C -0.02838 0.02176 -0.0332 0.02616 -0.0375 0.03195 C -0.03932 0.03449 -0.0414 0.03658 -0.04297 0.03936 C -0.04466 0.04236 -0.04544 0.04653 -0.04713 0.04931 C -0.04869 0.05162 -0.05091 0.05255 -0.05273 0.05417 C -0.05416 0.05741 -0.05534 0.06111 -0.0569 0.06412 C -0.0595 0.06922 -0.06523 0.07894 -0.06523 0.07894 C -0.06614 0.0838 -0.06823 0.08843 -0.06797 0.09375 C -0.06757 0.11019 -0.06784 0.12686 -0.06666 0.14306 C -0.06627 0.14815 -0.06185 0.15371 -0.05963 0.15556 C -0.05703 0.15764 -0.05416 0.1588 -0.0513 0.16042 L -0.04713 0.16297 C -0.04583 0.16366 -0.0444 0.16459 -0.04297 0.16528 C -0.03515 0.16875 -0.03932 0.16713 -0.03047 0.17037 C 0.00157 0.16806 0.00404 0.16598 0.03477 0.17037 C 0.03672 0.17061 0.03854 0.17176 0.04037 0.17269 C 0.0431 0.17431 0.0487 0.17778 0.0487 0.17778 C 0.05144 0.18102 0.05521 0.18264 0.05703 0.1875 C 0.06068 0.19746 0.05834 0.19329 0.06394 0.2 C 0.06446 0.20232 0.06459 0.2051 0.06537 0.20741 C 0.06693 0.2125 0.07084 0.22223 0.07084 0.22223 C 0.07175 0.22801 0.07331 0.23866 0.0737 0.24445 C 0.07435 0.2551 0.07461 0.26574 0.075 0.27639 C 0.07552 0.28542 0.07604 0.29445 0.07644 0.30371 C 0.07696 0.33565 0.0767 0.36783 0.07787 0.4 C 0.07813 0.40857 0.08295 0.42385 0.0862 0.42963 C 0.0875 0.43195 0.08907 0.43426 0.09037 0.43704 C 0.09141 0.43912 0.09193 0.44213 0.0931 0.44445 C 0.09427 0.44653 0.09597 0.44746 0.09727 0.44931 C 0.10795 0.46505 0.09532 0.44931 0.1056 0.46158 C 0.10912 0.48033 0.10443 0.45718 0.10977 0.47639 C 0.11042 0.47871 0.11081 0.48125 0.1112 0.4838 C 0.11263 0.49329 0.1125 0.49074 0.1125 0.4963 L 0.1125 0.4963 L 0.1125 0.4963 " pathEditMode="relative" ptsTypes="AAAAAAAAAAAAAAAAAAAAAAAAAAAAAAAAAAAAAA">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Arial" charset="0"/>
                <a:ea typeface="Arial" charset="0"/>
                <a:cs typeface="Arial" charset="0"/>
                <a:sym typeface="Oswald"/>
              </a:rPr>
              <a:t>EXTRA PRACTICE</a:t>
            </a:r>
            <a:endParaRPr lang="en-US" sz="3200" b="1" dirty="0">
              <a:latin typeface="Arial" charset="0"/>
              <a:ea typeface="Arial" charset="0"/>
              <a:cs typeface="Arial" charset="0"/>
              <a:sym typeface="Oswald"/>
            </a:endParaRPr>
          </a:p>
        </p:txBody>
      </p:sp>
      <p:sp>
        <p:nvSpPr>
          <p:cNvPr id="491" name="Shape 49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EXPLORE THE DATASET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495"/>
        <p:cNvGrpSpPr/>
        <p:nvPr/>
      </p:nvGrpSpPr>
      <p:grpSpPr>
        <a:xfrm>
          <a:off x="0" y="0"/>
          <a:ext cx="0" cy="0"/>
          <a:chOff x="0" y="0"/>
          <a:chExt cx="0" cy="0"/>
        </a:xfrm>
      </p:grpSpPr>
      <p:sp>
        <p:nvSpPr>
          <p:cNvPr id="496" name="Shape 496"/>
          <p:cNvSpPr/>
          <p:nvPr/>
        </p:nvSpPr>
        <p:spPr>
          <a:xfrm>
            <a:off x="2961475" y="2224350"/>
            <a:ext cx="9398400" cy="3571200"/>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We will be using a dataset from StumpleUpon, a service that recommends webpages to users based upon their interests.  They like to recommend “evergreen” sites, ones that are always relevant.  This usually means websites that avoid topical content and focus on recipes, how-to guides, art projects, etc.  We want to determine important characteristics for “evergreen” websites. Follow these prompts to get started:</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Break into groups.</a:t>
            </a: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Prior to looking at the data, brainstorm 3-5 characteristics that would be useful for predicting evergreen websites.</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After looking at the dataset, can you model or quantify any of the characteristics you wanted?  See the Notebook for data dictionary and starter code.</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Does being a news site affect evergreeness?  Compute or plot the percent of evergreen news sites.</a:t>
            </a:r>
          </a:p>
        </p:txBody>
      </p:sp>
      <p:pic>
        <p:nvPicPr>
          <p:cNvPr id="497" name="Shape 49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98" name="Shape 49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99" name="Shape 49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00" name="Shape 50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01" name="Shape 501"/>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ACTIVITY:  </a:t>
            </a:r>
            <a:r>
              <a:rPr lang="en-US" sz="3200" b="1" dirty="0" smtClean="0">
                <a:latin typeface="Arial" charset="0"/>
                <a:ea typeface="Arial" charset="0"/>
                <a:cs typeface="Arial" charset="0"/>
                <a:sym typeface="Oswald"/>
              </a:rPr>
              <a:t>THROWBACK KNOWLEDGE </a:t>
            </a:r>
            <a:r>
              <a:rPr lang="en-US" sz="3200" b="1" dirty="0">
                <a:latin typeface="Arial" charset="0"/>
                <a:ea typeface="Arial" charset="0"/>
                <a:cs typeface="Arial" charset="0"/>
                <a:sym typeface="Oswald"/>
              </a:rPr>
              <a:t>CHECK</a:t>
            </a:r>
          </a:p>
        </p:txBody>
      </p:sp>
      <p:pic>
        <p:nvPicPr>
          <p:cNvPr id="472" name="Shape 4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73" name="Shape 47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474" name="Shape 474"/>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solidFill>
                  <a:schemeClr val="dk1"/>
                </a:solidFill>
                <a:latin typeface="Arial" charset="0"/>
                <a:ea typeface="Arial" charset="0"/>
                <a:cs typeface="Arial" charset="0"/>
                <a:sym typeface="Georgia"/>
              </a:rPr>
              <a:t>Define the difference between the precision and recall of a model.</a:t>
            </a:r>
          </a:p>
          <a:p>
            <a:pPr marL="457200" lvl="0" indent="-342900" rtl="0">
              <a:spcBef>
                <a:spcPts val="0"/>
              </a:spcBef>
              <a:buClr>
                <a:schemeClr val="dk1"/>
              </a:buClr>
              <a:buSzPct val="100000"/>
              <a:buFont typeface="Georgia"/>
              <a:buAutoNum type="arabicPeriod"/>
            </a:pPr>
            <a:r>
              <a:rPr lang="en-US" sz="1800" dirty="0">
                <a:solidFill>
                  <a:schemeClr val="dk1"/>
                </a:solidFill>
                <a:latin typeface="Arial" charset="0"/>
                <a:ea typeface="Arial" charset="0"/>
                <a:cs typeface="Arial" charset="0"/>
                <a:sym typeface="Georgia"/>
              </a:rPr>
              <a:t>What are some common components and use cases for logistic regression?</a:t>
            </a:r>
          </a:p>
        </p:txBody>
      </p:sp>
      <p:sp>
        <p:nvSpPr>
          <p:cNvPr id="475" name="Shape 47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Answers to the above questions</a:t>
            </a:r>
          </a:p>
        </p:txBody>
      </p:sp>
      <p:sp>
        <p:nvSpPr>
          <p:cNvPr id="476" name="Shape 47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charset="0"/>
                <a:ea typeface="Arial" charset="0"/>
                <a:cs typeface="Arial" charset="0"/>
                <a:sym typeface="Oswald"/>
              </a:rPr>
              <a:t>DELIVERABLE</a:t>
            </a:r>
          </a:p>
        </p:txBody>
      </p:sp>
      <p:sp>
        <p:nvSpPr>
          <p:cNvPr id="477" name="Shape 47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charset="0"/>
                <a:ea typeface="Arial" charset="0"/>
                <a:cs typeface="Arial" charset="0"/>
                <a:sym typeface="Oswald"/>
              </a:rPr>
              <a:t>ANSWER THE FOLLOWING QUESTIONS</a:t>
            </a:r>
          </a:p>
        </p:txBody>
      </p:sp>
      <p:cxnSp>
        <p:nvCxnSpPr>
          <p:cNvPr id="478" name="Shape 47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extLst>
      <p:ext uri="{BB962C8B-B14F-4D97-AF65-F5344CB8AC3E}">
        <p14:creationId xmlns:p14="http://schemas.microsoft.com/office/powerpoint/2010/main" val="2016276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05"/>
        <p:cNvGrpSpPr/>
        <p:nvPr/>
      </p:nvGrpSpPr>
      <p:grpSpPr>
        <a:xfrm>
          <a:off x="0" y="0"/>
          <a:ext cx="0" cy="0"/>
          <a:chOff x="0" y="0"/>
          <a:chExt cx="0" cy="0"/>
        </a:xfrm>
      </p:grpSpPr>
      <p:sp>
        <p:nvSpPr>
          <p:cNvPr id="506" name="Shape 506"/>
          <p:cNvSpPr/>
          <p:nvPr/>
        </p:nvSpPr>
        <p:spPr>
          <a:xfrm>
            <a:off x="2961475" y="2224350"/>
            <a:ext cx="9398400" cy="3039300"/>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 5.	In general, does category affect evergreeness?  Plot the rate of</a:t>
            </a:r>
          </a:p>
          <a:p>
            <a:pPr lvl="0" indent="457200" rtl="0">
              <a:spcBef>
                <a:spcPts val="0"/>
              </a:spcBef>
              <a:buNone/>
            </a:pPr>
            <a:r>
              <a:rPr lang="en-US" sz="1800">
                <a:solidFill>
                  <a:schemeClr val="dk1"/>
                </a:solidFill>
                <a:latin typeface="Georgia"/>
                <a:ea typeface="Georgia"/>
                <a:cs typeface="Georgia"/>
                <a:sym typeface="Georgia"/>
              </a:rPr>
              <a:t>evergreen sites for all Alchemy categories.</a:t>
            </a:r>
          </a:p>
          <a:p>
            <a:pPr marR="0" lvl="0" algn="l" rtl="0">
              <a:spcBef>
                <a:spcPts val="0"/>
              </a:spcBef>
              <a:buNone/>
            </a:pPr>
            <a:r>
              <a:rPr lang="en-US" sz="1800">
                <a:latin typeface="Georgia"/>
                <a:ea typeface="Georgia"/>
                <a:cs typeface="Georgia"/>
                <a:sym typeface="Georgia"/>
              </a:rPr>
              <a:t> 6.	How many articles are there per category?</a:t>
            </a:r>
          </a:p>
          <a:p>
            <a:pPr marR="0" lvl="0" algn="l" rtl="0">
              <a:spcBef>
                <a:spcPts val="0"/>
              </a:spcBef>
              <a:buNone/>
            </a:pPr>
            <a:r>
              <a:rPr lang="en-US" sz="1800">
                <a:latin typeface="Georgia"/>
                <a:ea typeface="Georgia"/>
                <a:cs typeface="Georgia"/>
                <a:sym typeface="Georgia"/>
              </a:rPr>
              <a:t> 7.	Create a feature for the title containing “recipe”.  Is the percentage of</a:t>
            </a:r>
          </a:p>
          <a:p>
            <a:pPr marR="0" lvl="0" indent="457200" algn="l" rtl="0">
              <a:spcBef>
                <a:spcPts val="0"/>
              </a:spcBef>
              <a:buNone/>
            </a:pPr>
            <a:r>
              <a:rPr lang="en-US" sz="1800">
                <a:latin typeface="Georgia"/>
                <a:ea typeface="Georgia"/>
                <a:cs typeface="Georgia"/>
                <a:sym typeface="Georgia"/>
              </a:rPr>
              <a:t>evergreen websites higher or lower on pages that have “recipe” in </a:t>
            </a:r>
          </a:p>
          <a:p>
            <a:pPr marR="0" lvl="0" indent="457200" algn="l" rtl="0">
              <a:spcBef>
                <a:spcPts val="0"/>
              </a:spcBef>
              <a:buNone/>
            </a:pPr>
            <a:r>
              <a:rPr lang="en-US" sz="1800">
                <a:latin typeface="Georgia"/>
                <a:ea typeface="Georgia"/>
                <a:cs typeface="Georgia"/>
                <a:sym typeface="Georgia"/>
              </a:rPr>
              <a:t>the title?</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Were you able to plot the requested features?  Can you explain </a:t>
            </a:r>
          </a:p>
          <a:p>
            <a:pPr marR="0" lvl="0" algn="l" rtl="0">
              <a:spcBef>
                <a:spcPts val="0"/>
              </a:spcBef>
              <a:buNone/>
            </a:pPr>
            <a:r>
              <a:rPr lang="en-US" sz="1800">
                <a:latin typeface="Georgia"/>
                <a:ea typeface="Georgia"/>
                <a:cs typeface="Georgia"/>
                <a:sym typeface="Georgia"/>
              </a:rPr>
              <a:t>how you would approach this type of dataset?</a:t>
            </a:r>
          </a:p>
        </p:txBody>
      </p:sp>
      <p:pic>
        <p:nvPicPr>
          <p:cNvPr id="507" name="Shape 50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8" name="Shape 50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09" name="Shape 509"/>
          <p:cNvSpPr/>
          <p:nvPr/>
        </p:nvSpPr>
        <p:spPr>
          <a:xfrm>
            <a:off x="3052758" y="5792350"/>
            <a:ext cx="98871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Requested features and answers to questions</a:t>
            </a:r>
          </a:p>
        </p:txBody>
      </p:sp>
      <p:sp>
        <p:nvSpPr>
          <p:cNvPr id="510" name="Shape 51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1" name="Shape 511"/>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12" name="Shape 51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13" name="Shape 51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17"/>
        <p:cNvGrpSpPr/>
        <p:nvPr/>
      </p:nvGrpSpPr>
      <p:grpSpPr>
        <a:xfrm>
          <a:off x="0" y="0"/>
          <a:ext cx="0" cy="0"/>
          <a:chOff x="0" y="0"/>
          <a:chExt cx="0" cy="0"/>
        </a:xfrm>
      </p:grpSpPr>
      <p:sp>
        <p:nvSpPr>
          <p:cNvPr id="518" name="Shape 5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INTRODUCTION</a:t>
            </a:r>
          </a:p>
        </p:txBody>
      </p:sp>
      <p:sp>
        <p:nvSpPr>
          <p:cNvPr id="519" name="Shape 51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TRAINING DECISION TREES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35000" y="1292775"/>
            <a:ext cx="7940099" cy="5925600"/>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Decision trees are like the game “20 questions”.  They make decision by answering a series of questions, most often binary questions (yes or no).</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want the smallest set of questions to get to the right answer.</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Each questions should reduce the search space as much as possible.</a:t>
            </a:r>
          </a:p>
        </p:txBody>
      </p:sp>
      <p:sp>
        <p:nvSpPr>
          <p:cNvPr id="525" name="Shape 5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INTUITION BEHIND DECISION TREES</a:t>
            </a:r>
          </a:p>
        </p:txBody>
      </p:sp>
      <p:pic>
        <p:nvPicPr>
          <p:cNvPr id="526" name="Shape 526">
            <a:hlinkClick r:id="rId3"/>
          </p:cNvPr>
          <p:cNvPicPr preferRelativeResize="0"/>
          <p:nvPr/>
        </p:nvPicPr>
        <p:blipFill>
          <a:blip r:embed="rId4">
            <a:alphaModFix/>
          </a:blip>
          <a:stretch>
            <a:fillRect/>
          </a:stretch>
        </p:blipFill>
        <p:spPr>
          <a:xfrm>
            <a:off x="8575024" y="1300574"/>
            <a:ext cx="3732299" cy="592572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35006" y="13258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Trees are a data structure made up of </a:t>
            </a:r>
            <a:r>
              <a:rPr lang="en-US" sz="2800" i="1" dirty="0">
                <a:latin typeface="Arial" charset="0"/>
                <a:ea typeface="Arial" charset="0"/>
                <a:cs typeface="Arial" charset="0"/>
                <a:sym typeface="Georgia"/>
              </a:rPr>
              <a:t>nodes</a:t>
            </a:r>
            <a:r>
              <a:rPr lang="en-US" sz="2800" dirty="0">
                <a:latin typeface="Arial" charset="0"/>
                <a:ea typeface="Arial" charset="0"/>
                <a:cs typeface="Arial" charset="0"/>
                <a:sym typeface="Georgia"/>
              </a:rPr>
              <a:t> and </a:t>
            </a:r>
            <a:r>
              <a:rPr lang="en-US" sz="2800" i="1" dirty="0">
                <a:latin typeface="Arial" charset="0"/>
                <a:ea typeface="Arial" charset="0"/>
                <a:cs typeface="Arial" charset="0"/>
                <a:sym typeface="Georgia"/>
              </a:rPr>
              <a:t>branches</a:t>
            </a:r>
            <a:r>
              <a:rPr lang="en-US" sz="2800" dirty="0">
                <a:latin typeface="Arial" charset="0"/>
                <a:ea typeface="Arial" charset="0"/>
                <a:cs typeface="Arial" charset="0"/>
                <a:sym typeface="Georgia"/>
              </a:rPr>
              <a:t>.</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Each node typically has two or more branches that connect it to its children.</a:t>
            </a:r>
          </a:p>
        </p:txBody>
      </p:sp>
      <p:sp>
        <p:nvSpPr>
          <p:cNvPr id="532" name="Shape 5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TREES</a:t>
            </a:r>
          </a:p>
        </p:txBody>
      </p:sp>
      <p:grpSp>
        <p:nvGrpSpPr>
          <p:cNvPr id="533" name="Shape 533"/>
          <p:cNvGrpSpPr/>
          <p:nvPr/>
        </p:nvGrpSpPr>
        <p:grpSpPr>
          <a:xfrm>
            <a:off x="4328890" y="3751157"/>
            <a:ext cx="4341599" cy="2996450"/>
            <a:chOff x="4328890" y="3751157"/>
            <a:chExt cx="4341599" cy="2996450"/>
          </a:xfrm>
        </p:grpSpPr>
        <p:sp>
          <p:nvSpPr>
            <p:cNvPr id="534" name="Shape 534"/>
            <p:cNvSpPr/>
            <p:nvPr/>
          </p:nvSpPr>
          <p:spPr>
            <a:xfrm>
              <a:off x="5672965" y="37511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400" b="1">
                  <a:latin typeface="Georgia"/>
                  <a:ea typeface="Georgia"/>
                  <a:cs typeface="Georgia"/>
                  <a:sym typeface="Georgia"/>
                </a:rPr>
                <a:t>Node</a:t>
              </a:r>
            </a:p>
          </p:txBody>
        </p:sp>
        <p:cxnSp>
          <p:nvCxnSpPr>
            <p:cNvPr id="535" name="Shape 535"/>
            <p:cNvCxnSpPr>
              <a:stCxn id="534" idx="2"/>
              <a:endCxn id="536" idx="0"/>
            </p:cNvCxnSpPr>
            <p:nvPr/>
          </p:nvCxnSpPr>
          <p:spPr>
            <a:xfrm flipH="1">
              <a:off x="5166265" y="4831498"/>
              <a:ext cx="1344000" cy="835800"/>
            </a:xfrm>
            <a:prstGeom prst="straightConnector1">
              <a:avLst/>
            </a:prstGeom>
            <a:noFill/>
            <a:ln w="38100" cap="flat" cmpd="sng">
              <a:solidFill>
                <a:schemeClr val="dk2"/>
              </a:solidFill>
              <a:prstDash val="solid"/>
              <a:round/>
              <a:headEnd type="none" w="lg" len="lg"/>
              <a:tailEnd type="none" w="lg" len="lg"/>
            </a:ln>
          </p:spPr>
        </p:cxnSp>
        <p:cxnSp>
          <p:nvCxnSpPr>
            <p:cNvPr id="537" name="Shape 537"/>
            <p:cNvCxnSpPr>
              <a:stCxn id="534" idx="2"/>
              <a:endCxn id="538" idx="0"/>
            </p:cNvCxnSpPr>
            <p:nvPr/>
          </p:nvCxnSpPr>
          <p:spPr>
            <a:xfrm>
              <a:off x="6510265" y="4831498"/>
              <a:ext cx="1323000" cy="835800"/>
            </a:xfrm>
            <a:prstGeom prst="straightConnector1">
              <a:avLst/>
            </a:prstGeom>
            <a:noFill/>
            <a:ln w="38100" cap="flat" cmpd="sng">
              <a:solidFill>
                <a:schemeClr val="dk2"/>
              </a:solidFill>
              <a:prstDash val="solid"/>
              <a:round/>
              <a:headEnd type="none" w="lg" len="lg"/>
              <a:tailEnd type="none" w="lg" len="lg"/>
            </a:ln>
          </p:spPr>
        </p:cxnSp>
        <p:sp>
          <p:nvSpPr>
            <p:cNvPr id="539" name="Shape 539"/>
            <p:cNvSpPr txBox="1"/>
            <p:nvPr/>
          </p:nvSpPr>
          <p:spPr>
            <a:xfrm>
              <a:off x="5665087" y="5145361"/>
              <a:ext cx="1674600" cy="431671"/>
            </a:xfrm>
            <a:prstGeom prst="rect">
              <a:avLst/>
            </a:prstGeom>
            <a:noFill/>
            <a:ln>
              <a:noFill/>
            </a:ln>
          </p:spPr>
          <p:txBody>
            <a:bodyPr lIns="91425" tIns="91425" rIns="91425" bIns="91425" anchor="t" anchorCtr="0">
              <a:noAutofit/>
            </a:bodyPr>
            <a:lstStyle/>
            <a:p>
              <a:pPr lvl="0" algn="ctr">
                <a:spcBef>
                  <a:spcPts val="0"/>
                </a:spcBef>
                <a:buNone/>
              </a:pPr>
              <a:r>
                <a:rPr lang="en-US" sz="2400" b="1">
                  <a:latin typeface="Georgia"/>
                  <a:ea typeface="Georgia"/>
                  <a:cs typeface="Georgia"/>
                  <a:sym typeface="Georgia"/>
                </a:rPr>
                <a:t>Branches</a:t>
              </a:r>
            </a:p>
          </p:txBody>
        </p:sp>
        <p:sp>
          <p:nvSpPr>
            <p:cNvPr id="536" name="Shape 536"/>
            <p:cNvSpPr/>
            <p:nvPr/>
          </p:nvSpPr>
          <p:spPr>
            <a:xfrm>
              <a:off x="4328890"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38" name="Shape 538"/>
            <p:cNvSpPr/>
            <p:nvPr/>
          </p:nvSpPr>
          <p:spPr>
            <a:xfrm>
              <a:off x="6995889"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35000" y="1325800"/>
            <a:ext cx="7010099"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child is another node in the tree and contains its own </a:t>
            </a:r>
            <a:r>
              <a:rPr lang="en-US" sz="2800" i="1">
                <a:latin typeface="Georgia"/>
                <a:ea typeface="Georgia"/>
                <a:cs typeface="Georgia"/>
                <a:sym typeface="Georgia"/>
              </a:rPr>
              <a:t>subtree</a:t>
            </a:r>
            <a:r>
              <a:rPr lang="en-US" sz="2800">
                <a:latin typeface="Georgia"/>
                <a:ea typeface="Georgia"/>
                <a:cs typeface="Georgia"/>
                <a:sym typeface="Georgia"/>
              </a:rPr>
              <a:t>.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Nodes without any children are known as </a:t>
            </a:r>
            <a:r>
              <a:rPr lang="en-US" sz="2800" i="1">
                <a:latin typeface="Georgia"/>
                <a:ea typeface="Georgia"/>
                <a:cs typeface="Georgia"/>
                <a:sym typeface="Georgia"/>
              </a:rPr>
              <a:t>leaf</a:t>
            </a:r>
            <a:r>
              <a:rPr lang="en-US" sz="2800">
                <a:latin typeface="Georgia"/>
                <a:ea typeface="Georgia"/>
                <a:cs typeface="Georgia"/>
                <a:sym typeface="Georgia"/>
              </a:rPr>
              <a:t> nodes.</a:t>
            </a:r>
          </a:p>
        </p:txBody>
      </p:sp>
      <p:sp>
        <p:nvSpPr>
          <p:cNvPr id="545" name="Shape 5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TREES</a:t>
            </a:r>
          </a:p>
        </p:txBody>
      </p:sp>
      <p:grpSp>
        <p:nvGrpSpPr>
          <p:cNvPr id="546" name="Shape 546"/>
          <p:cNvGrpSpPr/>
          <p:nvPr/>
        </p:nvGrpSpPr>
        <p:grpSpPr>
          <a:xfrm>
            <a:off x="6727675" y="1846157"/>
            <a:ext cx="5578977" cy="4703391"/>
            <a:chOff x="7108675" y="1312757"/>
            <a:chExt cx="5578977" cy="4703391"/>
          </a:xfrm>
        </p:grpSpPr>
        <p:sp>
          <p:nvSpPr>
            <p:cNvPr id="547" name="Shape 547"/>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48" name="Shape 548"/>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49" name="Shape 549"/>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50" name="Shape 550"/>
            <p:cNvCxnSpPr>
              <a:stCxn id="547" idx="2"/>
              <a:endCxn id="549"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51" name="Shape 551"/>
            <p:cNvCxnSpPr>
              <a:stCxn id="547" idx="2"/>
              <a:endCxn id="548"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52" name="Shape 552"/>
            <p:cNvSpPr txBox="1"/>
            <p:nvPr/>
          </p:nvSpPr>
          <p:spPr>
            <a:xfrm>
              <a:off x="8414375" y="4644311"/>
              <a:ext cx="1674600" cy="431700"/>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3" name="Shape 553"/>
            <p:cNvSpPr/>
            <p:nvPr/>
          </p:nvSpPr>
          <p:spPr>
            <a:xfrm>
              <a:off x="9711564" y="13127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Node</a:t>
              </a:r>
            </a:p>
          </p:txBody>
        </p:sp>
        <p:cxnSp>
          <p:nvCxnSpPr>
            <p:cNvPr id="554" name="Shape 554"/>
            <p:cNvCxnSpPr>
              <a:stCxn id="553" idx="2"/>
              <a:endCxn id="547" idx="0"/>
            </p:cNvCxnSpPr>
            <p:nvPr/>
          </p:nvCxnSpPr>
          <p:spPr>
            <a:xfrm flipH="1">
              <a:off x="9259464" y="2393098"/>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55" name="Shape 555"/>
            <p:cNvCxnSpPr>
              <a:endCxn id="556"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57" name="Shape 557"/>
            <p:cNvSpPr txBox="1"/>
            <p:nvPr/>
          </p:nvSpPr>
          <p:spPr>
            <a:xfrm>
              <a:off x="9703687" y="2706961"/>
              <a:ext cx="1674600" cy="431671"/>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6" name="Shape 556"/>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35000" y="1301275"/>
            <a:ext cx="7410899"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 </a:t>
            </a:r>
            <a:r>
              <a:rPr lang="en-US" sz="2800" i="1" dirty="0">
                <a:latin typeface="Arial" charset="0"/>
                <a:ea typeface="Arial" charset="0"/>
                <a:cs typeface="Arial" charset="0"/>
                <a:sym typeface="Georgia"/>
              </a:rPr>
              <a:t>decision tree</a:t>
            </a:r>
            <a:r>
              <a:rPr lang="en-US" sz="2800" dirty="0">
                <a:latin typeface="Arial" charset="0"/>
                <a:ea typeface="Arial" charset="0"/>
                <a:cs typeface="Arial" charset="0"/>
                <a:sym typeface="Georgia"/>
              </a:rPr>
              <a:t> contains a question at every node.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Depending upon the answer to the question, we proceed down the left or right branch of the tree and ask another question.</a:t>
            </a:r>
          </a:p>
          <a:p>
            <a:pPr lvl="0" rtl="0">
              <a:spcBef>
                <a:spcPts val="0"/>
              </a:spcBef>
              <a:buNone/>
            </a:pPr>
            <a:endParaRPr sz="2800" dirty="0">
              <a:solidFill>
                <a:schemeClr val="dk1"/>
              </a:solidFill>
              <a:latin typeface="Arial" charset="0"/>
              <a:ea typeface="Arial" charset="0"/>
              <a:cs typeface="Arial" charset="0"/>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Arial" charset="0"/>
                <a:ea typeface="Arial" charset="0"/>
                <a:cs typeface="Arial" charset="0"/>
                <a:sym typeface="Georgia"/>
              </a:rPr>
              <a:t>Once we don’t have any more questions (at the </a:t>
            </a:r>
            <a:r>
              <a:rPr lang="en-US" sz="2800" i="1" dirty="0">
                <a:solidFill>
                  <a:schemeClr val="dk1"/>
                </a:solidFill>
                <a:latin typeface="Arial" charset="0"/>
                <a:ea typeface="Arial" charset="0"/>
                <a:cs typeface="Arial" charset="0"/>
                <a:sym typeface="Georgia"/>
              </a:rPr>
              <a:t>leaf</a:t>
            </a:r>
            <a:r>
              <a:rPr lang="en-US" sz="2800" dirty="0">
                <a:solidFill>
                  <a:schemeClr val="dk1"/>
                </a:solidFill>
                <a:latin typeface="Arial" charset="0"/>
                <a:ea typeface="Arial" charset="0"/>
                <a:cs typeface="Arial" charset="0"/>
                <a:sym typeface="Georgia"/>
              </a:rPr>
              <a:t> nodes), we make a prediction.</a:t>
            </a:r>
          </a:p>
          <a:p>
            <a:pPr lvl="0" rtl="0">
              <a:spcBef>
                <a:spcPts val="0"/>
              </a:spcBef>
              <a:buNone/>
            </a:pPr>
            <a:endParaRPr sz="2800" dirty="0">
              <a:solidFill>
                <a:schemeClr val="dk1"/>
              </a:solidFill>
              <a:latin typeface="Arial" charset="0"/>
              <a:ea typeface="Arial" charset="0"/>
              <a:cs typeface="Arial" charset="0"/>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Arial" charset="0"/>
                <a:ea typeface="Arial" charset="0"/>
                <a:cs typeface="Arial" charset="0"/>
                <a:sym typeface="Georgia"/>
              </a:rPr>
              <a:t>Note:  The next question is always dependent on the last.</a:t>
            </a:r>
          </a:p>
          <a:p>
            <a:pPr marR="0" lvl="0" algn="l" rtl="0">
              <a:spcBef>
                <a:spcPts val="0"/>
              </a:spcBef>
              <a:buNone/>
            </a:pPr>
            <a:endParaRPr sz="2800" dirty="0">
              <a:latin typeface="Arial" charset="0"/>
              <a:ea typeface="Arial" charset="0"/>
              <a:cs typeface="Arial" charset="0"/>
              <a:sym typeface="Georgia"/>
            </a:endParaRPr>
          </a:p>
        </p:txBody>
      </p:sp>
      <p:sp>
        <p:nvSpPr>
          <p:cNvPr id="563" name="Shape 5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DECISION TREES</a:t>
            </a:r>
          </a:p>
        </p:txBody>
      </p:sp>
      <p:grpSp>
        <p:nvGrpSpPr>
          <p:cNvPr id="564" name="Shape 564"/>
          <p:cNvGrpSpPr/>
          <p:nvPr/>
        </p:nvGrpSpPr>
        <p:grpSpPr>
          <a:xfrm>
            <a:off x="7261075" y="1312757"/>
            <a:ext cx="5581425" cy="5922591"/>
            <a:chOff x="6727675" y="1312757"/>
            <a:chExt cx="5581425" cy="5922591"/>
          </a:xfrm>
        </p:grpSpPr>
        <p:grpSp>
          <p:nvGrpSpPr>
            <p:cNvPr id="565" name="Shape 565"/>
            <p:cNvGrpSpPr/>
            <p:nvPr/>
          </p:nvGrpSpPr>
          <p:grpSpPr>
            <a:xfrm>
              <a:off x="6727675" y="1312757"/>
              <a:ext cx="5578977" cy="4703391"/>
              <a:chOff x="7108675" y="1312757"/>
              <a:chExt cx="5578977" cy="4703391"/>
            </a:xfrm>
          </p:grpSpPr>
          <p:sp>
            <p:nvSpPr>
              <p:cNvPr id="566" name="Shape 566"/>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sp>
            <p:nvSpPr>
              <p:cNvPr id="567" name="Shape 567"/>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Question</a:t>
                </a:r>
              </a:p>
            </p:txBody>
          </p:sp>
          <p:sp>
            <p:nvSpPr>
              <p:cNvPr id="568" name="Shape 568"/>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69" name="Shape 569"/>
              <p:cNvCxnSpPr>
                <a:stCxn id="566" idx="2"/>
                <a:endCxn id="568"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70" name="Shape 570"/>
              <p:cNvCxnSpPr>
                <a:stCxn id="566" idx="2"/>
                <a:endCxn id="567"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71" name="Shape 571"/>
              <p:cNvSpPr/>
              <p:nvPr/>
            </p:nvSpPr>
            <p:spPr>
              <a:xfrm>
                <a:off x="9711564" y="131275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cxnSp>
            <p:nvCxnSpPr>
              <p:cNvPr id="572" name="Shape 572"/>
              <p:cNvCxnSpPr>
                <a:stCxn id="571" idx="2"/>
                <a:endCxn id="566" idx="0"/>
              </p:cNvCxnSpPr>
              <p:nvPr/>
            </p:nvCxnSpPr>
            <p:spPr>
              <a:xfrm flipH="1">
                <a:off x="9259464" y="2393057"/>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73" name="Shape 573"/>
              <p:cNvCxnSpPr>
                <a:endCxn id="574"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74" name="Shape 574"/>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
          <p:nvSpPr>
            <p:cNvPr id="575" name="Shape 575"/>
            <p:cNvSpPr/>
            <p:nvPr/>
          </p:nvSpPr>
          <p:spPr>
            <a:xfrm>
              <a:off x="10634500"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76" name="Shape 576"/>
            <p:cNvSpPr/>
            <p:nvPr/>
          </p:nvSpPr>
          <p:spPr>
            <a:xfrm>
              <a:off x="8023075"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77" name="Shape 577"/>
            <p:cNvCxnSpPr>
              <a:stCxn id="567" idx="2"/>
              <a:endCxn id="576" idx="0"/>
            </p:cNvCxnSpPr>
            <p:nvPr/>
          </p:nvCxnSpPr>
          <p:spPr>
            <a:xfrm flipH="1">
              <a:off x="8860300" y="6016148"/>
              <a:ext cx="1316100" cy="368700"/>
            </a:xfrm>
            <a:prstGeom prst="straightConnector1">
              <a:avLst/>
            </a:prstGeom>
            <a:noFill/>
            <a:ln w="38100" cap="flat" cmpd="sng">
              <a:solidFill>
                <a:schemeClr val="dk2"/>
              </a:solidFill>
              <a:prstDash val="solid"/>
              <a:round/>
              <a:headEnd type="none" w="lg" len="lg"/>
              <a:tailEnd type="none" w="lg" len="lg"/>
            </a:ln>
          </p:spPr>
        </p:cxnSp>
        <p:cxnSp>
          <p:nvCxnSpPr>
            <p:cNvPr id="578" name="Shape 578"/>
            <p:cNvCxnSpPr>
              <a:stCxn id="567" idx="2"/>
              <a:endCxn id="575" idx="0"/>
            </p:cNvCxnSpPr>
            <p:nvPr/>
          </p:nvCxnSpPr>
          <p:spPr>
            <a:xfrm>
              <a:off x="10176400" y="6016148"/>
              <a:ext cx="1295400" cy="368700"/>
            </a:xfrm>
            <a:prstGeom prst="straightConnector1">
              <a:avLst/>
            </a:prstGeom>
            <a:noFill/>
            <a:ln w="38100" cap="flat" cmpd="sng">
              <a:solidFill>
                <a:schemeClr val="dk2"/>
              </a:solidFill>
              <a:prstDash val="solid"/>
              <a:round/>
              <a:headEnd type="none" w="lg" len="lg"/>
              <a:tailEnd type="none" w="lg" len="lg"/>
            </a:ln>
          </p:spPr>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Let’s suppose we want to predict if an article is a news article.  </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questions should we ask to make a prediction?</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How many questions should we ask?</a:t>
            </a:r>
          </a:p>
        </p:txBody>
      </p:sp>
      <p:sp>
        <p:nvSpPr>
          <p:cNvPr id="584" name="Shape 5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DECISION TREES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may start by asking:  does it mention a President?</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If it does, it must be a news article.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If not, let’s ask another question:  does the article contain other political features?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If not, does the article contain references to political topics?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could keep going on in this manner until we were satisfied.</a:t>
            </a:r>
          </a:p>
        </p:txBody>
      </p:sp>
      <p:sp>
        <p:nvSpPr>
          <p:cNvPr id="590" name="Shape 5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DECISION TREES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594"/>
        <p:cNvGrpSpPr/>
        <p:nvPr/>
      </p:nvGrpSpPr>
      <p:grpSpPr>
        <a:xfrm>
          <a:off x="0" y="0"/>
          <a:ext cx="0" cy="0"/>
          <a:chOff x="0" y="0"/>
          <a:chExt cx="0" cy="0"/>
        </a:xfrm>
      </p:grpSpPr>
      <p:sp>
        <p:nvSpPr>
          <p:cNvPr id="595" name="Shape 595"/>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ACTIVITY:  KNOWLEDGE CHECK</a:t>
            </a:r>
          </a:p>
        </p:txBody>
      </p:sp>
      <p:pic>
        <p:nvPicPr>
          <p:cNvPr id="596" name="Shape 59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7" name="Shape 59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598" name="Shape 598"/>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dirty="0">
                <a:solidFill>
                  <a:schemeClr val="dk1"/>
                </a:solidFill>
                <a:latin typeface="Arial" charset="0"/>
                <a:ea typeface="Arial" charset="0"/>
                <a:cs typeface="Arial" charset="0"/>
                <a:sym typeface="Georgia"/>
              </a:rPr>
              <a:t>Let’s work as a class to accomplish the following:</a:t>
            </a:r>
          </a:p>
          <a:p>
            <a:pPr lvl="0" rtl="0">
              <a:spcBef>
                <a:spcPts val="0"/>
              </a:spcBef>
              <a:buNone/>
            </a:pPr>
            <a:endParaRPr sz="1800" dirty="0">
              <a:solidFill>
                <a:schemeClr val="dk1"/>
              </a:solidFill>
              <a:latin typeface="Arial" charset="0"/>
              <a:ea typeface="Arial" charset="0"/>
              <a:cs typeface="Arial" charset="0"/>
              <a:sym typeface="Georgia"/>
            </a:endParaRPr>
          </a:p>
          <a:p>
            <a:pPr marL="457200" lvl="0" indent="-342900" rtl="0">
              <a:spcBef>
                <a:spcPts val="0"/>
              </a:spcBef>
              <a:buClr>
                <a:schemeClr val="dk1"/>
              </a:buClr>
              <a:buSzPct val="100000"/>
              <a:buFont typeface="Georgia"/>
              <a:buAutoNum type="arabicPeriod"/>
            </a:pPr>
            <a:r>
              <a:rPr lang="en-US" sz="1800" dirty="0">
                <a:solidFill>
                  <a:schemeClr val="dk1"/>
                </a:solidFill>
                <a:latin typeface="Arial" charset="0"/>
                <a:ea typeface="Arial" charset="0"/>
                <a:cs typeface="Arial" charset="0"/>
                <a:sym typeface="Georgia"/>
              </a:rPr>
              <a:t>Using our </a:t>
            </a:r>
            <a:r>
              <a:rPr lang="en-US" sz="1800" dirty="0" err="1">
                <a:solidFill>
                  <a:schemeClr val="dk1"/>
                </a:solidFill>
                <a:latin typeface="Arial" charset="0"/>
                <a:ea typeface="Arial" charset="0"/>
                <a:cs typeface="Arial" charset="0"/>
                <a:sym typeface="Georgia"/>
              </a:rPr>
              <a:t>StumpleUpon</a:t>
            </a:r>
            <a:r>
              <a:rPr lang="en-US" sz="1800" dirty="0">
                <a:solidFill>
                  <a:schemeClr val="dk1"/>
                </a:solidFill>
                <a:latin typeface="Arial" charset="0"/>
                <a:ea typeface="Arial" charset="0"/>
                <a:cs typeface="Arial" charset="0"/>
                <a:sym typeface="Georgia"/>
              </a:rPr>
              <a:t> dataset, try to predict whether a given article is evergreen.</a:t>
            </a:r>
          </a:p>
          <a:p>
            <a:pPr marL="457200" lvl="0" indent="-342900" rtl="0">
              <a:spcBef>
                <a:spcPts val="0"/>
              </a:spcBef>
              <a:buClr>
                <a:schemeClr val="dk1"/>
              </a:buClr>
              <a:buSzPct val="100000"/>
              <a:buFont typeface="Georgia"/>
              <a:buAutoNum type="arabicPeriod"/>
            </a:pPr>
            <a:r>
              <a:rPr lang="en-US" sz="1800" dirty="0">
                <a:solidFill>
                  <a:schemeClr val="dk1"/>
                </a:solidFill>
                <a:latin typeface="Arial" charset="0"/>
                <a:ea typeface="Arial" charset="0"/>
                <a:cs typeface="Arial" charset="0"/>
                <a:sym typeface="Georgia"/>
              </a:rPr>
              <a:t>Build a decision tree to determine the above.</a:t>
            </a:r>
          </a:p>
        </p:txBody>
      </p:sp>
      <p:sp>
        <p:nvSpPr>
          <p:cNvPr id="599" name="Shape 599"/>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Our decision tree</a:t>
            </a:r>
          </a:p>
        </p:txBody>
      </p:sp>
      <p:sp>
        <p:nvSpPr>
          <p:cNvPr id="600" name="Shape 60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charset="0"/>
                <a:ea typeface="Arial" charset="0"/>
                <a:cs typeface="Arial" charset="0"/>
                <a:sym typeface="Oswald"/>
              </a:rPr>
              <a:t>DELIVERABLE</a:t>
            </a:r>
          </a:p>
        </p:txBody>
      </p:sp>
      <p:sp>
        <p:nvSpPr>
          <p:cNvPr id="601" name="Shape 60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Arial" charset="0"/>
                <a:ea typeface="Arial" charset="0"/>
                <a:cs typeface="Arial" charset="0"/>
                <a:sym typeface="Oswald"/>
              </a:rPr>
              <a:t>ANSWER THE FOLLOWING QUESTIONS</a:t>
            </a:r>
          </a:p>
        </p:txBody>
      </p:sp>
      <p:cxnSp>
        <p:nvCxnSpPr>
          <p:cNvPr id="602" name="Shape 60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Decision trees are </a:t>
            </a:r>
            <a:r>
              <a:rPr lang="en-US" sz="2800" i="1" dirty="0">
                <a:latin typeface="Arial" charset="0"/>
                <a:ea typeface="Arial" charset="0"/>
                <a:cs typeface="Arial" charset="0"/>
                <a:sym typeface="Georgia"/>
              </a:rPr>
              <a:t>non-linear</a:t>
            </a:r>
            <a:r>
              <a:rPr lang="en-US" sz="2800" dirty="0">
                <a:latin typeface="Arial" charset="0"/>
                <a:ea typeface="Arial" charset="0"/>
                <a:cs typeface="Arial" charset="0"/>
                <a:sym typeface="Georgia"/>
              </a:rPr>
              <a:t>, an advantage over logistic regression.</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 </a:t>
            </a:r>
            <a:r>
              <a:rPr lang="en-US" sz="2800" i="1" dirty="0">
                <a:latin typeface="Arial" charset="0"/>
                <a:ea typeface="Arial" charset="0"/>
                <a:cs typeface="Arial" charset="0"/>
                <a:sym typeface="Georgia"/>
              </a:rPr>
              <a:t>linear</a:t>
            </a:r>
            <a:r>
              <a:rPr lang="en-US" sz="2800" dirty="0">
                <a:latin typeface="Arial" charset="0"/>
                <a:ea typeface="Arial" charset="0"/>
                <a:cs typeface="Arial" charset="0"/>
                <a:sym typeface="Georgia"/>
              </a:rPr>
              <a:t> model is one in which a change in an input variable has a constant change on the output variable.</a:t>
            </a:r>
          </a:p>
        </p:txBody>
      </p:sp>
      <p:sp>
        <p:nvSpPr>
          <p:cNvPr id="608" name="Shape 6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COMPARISON TO PREVIOUS MODELS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834" y="0"/>
            <a:ext cx="5738465" cy="730250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952104117"/>
              </p:ext>
            </p:extLst>
          </p:nvPr>
        </p:nvGraphicFramePr>
        <p:xfrm>
          <a:off x="385160" y="2264629"/>
          <a:ext cx="6480588" cy="3454244"/>
        </p:xfrm>
        <a:graphic>
          <a:graphicData uri="http://schemas.openxmlformats.org/drawingml/2006/table">
            <a:tbl>
              <a:tblPr firstRow="1" bandRow="1">
                <a:tableStyleId>{5C22544A-7EE6-4342-B048-85BDC9FD1C3A}</a:tableStyleId>
              </a:tblPr>
              <a:tblGrid>
                <a:gridCol w="1620147"/>
                <a:gridCol w="1620147"/>
                <a:gridCol w="1620147"/>
                <a:gridCol w="1620147"/>
              </a:tblGrid>
              <a:tr h="863561">
                <a:tc rowSpan="2" gridSpan="2">
                  <a:txBody>
                    <a:bodyPr/>
                    <a:lstStyle/>
                    <a:p>
                      <a:endParaRPr lang="en-US" dirty="0"/>
                    </a:p>
                  </a:txBody>
                  <a:tcPr/>
                </a:tc>
                <a:tc rowSpan="2" hMerge="1">
                  <a:txBody>
                    <a:bodyPr/>
                    <a:lstStyle/>
                    <a:p>
                      <a:endParaRPr lang="en-US" dirty="0"/>
                    </a:p>
                  </a:txBody>
                  <a:tcPr/>
                </a:tc>
                <a:tc gridSpan="2">
                  <a:txBody>
                    <a:bodyPr/>
                    <a:lstStyle/>
                    <a:p>
                      <a:r>
                        <a:rPr lang="en-US" dirty="0" smtClean="0"/>
                        <a:t>MODEL</a:t>
                      </a:r>
                      <a:endParaRPr lang="en-US" dirty="0"/>
                    </a:p>
                  </a:txBody>
                  <a:tcPr/>
                </a:tc>
                <a:tc hMerge="1">
                  <a:txBody>
                    <a:bodyPr/>
                    <a:lstStyle/>
                    <a:p>
                      <a:endParaRPr lang="en-US" dirty="0"/>
                    </a:p>
                  </a:txBody>
                  <a:tcPr/>
                </a:tc>
              </a:tr>
              <a:tr h="863561">
                <a:tc gridSpan="2" vMerge="1">
                  <a:txBody>
                    <a:bodyPr/>
                    <a:lstStyle/>
                    <a:p>
                      <a:endParaRPr lang="en-US"/>
                    </a:p>
                  </a:txBody>
                  <a:tcPr/>
                </a:tc>
                <a:tc hMerge="1" vMerge="1">
                  <a:txBody>
                    <a:bodyPr/>
                    <a:lstStyle/>
                    <a:p>
                      <a:endParaRPr lang="en-US" dirty="0"/>
                    </a:p>
                  </a:txBody>
                  <a:tcPr/>
                </a:tc>
                <a:tc>
                  <a:txBody>
                    <a:bodyPr/>
                    <a:lstStyle/>
                    <a:p>
                      <a:r>
                        <a:rPr lang="en-US" dirty="0" smtClean="0"/>
                        <a:t>Positive</a:t>
                      </a:r>
                      <a:endParaRPr lang="en-US" dirty="0"/>
                    </a:p>
                  </a:txBody>
                  <a:tcPr/>
                </a:tc>
                <a:tc>
                  <a:txBody>
                    <a:bodyPr/>
                    <a:lstStyle/>
                    <a:p>
                      <a:r>
                        <a:rPr lang="en-US" dirty="0" smtClean="0"/>
                        <a:t>Negative</a:t>
                      </a:r>
                      <a:endParaRPr lang="en-US" dirty="0"/>
                    </a:p>
                  </a:txBody>
                  <a:tcPr/>
                </a:tc>
              </a:tr>
              <a:tr h="863561">
                <a:tc rowSpan="2">
                  <a:txBody>
                    <a:bodyPr/>
                    <a:lstStyle/>
                    <a:p>
                      <a:r>
                        <a:rPr lang="en-US" dirty="0" smtClean="0"/>
                        <a:t>REALITY</a:t>
                      </a:r>
                      <a:endParaRPr lang="en-US" dirty="0"/>
                    </a:p>
                  </a:txBody>
                  <a:tcPr/>
                </a:tc>
                <a:tc>
                  <a:txBody>
                    <a:bodyPr/>
                    <a:lstStyle/>
                    <a:p>
                      <a:r>
                        <a:rPr lang="en-US" dirty="0" smtClean="0"/>
                        <a:t>Present</a:t>
                      </a:r>
                      <a:endParaRPr lang="en-US" dirty="0"/>
                    </a:p>
                  </a:txBody>
                  <a:tcPr/>
                </a:tc>
                <a:tc>
                  <a:txBody>
                    <a:bodyPr/>
                    <a:lstStyle/>
                    <a:p>
                      <a:endParaRPr lang="en-US" dirty="0"/>
                    </a:p>
                  </a:txBody>
                  <a:tcPr/>
                </a:tc>
                <a:tc>
                  <a:txBody>
                    <a:bodyPr/>
                    <a:lstStyle/>
                    <a:p>
                      <a:endParaRPr lang="en-US" dirty="0"/>
                    </a:p>
                  </a:txBody>
                  <a:tcPr/>
                </a:tc>
              </a:tr>
              <a:tr h="863561">
                <a:tc vMerge="1">
                  <a:txBody>
                    <a:bodyPr/>
                    <a:lstStyle/>
                    <a:p>
                      <a:endParaRPr lang="en-US" dirty="0"/>
                    </a:p>
                  </a:txBody>
                  <a:tcPr/>
                </a:tc>
                <a:tc>
                  <a:txBody>
                    <a:bodyPr/>
                    <a:lstStyle/>
                    <a:p>
                      <a:r>
                        <a:rPr lang="en-US" dirty="0" smtClean="0"/>
                        <a:t>Absent </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Shape 471"/>
          <p:cNvSpPr/>
          <p:nvPr/>
        </p:nvSpPr>
        <p:spPr>
          <a:xfrm>
            <a:off x="617070" y="198718"/>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ACTIVITY</a:t>
            </a:r>
            <a:r>
              <a:rPr lang="en-US" sz="3200" b="1" dirty="0" smtClean="0">
                <a:latin typeface="Arial" charset="0"/>
                <a:ea typeface="Arial" charset="0"/>
                <a:cs typeface="Arial" charset="0"/>
                <a:sym typeface="Oswald"/>
              </a:rPr>
              <a:t>: </a:t>
            </a:r>
          </a:p>
          <a:p>
            <a:pPr marL="0" marR="0" lvl="0" indent="0" algn="l" rtl="0">
              <a:lnSpc>
                <a:spcPct val="100000"/>
              </a:lnSpc>
              <a:spcBef>
                <a:spcPts val="0"/>
              </a:spcBef>
              <a:buSzPct val="25000"/>
              <a:buNone/>
            </a:pPr>
            <a:r>
              <a:rPr lang="en-US" sz="3200" b="1" dirty="0" smtClean="0">
                <a:latin typeface="Arial" charset="0"/>
                <a:ea typeface="Arial" charset="0"/>
                <a:cs typeface="Arial" charset="0"/>
                <a:sym typeface="Oswald"/>
              </a:rPr>
              <a:t>Calculate Precision a</a:t>
            </a:r>
            <a:r>
              <a:rPr lang="en-US" sz="3200" b="1" dirty="0" smtClean="0">
                <a:latin typeface="Arial" charset="0"/>
                <a:ea typeface="Arial" charset="0"/>
                <a:cs typeface="Arial" charset="0"/>
                <a:sym typeface="Oswald"/>
              </a:rPr>
              <a:t>nd Recall</a:t>
            </a:r>
            <a:endParaRPr lang="en-US" sz="3200" b="1" dirty="0">
              <a:latin typeface="Arial" charset="0"/>
              <a:ea typeface="Arial" charset="0"/>
              <a:cs typeface="Arial" charset="0"/>
              <a:sym typeface="Oswald"/>
            </a:endParaRPr>
          </a:p>
        </p:txBody>
      </p:sp>
    </p:spTree>
    <p:extLst>
      <p:ext uri="{BB962C8B-B14F-4D97-AF65-F5344CB8AC3E}">
        <p14:creationId xmlns:p14="http://schemas.microsoft.com/office/powerpoint/2010/main" val="105223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a:latin typeface="Arial" charset="0"/>
                <a:ea typeface="Arial" charset="0"/>
                <a:cs typeface="Arial" charset="0"/>
                <a:sym typeface="Georgia"/>
              </a:rPr>
              <a:t>Linear vs. non-linear classification models</a:t>
            </a:r>
          </a:p>
        </p:txBody>
      </p:sp>
      <p:sp>
        <p:nvSpPr>
          <p:cNvPr id="614" name="Shape 61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COMPARISON TO PREVIOUS MODELS</a:t>
            </a:r>
          </a:p>
        </p:txBody>
      </p:sp>
      <p:pic>
        <p:nvPicPr>
          <p:cNvPr id="615" name="Shape 615"/>
          <p:cNvPicPr preferRelativeResize="0"/>
          <p:nvPr/>
        </p:nvPicPr>
        <p:blipFill>
          <a:blip r:embed="rId3">
            <a:alphaModFix/>
          </a:blip>
          <a:stretch>
            <a:fillRect/>
          </a:stretch>
        </p:blipFill>
        <p:spPr>
          <a:xfrm>
            <a:off x="960350" y="2559233"/>
            <a:ext cx="11084100" cy="367385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An example of this difference is the relationship between years of education and salary.  In a </a:t>
            </a:r>
            <a:r>
              <a:rPr lang="en-US" sz="2800" i="1" dirty="0">
                <a:latin typeface="Arial" charset="0"/>
                <a:ea typeface="Arial" charset="0"/>
                <a:cs typeface="Arial" charset="0"/>
                <a:sym typeface="Georgia"/>
              </a:rPr>
              <a:t>linear</a:t>
            </a:r>
            <a:r>
              <a:rPr lang="en-US" sz="2800" dirty="0">
                <a:latin typeface="Arial" charset="0"/>
                <a:ea typeface="Arial" charset="0"/>
                <a:cs typeface="Arial" charset="0"/>
                <a:sym typeface="Georgia"/>
              </a:rPr>
              <a:t> model, the increase in salary from 10 to </a:t>
            </a:r>
            <a:r>
              <a:rPr lang="en-US" sz="2800" dirty="0" smtClean="0">
                <a:latin typeface="Arial" charset="0"/>
                <a:ea typeface="Arial" charset="0"/>
                <a:cs typeface="Arial" charset="0"/>
                <a:sym typeface="Georgia"/>
              </a:rPr>
              <a:t>16 </a:t>
            </a:r>
            <a:r>
              <a:rPr lang="en-US" sz="2800" dirty="0">
                <a:latin typeface="Arial" charset="0"/>
                <a:ea typeface="Arial" charset="0"/>
                <a:cs typeface="Arial" charset="0"/>
                <a:sym typeface="Georgia"/>
              </a:rPr>
              <a:t>years of education would be the same as the increase in salary from </a:t>
            </a:r>
            <a:r>
              <a:rPr lang="en-US" sz="2800" dirty="0" smtClean="0">
                <a:latin typeface="Arial" charset="0"/>
                <a:ea typeface="Arial" charset="0"/>
                <a:cs typeface="Arial" charset="0"/>
                <a:sym typeface="Georgia"/>
              </a:rPr>
              <a:t>16 </a:t>
            </a:r>
            <a:r>
              <a:rPr lang="en-US" sz="2800" dirty="0">
                <a:latin typeface="Arial" charset="0"/>
                <a:ea typeface="Arial" charset="0"/>
                <a:cs typeface="Arial" charset="0"/>
                <a:sym typeface="Georgia"/>
              </a:rPr>
              <a:t>to </a:t>
            </a:r>
            <a:r>
              <a:rPr lang="en-US" sz="2800" dirty="0" smtClean="0">
                <a:latin typeface="Arial" charset="0"/>
                <a:ea typeface="Arial" charset="0"/>
                <a:cs typeface="Arial" charset="0"/>
                <a:sym typeface="Georgia"/>
              </a:rPr>
              <a:t>22 </a:t>
            </a:r>
            <a:r>
              <a:rPr lang="en-US" sz="2800" dirty="0">
                <a:latin typeface="Arial" charset="0"/>
                <a:ea typeface="Arial" charset="0"/>
                <a:cs typeface="Arial" charset="0"/>
                <a:sym typeface="Georgia"/>
              </a:rPr>
              <a:t>years of education.  In a </a:t>
            </a:r>
            <a:r>
              <a:rPr lang="en-US" sz="2800" i="1" dirty="0">
                <a:latin typeface="Arial" charset="0"/>
                <a:ea typeface="Arial" charset="0"/>
                <a:cs typeface="Arial" charset="0"/>
                <a:sym typeface="Georgia"/>
              </a:rPr>
              <a:t>non-linear</a:t>
            </a:r>
            <a:r>
              <a:rPr lang="en-US" sz="2800" dirty="0">
                <a:latin typeface="Arial" charset="0"/>
                <a:ea typeface="Arial" charset="0"/>
                <a:cs typeface="Arial" charset="0"/>
                <a:sym typeface="Georgia"/>
              </a:rPr>
              <a:t> model, salary can change dramatically for years </a:t>
            </a:r>
            <a:r>
              <a:rPr lang="en-US" sz="2800" dirty="0" smtClean="0">
                <a:latin typeface="Arial" charset="0"/>
                <a:ea typeface="Arial" charset="0"/>
                <a:cs typeface="Arial" charset="0"/>
                <a:sym typeface="Georgia"/>
              </a:rPr>
              <a:t>0-16 </a:t>
            </a:r>
            <a:r>
              <a:rPr lang="en-US" sz="2800" dirty="0">
                <a:latin typeface="Arial" charset="0"/>
                <a:ea typeface="Arial" charset="0"/>
                <a:cs typeface="Arial" charset="0"/>
                <a:sym typeface="Georgia"/>
              </a:rPr>
              <a:t>and negligibly from years </a:t>
            </a:r>
            <a:r>
              <a:rPr lang="en-US" sz="2800" dirty="0" smtClean="0">
                <a:latin typeface="Arial" charset="0"/>
                <a:ea typeface="Arial" charset="0"/>
                <a:cs typeface="Arial" charset="0"/>
                <a:sym typeface="Georgia"/>
              </a:rPr>
              <a:t>16-22.</a:t>
            </a:r>
            <a:endParaRPr lang="en-US" sz="2800" dirty="0">
              <a:latin typeface="Arial" charset="0"/>
              <a:ea typeface="Arial" charset="0"/>
              <a:cs typeface="Arial" charset="0"/>
              <a:sym typeface="Georgia"/>
            </a:endParaRP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Trees automatically contain interaction of features, since each question is dependent on the last.</a:t>
            </a:r>
          </a:p>
        </p:txBody>
      </p:sp>
      <p:sp>
        <p:nvSpPr>
          <p:cNvPr id="621" name="Shape 6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COMPARISON TO PREVIOUS MODELS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a:latin typeface="Arial" charset="0"/>
                <a:ea typeface="Arial" charset="0"/>
                <a:cs typeface="Arial" charset="0"/>
                <a:sym typeface="Georgia"/>
              </a:rPr>
              <a:t>Training a decision model is deciding the best set of questions to ask.</a:t>
            </a:r>
          </a:p>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a:latin typeface="Arial" charset="0"/>
                <a:ea typeface="Arial" charset="0"/>
                <a:cs typeface="Arial" charset="0"/>
                <a:sym typeface="Georgia"/>
              </a:rPr>
              <a:t>A good question will be one that best segregates the positive group from the negative group and then narrows in on the correct answer.</a:t>
            </a:r>
          </a:p>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a:latin typeface="Arial" charset="0"/>
                <a:ea typeface="Arial" charset="0"/>
                <a:cs typeface="Arial" charset="0"/>
                <a:sym typeface="Georgia"/>
              </a:rPr>
              <a:t>For example, in our news article decision tree, the best question is one that creates two groups, one that is mostly news stories and one that is mostly non-news stories.</a:t>
            </a:r>
          </a:p>
        </p:txBody>
      </p:sp>
      <p:sp>
        <p:nvSpPr>
          <p:cNvPr id="627" name="Shape 6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TRAINING A DECISION TREE MODEL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can quantify the </a:t>
            </a:r>
            <a:r>
              <a:rPr lang="en-US" sz="2800" i="1" dirty="0">
                <a:latin typeface="Arial" charset="0"/>
                <a:ea typeface="Arial" charset="0"/>
                <a:cs typeface="Arial" charset="0"/>
                <a:sym typeface="Georgia"/>
              </a:rPr>
              <a:t>purity</a:t>
            </a:r>
            <a:r>
              <a:rPr lang="en-US" sz="2800" dirty="0">
                <a:latin typeface="Arial" charset="0"/>
                <a:ea typeface="Arial" charset="0"/>
                <a:cs typeface="Arial" charset="0"/>
                <a:sym typeface="Georgia"/>
              </a:rPr>
              <a:t> of the separation of groups using Classification Error, Entropy, or Gini Coefficient.</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want to choose the question that gives us the best </a:t>
            </a:r>
            <a:r>
              <a:rPr lang="en-US" sz="2800" i="1" dirty="0">
                <a:latin typeface="Arial" charset="0"/>
                <a:ea typeface="Arial" charset="0"/>
                <a:cs typeface="Arial" charset="0"/>
                <a:sym typeface="Georgia"/>
              </a:rPr>
              <a:t>change</a:t>
            </a:r>
            <a:r>
              <a:rPr lang="en-US" sz="2800" dirty="0">
                <a:latin typeface="Arial" charset="0"/>
                <a:ea typeface="Arial" charset="0"/>
                <a:cs typeface="Arial" charset="0"/>
                <a:sym typeface="Georgia"/>
              </a:rPr>
              <a:t> in our purity measure.  At each step, we can ask, “Given our current set of data points, which question will make the largest change in purity?”</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This is done </a:t>
            </a:r>
            <a:r>
              <a:rPr lang="en-US" sz="2800" i="1" dirty="0">
                <a:latin typeface="Arial" charset="0"/>
                <a:ea typeface="Arial" charset="0"/>
                <a:cs typeface="Arial" charset="0"/>
                <a:sym typeface="Georgia"/>
              </a:rPr>
              <a:t>recursively</a:t>
            </a:r>
            <a:r>
              <a:rPr lang="en-US" sz="2800" dirty="0">
                <a:latin typeface="Arial" charset="0"/>
                <a:ea typeface="Arial" charset="0"/>
                <a:cs typeface="Arial" charset="0"/>
                <a:sym typeface="Georgia"/>
              </a:rPr>
              <a:t> for each new set of two groups until we reach a stopping point.</a:t>
            </a:r>
          </a:p>
        </p:txBody>
      </p:sp>
      <p:sp>
        <p:nvSpPr>
          <p:cNvPr id="633" name="Shape 63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TRAINING A DECISION TREE MODEL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094" y="694750"/>
            <a:ext cx="3599321" cy="1411479"/>
          </a:xfrm>
          <a:ln>
            <a:noFill/>
          </a:ln>
        </p:spPr>
        <p:txBody>
          <a:bodyPr/>
          <a:lstStyle/>
          <a:p>
            <a:r>
              <a:rPr lang="en-US" sz="3000" dirty="0" smtClean="0"/>
              <a:t>Advantages</a:t>
            </a:r>
            <a:endParaRPr lang="en-US" sz="3000" dirty="0"/>
          </a:p>
        </p:txBody>
      </p:sp>
      <p:sp>
        <p:nvSpPr>
          <p:cNvPr id="3" name="Content Placeholder 2"/>
          <p:cNvSpPr>
            <a:spLocks noGrp="1"/>
          </p:cNvSpPr>
          <p:nvPr>
            <p:ph idx="1"/>
          </p:nvPr>
        </p:nvSpPr>
        <p:spPr>
          <a:xfrm>
            <a:off x="6862657" y="2106229"/>
            <a:ext cx="4404219" cy="4633369"/>
          </a:xfrm>
        </p:spPr>
        <p:txBody>
          <a:bodyPr/>
          <a:lstStyle/>
          <a:p>
            <a:pPr marL="342900" indent="-342900">
              <a:buFont typeface="Arial" charset="0"/>
              <a:buChar char="•"/>
            </a:pPr>
            <a:r>
              <a:rPr lang="en-US" sz="2500" dirty="0" smtClean="0"/>
              <a:t>Not very versatile</a:t>
            </a:r>
          </a:p>
          <a:p>
            <a:pPr marL="342900" indent="-342900">
              <a:buFont typeface="Arial" charset="0"/>
              <a:buChar char="•"/>
            </a:pPr>
            <a:r>
              <a:rPr lang="en-US" sz="2500" dirty="0" smtClean="0"/>
              <a:t>Low reliability</a:t>
            </a:r>
          </a:p>
          <a:p>
            <a:pPr marL="342900" indent="-342900">
              <a:buFont typeface="Arial" charset="0"/>
              <a:buChar char="•"/>
            </a:pPr>
            <a:r>
              <a:rPr lang="en-US" sz="2500" dirty="0" smtClean="0"/>
              <a:t>Prone to overfitting</a:t>
            </a:r>
          </a:p>
          <a:p>
            <a:pPr marL="342900" indent="-342900">
              <a:buFont typeface="Arial" charset="0"/>
              <a:buChar char="•"/>
            </a:pPr>
            <a:r>
              <a:rPr lang="en-US" sz="2500" dirty="0" smtClean="0"/>
              <a:t>Prone to random error</a:t>
            </a:r>
          </a:p>
          <a:p>
            <a:pPr lvl="1"/>
            <a:r>
              <a:rPr lang="en-US" sz="2500" dirty="0" smtClean="0"/>
              <a:t>E.g. Order of variables chosen can influence final results</a:t>
            </a:r>
          </a:p>
          <a:p>
            <a:pPr marL="342900" indent="-342900">
              <a:buFont typeface="Arial" charset="0"/>
              <a:buChar char="•"/>
            </a:pPr>
            <a:r>
              <a:rPr lang="en-US" sz="2500" dirty="0" smtClean="0"/>
              <a:t>How can we fix this?</a:t>
            </a:r>
          </a:p>
        </p:txBody>
      </p:sp>
      <p:sp>
        <p:nvSpPr>
          <p:cNvPr id="4" name="Content Placeholder 2"/>
          <p:cNvSpPr txBox="1">
            <a:spLocks/>
          </p:cNvSpPr>
          <p:nvPr/>
        </p:nvSpPr>
        <p:spPr>
          <a:xfrm>
            <a:off x="1066094" y="2106230"/>
            <a:ext cx="4404219" cy="4633369"/>
          </a:xfrm>
          <a:prstGeom prst="rect">
            <a:avLst/>
          </a:prstGeom>
        </p:spPr>
        <p:txBody>
          <a:bodyPr vert="horz" lIns="97367" tIns="48683" rIns="97367" bIns="48683"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500" dirty="0"/>
              <a:t>Simple</a:t>
            </a:r>
          </a:p>
          <a:p>
            <a:r>
              <a:rPr lang="en-US" sz="2500" dirty="0"/>
              <a:t>Easy to illustrate</a:t>
            </a:r>
          </a:p>
          <a:p>
            <a:r>
              <a:rPr lang="en-US" sz="2500" dirty="0"/>
              <a:t>Building block to more complicated classifiers</a:t>
            </a:r>
          </a:p>
          <a:p>
            <a:pPr lvl="1"/>
            <a:r>
              <a:rPr lang="en-US" sz="2500" dirty="0"/>
              <a:t>E.g. Random forests</a:t>
            </a:r>
            <a:endParaRPr lang="en-US" sz="2500" dirty="0"/>
          </a:p>
        </p:txBody>
      </p:sp>
      <p:sp>
        <p:nvSpPr>
          <p:cNvPr id="5" name="Title 1"/>
          <p:cNvSpPr txBox="1">
            <a:spLocks/>
          </p:cNvSpPr>
          <p:nvPr/>
        </p:nvSpPr>
        <p:spPr>
          <a:xfrm>
            <a:off x="6862657" y="298850"/>
            <a:ext cx="3599321" cy="1411479"/>
          </a:xfrm>
          <a:prstGeom prst="rect">
            <a:avLst/>
          </a:prstGeom>
        </p:spPr>
        <p:txBody>
          <a:bodyPr vert="horz" lIns="97367" tIns="48683" rIns="97367" bIns="48683"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Limitations</a:t>
            </a:r>
            <a:endParaRPr lang="en-US" sz="3000" dirty="0"/>
          </a:p>
        </p:txBody>
      </p:sp>
    </p:spTree>
    <p:extLst>
      <p:ext uri="{BB962C8B-B14F-4D97-AF65-F5344CB8AC3E}">
        <p14:creationId xmlns:p14="http://schemas.microsoft.com/office/powerpoint/2010/main" val="46428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56" y="618761"/>
            <a:ext cx="11734800" cy="711200"/>
          </a:xfrm>
          <a:ln>
            <a:noFill/>
          </a:ln>
        </p:spPr>
        <p:txBody>
          <a:bodyPr/>
          <a:lstStyle/>
          <a:p>
            <a:r>
              <a:rPr lang="en-US" sz="3000" dirty="0" smtClean="0"/>
              <a:t>How can we fix this</a:t>
            </a:r>
            <a:r>
              <a:rPr lang="en-US" sz="3000" dirty="0" smtClean="0"/>
              <a:t>?</a:t>
            </a:r>
            <a:endParaRPr lang="en-US" sz="3000" dirty="0"/>
          </a:p>
        </p:txBody>
      </p:sp>
      <p:sp>
        <p:nvSpPr>
          <p:cNvPr id="3" name="Content Placeholder 2"/>
          <p:cNvSpPr>
            <a:spLocks noGrp="1"/>
          </p:cNvSpPr>
          <p:nvPr>
            <p:ph idx="1"/>
          </p:nvPr>
        </p:nvSpPr>
        <p:spPr>
          <a:xfrm>
            <a:off x="632056" y="1558561"/>
            <a:ext cx="11734801" cy="3809999"/>
          </a:xfrm>
        </p:spPr>
        <p:txBody>
          <a:bodyPr/>
          <a:lstStyle/>
          <a:p>
            <a:pPr marL="342900" indent="-342900">
              <a:buFont typeface="Arial" charset="0"/>
              <a:buChar char="•"/>
            </a:pPr>
            <a:r>
              <a:rPr lang="en-US" sz="2500" dirty="0" smtClean="0"/>
              <a:t>Randomly sample observations</a:t>
            </a:r>
          </a:p>
          <a:p>
            <a:pPr marL="342900" indent="-342900">
              <a:buFont typeface="Arial" charset="0"/>
              <a:buChar char="•"/>
            </a:pPr>
            <a:r>
              <a:rPr lang="en-US" sz="2500" dirty="0" smtClean="0"/>
              <a:t>Randomly sample features</a:t>
            </a:r>
          </a:p>
          <a:p>
            <a:pPr marL="342900" indent="-342900">
              <a:buFont typeface="Arial" charset="0"/>
              <a:buChar char="•"/>
            </a:pPr>
            <a:r>
              <a:rPr lang="en-US" sz="2500" dirty="0" smtClean="0"/>
              <a:t>Run a LOT of decision trees</a:t>
            </a:r>
          </a:p>
          <a:p>
            <a:pPr marL="342900" indent="-342900">
              <a:buFont typeface="Arial" charset="0"/>
              <a:buChar char="•"/>
            </a:pPr>
            <a:r>
              <a:rPr lang="en-US" sz="2500" dirty="0" smtClean="0"/>
              <a:t>Average together responses</a:t>
            </a:r>
          </a:p>
          <a:p>
            <a:pPr marL="342900" indent="-342900">
              <a:buFont typeface="Arial" charset="0"/>
              <a:buChar char="•"/>
            </a:pPr>
            <a:r>
              <a:rPr lang="en-US" sz="2500" dirty="0" smtClean="0"/>
              <a:t>Random Forests!</a:t>
            </a:r>
            <a:endParaRPr lang="en-US" sz="2500" dirty="0"/>
          </a:p>
        </p:txBody>
      </p:sp>
    </p:spTree>
    <p:extLst>
      <p:ext uri="{BB962C8B-B14F-4D97-AF65-F5344CB8AC3E}">
        <p14:creationId xmlns:p14="http://schemas.microsoft.com/office/powerpoint/2010/main" val="148834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069" y="633751"/>
            <a:ext cx="11734800" cy="711200"/>
          </a:xfrm>
          <a:ln>
            <a:noFill/>
          </a:ln>
        </p:spPr>
        <p:txBody>
          <a:bodyPr/>
          <a:lstStyle/>
          <a:p>
            <a:r>
              <a:rPr lang="en-US" sz="3000" dirty="0" smtClean="0"/>
              <a:t>In Class Exercise</a:t>
            </a:r>
          </a:p>
        </p:txBody>
      </p:sp>
      <p:sp>
        <p:nvSpPr>
          <p:cNvPr id="3" name="Content Placeholder 2"/>
          <p:cNvSpPr>
            <a:spLocks noGrp="1"/>
          </p:cNvSpPr>
          <p:nvPr>
            <p:ph idx="1"/>
          </p:nvPr>
        </p:nvSpPr>
        <p:spPr>
          <a:xfrm>
            <a:off x="798885" y="1614774"/>
            <a:ext cx="11197167" cy="4633369"/>
          </a:xfrm>
        </p:spPr>
        <p:txBody>
          <a:bodyPr/>
          <a:lstStyle/>
          <a:p>
            <a:r>
              <a:rPr lang="en-US" sz="2500" dirty="0" smtClean="0"/>
              <a:t>Run a decision tree for sample data set</a:t>
            </a:r>
          </a:p>
          <a:p>
            <a:pPr lvl="1"/>
            <a:r>
              <a:rPr lang="en-US" sz="2500" dirty="0" smtClean="0"/>
              <a:t>Using </a:t>
            </a:r>
            <a:r>
              <a:rPr lang="en-US" sz="2500" dirty="0" err="1" smtClean="0"/>
              <a:t>scikit</a:t>
            </a:r>
            <a:r>
              <a:rPr lang="en-US" sz="2500" dirty="0" smtClean="0"/>
              <a:t> learn</a:t>
            </a:r>
          </a:p>
          <a:p>
            <a:pPr lvl="1"/>
            <a:r>
              <a:rPr lang="en-US" sz="2500" dirty="0" smtClean="0"/>
              <a:t>Sample dataset</a:t>
            </a:r>
          </a:p>
          <a:p>
            <a:pPr lvl="1"/>
            <a:r>
              <a:rPr lang="en-US" sz="2500" dirty="0" smtClean="0"/>
              <a:t>Iris dataset</a:t>
            </a:r>
          </a:p>
          <a:p>
            <a:r>
              <a:rPr lang="en-US" sz="2500" dirty="0" smtClean="0"/>
              <a:t>What is the outcome for..</a:t>
            </a:r>
          </a:p>
          <a:p>
            <a:pPr lvl="1"/>
            <a:r>
              <a:rPr lang="en-US" sz="2500" dirty="0" smtClean="0"/>
              <a:t>Sepal Length: 1</a:t>
            </a:r>
          </a:p>
          <a:p>
            <a:pPr lvl="1"/>
            <a:r>
              <a:rPr lang="en-US" sz="2500" dirty="0" smtClean="0"/>
              <a:t>Sepal Width: 2</a:t>
            </a:r>
          </a:p>
          <a:p>
            <a:pPr lvl="1"/>
            <a:r>
              <a:rPr lang="en-US" sz="2500" dirty="0" smtClean="0"/>
              <a:t>Petal Length: 1</a:t>
            </a:r>
          </a:p>
          <a:p>
            <a:pPr lvl="1"/>
            <a:r>
              <a:rPr lang="en-US" sz="2500" dirty="0" smtClean="0"/>
              <a:t>Petal Width: 0.7</a:t>
            </a:r>
            <a:endParaRPr lang="en-US" sz="2500" dirty="0"/>
          </a:p>
        </p:txBody>
      </p:sp>
    </p:spTree>
    <p:extLst>
      <p:ext uri="{BB962C8B-B14F-4D97-AF65-F5344CB8AC3E}">
        <p14:creationId xmlns:p14="http://schemas.microsoft.com/office/powerpoint/2010/main" val="69780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657"/>
        <p:cNvGrpSpPr/>
        <p:nvPr/>
      </p:nvGrpSpPr>
      <p:grpSpPr>
        <a:xfrm>
          <a:off x="0" y="0"/>
          <a:ext cx="0" cy="0"/>
          <a:chOff x="0" y="0"/>
          <a:chExt cx="0" cy="0"/>
        </a:xfrm>
      </p:grpSpPr>
      <p:sp>
        <p:nvSpPr>
          <p:cNvPr id="658" name="Shape 658"/>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59" name="Shape 65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0" name="Shape 66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61" name="Shape 66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classify a new article?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make predictions from a decision tree?</a:t>
            </a:r>
          </a:p>
        </p:txBody>
      </p:sp>
      <p:sp>
        <p:nvSpPr>
          <p:cNvPr id="662" name="Shape 66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63" name="Shape 66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64" name="Shape 664"/>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65" name="Shape 66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669"/>
        <p:cNvGrpSpPr/>
        <p:nvPr/>
      </p:nvGrpSpPr>
      <p:grpSpPr>
        <a:xfrm>
          <a:off x="0" y="0"/>
          <a:ext cx="0" cy="0"/>
          <a:chOff x="0" y="0"/>
          <a:chExt cx="0" cy="0"/>
        </a:xfrm>
      </p:grpSpPr>
      <p:sp>
        <p:nvSpPr>
          <p:cNvPr id="670" name="Shape 67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Arial" charset="0"/>
                <a:ea typeface="Arial" charset="0"/>
                <a:cs typeface="Arial" charset="0"/>
                <a:sym typeface="Oswald"/>
              </a:rPr>
              <a:t>EXTRA GUIDED </a:t>
            </a:r>
            <a:r>
              <a:rPr lang="en-US" sz="3200" b="1" dirty="0">
                <a:latin typeface="Arial" charset="0"/>
                <a:ea typeface="Arial" charset="0"/>
                <a:cs typeface="Arial" charset="0"/>
                <a:sym typeface="Oswald"/>
              </a:rPr>
              <a:t>PRACTICE	</a:t>
            </a:r>
          </a:p>
        </p:txBody>
      </p:sp>
      <p:sp>
        <p:nvSpPr>
          <p:cNvPr id="671" name="Shape 67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DECISION TREES IN SCIKIT-LEARN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675"/>
        <p:cNvGrpSpPr/>
        <p:nvPr/>
      </p:nvGrpSpPr>
      <p:grpSpPr>
        <a:xfrm>
          <a:off x="0" y="0"/>
          <a:ext cx="0" cy="0"/>
          <a:chOff x="0" y="0"/>
          <a:chExt cx="0" cy="0"/>
        </a:xfrm>
      </p:grpSpPr>
      <p:pic>
        <p:nvPicPr>
          <p:cNvPr id="676" name="Shape 67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7" name="Shape 67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78" name="Shape 678"/>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latin typeface="Arial" charset="0"/>
                <a:ea typeface="Arial" charset="0"/>
                <a:cs typeface="Arial" charset="0"/>
                <a:sym typeface="Georgia"/>
              </a:rPr>
              <a:t>In the starter code notebook, work through the exercises titled “Decision Trees in </a:t>
            </a:r>
            <a:r>
              <a:rPr lang="en-US" sz="1800" dirty="0" err="1">
                <a:latin typeface="Arial" charset="0"/>
                <a:ea typeface="Arial" charset="0"/>
                <a:cs typeface="Arial" charset="0"/>
                <a:sym typeface="Georgia"/>
              </a:rPr>
              <a:t>scikit</a:t>
            </a:r>
            <a:r>
              <a:rPr lang="en-US" sz="1800" dirty="0">
                <a:latin typeface="Arial" charset="0"/>
                <a:ea typeface="Arial" charset="0"/>
                <a:cs typeface="Arial" charset="0"/>
                <a:sym typeface="Georgia"/>
              </a:rPr>
              <a:t>-learn”.</a:t>
            </a:r>
          </a:p>
          <a:p>
            <a:pPr marL="457200" lvl="0" indent="-342900" rtl="0">
              <a:spcBef>
                <a:spcPts val="0"/>
              </a:spcBef>
              <a:buSzPct val="100000"/>
              <a:buFont typeface="Georgia"/>
              <a:buAutoNum type="arabicPeriod"/>
            </a:pPr>
            <a:r>
              <a:rPr lang="en-US" sz="1800" dirty="0">
                <a:latin typeface="Arial" charset="0"/>
                <a:ea typeface="Arial" charset="0"/>
                <a:cs typeface="Arial" charset="0"/>
                <a:sym typeface="Georgia"/>
              </a:rPr>
              <a:t>In your groups from earlier, work on evaluating the decision tree using cross-validation methods.</a:t>
            </a:r>
          </a:p>
          <a:p>
            <a:pPr marL="457200" lvl="0" indent="-342900" rtl="0">
              <a:spcBef>
                <a:spcPts val="0"/>
              </a:spcBef>
              <a:buSzPct val="100000"/>
              <a:buFont typeface="Georgia"/>
              <a:buAutoNum type="arabicPeriod"/>
            </a:pPr>
            <a:r>
              <a:rPr lang="en-US" sz="1800" dirty="0">
                <a:latin typeface="Arial" charset="0"/>
                <a:ea typeface="Arial" charset="0"/>
                <a:cs typeface="Arial" charset="0"/>
                <a:sym typeface="Georgia"/>
              </a:rPr>
              <a:t>What metrics would work best?  Why?</a:t>
            </a:r>
          </a:p>
          <a:p>
            <a:pPr lvl="0" rtl="0">
              <a:spcBef>
                <a:spcPts val="0"/>
              </a:spcBef>
              <a:buNone/>
            </a:pPr>
            <a:endParaRPr sz="1800" b="1" dirty="0">
              <a:latin typeface="Arial" charset="0"/>
              <a:ea typeface="Arial" charset="0"/>
              <a:cs typeface="Arial" charset="0"/>
              <a:sym typeface="Georgia"/>
            </a:endParaRPr>
          </a:p>
          <a:p>
            <a:pPr lvl="0" rtl="0">
              <a:spcBef>
                <a:spcPts val="0"/>
              </a:spcBef>
              <a:buNone/>
            </a:pPr>
            <a:r>
              <a:rPr lang="en-US" sz="1800" b="1" dirty="0">
                <a:latin typeface="Arial" charset="0"/>
                <a:ea typeface="Arial" charset="0"/>
                <a:cs typeface="Arial" charset="0"/>
                <a:sym typeface="Georgia"/>
              </a:rPr>
              <a:t>Check</a:t>
            </a:r>
            <a:r>
              <a:rPr lang="en-US" sz="1800" dirty="0">
                <a:latin typeface="Arial" charset="0"/>
                <a:ea typeface="Arial" charset="0"/>
                <a:cs typeface="Arial" charset="0"/>
                <a:sym typeface="Georgia"/>
              </a:rPr>
              <a:t>:  Are you able to evaluate the decision tree model using cross-validation methods?</a:t>
            </a:r>
          </a:p>
        </p:txBody>
      </p:sp>
      <p:sp>
        <p:nvSpPr>
          <p:cNvPr id="679" name="Shape 679"/>
          <p:cNvSpPr/>
          <p:nvPr/>
        </p:nvSpPr>
        <p:spPr>
          <a:xfrm>
            <a:off x="3052756" y="5792350"/>
            <a:ext cx="8664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Completed exercises and answer to #3</a:t>
            </a:r>
          </a:p>
        </p:txBody>
      </p:sp>
      <p:sp>
        <p:nvSpPr>
          <p:cNvPr id="680" name="Shape 680"/>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charset="0"/>
                <a:ea typeface="Arial" charset="0"/>
                <a:cs typeface="Arial" charset="0"/>
                <a:sym typeface="Oswald"/>
              </a:rPr>
              <a:t>DIRECTIONS (15 minutes)</a:t>
            </a:r>
          </a:p>
        </p:txBody>
      </p:sp>
      <p:sp>
        <p:nvSpPr>
          <p:cNvPr id="681" name="Shape 681"/>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682" name="Shape 68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83" name="Shape 68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ACTIVITY: DECISION TREES IN SCIKIT-LEARN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a:solidFill>
                  <a:srgbClr val="FFFFFF"/>
                </a:solidFill>
                <a:latin typeface="Arial" charset="0"/>
                <a:ea typeface="Arial" charset="0"/>
                <a:cs typeface="Arial" charset="0"/>
                <a:sym typeface="Oswald"/>
              </a:rPr>
              <a:t>DECISION TREES AND RANDOM FORESTS</a:t>
            </a:r>
          </a:p>
        </p:txBody>
      </p:sp>
      <p:sp>
        <p:nvSpPr>
          <p:cNvPr id="435" name="Shape 435"/>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dirty="0" smtClean="0">
                <a:solidFill>
                  <a:srgbClr val="E52123"/>
                </a:solidFill>
                <a:latin typeface="Arial" charset="0"/>
                <a:ea typeface="Arial" charset="0"/>
                <a:cs typeface="Arial" charset="0"/>
                <a:sym typeface="Georgia"/>
              </a:rPr>
              <a:t>Reid Offringa, PhD</a:t>
            </a:r>
            <a:endParaRPr lang="en-US" sz="2800" b="0" i="1" u="none" strike="noStrike" cap="none" dirty="0">
              <a:solidFill>
                <a:srgbClr val="E52123"/>
              </a:solidFill>
              <a:latin typeface="Arial" charset="0"/>
              <a:ea typeface="Arial" charset="0"/>
              <a:cs typeface="Arial" charset="0"/>
              <a:sym typeface="Georgia"/>
            </a:endParaRPr>
          </a:p>
          <a:p>
            <a:pPr marL="0" marR="0" lvl="0" indent="0" algn="l" rtl="0">
              <a:lnSpc>
                <a:spcPct val="121428"/>
              </a:lnSpc>
              <a:spcBef>
                <a:spcPts val="0"/>
              </a:spcBef>
              <a:buSzPct val="25000"/>
              <a:buNone/>
            </a:pPr>
            <a:r>
              <a:rPr lang="en-US" sz="2800" b="0" i="1" u="none" strike="noStrike" cap="none" dirty="0" smtClean="0">
                <a:solidFill>
                  <a:srgbClr val="EAEAEA"/>
                </a:solidFill>
                <a:latin typeface="Arial" charset="0"/>
                <a:ea typeface="Arial" charset="0"/>
                <a:cs typeface="Arial" charset="0"/>
                <a:sym typeface="Georgia"/>
              </a:rPr>
              <a:t>Data Scientist, Glooko</a:t>
            </a:r>
            <a:endParaRPr lang="en-US" sz="2800" b="0" i="1" u="none" strike="noStrike" cap="none" dirty="0">
              <a:solidFill>
                <a:srgbClr val="EAEAEA"/>
              </a:solidFill>
              <a:latin typeface="Arial" charset="0"/>
              <a:ea typeface="Arial" charset="0"/>
              <a:cs typeface="Arial" charset="0"/>
              <a:sym typeface="Georgi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DEMO	</a:t>
            </a:r>
          </a:p>
        </p:txBody>
      </p:sp>
      <p:sp>
        <p:nvSpPr>
          <p:cNvPr id="689" name="Shape 68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OVERFITTING IN DECISION TREES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Shape 69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Decision trees tend to be weak models </a:t>
            </a:r>
            <a:endParaRPr lang="en-US" sz="2800" dirty="0" smtClean="0">
              <a:latin typeface="Arial" charset="0"/>
              <a:ea typeface="Arial" charset="0"/>
              <a:cs typeface="Arial" charset="0"/>
              <a:sym typeface="Georgia"/>
            </a:endParaRPr>
          </a:p>
          <a:p>
            <a:pPr marL="863600" lvl="1" indent="-256540">
              <a:buSzPct val="100000"/>
              <a:buFont typeface="Georgia"/>
              <a:buChar char="‣"/>
            </a:pPr>
            <a:r>
              <a:rPr lang="en-US" sz="2800" dirty="0" smtClean="0">
                <a:latin typeface="Arial" charset="0"/>
                <a:ea typeface="Arial" charset="0"/>
                <a:cs typeface="Arial" charset="0"/>
                <a:sym typeface="Georgia"/>
              </a:rPr>
              <a:t>they </a:t>
            </a:r>
            <a:r>
              <a:rPr lang="en-US" sz="2800" dirty="0">
                <a:latin typeface="Arial" charset="0"/>
                <a:ea typeface="Arial" charset="0"/>
                <a:cs typeface="Arial" charset="0"/>
                <a:sym typeface="Georgia"/>
              </a:rPr>
              <a:t>can easily </a:t>
            </a:r>
            <a:r>
              <a:rPr lang="en-US" sz="2800" dirty="0" smtClean="0">
                <a:latin typeface="Arial" charset="0"/>
                <a:ea typeface="Arial" charset="0"/>
                <a:cs typeface="Arial" charset="0"/>
                <a:sym typeface="Georgia"/>
              </a:rPr>
              <a:t>“memorize” </a:t>
            </a:r>
            <a:r>
              <a:rPr lang="en-US" sz="2800" dirty="0">
                <a:latin typeface="Arial" charset="0"/>
                <a:ea typeface="Arial" charset="0"/>
                <a:cs typeface="Arial" charset="0"/>
                <a:sym typeface="Georgia"/>
              </a:rPr>
              <a:t>or </a:t>
            </a:r>
            <a:r>
              <a:rPr lang="en-US" sz="2800" dirty="0" err="1">
                <a:latin typeface="Arial" charset="0"/>
                <a:ea typeface="Arial" charset="0"/>
                <a:cs typeface="Arial" charset="0"/>
                <a:sym typeface="Georgia"/>
              </a:rPr>
              <a:t>overfit</a:t>
            </a:r>
            <a:r>
              <a:rPr lang="en-US" sz="2800" dirty="0">
                <a:latin typeface="Arial" charset="0"/>
                <a:ea typeface="Arial" charset="0"/>
                <a:cs typeface="Arial" charset="0"/>
                <a:sym typeface="Georgia"/>
              </a:rPr>
              <a:t> to a dataset.</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 model is </a:t>
            </a:r>
            <a:r>
              <a:rPr lang="en-US" sz="2800" i="1" dirty="0" err="1">
                <a:latin typeface="Arial" charset="0"/>
                <a:ea typeface="Arial" charset="0"/>
                <a:cs typeface="Arial" charset="0"/>
                <a:sym typeface="Georgia"/>
              </a:rPr>
              <a:t>overfit</a:t>
            </a:r>
            <a:r>
              <a:rPr lang="en-US" sz="2800" dirty="0">
                <a:latin typeface="Arial" charset="0"/>
                <a:ea typeface="Arial" charset="0"/>
                <a:cs typeface="Arial" charset="0"/>
                <a:sym typeface="Georgia"/>
              </a:rPr>
              <a:t> when it memorizes or bends to a few specific data points rather than picking up general trends in the data.</a:t>
            </a:r>
          </a:p>
          <a:p>
            <a:pPr marR="0" lvl="0" algn="l" rtl="0">
              <a:lnSpc>
                <a:spcPct val="100000"/>
              </a:lnSpc>
              <a:spcBef>
                <a:spcPts val="0"/>
              </a:spcBef>
              <a:spcAft>
                <a:spcPts val="0"/>
              </a:spcAft>
              <a:buNone/>
            </a:pPr>
            <a:endParaRPr sz="2800" dirty="0">
              <a:latin typeface="Arial" charset="0"/>
              <a:ea typeface="Arial" charset="0"/>
              <a:cs typeface="Arial" charset="0"/>
              <a:sym typeface="Georgia"/>
            </a:endParaRPr>
          </a:p>
        </p:txBody>
      </p:sp>
      <p:sp>
        <p:nvSpPr>
          <p:cNvPr id="695" name="Shape 6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OVERFITTING IN DECISION TREES</a:t>
            </a:r>
          </a:p>
        </p:txBody>
      </p:sp>
      <p:pic>
        <p:nvPicPr>
          <p:cNvPr id="696" name="Shape 696"/>
          <p:cNvPicPr preferRelativeResize="0"/>
          <p:nvPr/>
        </p:nvPicPr>
        <p:blipFill>
          <a:blip r:embed="rId3">
            <a:alphaModFix/>
          </a:blip>
          <a:stretch>
            <a:fillRect/>
          </a:stretch>
        </p:blipFill>
        <p:spPr>
          <a:xfrm>
            <a:off x="4922737" y="3998375"/>
            <a:ext cx="3159324" cy="3227923"/>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An unconstrained decision tree can learn an extreme tree (e.g. one feature for each word in a news article).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50000"/>
              </a:lnSpc>
              <a:spcBef>
                <a:spcPts val="0"/>
              </a:spcBef>
              <a:buSzPct val="100000"/>
              <a:buFont typeface="Georgia"/>
              <a:buChar char="‣"/>
            </a:pPr>
            <a:r>
              <a:rPr lang="en-US" sz="2800" dirty="0">
                <a:latin typeface="Arial" charset="0"/>
                <a:ea typeface="Arial" charset="0"/>
                <a:cs typeface="Arial" charset="0"/>
                <a:sym typeface="Georgia"/>
              </a:rPr>
              <a:t>We can limit our decision trees using a few methods.</a:t>
            </a:r>
          </a:p>
          <a:p>
            <a:pPr marR="0" lvl="1" algn="l" rtl="0">
              <a:lnSpc>
                <a:spcPct val="150000"/>
              </a:lnSpc>
              <a:spcBef>
                <a:spcPts val="0"/>
              </a:spcBef>
              <a:buSzPct val="100000"/>
              <a:buFont typeface="Georgia"/>
            </a:pPr>
            <a:r>
              <a:rPr lang="en-US" sz="2800" dirty="0">
                <a:latin typeface="Arial" charset="0"/>
                <a:ea typeface="Arial" charset="0"/>
                <a:cs typeface="Arial" charset="0"/>
                <a:sym typeface="Georgia"/>
              </a:rPr>
              <a:t>Limiting the number of questions (nodes) a tree can have).</a:t>
            </a:r>
          </a:p>
          <a:p>
            <a:pPr marR="0" lvl="1" algn="l" rtl="0">
              <a:lnSpc>
                <a:spcPct val="150000"/>
              </a:lnSpc>
              <a:spcBef>
                <a:spcPts val="0"/>
              </a:spcBef>
              <a:buSzPct val="100000"/>
              <a:buFont typeface="Georgia"/>
            </a:pPr>
            <a:r>
              <a:rPr lang="en-US" sz="2800" dirty="0">
                <a:latin typeface="Arial" charset="0"/>
                <a:ea typeface="Arial" charset="0"/>
                <a:cs typeface="Arial" charset="0"/>
                <a:sym typeface="Georgia"/>
              </a:rPr>
              <a:t>Limiting the number of samples in the leaf nodes.</a:t>
            </a:r>
          </a:p>
        </p:txBody>
      </p:sp>
      <p:sp>
        <p:nvSpPr>
          <p:cNvPr id="702" name="Shape 7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OVERFITTING IN DECISION TREES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Hebrew" charset="-79"/>
                <a:ea typeface="Arial Hebrew" charset="-79"/>
                <a:cs typeface="Arial Hebrew" charset="-79"/>
                <a:sym typeface="Oswald"/>
              </a:rPr>
              <a:t>ACTIVITY:  KNOWLEDGE CHECK</a:t>
            </a:r>
          </a:p>
        </p:txBody>
      </p:sp>
      <p:pic>
        <p:nvPicPr>
          <p:cNvPr id="708" name="Shape 70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9" name="Shape 70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10" name="Shape 710"/>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Arial Hebrew" charset="-79"/>
                <a:ea typeface="Arial Hebrew" charset="-79"/>
                <a:cs typeface="Arial Hebrew" charset="-79"/>
                <a:sym typeface="Georgia"/>
              </a:rPr>
              <a:t>Why are decision trees generally thought of as weak models?</a:t>
            </a:r>
          </a:p>
          <a:p>
            <a:pPr marL="457200" lvl="0" indent="-342900" rtl="0">
              <a:spcBef>
                <a:spcPts val="0"/>
              </a:spcBef>
              <a:buClr>
                <a:schemeClr val="dk1"/>
              </a:buClr>
              <a:buSzPct val="100000"/>
              <a:buFont typeface="Georgia"/>
              <a:buAutoNum type="arabicPeriod"/>
            </a:pPr>
            <a:r>
              <a:rPr lang="en-US" sz="1800">
                <a:solidFill>
                  <a:schemeClr val="dk1"/>
                </a:solidFill>
                <a:latin typeface="Arial Hebrew" charset="-79"/>
                <a:ea typeface="Arial Hebrew" charset="-79"/>
                <a:cs typeface="Arial Hebrew" charset="-79"/>
                <a:sym typeface="Georgia"/>
              </a:rPr>
              <a:t>How can we limit our decision trees?</a:t>
            </a:r>
          </a:p>
        </p:txBody>
      </p:sp>
      <p:sp>
        <p:nvSpPr>
          <p:cNvPr id="711" name="Shape 71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Hebrew" charset="-79"/>
                <a:ea typeface="Arial Hebrew" charset="-79"/>
                <a:cs typeface="Arial Hebrew" charset="-79"/>
                <a:sym typeface="Georgia"/>
              </a:rPr>
              <a:t>Answers to the above questions</a:t>
            </a:r>
          </a:p>
        </p:txBody>
      </p:sp>
      <p:sp>
        <p:nvSpPr>
          <p:cNvPr id="712" name="Shape 71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Hebrew" charset="-79"/>
                <a:ea typeface="Arial Hebrew" charset="-79"/>
                <a:cs typeface="Arial Hebrew" charset="-79"/>
                <a:sym typeface="Oswald"/>
              </a:rPr>
              <a:t>DELIVERABLE</a:t>
            </a:r>
          </a:p>
        </p:txBody>
      </p:sp>
      <p:sp>
        <p:nvSpPr>
          <p:cNvPr id="713" name="Shape 71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Hebrew" charset="-79"/>
                <a:ea typeface="Arial Hebrew" charset="-79"/>
                <a:cs typeface="Arial Hebrew" charset="-79"/>
                <a:sym typeface="Oswald"/>
              </a:rPr>
              <a:t>ANSWER THE FOLLOWING QUESTIONS</a:t>
            </a:r>
          </a:p>
        </p:txBody>
      </p:sp>
      <p:cxnSp>
        <p:nvCxnSpPr>
          <p:cNvPr id="714" name="Shape 71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718"/>
        <p:cNvGrpSpPr/>
        <p:nvPr/>
      </p:nvGrpSpPr>
      <p:grpSpPr>
        <a:xfrm>
          <a:off x="0" y="0"/>
          <a:ext cx="0" cy="0"/>
          <a:chOff x="0" y="0"/>
          <a:chExt cx="0" cy="0"/>
        </a:xfrm>
      </p:grpSpPr>
      <p:sp>
        <p:nvSpPr>
          <p:cNvPr id="719" name="Shape 71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Arial" charset="0"/>
                <a:ea typeface="Arial" charset="0"/>
                <a:cs typeface="Arial" charset="0"/>
                <a:sym typeface="Oswald"/>
              </a:rPr>
              <a:t>EXTRA GUIDED </a:t>
            </a:r>
            <a:r>
              <a:rPr lang="en-US" sz="3200" b="1" dirty="0">
                <a:latin typeface="Arial" charset="0"/>
                <a:ea typeface="Arial" charset="0"/>
                <a:cs typeface="Arial" charset="0"/>
                <a:sym typeface="Oswald"/>
              </a:rPr>
              <a:t>PRACTICE	</a:t>
            </a:r>
          </a:p>
        </p:txBody>
      </p:sp>
      <p:sp>
        <p:nvSpPr>
          <p:cNvPr id="720" name="Shape 72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ADJUSTING DECISION TREES TO AVOID OVERFITTING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724"/>
        <p:cNvGrpSpPr/>
        <p:nvPr/>
      </p:nvGrpSpPr>
      <p:grpSpPr>
        <a:xfrm>
          <a:off x="0" y="0"/>
          <a:ext cx="0" cy="0"/>
          <a:chOff x="0" y="0"/>
          <a:chExt cx="0" cy="0"/>
        </a:xfrm>
      </p:grpSpPr>
      <p:sp>
        <p:nvSpPr>
          <p:cNvPr id="725" name="Shape 725"/>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You can control for overfitting in decision trees by adjusting one of the following parameters:</a:t>
            </a:r>
          </a:p>
          <a:p>
            <a:pPr marL="914400" lvl="1" indent="-342900" rtl="0">
              <a:spcBef>
                <a:spcPts val="0"/>
              </a:spcBef>
              <a:buSzPct val="100000"/>
              <a:buFont typeface="Georgia"/>
              <a:buAutoNum type="alphaLcPeriod"/>
            </a:pPr>
            <a:r>
              <a:rPr lang="en-US" sz="1800">
                <a:latin typeface="Consolas"/>
                <a:ea typeface="Consolas"/>
                <a:cs typeface="Consolas"/>
                <a:sym typeface="Consolas"/>
              </a:rPr>
              <a:t>max_depth</a:t>
            </a:r>
            <a:r>
              <a:rPr lang="en-US" sz="1800">
                <a:latin typeface="Georgia"/>
                <a:ea typeface="Georgia"/>
                <a:cs typeface="Georgia"/>
                <a:sym typeface="Georgia"/>
              </a:rPr>
              <a:t>:  Control the maximum number of questions.</a:t>
            </a:r>
          </a:p>
          <a:p>
            <a:pPr marL="914400" lvl="1" indent="-342900" rtl="0">
              <a:spcBef>
                <a:spcPts val="0"/>
              </a:spcBef>
              <a:buSzPct val="100000"/>
              <a:buFont typeface="Georgia"/>
              <a:buAutoNum type="alphaLcPeriod"/>
            </a:pPr>
            <a:r>
              <a:rPr lang="en-US" sz="1800">
                <a:latin typeface="Consolas"/>
                <a:ea typeface="Consolas"/>
                <a:cs typeface="Consolas"/>
                <a:sym typeface="Consolas"/>
              </a:rPr>
              <a:t>min_samples_in_leaf</a:t>
            </a:r>
            <a:r>
              <a:rPr lang="en-US" sz="1800">
                <a:latin typeface="Georgia"/>
                <a:ea typeface="Georgia"/>
                <a:cs typeface="Georgia"/>
                <a:sym typeface="Georgia"/>
              </a:rPr>
              <a:t>:  Control the minimum number of records in each node.</a:t>
            </a:r>
          </a:p>
          <a:p>
            <a:pPr marL="457200" lvl="0" indent="-342900" rtl="0">
              <a:spcBef>
                <a:spcPts val="0"/>
              </a:spcBef>
              <a:buSzPct val="100000"/>
              <a:buFont typeface="Georgia"/>
              <a:buAutoNum type="arabicPeriod"/>
            </a:pPr>
            <a:r>
              <a:rPr lang="en-US" sz="1800">
                <a:latin typeface="Georgia"/>
                <a:ea typeface="Georgia"/>
                <a:cs typeface="Georgia"/>
                <a:sym typeface="Georgia"/>
              </a:rPr>
              <a:t>Test each of these parameters in the starter code notebook.</a:t>
            </a:r>
          </a:p>
        </p:txBody>
      </p:sp>
      <p:pic>
        <p:nvPicPr>
          <p:cNvPr id="726" name="Shape 72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27" name="Shape 72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28" name="Shape 728"/>
          <p:cNvSpPr/>
          <p:nvPr/>
        </p:nvSpPr>
        <p:spPr>
          <a:xfrm>
            <a:off x="3052752" y="5792350"/>
            <a:ext cx="6039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Code using the above parameters</a:t>
            </a:r>
          </a:p>
        </p:txBody>
      </p:sp>
      <p:sp>
        <p:nvSpPr>
          <p:cNvPr id="729" name="Shape 72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sp>
        <p:nvSpPr>
          <p:cNvPr id="730" name="Shape 73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731" name="Shape 731"/>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32" name="Shape 732"/>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ADJUSTING DECISION TREES TO AVOID OVERFITTING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INTRODUCTION</a:t>
            </a:r>
          </a:p>
        </p:txBody>
      </p:sp>
      <p:sp>
        <p:nvSpPr>
          <p:cNvPr id="738" name="Shape 73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a:solidFill>
                  <a:srgbClr val="FFFFFF"/>
                </a:solidFill>
                <a:latin typeface="Arial" charset="0"/>
                <a:ea typeface="Arial" charset="0"/>
                <a:cs typeface="Arial" charset="0"/>
                <a:sym typeface="Oswald"/>
              </a:rPr>
              <a:t>RUNNING THROUGH THE RANDOM FORESTS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Random forest models are one of the most widespread classifiers used.</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They are relatively simple to use and help avoid overfitting.</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Random Forests are an </a:t>
            </a:r>
            <a:r>
              <a:rPr lang="en-US" sz="2800" i="1" dirty="0">
                <a:latin typeface="Arial" charset="0"/>
                <a:ea typeface="Arial" charset="0"/>
                <a:cs typeface="Arial" charset="0"/>
                <a:sym typeface="Georgia"/>
              </a:rPr>
              <a:t>ensemble</a:t>
            </a:r>
            <a:r>
              <a:rPr lang="en-US" sz="2800" dirty="0">
                <a:latin typeface="Arial" charset="0"/>
                <a:ea typeface="Arial" charset="0"/>
                <a:cs typeface="Arial" charset="0"/>
                <a:sym typeface="Georgia"/>
              </a:rPr>
              <a:t> or collection of individual decision trees.</a:t>
            </a:r>
          </a:p>
        </p:txBody>
      </p:sp>
      <p:sp>
        <p:nvSpPr>
          <p:cNvPr id="744" name="Shape 7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RUNNING THROUGH THE RANDOM FORESTS</a:t>
            </a:r>
          </a:p>
        </p:txBody>
      </p:sp>
      <p:pic>
        <p:nvPicPr>
          <p:cNvPr id="745" name="Shape 745"/>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15000"/>
              </a:lnSpc>
              <a:spcBef>
                <a:spcPts val="0"/>
              </a:spcBef>
              <a:buSzPct val="100000"/>
              <a:buFont typeface="Georgia"/>
              <a:buChar char="‣"/>
            </a:pPr>
            <a:r>
              <a:rPr lang="en-US" sz="2800" dirty="0">
                <a:latin typeface="Arial" charset="0"/>
                <a:ea typeface="Arial" charset="0"/>
                <a:cs typeface="Arial" charset="0"/>
                <a:sym typeface="Georgia"/>
              </a:rPr>
              <a:t>Advantages</a:t>
            </a:r>
          </a:p>
          <a:p>
            <a:pPr marR="0" lvl="1" algn="l" rtl="0">
              <a:lnSpc>
                <a:spcPct val="115000"/>
              </a:lnSpc>
              <a:spcBef>
                <a:spcPts val="0"/>
              </a:spcBef>
              <a:buSzPct val="100000"/>
              <a:buFont typeface="Georgia"/>
            </a:pPr>
            <a:r>
              <a:rPr lang="en-US" sz="2800" dirty="0">
                <a:latin typeface="Arial" charset="0"/>
                <a:ea typeface="Arial" charset="0"/>
                <a:cs typeface="Arial" charset="0"/>
                <a:sym typeface="Georgia"/>
              </a:rPr>
              <a:t>Easy to tune</a:t>
            </a:r>
          </a:p>
          <a:p>
            <a:pPr marR="0" lvl="1" algn="l" rtl="0">
              <a:lnSpc>
                <a:spcPct val="115000"/>
              </a:lnSpc>
              <a:spcBef>
                <a:spcPts val="0"/>
              </a:spcBef>
              <a:buSzPct val="100000"/>
              <a:buFont typeface="Georgia"/>
            </a:pPr>
            <a:r>
              <a:rPr lang="en-US" sz="2800" dirty="0">
                <a:latin typeface="Arial" charset="0"/>
                <a:ea typeface="Arial" charset="0"/>
                <a:cs typeface="Arial" charset="0"/>
                <a:sym typeface="Georgia"/>
              </a:rPr>
              <a:t>Built-in protection against overfitting</a:t>
            </a:r>
          </a:p>
          <a:p>
            <a:pPr marR="0" lvl="1" algn="l" rtl="0">
              <a:lnSpc>
                <a:spcPct val="115000"/>
              </a:lnSpc>
              <a:spcBef>
                <a:spcPts val="0"/>
              </a:spcBef>
              <a:buSzPct val="100000"/>
              <a:buFont typeface="Georgia"/>
            </a:pPr>
            <a:r>
              <a:rPr lang="en-US" sz="2800" dirty="0">
                <a:latin typeface="Arial" charset="0"/>
                <a:ea typeface="Arial" charset="0"/>
                <a:cs typeface="Arial" charset="0"/>
                <a:sym typeface="Georgia"/>
              </a:rPr>
              <a:t>Non-linear</a:t>
            </a:r>
          </a:p>
          <a:p>
            <a:pPr marR="0" lvl="1" algn="l" rtl="0">
              <a:lnSpc>
                <a:spcPct val="115000"/>
              </a:lnSpc>
              <a:spcBef>
                <a:spcPts val="0"/>
              </a:spcBef>
              <a:buSzPct val="100000"/>
              <a:buFont typeface="Georgia"/>
            </a:pPr>
            <a:r>
              <a:rPr lang="en-US" sz="2800" dirty="0">
                <a:latin typeface="Arial" charset="0"/>
                <a:ea typeface="Arial" charset="0"/>
                <a:cs typeface="Arial" charset="0"/>
                <a:sym typeface="Georgia"/>
              </a:rPr>
              <a:t>Built-in interaction </a:t>
            </a:r>
            <a:r>
              <a:rPr lang="en-US" sz="2800" dirty="0" smtClean="0">
                <a:latin typeface="Arial" charset="0"/>
                <a:ea typeface="Arial" charset="0"/>
                <a:cs typeface="Arial" charset="0"/>
                <a:sym typeface="Georgia"/>
              </a:rPr>
              <a:t>effects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15000"/>
              </a:lnSpc>
              <a:spcBef>
                <a:spcPts val="0"/>
              </a:spcBef>
              <a:buSzPct val="100000"/>
              <a:buFont typeface="Georgia"/>
              <a:buChar char="‣"/>
            </a:pPr>
            <a:r>
              <a:rPr lang="en-US" sz="2800" dirty="0" smtClean="0">
                <a:latin typeface="Arial" charset="0"/>
                <a:ea typeface="Arial" charset="0"/>
                <a:cs typeface="Arial" charset="0"/>
                <a:sym typeface="Georgia"/>
              </a:rPr>
              <a:t>Disadvantages</a:t>
            </a:r>
          </a:p>
          <a:p>
            <a:pPr marR="0" lvl="1" algn="l" rtl="0">
              <a:lnSpc>
                <a:spcPct val="115000"/>
              </a:lnSpc>
              <a:spcBef>
                <a:spcPts val="0"/>
              </a:spcBef>
              <a:buSzPct val="100000"/>
              <a:buFont typeface="Georgia"/>
            </a:pPr>
            <a:r>
              <a:rPr lang="en-US" sz="2800" dirty="0" smtClean="0">
                <a:latin typeface="Arial" charset="0"/>
                <a:ea typeface="Arial" charset="0"/>
                <a:cs typeface="Arial" charset="0"/>
                <a:sym typeface="Georgia"/>
              </a:rPr>
              <a:t>Slow</a:t>
            </a:r>
          </a:p>
          <a:p>
            <a:pPr marR="0" lvl="1" algn="l" rtl="0">
              <a:lnSpc>
                <a:spcPct val="115000"/>
              </a:lnSpc>
              <a:spcBef>
                <a:spcPts val="0"/>
              </a:spcBef>
              <a:buSzPct val="100000"/>
              <a:buFont typeface="Georgia"/>
            </a:pPr>
            <a:r>
              <a:rPr lang="en-US" sz="2800" dirty="0" smtClean="0">
                <a:latin typeface="Arial" charset="0"/>
                <a:ea typeface="Arial" charset="0"/>
                <a:cs typeface="Arial" charset="0"/>
                <a:sym typeface="Georgia"/>
              </a:rPr>
              <a:t>Black-box</a:t>
            </a:r>
          </a:p>
          <a:p>
            <a:pPr marR="0" lvl="1" algn="l" rtl="0">
              <a:lnSpc>
                <a:spcPct val="115000"/>
              </a:lnSpc>
              <a:spcBef>
                <a:spcPts val="0"/>
              </a:spcBef>
              <a:buSzPct val="100000"/>
              <a:buFont typeface="Georgia"/>
            </a:pPr>
            <a:r>
              <a:rPr lang="en-US" sz="2800" dirty="0" smtClean="0">
                <a:latin typeface="Arial" charset="0"/>
                <a:ea typeface="Arial" charset="0"/>
                <a:cs typeface="Arial" charset="0"/>
                <a:sym typeface="Georgia"/>
              </a:rPr>
              <a:t>No “coefficients”</a:t>
            </a:r>
          </a:p>
          <a:p>
            <a:pPr marR="0" lvl="1" algn="l" rtl="0">
              <a:lnSpc>
                <a:spcPct val="115000"/>
              </a:lnSpc>
              <a:spcBef>
                <a:spcPts val="0"/>
              </a:spcBef>
              <a:buSzPct val="100000"/>
              <a:buFont typeface="Georgia"/>
            </a:pPr>
            <a:r>
              <a:rPr lang="en-US" sz="2800" dirty="0" smtClean="0">
                <a:latin typeface="Arial" charset="0"/>
                <a:ea typeface="Arial" charset="0"/>
                <a:cs typeface="Arial" charset="0"/>
                <a:sym typeface="Georgia"/>
              </a:rPr>
              <a:t>Harder to explain</a:t>
            </a:r>
            <a:endParaRPr lang="en-US" sz="2800" dirty="0">
              <a:latin typeface="Arial" charset="0"/>
              <a:ea typeface="Arial" charset="0"/>
              <a:cs typeface="Arial" charset="0"/>
              <a:sym typeface="Georgia"/>
            </a:endParaRPr>
          </a:p>
        </p:txBody>
      </p:sp>
      <p:sp>
        <p:nvSpPr>
          <p:cNvPr id="751" name="Shape 75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PROS AND CONS OF RANDOM FORESTS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0">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Shape 75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Training a random forest model </a:t>
            </a:r>
            <a:r>
              <a:rPr lang="en-US" sz="2800" dirty="0" smtClean="0">
                <a:latin typeface="Arial" charset="0"/>
                <a:ea typeface="Arial" charset="0"/>
                <a:cs typeface="Arial" charset="0"/>
                <a:sym typeface="Georgia"/>
              </a:rPr>
              <a:t>:</a:t>
            </a:r>
          </a:p>
          <a:p>
            <a:pPr marL="863600" lvl="1" indent="-256540">
              <a:buSzPct val="100000"/>
              <a:buFont typeface="Georgia"/>
              <a:buChar char="‣"/>
            </a:pPr>
            <a:r>
              <a:rPr lang="en-US" sz="2800" dirty="0" smtClean="0">
                <a:latin typeface="Arial" charset="0"/>
                <a:ea typeface="Arial" charset="0"/>
                <a:cs typeface="Arial" charset="0"/>
                <a:sym typeface="Georgia"/>
              </a:rPr>
              <a:t>involves </a:t>
            </a:r>
            <a:r>
              <a:rPr lang="en-US" sz="2800" dirty="0">
                <a:latin typeface="Arial" charset="0"/>
                <a:ea typeface="Arial" charset="0"/>
                <a:cs typeface="Arial" charset="0"/>
                <a:sym typeface="Georgia"/>
              </a:rPr>
              <a:t>training many decision tree models.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Since decision trees </a:t>
            </a:r>
            <a:r>
              <a:rPr lang="en-US" sz="2800" dirty="0" err="1">
                <a:latin typeface="Arial" charset="0"/>
                <a:ea typeface="Arial" charset="0"/>
                <a:cs typeface="Arial" charset="0"/>
                <a:sym typeface="Georgia"/>
              </a:rPr>
              <a:t>overfit</a:t>
            </a:r>
            <a:r>
              <a:rPr lang="en-US" sz="2800" dirty="0">
                <a:latin typeface="Arial" charset="0"/>
                <a:ea typeface="Arial" charset="0"/>
                <a:cs typeface="Arial" charset="0"/>
                <a:sym typeface="Georgia"/>
              </a:rPr>
              <a:t> </a:t>
            </a:r>
            <a:r>
              <a:rPr lang="en-US" sz="2800" dirty="0" smtClean="0">
                <a:latin typeface="Arial" charset="0"/>
                <a:ea typeface="Arial" charset="0"/>
                <a:cs typeface="Arial" charset="0"/>
                <a:sym typeface="Georgia"/>
              </a:rPr>
              <a:t>easily</a:t>
            </a:r>
            <a:r>
              <a:rPr lang="mr-IN" sz="2800" dirty="0" smtClean="0">
                <a:latin typeface="Arial" charset="0"/>
                <a:ea typeface="Arial" charset="0"/>
                <a:cs typeface="Arial" charset="0"/>
                <a:sym typeface="Georgia"/>
              </a:rPr>
              <a:t>…</a:t>
            </a:r>
            <a:endParaRPr lang="en-US" sz="2800" dirty="0" smtClean="0">
              <a:latin typeface="Arial" charset="0"/>
              <a:ea typeface="Arial" charset="0"/>
              <a:cs typeface="Arial" charset="0"/>
              <a:sym typeface="Georgia"/>
            </a:endParaRPr>
          </a:p>
          <a:p>
            <a:pPr marL="203200" marR="0" lvl="0" indent="-256540" algn="l" rtl="0">
              <a:spcBef>
                <a:spcPts val="0"/>
              </a:spcBef>
              <a:buSzPct val="100000"/>
              <a:buFont typeface="Georgia"/>
              <a:buChar char="‣"/>
            </a:pPr>
            <a:endParaRPr lang="en-US"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a:t>
            </a:r>
            <a:r>
              <a:rPr lang="en-US" sz="2800" dirty="0" smtClean="0">
                <a:latin typeface="Arial" charset="0"/>
                <a:ea typeface="Arial" charset="0"/>
                <a:cs typeface="Arial" charset="0"/>
                <a:sym typeface="Georgia"/>
              </a:rPr>
              <a:t>e </a:t>
            </a:r>
            <a:r>
              <a:rPr lang="en-US" sz="2800" dirty="0">
                <a:latin typeface="Arial" charset="0"/>
                <a:ea typeface="Arial" charset="0"/>
                <a:cs typeface="Arial" charset="0"/>
                <a:sym typeface="Georgia"/>
              </a:rPr>
              <a:t>use many decision trees together </a:t>
            </a:r>
            <a:endParaRPr lang="en-US" sz="2800" dirty="0" smtClean="0">
              <a:latin typeface="Arial" charset="0"/>
              <a:ea typeface="Arial" charset="0"/>
              <a:cs typeface="Arial" charset="0"/>
              <a:sym typeface="Georgia"/>
            </a:endParaRPr>
          </a:p>
          <a:p>
            <a:pPr marL="863600" lvl="1" indent="-256540">
              <a:buSzPct val="100000"/>
              <a:buFont typeface="Georgia"/>
              <a:buChar char="‣"/>
            </a:pPr>
            <a:r>
              <a:rPr lang="en-US" sz="2800" dirty="0" smtClean="0">
                <a:latin typeface="Arial" charset="0"/>
                <a:ea typeface="Arial" charset="0"/>
                <a:cs typeface="Arial" charset="0"/>
                <a:sym typeface="Georgia"/>
              </a:rPr>
              <a:t>randomize </a:t>
            </a:r>
            <a:r>
              <a:rPr lang="en-US" sz="2800" dirty="0">
                <a:latin typeface="Arial" charset="0"/>
                <a:ea typeface="Arial" charset="0"/>
                <a:cs typeface="Arial" charset="0"/>
                <a:sym typeface="Georgia"/>
              </a:rPr>
              <a:t>the way they are created.</a:t>
            </a:r>
          </a:p>
        </p:txBody>
      </p:sp>
      <p:sp>
        <p:nvSpPr>
          <p:cNvPr id="757" name="Shape 75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TRAINING A RANDOM FOREST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35006" y="1940250"/>
            <a:ext cx="11734800" cy="4317115"/>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15000"/>
              </a:lnSpc>
              <a:spcBef>
                <a:spcPts val="0"/>
              </a:spcBef>
              <a:buSzPct val="100000"/>
              <a:buFont typeface="Georgia"/>
              <a:buChar char="‣"/>
            </a:pPr>
            <a:r>
              <a:rPr lang="en-US" sz="2800" dirty="0">
                <a:latin typeface="Arial" charset="0"/>
                <a:ea typeface="Arial" charset="0"/>
                <a:cs typeface="Arial" charset="0"/>
                <a:sym typeface="Georgia"/>
              </a:rPr>
              <a:t>U</a:t>
            </a:r>
            <a:r>
              <a:rPr lang="en-US" sz="2800" dirty="0">
                <a:solidFill>
                  <a:srgbClr val="333333"/>
                </a:solidFill>
                <a:highlight>
                  <a:srgbClr val="FFFFFF"/>
                </a:highlight>
                <a:latin typeface="Arial" charset="0"/>
                <a:ea typeface="Arial" charset="0"/>
                <a:cs typeface="Arial" charset="0"/>
                <a:sym typeface="Georgia"/>
              </a:rPr>
              <a:t>nderstand and build decision tree models </a:t>
            </a:r>
            <a:endParaRPr lang="en-US" sz="2800" dirty="0" smtClean="0">
              <a:solidFill>
                <a:srgbClr val="333333"/>
              </a:solidFill>
              <a:highlight>
                <a:srgbClr val="FFFFFF"/>
              </a:highlight>
              <a:latin typeface="Arial" charset="0"/>
              <a:ea typeface="Arial" charset="0"/>
              <a:cs typeface="Arial" charset="0"/>
              <a:sym typeface="Georgia"/>
            </a:endParaRPr>
          </a:p>
          <a:p>
            <a:pPr marL="863600" lvl="1" indent="-256540">
              <a:lnSpc>
                <a:spcPct val="115000"/>
              </a:lnSpc>
              <a:buSzPct val="100000"/>
              <a:buFont typeface="Georgia"/>
              <a:buChar char="‣"/>
            </a:pPr>
            <a:r>
              <a:rPr lang="en-US" sz="2800" dirty="0" smtClean="0">
                <a:solidFill>
                  <a:srgbClr val="333333"/>
                </a:solidFill>
                <a:highlight>
                  <a:srgbClr val="FFFFFF"/>
                </a:highlight>
                <a:latin typeface="Arial" charset="0"/>
                <a:ea typeface="Arial" charset="0"/>
                <a:cs typeface="Arial" charset="0"/>
                <a:sym typeface="Georgia"/>
              </a:rPr>
              <a:t>for </a:t>
            </a:r>
            <a:r>
              <a:rPr lang="en-US" sz="2800" i="1" dirty="0">
                <a:solidFill>
                  <a:srgbClr val="333333"/>
                </a:solidFill>
                <a:highlight>
                  <a:srgbClr val="FFFFFF"/>
                </a:highlight>
                <a:latin typeface="Arial" charset="0"/>
                <a:ea typeface="Arial" charset="0"/>
                <a:cs typeface="Arial" charset="0"/>
                <a:sym typeface="Georgia"/>
              </a:rPr>
              <a:t>classification</a:t>
            </a:r>
            <a:r>
              <a:rPr lang="en-US" sz="2800" dirty="0">
                <a:solidFill>
                  <a:srgbClr val="333333"/>
                </a:solidFill>
                <a:highlight>
                  <a:srgbClr val="FFFFFF"/>
                </a:highlight>
                <a:latin typeface="Arial" charset="0"/>
                <a:ea typeface="Arial" charset="0"/>
                <a:cs typeface="Arial" charset="0"/>
                <a:sym typeface="Georgia"/>
              </a:rPr>
              <a:t> and </a:t>
            </a:r>
            <a:r>
              <a:rPr lang="en-US" sz="2800" i="1" dirty="0" smtClean="0">
                <a:solidFill>
                  <a:srgbClr val="333333"/>
                </a:solidFill>
                <a:highlight>
                  <a:srgbClr val="FFFFFF"/>
                </a:highlight>
                <a:latin typeface="Arial" charset="0"/>
                <a:ea typeface="Arial" charset="0"/>
                <a:cs typeface="Arial" charset="0"/>
                <a:sym typeface="Georgia"/>
              </a:rPr>
              <a:t>regression</a:t>
            </a:r>
          </a:p>
          <a:p>
            <a:pPr marL="863600" lvl="1" indent="-256540">
              <a:lnSpc>
                <a:spcPct val="115000"/>
              </a:lnSpc>
              <a:buSzPct val="100000"/>
              <a:buFont typeface="Georgia"/>
              <a:buChar char="‣"/>
            </a:pPr>
            <a:endParaRPr lang="en-US" sz="2800" dirty="0">
              <a:solidFill>
                <a:srgbClr val="333333"/>
              </a:solidFill>
              <a:highlight>
                <a:srgbClr val="FFFFFF"/>
              </a:highlight>
              <a:latin typeface="Arial" charset="0"/>
              <a:ea typeface="Arial" charset="0"/>
              <a:cs typeface="Arial" charset="0"/>
              <a:sym typeface="Georgia"/>
            </a:endParaRPr>
          </a:p>
          <a:p>
            <a:pPr marL="203200" marR="0" lvl="0" indent="-256540" algn="l" rtl="0">
              <a:lnSpc>
                <a:spcPct val="115000"/>
              </a:lnSpc>
              <a:spcBef>
                <a:spcPts val="0"/>
              </a:spcBef>
              <a:buSzPct val="100000"/>
              <a:buFont typeface="Georgia"/>
              <a:buChar char="‣"/>
            </a:pPr>
            <a:r>
              <a:rPr lang="en-US" sz="2800" dirty="0">
                <a:latin typeface="Arial" charset="0"/>
                <a:ea typeface="Arial" charset="0"/>
                <a:cs typeface="Arial" charset="0"/>
                <a:sym typeface="Georgia"/>
              </a:rPr>
              <a:t>U</a:t>
            </a:r>
            <a:r>
              <a:rPr lang="en-US" sz="2800" dirty="0">
                <a:solidFill>
                  <a:srgbClr val="333333"/>
                </a:solidFill>
                <a:highlight>
                  <a:srgbClr val="FFFFFF"/>
                </a:highlight>
                <a:latin typeface="Arial" charset="0"/>
                <a:ea typeface="Arial" charset="0"/>
                <a:cs typeface="Arial" charset="0"/>
                <a:sym typeface="Georgia"/>
              </a:rPr>
              <a:t>nderstand the differences </a:t>
            </a:r>
            <a:endParaRPr lang="en-US" sz="2800" dirty="0" smtClean="0">
              <a:solidFill>
                <a:srgbClr val="333333"/>
              </a:solidFill>
              <a:highlight>
                <a:srgbClr val="FFFFFF"/>
              </a:highlight>
              <a:latin typeface="Arial" charset="0"/>
              <a:ea typeface="Arial" charset="0"/>
              <a:cs typeface="Arial" charset="0"/>
              <a:sym typeface="Georgia"/>
            </a:endParaRPr>
          </a:p>
          <a:p>
            <a:pPr marL="863600" lvl="1" indent="-256540">
              <a:lnSpc>
                <a:spcPct val="115000"/>
              </a:lnSpc>
              <a:buSzPct val="100000"/>
              <a:buFont typeface="Georgia"/>
              <a:buChar char="‣"/>
            </a:pPr>
            <a:r>
              <a:rPr lang="en-US" sz="2800" dirty="0" smtClean="0">
                <a:solidFill>
                  <a:srgbClr val="333333"/>
                </a:solidFill>
                <a:highlight>
                  <a:srgbClr val="FFFFFF"/>
                </a:highlight>
                <a:latin typeface="Arial" charset="0"/>
                <a:ea typeface="Arial" charset="0"/>
                <a:cs typeface="Arial" charset="0"/>
                <a:sym typeface="Georgia"/>
              </a:rPr>
              <a:t>between </a:t>
            </a:r>
            <a:r>
              <a:rPr lang="en-US" sz="2800" dirty="0">
                <a:solidFill>
                  <a:srgbClr val="333333"/>
                </a:solidFill>
                <a:highlight>
                  <a:srgbClr val="FFFFFF"/>
                </a:highlight>
                <a:latin typeface="Arial" charset="0"/>
                <a:ea typeface="Arial" charset="0"/>
                <a:cs typeface="Arial" charset="0"/>
                <a:sym typeface="Georgia"/>
              </a:rPr>
              <a:t>linear and non-linear </a:t>
            </a:r>
            <a:r>
              <a:rPr lang="en-US" sz="2800" dirty="0" smtClean="0">
                <a:solidFill>
                  <a:srgbClr val="333333"/>
                </a:solidFill>
                <a:highlight>
                  <a:srgbClr val="FFFFFF"/>
                </a:highlight>
                <a:latin typeface="Arial" charset="0"/>
                <a:ea typeface="Arial" charset="0"/>
                <a:cs typeface="Arial" charset="0"/>
                <a:sym typeface="Georgia"/>
              </a:rPr>
              <a:t>models</a:t>
            </a:r>
          </a:p>
          <a:p>
            <a:pPr marL="203200" marR="0" lvl="0" indent="-256540" algn="l" rtl="0">
              <a:lnSpc>
                <a:spcPct val="115000"/>
              </a:lnSpc>
              <a:spcBef>
                <a:spcPts val="0"/>
              </a:spcBef>
              <a:buClr>
                <a:srgbClr val="333333"/>
              </a:buClr>
              <a:buSzPct val="100000"/>
              <a:buFont typeface="Georgia"/>
              <a:buChar char="‣"/>
            </a:pPr>
            <a:endParaRPr lang="en-US" sz="2800" dirty="0">
              <a:solidFill>
                <a:srgbClr val="333333"/>
              </a:solidFill>
              <a:highlight>
                <a:srgbClr val="FFFFFF"/>
              </a:highlight>
              <a:latin typeface="Arial" charset="0"/>
              <a:ea typeface="Arial" charset="0"/>
              <a:cs typeface="Arial" charset="0"/>
              <a:sym typeface="Georgia"/>
            </a:endParaRPr>
          </a:p>
          <a:p>
            <a:pPr marL="203200" marR="0" lvl="0" indent="-256540" algn="l" rtl="0">
              <a:lnSpc>
                <a:spcPct val="115000"/>
              </a:lnSpc>
              <a:spcBef>
                <a:spcPts val="0"/>
              </a:spcBef>
              <a:buClr>
                <a:srgbClr val="333333"/>
              </a:buClr>
              <a:buSzPct val="100000"/>
              <a:buFont typeface="Georgia"/>
              <a:buChar char="‣"/>
            </a:pPr>
            <a:r>
              <a:rPr lang="en-US" sz="2800" dirty="0" smtClean="0">
                <a:solidFill>
                  <a:srgbClr val="333333"/>
                </a:solidFill>
                <a:highlight>
                  <a:srgbClr val="FFFFFF"/>
                </a:highlight>
                <a:latin typeface="Arial" charset="0"/>
                <a:ea typeface="Arial" charset="0"/>
                <a:cs typeface="Arial" charset="0"/>
                <a:sym typeface="Georgia"/>
              </a:rPr>
              <a:t>E</a:t>
            </a:r>
            <a:r>
              <a:rPr lang="en-US" sz="2800" dirty="0" smtClean="0">
                <a:solidFill>
                  <a:srgbClr val="333333"/>
                </a:solidFill>
                <a:highlight>
                  <a:srgbClr val="FFFFFF"/>
                </a:highlight>
                <a:latin typeface="Arial" charset="0"/>
                <a:ea typeface="Arial" charset="0"/>
                <a:cs typeface="Arial" charset="0"/>
                <a:sym typeface="Georgia"/>
              </a:rPr>
              <a:t>xtract </a:t>
            </a:r>
            <a:r>
              <a:rPr lang="en-US" sz="2800" dirty="0">
                <a:solidFill>
                  <a:srgbClr val="333333"/>
                </a:solidFill>
                <a:highlight>
                  <a:srgbClr val="FFFFFF"/>
                </a:highlight>
                <a:latin typeface="Arial" charset="0"/>
                <a:ea typeface="Arial" charset="0"/>
                <a:cs typeface="Arial" charset="0"/>
                <a:sym typeface="Georgia"/>
              </a:rPr>
              <a:t>the most important predictors in a random forest model</a:t>
            </a:r>
          </a:p>
        </p:txBody>
      </p:sp>
      <p:sp>
        <p:nvSpPr>
          <p:cNvPr id="441" name="Shape 44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DECISION TREES AND RANDOM FORESTS</a:t>
            </a: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Arial" charset="0"/>
                <a:ea typeface="Arial" charset="0"/>
                <a:cs typeface="Arial" charset="0"/>
                <a:sym typeface="Oswald"/>
              </a:rPr>
              <a:t>LEARNING OBJECTIVES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00000"/>
              </a:lnSpc>
              <a:spcBef>
                <a:spcPts val="0"/>
              </a:spcBef>
              <a:buSzPct val="100000"/>
              <a:buFont typeface="Georgia"/>
              <a:buChar char="‣"/>
            </a:pPr>
            <a:r>
              <a:rPr lang="en-US" sz="2800" dirty="0">
                <a:latin typeface="Arial" charset="0"/>
                <a:ea typeface="Arial" charset="0"/>
                <a:cs typeface="Arial" charset="0"/>
                <a:sym typeface="Georgia"/>
              </a:rPr>
              <a:t>Random Forest Algorithm</a:t>
            </a:r>
          </a:p>
          <a:p>
            <a:pPr marR="0" lvl="0" algn="l" rtl="0">
              <a:lnSpc>
                <a:spcPct val="100000"/>
              </a:lnSpc>
              <a:spcBef>
                <a:spcPts val="0"/>
              </a:spcBef>
              <a:buNone/>
            </a:pPr>
            <a:endParaRPr sz="2800" dirty="0">
              <a:latin typeface="Arial" charset="0"/>
              <a:ea typeface="Arial" charset="0"/>
              <a:cs typeface="Arial" charset="0"/>
              <a:sym typeface="Georgia"/>
            </a:endParaRPr>
          </a:p>
          <a:p>
            <a:pPr marR="0" lvl="1" algn="l" rtl="0">
              <a:lnSpc>
                <a:spcPct val="100000"/>
              </a:lnSpc>
              <a:spcBef>
                <a:spcPts val="0"/>
              </a:spcBef>
              <a:buSzPct val="100000"/>
              <a:buFont typeface="Georgia"/>
              <a:buAutoNum type="alphaLcPeriod"/>
            </a:pPr>
            <a:r>
              <a:rPr lang="en-US" sz="2800" dirty="0">
                <a:latin typeface="Arial" charset="0"/>
                <a:ea typeface="Arial" charset="0"/>
                <a:cs typeface="Arial" charset="0"/>
                <a:sym typeface="Georgia"/>
              </a:rPr>
              <a:t>Take a </a:t>
            </a:r>
            <a:r>
              <a:rPr lang="en-US" sz="2800" i="1" dirty="0">
                <a:latin typeface="Arial" charset="0"/>
                <a:ea typeface="Arial" charset="0"/>
                <a:cs typeface="Arial" charset="0"/>
                <a:sym typeface="Georgia"/>
              </a:rPr>
              <a:t>bootstrap</a:t>
            </a:r>
            <a:r>
              <a:rPr lang="en-US" sz="2800" dirty="0">
                <a:latin typeface="Arial" charset="0"/>
                <a:ea typeface="Arial" charset="0"/>
                <a:cs typeface="Arial" charset="0"/>
                <a:sym typeface="Georgia"/>
              </a:rPr>
              <a:t> sample of the dataset.</a:t>
            </a:r>
          </a:p>
          <a:p>
            <a:pPr marR="0" lvl="0" algn="l" rtl="0">
              <a:lnSpc>
                <a:spcPct val="100000"/>
              </a:lnSpc>
              <a:spcBef>
                <a:spcPts val="0"/>
              </a:spcBef>
              <a:buNone/>
            </a:pPr>
            <a:endParaRPr sz="2800" dirty="0">
              <a:latin typeface="Arial" charset="0"/>
              <a:ea typeface="Arial" charset="0"/>
              <a:cs typeface="Arial" charset="0"/>
              <a:sym typeface="Georgia"/>
            </a:endParaRPr>
          </a:p>
          <a:p>
            <a:pPr marR="0" lvl="1" algn="l" rtl="0">
              <a:lnSpc>
                <a:spcPct val="100000"/>
              </a:lnSpc>
              <a:spcBef>
                <a:spcPts val="0"/>
              </a:spcBef>
              <a:buSzPct val="100000"/>
              <a:buFont typeface="Georgia"/>
              <a:buAutoNum type="alphaLcPeriod"/>
            </a:pPr>
            <a:r>
              <a:rPr lang="en-US" sz="2800" dirty="0">
                <a:latin typeface="Arial" charset="0"/>
                <a:ea typeface="Arial" charset="0"/>
                <a:cs typeface="Arial" charset="0"/>
                <a:sym typeface="Georgia"/>
              </a:rPr>
              <a:t>Train a decision tree on the bootstrap sample.  For each split/feature selection, only evaluate a </a:t>
            </a:r>
            <a:r>
              <a:rPr lang="en-US" sz="2800" i="1" dirty="0">
                <a:latin typeface="Arial" charset="0"/>
                <a:ea typeface="Arial" charset="0"/>
                <a:cs typeface="Arial" charset="0"/>
                <a:sym typeface="Georgia"/>
              </a:rPr>
              <a:t>limited</a:t>
            </a:r>
            <a:r>
              <a:rPr lang="en-US" sz="2800" dirty="0">
                <a:latin typeface="Arial" charset="0"/>
                <a:ea typeface="Arial" charset="0"/>
                <a:cs typeface="Arial" charset="0"/>
                <a:sym typeface="Georgia"/>
              </a:rPr>
              <a:t> number of features to find the best one.</a:t>
            </a:r>
          </a:p>
          <a:p>
            <a:pPr marR="0" lvl="0" algn="l" rtl="0">
              <a:lnSpc>
                <a:spcPct val="100000"/>
              </a:lnSpc>
              <a:spcBef>
                <a:spcPts val="0"/>
              </a:spcBef>
              <a:buNone/>
            </a:pPr>
            <a:endParaRPr sz="2800" dirty="0">
              <a:latin typeface="Arial" charset="0"/>
              <a:ea typeface="Arial" charset="0"/>
              <a:cs typeface="Arial" charset="0"/>
              <a:sym typeface="Georgia"/>
            </a:endParaRPr>
          </a:p>
          <a:p>
            <a:pPr marR="0" lvl="1" algn="l" rtl="0">
              <a:lnSpc>
                <a:spcPct val="100000"/>
              </a:lnSpc>
              <a:spcBef>
                <a:spcPts val="0"/>
              </a:spcBef>
              <a:buSzPct val="100000"/>
              <a:buFont typeface="Georgia"/>
              <a:buAutoNum type="alphaLcPeriod"/>
            </a:pPr>
            <a:r>
              <a:rPr lang="en-US" sz="2800" dirty="0">
                <a:latin typeface="Arial" charset="0"/>
                <a:ea typeface="Arial" charset="0"/>
                <a:cs typeface="Arial" charset="0"/>
                <a:sym typeface="Georgia"/>
              </a:rPr>
              <a:t>Repeat this for </a:t>
            </a:r>
            <a:r>
              <a:rPr lang="en-US" sz="2800" i="1" dirty="0">
                <a:latin typeface="Arial" charset="0"/>
                <a:ea typeface="Arial" charset="0"/>
                <a:cs typeface="Arial" charset="0"/>
                <a:sym typeface="Georgia"/>
              </a:rPr>
              <a:t>N</a:t>
            </a:r>
            <a:r>
              <a:rPr lang="en-US" sz="2800" dirty="0">
                <a:latin typeface="Arial" charset="0"/>
                <a:ea typeface="Arial" charset="0"/>
                <a:cs typeface="Arial" charset="0"/>
                <a:sym typeface="Georgia"/>
              </a:rPr>
              <a:t> trees.</a:t>
            </a:r>
          </a:p>
        </p:txBody>
      </p:sp>
      <p:sp>
        <p:nvSpPr>
          <p:cNvPr id="763" name="Shape 7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RANDOM FOREST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Predictions for a random forest model come from each decision tree.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Make an individual prediction with each decision tree.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Combine the individual predictions and take the majority vote.</a:t>
            </a:r>
          </a:p>
        </p:txBody>
      </p:sp>
      <p:sp>
        <p:nvSpPr>
          <p:cNvPr id="769" name="Shape 7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PREDICTIONS USING A RANDOM FOREST</a:t>
            </a:r>
          </a:p>
        </p:txBody>
      </p:sp>
      <p:pic>
        <p:nvPicPr>
          <p:cNvPr id="770" name="Shape 770"/>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GUIDED PRACTICE	</a:t>
            </a:r>
          </a:p>
        </p:txBody>
      </p:sp>
      <p:sp>
        <p:nvSpPr>
          <p:cNvPr id="776" name="Shape 77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smtClean="0">
                <a:solidFill>
                  <a:srgbClr val="FFFFFF"/>
                </a:solidFill>
                <a:latin typeface="Arial" charset="0"/>
                <a:ea typeface="Arial" charset="0"/>
                <a:cs typeface="Arial" charset="0"/>
                <a:sym typeface="Oswald"/>
              </a:rPr>
              <a:t>RANDOM </a:t>
            </a:r>
            <a:r>
              <a:rPr lang="en-US" sz="9600" b="1" dirty="0">
                <a:solidFill>
                  <a:srgbClr val="FFFFFF"/>
                </a:solidFill>
                <a:latin typeface="Arial" charset="0"/>
                <a:ea typeface="Arial" charset="0"/>
                <a:cs typeface="Arial" charset="0"/>
                <a:sym typeface="Oswald"/>
              </a:rPr>
              <a:t>FORESTS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pic>
        <p:nvPicPr>
          <p:cNvPr id="781" name="Shape 7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2" name="Shape 78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783" name="Shape 783"/>
          <p:cNvSpPr/>
          <p:nvPr/>
        </p:nvSpPr>
        <p:spPr>
          <a:xfrm>
            <a:off x="2961475" y="2224349"/>
            <a:ext cx="7559399" cy="2849675"/>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latin typeface="Arial" charset="0"/>
                <a:ea typeface="Arial" charset="0"/>
                <a:cs typeface="Arial" charset="0"/>
                <a:sym typeface="Georgia"/>
              </a:rPr>
              <a:t>Build a random forest model to predict the </a:t>
            </a:r>
            <a:r>
              <a:rPr lang="en-US" sz="1800" dirty="0" err="1">
                <a:latin typeface="Arial" charset="0"/>
                <a:ea typeface="Arial" charset="0"/>
                <a:cs typeface="Arial" charset="0"/>
                <a:sym typeface="Georgia"/>
              </a:rPr>
              <a:t>evergreeness</a:t>
            </a:r>
            <a:r>
              <a:rPr lang="en-US" sz="1800" dirty="0">
                <a:latin typeface="Arial" charset="0"/>
                <a:ea typeface="Arial" charset="0"/>
                <a:cs typeface="Arial" charset="0"/>
                <a:sym typeface="Georgia"/>
              </a:rPr>
              <a:t> of a website.  Remember to use the parameter </a:t>
            </a:r>
            <a:r>
              <a:rPr lang="en-US" sz="1800" dirty="0" err="1">
                <a:latin typeface="Arial" charset="0"/>
                <a:ea typeface="Arial" charset="0"/>
                <a:cs typeface="Arial" charset="0"/>
                <a:sym typeface="Consolas"/>
              </a:rPr>
              <a:t>n_estimators</a:t>
            </a:r>
            <a:r>
              <a:rPr lang="en-US" sz="1800" dirty="0">
                <a:latin typeface="Arial" charset="0"/>
                <a:ea typeface="Arial" charset="0"/>
                <a:cs typeface="Arial" charset="0"/>
                <a:sym typeface="Georgia"/>
              </a:rPr>
              <a:t> to control the number of trees used in the model</a:t>
            </a:r>
            <a:r>
              <a:rPr lang="en-US" sz="1800" dirty="0" smtClean="0">
                <a:latin typeface="Arial" charset="0"/>
                <a:ea typeface="Arial" charset="0"/>
                <a:cs typeface="Arial" charset="0"/>
                <a:sym typeface="Georgia"/>
              </a:rPr>
              <a:t>.</a:t>
            </a:r>
          </a:p>
          <a:p>
            <a:pPr marL="457200" lvl="0" indent="-342900" rtl="0">
              <a:spcBef>
                <a:spcPts val="0"/>
              </a:spcBef>
              <a:buClr>
                <a:schemeClr val="dk1"/>
              </a:buClr>
              <a:buSzPct val="100000"/>
              <a:buFont typeface="Georgia"/>
              <a:buAutoNum type="arabicPeriod"/>
            </a:pPr>
            <a:endParaRPr lang="en-US" sz="1800" dirty="0">
              <a:latin typeface="Arial" charset="0"/>
              <a:ea typeface="Arial" charset="0"/>
              <a:cs typeface="Arial" charset="0"/>
              <a:sym typeface="Georgia"/>
            </a:endParaRPr>
          </a:p>
          <a:p>
            <a:pPr marL="457200" lvl="0" indent="-342900" rtl="0">
              <a:spcBef>
                <a:spcPts val="0"/>
              </a:spcBef>
              <a:buSzPct val="100000"/>
              <a:buFont typeface="Georgia"/>
              <a:buAutoNum type="arabicPeriod"/>
            </a:pPr>
            <a:r>
              <a:rPr lang="en-US" sz="1800" dirty="0">
                <a:latin typeface="Arial" charset="0"/>
                <a:ea typeface="Arial" charset="0"/>
                <a:cs typeface="Arial" charset="0"/>
                <a:sym typeface="Georgia"/>
              </a:rPr>
              <a:t>Take note of the features that give the best splits to determine the most important features</a:t>
            </a:r>
            <a:r>
              <a:rPr lang="en-US" sz="1800" dirty="0" smtClean="0">
                <a:latin typeface="Arial" charset="0"/>
                <a:ea typeface="Arial" charset="0"/>
                <a:cs typeface="Arial" charset="0"/>
                <a:sym typeface="Georgia"/>
              </a:rPr>
              <a:t>.</a:t>
            </a:r>
          </a:p>
        </p:txBody>
      </p:sp>
      <p:sp>
        <p:nvSpPr>
          <p:cNvPr id="784" name="Shape 784"/>
          <p:cNvSpPr/>
          <p:nvPr/>
        </p:nvSpPr>
        <p:spPr>
          <a:xfrm>
            <a:off x="3052744" y="6086249"/>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The models mentioned above</a:t>
            </a:r>
          </a:p>
        </p:txBody>
      </p:sp>
      <p:sp>
        <p:nvSpPr>
          <p:cNvPr id="785" name="Shape 785"/>
          <p:cNvSpPr/>
          <p:nvPr/>
        </p:nvSpPr>
        <p:spPr>
          <a:xfrm>
            <a:off x="2989800" y="1594225"/>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charset="0"/>
                <a:ea typeface="Arial" charset="0"/>
                <a:cs typeface="Arial" charset="0"/>
                <a:sym typeface="Oswald"/>
              </a:rPr>
              <a:t>DIRECTIONS (20 minutes)</a:t>
            </a:r>
          </a:p>
        </p:txBody>
      </p:sp>
      <p:sp>
        <p:nvSpPr>
          <p:cNvPr id="786" name="Shape 786"/>
          <p:cNvSpPr/>
          <p:nvPr/>
        </p:nvSpPr>
        <p:spPr>
          <a:xfrm>
            <a:off x="2989800" y="5693565"/>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charset="0"/>
                <a:ea typeface="Arial" charset="0"/>
                <a:cs typeface="Arial" charset="0"/>
                <a:sym typeface="Oswald"/>
              </a:rPr>
              <a:t>DELIVERABLE</a:t>
            </a:r>
          </a:p>
        </p:txBody>
      </p:sp>
      <p:cxnSp>
        <p:nvCxnSpPr>
          <p:cNvPr id="787" name="Shape 78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88" name="Shape 788"/>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ACTIVITY: </a:t>
            </a:r>
            <a:r>
              <a:rPr lang="en-US" sz="3200" b="1" dirty="0" smtClean="0">
                <a:latin typeface="Arial" charset="0"/>
                <a:ea typeface="Arial" charset="0"/>
                <a:cs typeface="Arial" charset="0"/>
                <a:sym typeface="Oswald"/>
              </a:rPr>
              <a:t>CLASSIFIER WITH RANDOM </a:t>
            </a:r>
            <a:r>
              <a:rPr lang="en-US" sz="3200" b="1" dirty="0">
                <a:latin typeface="Arial" charset="0"/>
                <a:ea typeface="Arial" charset="0"/>
                <a:cs typeface="Arial" charset="0"/>
                <a:sym typeface="Oswald"/>
              </a:rPr>
              <a:t>FORESTS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INDEPENDENT PRACTICE</a:t>
            </a:r>
          </a:p>
        </p:txBody>
      </p:sp>
      <p:sp>
        <p:nvSpPr>
          <p:cNvPr id="794" name="Shape 794"/>
          <p:cNvSpPr/>
          <p:nvPr/>
        </p:nvSpPr>
        <p:spPr>
          <a:xfrm>
            <a:off x="635000" y="1473200"/>
            <a:ext cx="11734800" cy="5829300"/>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smtClean="0">
                <a:solidFill>
                  <a:srgbClr val="FFFFFF"/>
                </a:solidFill>
                <a:latin typeface="Arial" charset="0"/>
                <a:ea typeface="Arial" charset="0"/>
                <a:cs typeface="Arial" charset="0"/>
                <a:sym typeface="Oswald"/>
              </a:rPr>
              <a:t>RANDOM FOREST REGRESSION &amp;</a:t>
            </a:r>
          </a:p>
          <a:p>
            <a:pPr marL="0" marR="0" lvl="0" indent="0" algn="l" rtl="0">
              <a:lnSpc>
                <a:spcPct val="88333"/>
              </a:lnSpc>
              <a:spcBef>
                <a:spcPts val="0"/>
              </a:spcBef>
              <a:buSzPct val="25000"/>
              <a:buNone/>
            </a:pPr>
            <a:r>
              <a:rPr lang="en-US" sz="9600" b="1" dirty="0" smtClean="0">
                <a:solidFill>
                  <a:srgbClr val="FFFFFF"/>
                </a:solidFill>
                <a:latin typeface="Arial" charset="0"/>
                <a:ea typeface="Arial" charset="0"/>
                <a:cs typeface="Arial" charset="0"/>
                <a:sym typeface="Oswald"/>
              </a:rPr>
              <a:t>CROSS VALIDATION</a:t>
            </a:r>
            <a:endParaRPr lang="en-US" sz="9600" b="1" dirty="0" smtClean="0">
              <a:solidFill>
                <a:srgbClr val="FFFFFF"/>
              </a:solidFill>
              <a:latin typeface="Arial" charset="0"/>
              <a:ea typeface="Arial" charset="0"/>
              <a:cs typeface="Arial" charset="0"/>
              <a:sym typeface="Oswald"/>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pic>
        <p:nvPicPr>
          <p:cNvPr id="781" name="Shape 7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2" name="Shape 78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783" name="Shape 783"/>
          <p:cNvSpPr/>
          <p:nvPr/>
        </p:nvSpPr>
        <p:spPr>
          <a:xfrm>
            <a:off x="2961475" y="2224349"/>
            <a:ext cx="7559399" cy="2849675"/>
          </a:xfrm>
          <a:prstGeom prst="rect">
            <a:avLst/>
          </a:prstGeom>
          <a:noFill/>
          <a:ln>
            <a:noFill/>
          </a:ln>
        </p:spPr>
        <p:txBody>
          <a:bodyPr lIns="50800" tIns="50800" rIns="50800" bIns="50800" anchor="ctr" anchorCtr="0">
            <a:noAutofit/>
          </a:bodyPr>
          <a:lstStyle/>
          <a:p>
            <a:pPr marL="457200" lvl="0" indent="-342900" rtl="0">
              <a:spcBef>
                <a:spcPts val="0"/>
              </a:spcBef>
              <a:buSzPct val="100000"/>
              <a:buFont typeface="Georgia"/>
              <a:buAutoNum type="arabicPeriod"/>
            </a:pPr>
            <a:r>
              <a:rPr lang="en-US" sz="1800" smtClean="0">
                <a:latin typeface="Arial" charset="0"/>
                <a:ea typeface="Arial" charset="0"/>
                <a:cs typeface="Arial" charset="0"/>
                <a:sym typeface="Georgia"/>
              </a:rPr>
              <a:t>Open up decision trees part II</a:t>
            </a:r>
          </a:p>
          <a:p>
            <a:pPr marL="457200" lvl="0" indent="-342900" rtl="0">
              <a:spcBef>
                <a:spcPts val="0"/>
              </a:spcBef>
              <a:buSzPct val="100000"/>
              <a:buFont typeface="Georgia"/>
              <a:buAutoNum type="arabicPeriod"/>
            </a:pPr>
            <a:endParaRPr lang="en-US" sz="1800" dirty="0">
              <a:latin typeface="Arial" charset="0"/>
              <a:ea typeface="Arial" charset="0"/>
              <a:cs typeface="Arial" charset="0"/>
              <a:sym typeface="Georgia"/>
            </a:endParaRPr>
          </a:p>
          <a:p>
            <a:pPr marL="457200" lvl="0" indent="-342900" rtl="0">
              <a:spcBef>
                <a:spcPts val="0"/>
              </a:spcBef>
              <a:buSzPct val="100000"/>
              <a:buFont typeface="Georgia"/>
              <a:buAutoNum type="arabicPeriod"/>
            </a:pPr>
            <a:r>
              <a:rPr lang="en-US" sz="1800" dirty="0" smtClean="0">
                <a:latin typeface="Arial" charset="0"/>
                <a:ea typeface="Arial" charset="0"/>
                <a:cs typeface="Arial" charset="0"/>
                <a:sym typeface="Georgia"/>
              </a:rPr>
              <a:t>Decision trees and random forests can be used for both classification and regression.  In regression, predictions are made by taking the average value of the samples in the leaf node.  You can take the average of the individual trees’ predictions.  Build a regression based random forest model.</a:t>
            </a:r>
            <a:endParaRPr lang="en-US" sz="1800" dirty="0">
              <a:latin typeface="Arial" charset="0"/>
              <a:ea typeface="Arial" charset="0"/>
              <a:cs typeface="Arial" charset="0"/>
              <a:sym typeface="Georgia"/>
            </a:endParaRPr>
          </a:p>
        </p:txBody>
      </p:sp>
      <p:sp>
        <p:nvSpPr>
          <p:cNvPr id="784" name="Shape 784"/>
          <p:cNvSpPr/>
          <p:nvPr/>
        </p:nvSpPr>
        <p:spPr>
          <a:xfrm>
            <a:off x="3052744" y="6086249"/>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The models mentioned above</a:t>
            </a:r>
          </a:p>
        </p:txBody>
      </p:sp>
      <p:sp>
        <p:nvSpPr>
          <p:cNvPr id="785" name="Shape 785"/>
          <p:cNvSpPr/>
          <p:nvPr/>
        </p:nvSpPr>
        <p:spPr>
          <a:xfrm>
            <a:off x="2989800" y="1594225"/>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charset="0"/>
                <a:ea typeface="Arial" charset="0"/>
                <a:cs typeface="Arial" charset="0"/>
                <a:sym typeface="Oswald"/>
              </a:rPr>
              <a:t>DIRECTIONS (20 minutes)</a:t>
            </a:r>
          </a:p>
        </p:txBody>
      </p:sp>
      <p:sp>
        <p:nvSpPr>
          <p:cNvPr id="786" name="Shape 786"/>
          <p:cNvSpPr/>
          <p:nvPr/>
        </p:nvSpPr>
        <p:spPr>
          <a:xfrm>
            <a:off x="2989800" y="5693565"/>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charset="0"/>
                <a:ea typeface="Arial" charset="0"/>
                <a:cs typeface="Arial" charset="0"/>
                <a:sym typeface="Oswald"/>
              </a:rPr>
              <a:t>DELIVERABLE</a:t>
            </a:r>
          </a:p>
        </p:txBody>
      </p:sp>
      <p:cxnSp>
        <p:nvCxnSpPr>
          <p:cNvPr id="787" name="Shape 78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88" name="Shape 788"/>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ACTIVITY: </a:t>
            </a:r>
            <a:r>
              <a:rPr lang="en-US" sz="3200" b="1" dirty="0" smtClean="0">
                <a:latin typeface="Arial" charset="0"/>
                <a:ea typeface="Arial" charset="0"/>
                <a:cs typeface="Arial" charset="0"/>
                <a:sym typeface="Oswald"/>
              </a:rPr>
              <a:t>REGRESSION WITH RANDOM </a:t>
            </a:r>
            <a:r>
              <a:rPr lang="en-US" sz="3200" b="1" dirty="0">
                <a:latin typeface="Arial" charset="0"/>
                <a:ea typeface="Arial" charset="0"/>
                <a:cs typeface="Arial" charset="0"/>
                <a:sym typeface="Oswald"/>
              </a:rPr>
              <a:t>FORESTS</a:t>
            </a:r>
          </a:p>
        </p:txBody>
      </p:sp>
    </p:spTree>
    <p:extLst>
      <p:ext uri="{BB962C8B-B14F-4D97-AF65-F5344CB8AC3E}">
        <p14:creationId xmlns:p14="http://schemas.microsoft.com/office/powerpoint/2010/main" val="19164273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799" name="Shape 79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00" name="Shape 80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801" name="Shape 801"/>
          <p:cNvSpPr/>
          <p:nvPr/>
        </p:nvSpPr>
        <p:spPr>
          <a:xfrm>
            <a:off x="2976799" y="265091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latin typeface="Arial" charset="0"/>
                <a:ea typeface="Arial" charset="0"/>
                <a:cs typeface="Arial" charset="0"/>
                <a:sym typeface="Georgia"/>
              </a:rPr>
              <a:t>Building upon the previous Guided </a:t>
            </a:r>
            <a:r>
              <a:rPr lang="en-US" sz="1800" dirty="0" smtClean="0">
                <a:latin typeface="Arial" charset="0"/>
                <a:ea typeface="Arial" charset="0"/>
                <a:cs typeface="Arial" charset="0"/>
                <a:sym typeface="Georgia"/>
              </a:rPr>
              <a:t>Practice (regression or classification), </a:t>
            </a:r>
            <a:r>
              <a:rPr lang="en-US" sz="1800" dirty="0">
                <a:latin typeface="Arial" charset="0"/>
                <a:ea typeface="Arial" charset="0"/>
                <a:cs typeface="Arial" charset="0"/>
                <a:sym typeface="Georgia"/>
              </a:rPr>
              <a:t>add any input variables to the model that you think may be relevant.</a:t>
            </a:r>
          </a:p>
          <a:p>
            <a:pPr lvl="0" rtl="0">
              <a:spcBef>
                <a:spcPts val="0"/>
              </a:spcBef>
              <a:buNone/>
            </a:pPr>
            <a:endParaRPr sz="1800" dirty="0">
              <a:latin typeface="Arial" charset="0"/>
              <a:ea typeface="Arial" charset="0"/>
              <a:cs typeface="Arial" charset="0"/>
              <a:sym typeface="Georgia"/>
            </a:endParaRPr>
          </a:p>
          <a:p>
            <a:pPr marL="457200" lvl="0" indent="-342900" rtl="0">
              <a:spcBef>
                <a:spcPts val="0"/>
              </a:spcBef>
              <a:buSzPct val="100000"/>
              <a:buFont typeface="Georgia"/>
              <a:buAutoNum type="arabicPeriod"/>
            </a:pPr>
            <a:r>
              <a:rPr lang="en-US" sz="1800" dirty="0">
                <a:latin typeface="Arial" charset="0"/>
                <a:ea typeface="Arial" charset="0"/>
                <a:cs typeface="Arial" charset="0"/>
                <a:sym typeface="Georgia"/>
              </a:rPr>
              <a:t>For each feature:</a:t>
            </a:r>
          </a:p>
          <a:p>
            <a:pPr marL="914400" lvl="1" indent="-342900" rtl="0">
              <a:spcBef>
                <a:spcPts val="0"/>
              </a:spcBef>
              <a:buSzPct val="100000"/>
              <a:buFont typeface="Georgia"/>
              <a:buAutoNum type="alphaLcPeriod"/>
            </a:pPr>
            <a:r>
              <a:rPr lang="en-US" sz="1800" dirty="0">
                <a:latin typeface="Arial" charset="0"/>
                <a:ea typeface="Arial" charset="0"/>
                <a:cs typeface="Arial" charset="0"/>
                <a:sym typeface="Georgia"/>
              </a:rPr>
              <a:t>Evaluate the model for improved predictive performance using cross-validation.</a:t>
            </a:r>
          </a:p>
          <a:p>
            <a:pPr marL="914400" lvl="1" indent="-342900" rtl="0">
              <a:spcBef>
                <a:spcPts val="0"/>
              </a:spcBef>
              <a:buSzPct val="100000"/>
              <a:buFont typeface="Georgia"/>
              <a:buAutoNum type="alphaLcPeriod"/>
            </a:pPr>
            <a:r>
              <a:rPr lang="en-US" sz="1800" dirty="0">
                <a:latin typeface="Arial" charset="0"/>
                <a:ea typeface="Arial" charset="0"/>
                <a:cs typeface="Arial" charset="0"/>
                <a:sym typeface="Georgia"/>
              </a:rPr>
              <a:t>Evaluate the importance of the feature.</a:t>
            </a:r>
          </a:p>
          <a:p>
            <a:pPr marL="457200" lvl="0" indent="0" rtl="0">
              <a:spcBef>
                <a:spcPts val="0"/>
              </a:spcBef>
              <a:buNone/>
            </a:pPr>
            <a:endParaRPr sz="1800" dirty="0">
              <a:latin typeface="Arial" charset="0"/>
              <a:ea typeface="Arial" charset="0"/>
              <a:cs typeface="Arial" charset="0"/>
              <a:sym typeface="Georgia"/>
            </a:endParaRPr>
          </a:p>
          <a:p>
            <a:pPr marL="457200" lvl="0" indent="-342900" rtl="0">
              <a:spcBef>
                <a:spcPts val="0"/>
              </a:spcBef>
              <a:buSzPct val="100000"/>
              <a:buFont typeface="Georgia"/>
              <a:buAutoNum type="arabicPeriod"/>
            </a:pPr>
            <a:r>
              <a:rPr lang="en-US" sz="1800" b="1" dirty="0">
                <a:latin typeface="Arial" charset="0"/>
                <a:ea typeface="Arial" charset="0"/>
                <a:cs typeface="Arial" charset="0"/>
                <a:sym typeface="Georgia"/>
              </a:rPr>
              <a:t>Bonus</a:t>
            </a:r>
            <a:r>
              <a:rPr lang="en-US" sz="1800" dirty="0">
                <a:latin typeface="Arial" charset="0"/>
                <a:ea typeface="Arial" charset="0"/>
                <a:cs typeface="Arial" charset="0"/>
                <a:sym typeface="Georgia"/>
              </a:rPr>
              <a:t>:  Just like the ‘recipe’ feature, add in similar text features and evaluate their performance.</a:t>
            </a:r>
          </a:p>
        </p:txBody>
      </p:sp>
      <p:sp>
        <p:nvSpPr>
          <p:cNvPr id="802" name="Shape 802"/>
          <p:cNvSpPr/>
          <p:nvPr/>
        </p:nvSpPr>
        <p:spPr>
          <a:xfrm>
            <a:off x="3085651" y="6160863"/>
            <a:ext cx="66285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Newly created features and models</a:t>
            </a:r>
          </a:p>
        </p:txBody>
      </p:sp>
      <p:sp>
        <p:nvSpPr>
          <p:cNvPr id="803" name="Shape 803"/>
          <p:cNvSpPr/>
          <p:nvPr/>
        </p:nvSpPr>
        <p:spPr>
          <a:xfrm>
            <a:off x="3022698" y="576817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charset="0"/>
                <a:ea typeface="Arial" charset="0"/>
                <a:cs typeface="Arial" charset="0"/>
                <a:sym typeface="Oswald"/>
              </a:rPr>
              <a:t>DELIVERABLE</a:t>
            </a:r>
          </a:p>
        </p:txBody>
      </p:sp>
      <p:sp>
        <p:nvSpPr>
          <p:cNvPr id="804" name="Shape 804"/>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Arial" charset="0"/>
                <a:ea typeface="Arial" charset="0"/>
                <a:cs typeface="Arial" charset="0"/>
                <a:sym typeface="Oswald"/>
              </a:rPr>
              <a:t>DIRECTIONS (25 minutes)</a:t>
            </a:r>
          </a:p>
        </p:txBody>
      </p:sp>
      <p:cxnSp>
        <p:nvCxnSpPr>
          <p:cNvPr id="805" name="Shape 80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06" name="Shape 806"/>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ACTIVITY: EVALUATE RANDOM FOREST USING CROSS-VALIDATION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CONCLUSION</a:t>
            </a:r>
          </a:p>
        </p:txBody>
      </p:sp>
      <p:sp>
        <p:nvSpPr>
          <p:cNvPr id="812" name="Shape 81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TOPIC REVIEW</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are decision trees?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does training involve?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are some common problems with decision trees?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are random forests?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are some common problems with random forests?</a:t>
            </a:r>
          </a:p>
          <a:p>
            <a:pPr marR="0" lvl="0" algn="l" rtl="0">
              <a:spcBef>
                <a:spcPts val="1000"/>
              </a:spcBef>
              <a:buNone/>
            </a:pPr>
            <a:endParaRPr sz="2800" dirty="0">
              <a:latin typeface="Arial" charset="0"/>
              <a:ea typeface="Arial" charset="0"/>
              <a:cs typeface="Arial" charset="0"/>
              <a:sym typeface="Georgia"/>
            </a:endParaRPr>
          </a:p>
        </p:txBody>
      </p:sp>
      <p:sp>
        <p:nvSpPr>
          <p:cNvPr id="818" name="Shape 8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REVIEW Q&amp;A</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Shape 8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BEFORE </a:t>
            </a:r>
            <a:r>
              <a:rPr lang="en-US" sz="3200" b="1" dirty="0" smtClean="0">
                <a:latin typeface="Arial" charset="0"/>
                <a:ea typeface="Arial" charset="0"/>
                <a:cs typeface="Arial" charset="0"/>
                <a:sym typeface="Oswald"/>
              </a:rPr>
              <a:t>NEXT THURSDAY</a:t>
            </a:r>
            <a:endParaRPr lang="en-US" sz="3200" b="1" dirty="0">
              <a:latin typeface="Arial" charset="0"/>
              <a:ea typeface="Arial" charset="0"/>
              <a:cs typeface="Arial" charset="0"/>
              <a:sym typeface="Oswald"/>
            </a:endParaRPr>
          </a:p>
        </p:txBody>
      </p:sp>
      <p:sp>
        <p:nvSpPr>
          <p:cNvPr id="830" name="Shape 83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smtClean="0">
                <a:latin typeface="Arial" charset="0"/>
                <a:ea typeface="Arial" charset="0"/>
                <a:cs typeface="Arial" charset="0"/>
                <a:sym typeface="Oswald"/>
              </a:rPr>
              <a:t>BUILD A CRAPPY MODEL FOR YOUR PROJECT</a:t>
            </a:r>
            <a:endParaRPr lang="en-US" sz="5400" b="1" dirty="0">
              <a:latin typeface="Arial" charset="0"/>
              <a:ea typeface="Arial" charset="0"/>
              <a:cs typeface="Arial" charset="0"/>
              <a:sym typeface="Oswald"/>
            </a:endParaRPr>
          </a:p>
        </p:txBody>
      </p:sp>
      <p:sp>
        <p:nvSpPr>
          <p:cNvPr id="831" name="Shape 831"/>
          <p:cNvSpPr txBox="1">
            <a:spLocks noGrp="1"/>
          </p:cNvSpPr>
          <p:nvPr>
            <p:ph type="body" idx="1"/>
          </p:nvPr>
        </p:nvSpPr>
        <p:spPr>
          <a:xfrm>
            <a:off x="635000" y="30226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smtClean="0">
                <a:latin typeface="Arial" charset="0"/>
                <a:ea typeface="Arial" charset="0"/>
                <a:cs typeface="Arial" charset="0"/>
                <a:sym typeface="Georgia"/>
              </a:rPr>
              <a:t>For your Final Project</a:t>
            </a:r>
          </a:p>
          <a:p>
            <a:pPr marL="863600" lvl="1" indent="-256540">
              <a:buSzPct val="100000"/>
              <a:buFont typeface="Georgia"/>
              <a:buChar char="‣"/>
            </a:pPr>
            <a:r>
              <a:rPr lang="en-US" dirty="0" smtClean="0">
                <a:latin typeface="Arial" charset="0"/>
                <a:ea typeface="Arial" charset="0"/>
                <a:cs typeface="Arial" charset="0"/>
                <a:sym typeface="Georgia"/>
              </a:rPr>
              <a:t>(ok </a:t>
            </a:r>
            <a:r>
              <a:rPr lang="en-US" smtClean="0">
                <a:latin typeface="Arial" charset="0"/>
                <a:ea typeface="Arial" charset="0"/>
                <a:cs typeface="Arial" charset="0"/>
                <a:sym typeface="Georgia"/>
              </a:rPr>
              <a:t>it doesn’t have to be crappy)x</a:t>
            </a:r>
            <a:endParaRPr dirty="0">
              <a:latin typeface="Arial" charset="0"/>
              <a:ea typeface="Arial" charset="0"/>
              <a:cs typeface="Arial" charset="0"/>
              <a:sym typeface="Georg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Arial" charset="0"/>
                <a:ea typeface="Arial" charset="0"/>
                <a:cs typeface="Arial" charset="0"/>
                <a:sym typeface="Oswald"/>
              </a:rPr>
              <a:t>DECISION TREES AND RANDOM FORESTS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848"/>
        <p:cNvGrpSpPr/>
        <p:nvPr/>
      </p:nvGrpSpPr>
      <p:grpSpPr>
        <a:xfrm>
          <a:off x="0" y="0"/>
          <a:ext cx="0" cy="0"/>
          <a:chOff x="0" y="0"/>
          <a:chExt cx="0" cy="0"/>
        </a:xfrm>
      </p:grpSpPr>
      <p:sp>
        <p:nvSpPr>
          <p:cNvPr id="849" name="Shape 849"/>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dirty="0">
                <a:solidFill>
                  <a:srgbClr val="FFFFFF"/>
                </a:solidFill>
                <a:latin typeface="Arial" charset="0"/>
                <a:ea typeface="Arial" charset="0"/>
                <a:cs typeface="Arial" charset="0"/>
                <a:sym typeface="Oswald"/>
              </a:rPr>
              <a:t>Q &amp; A</a:t>
            </a:r>
          </a:p>
        </p:txBody>
      </p:sp>
      <p:cxnSp>
        <p:nvCxnSpPr>
          <p:cNvPr id="850" name="Shape 850"/>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51" name="Shape 851"/>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52" name="Shape 852"/>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Arial" charset="0"/>
                <a:ea typeface="Arial" charset="0"/>
                <a:cs typeface="Arial" charset="0"/>
                <a:sym typeface="Oswald"/>
              </a:rPr>
              <a:t>LESSON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856"/>
        <p:cNvGrpSpPr/>
        <p:nvPr/>
      </p:nvGrpSpPr>
      <p:grpSpPr>
        <a:xfrm>
          <a:off x="0" y="0"/>
          <a:ext cx="0" cy="0"/>
          <a:chOff x="0" y="0"/>
          <a:chExt cx="0" cy="0"/>
        </a:xfrm>
      </p:grpSpPr>
      <p:sp>
        <p:nvSpPr>
          <p:cNvPr id="857" name="Shape 857"/>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Arial" charset="0"/>
                <a:ea typeface="Arial" charset="0"/>
                <a:cs typeface="Arial" charset="0"/>
                <a:sym typeface="Oswald"/>
              </a:rPr>
              <a:t>EXIT TICKET </a:t>
            </a:r>
          </a:p>
          <a:p>
            <a:pPr marL="0" marR="0" lvl="0" indent="0" algn="l" rtl="0">
              <a:lnSpc>
                <a:spcPct val="75000"/>
              </a:lnSpc>
              <a:spcBef>
                <a:spcPts val="0"/>
              </a:spcBef>
              <a:buNone/>
            </a:pPr>
            <a:endParaRPr sz="9000" b="1">
              <a:solidFill>
                <a:srgbClr val="FFFFFF"/>
              </a:solidFill>
              <a:latin typeface="Arial" charset="0"/>
              <a:ea typeface="Arial" charset="0"/>
              <a:cs typeface="Arial" charset="0"/>
              <a:sym typeface="Impact"/>
            </a:endParaRPr>
          </a:p>
        </p:txBody>
      </p:sp>
      <p:cxnSp>
        <p:nvCxnSpPr>
          <p:cNvPr id="858" name="Shape 858"/>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59" name="Shape 859"/>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60" name="Shape 860"/>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Arial" charset="0"/>
                <a:ea typeface="Arial" charset="0"/>
                <a:cs typeface="Arial" charset="0"/>
                <a:sym typeface="Oswald"/>
              </a:rPr>
              <a:t>LESSON</a:t>
            </a:r>
          </a:p>
        </p:txBody>
      </p:sp>
      <p:sp>
        <p:nvSpPr>
          <p:cNvPr id="861" name="Shape 861"/>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Arial" charset="0"/>
                <a:ea typeface="Arial" charset="0"/>
                <a:cs typeface="Arial" charset="0"/>
                <a:sym typeface="Oswald"/>
              </a:rPr>
              <a:t>DON’T FORGET TO FILL OUT YOUR EXIT TICKET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Shape 866"/>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dirty="0" smtClean="0">
                <a:solidFill>
                  <a:srgbClr val="FFFFFF"/>
                </a:solidFill>
                <a:latin typeface="Oswald"/>
                <a:ea typeface="Oswald"/>
                <a:cs typeface="Oswald"/>
                <a:sym typeface="Oswald"/>
              </a:rPr>
              <a:t>EXTRA SLIDES</a:t>
            </a:r>
            <a:endParaRPr lang="en-US" sz="2800" b="1" i="0" u="none" strike="noStrike" cap="none" dirty="0">
              <a:solidFill>
                <a:srgbClr val="FFFFFF"/>
              </a:solidFill>
              <a:latin typeface="Oswald"/>
              <a:ea typeface="Oswald"/>
              <a:cs typeface="Oswald"/>
              <a:sym typeface="Oswald"/>
            </a:endParaRPr>
          </a:p>
        </p:txBody>
      </p:sp>
      <p:cxnSp>
        <p:nvCxnSpPr>
          <p:cNvPr id="867" name="Shape 867"/>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868" name="Shape 868"/>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869" name="Shape 869"/>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Let’s build a sample tree for our evergreen prediction problem.  Assume our features are whether the article contains a recipe, the image ratio, the html ratio.</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First, let’s choose the feature that gives us the highest purity, the recipe feature.</a:t>
            </a:r>
          </a:p>
        </p:txBody>
      </p:sp>
      <p:sp>
        <p:nvSpPr>
          <p:cNvPr id="639" name="Shape 6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TRAINING A DECISION TREE MODEL</a:t>
            </a:r>
          </a:p>
        </p:txBody>
      </p:sp>
      <p:pic>
        <p:nvPicPr>
          <p:cNvPr id="640" name="Shape 640"/>
          <p:cNvPicPr preferRelativeResize="0"/>
          <p:nvPr/>
        </p:nvPicPr>
        <p:blipFill>
          <a:blip r:embed="rId3">
            <a:alphaModFix/>
          </a:blip>
          <a:stretch>
            <a:fillRect/>
          </a:stretch>
        </p:blipFill>
        <p:spPr>
          <a:xfrm>
            <a:off x="4153675" y="4398750"/>
            <a:ext cx="4697449" cy="2283324"/>
          </a:xfrm>
          <a:prstGeom prst="rect">
            <a:avLst/>
          </a:prstGeom>
          <a:noFill/>
          <a:ln>
            <a:noFill/>
          </a:ln>
        </p:spPr>
      </p:pic>
    </p:spTree>
    <p:extLst>
      <p:ext uri="{BB962C8B-B14F-4D97-AF65-F5344CB8AC3E}">
        <p14:creationId xmlns:p14="http://schemas.microsoft.com/office/powerpoint/2010/main" val="7726661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take each side of the tree and repeat the process.</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continue this process until we have asked as many questions as we want or until our leaf nodes are completely pure.</a:t>
            </a:r>
          </a:p>
        </p:txBody>
      </p:sp>
      <p:sp>
        <p:nvSpPr>
          <p:cNvPr id="646" name="Shape 64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pic>
        <p:nvPicPr>
          <p:cNvPr id="647" name="Shape 647"/>
          <p:cNvPicPr preferRelativeResize="0"/>
          <p:nvPr/>
        </p:nvPicPr>
        <p:blipFill>
          <a:blip r:embed="rId3">
            <a:alphaModFix/>
          </a:blip>
          <a:stretch>
            <a:fillRect/>
          </a:stretch>
        </p:blipFill>
        <p:spPr>
          <a:xfrm>
            <a:off x="2716212" y="2341562"/>
            <a:ext cx="7572375" cy="2924175"/>
          </a:xfrm>
          <a:prstGeom prst="rect">
            <a:avLst/>
          </a:prstGeom>
          <a:noFill/>
          <a:ln>
            <a:noFill/>
          </a:ln>
        </p:spPr>
      </p:pic>
    </p:spTree>
    <p:extLst>
      <p:ext uri="{BB962C8B-B14F-4D97-AF65-F5344CB8AC3E}">
        <p14:creationId xmlns:p14="http://schemas.microsoft.com/office/powerpoint/2010/main" val="3441467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Predictions are made by answering each of the questions.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Once we reach a leaf node, our prediction is made by taking the majority label of the training samples that fulfill the questions.</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In our sample tree, if we want to classify a new article, ask:</a:t>
            </a:r>
          </a:p>
          <a:p>
            <a:pPr marR="0" lvl="1" algn="l" rtl="0">
              <a:lnSpc>
                <a:spcPct val="150000"/>
              </a:lnSpc>
              <a:spcBef>
                <a:spcPts val="0"/>
              </a:spcBef>
              <a:buSzPct val="100000"/>
              <a:buFont typeface="Georgia"/>
            </a:pPr>
            <a:r>
              <a:rPr lang="en-US" sz="2800">
                <a:latin typeface="Georgia"/>
                <a:ea typeface="Georgia"/>
                <a:cs typeface="Georgia"/>
                <a:sym typeface="Georgia"/>
              </a:rPr>
              <a:t>Does the article contain the word recipe?</a:t>
            </a:r>
          </a:p>
          <a:p>
            <a:pPr marR="0" lvl="1" algn="l" rtl="0">
              <a:lnSpc>
                <a:spcPct val="150000"/>
              </a:lnSpc>
              <a:spcBef>
                <a:spcPts val="0"/>
              </a:spcBef>
              <a:buSzPct val="100000"/>
              <a:buFont typeface="Georgia"/>
            </a:pPr>
            <a:r>
              <a:rPr lang="en-US" sz="2800">
                <a:latin typeface="Georgia"/>
                <a:ea typeface="Georgia"/>
                <a:cs typeface="Georgia"/>
                <a:sym typeface="Georgia"/>
              </a:rPr>
              <a:t>If it doesn’t, does the article have a lot of images?</a:t>
            </a:r>
          </a:p>
          <a:p>
            <a:pPr marR="0" lvl="1" algn="l" rtl="0">
              <a:lnSpc>
                <a:spcPct val="150000"/>
              </a:lnSpc>
              <a:spcBef>
                <a:spcPts val="0"/>
              </a:spcBef>
              <a:buSzPct val="100000"/>
              <a:buFont typeface="Georgia"/>
            </a:pPr>
            <a:r>
              <a:rPr lang="en-US" sz="2800">
                <a:latin typeface="Georgia"/>
                <a:ea typeface="Georgia"/>
                <a:cs typeface="Georgia"/>
                <a:sym typeface="Georgia"/>
              </a:rPr>
              <a:t>If it does, then 630 / 943 article are evergreen.</a:t>
            </a:r>
          </a:p>
          <a:p>
            <a:pPr marR="0" lvl="2" algn="l" rtl="0">
              <a:lnSpc>
                <a:spcPct val="150000"/>
              </a:lnSpc>
              <a:spcBef>
                <a:spcPts val="0"/>
              </a:spcBef>
              <a:buSzPct val="100000"/>
              <a:buFont typeface="Georgia"/>
            </a:pPr>
            <a:r>
              <a:rPr lang="en-US" sz="2800">
                <a:latin typeface="Georgia"/>
                <a:ea typeface="Georgia"/>
                <a:cs typeface="Georgia"/>
                <a:sym typeface="Georgia"/>
              </a:rPr>
              <a:t>So we can assign a 0.67 probability for evergreen sites.</a:t>
            </a:r>
          </a:p>
        </p:txBody>
      </p:sp>
      <p:sp>
        <p:nvSpPr>
          <p:cNvPr id="653" name="Shape 6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MAKING PREDICTIONS FROM A DECISION TREE</a:t>
            </a:r>
          </a:p>
        </p:txBody>
      </p:sp>
    </p:spTree>
    <p:extLst>
      <p:ext uri="{BB962C8B-B14F-4D97-AF65-F5344CB8AC3E}">
        <p14:creationId xmlns:p14="http://schemas.microsoft.com/office/powerpoint/2010/main" val="1078965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dirty="0">
              <a:solidFill>
                <a:schemeClr val="dk1"/>
              </a:solidFill>
              <a:latin typeface="Arial" charset="0"/>
              <a:ea typeface="Arial" charset="0"/>
              <a:cs typeface="Arial" charset="0"/>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Arial" charset="0"/>
                <a:ea typeface="Arial" charset="0"/>
                <a:cs typeface="Arial" charset="0"/>
                <a:sym typeface="Georgia"/>
              </a:rPr>
              <a:t>In this lesson, we will focus on mining the dataset and building a model.  We will focus on refining our model for the best predictive ability.</a:t>
            </a:r>
          </a:p>
        </p:txBody>
      </p:sp>
      <p:sp>
        <p:nvSpPr>
          <p:cNvPr id="484" name="Shape 484"/>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OVERVIEW OF THE DATA SCIENCE WORKFLOW</a:t>
            </a:r>
          </a:p>
        </p:txBody>
      </p:sp>
      <p:pic>
        <p:nvPicPr>
          <p:cNvPr id="485" name="Shape 485" descr="6 Build.png"/>
          <p:cNvPicPr preferRelativeResize="0"/>
          <p:nvPr/>
        </p:nvPicPr>
        <p:blipFill rotWithShape="1">
          <a:blip r:embed="rId3">
            <a:alphaModFix/>
          </a:blip>
          <a:srcRect l="4767" r="4767"/>
          <a:stretch/>
        </p:blipFill>
        <p:spPr>
          <a:xfrm>
            <a:off x="634999" y="3194237"/>
            <a:ext cx="11734800" cy="343847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280" y="616119"/>
            <a:ext cx="7887084" cy="1785272"/>
          </a:xfrm>
          <a:ln>
            <a:noFill/>
          </a:ln>
        </p:spPr>
        <p:txBody>
          <a:bodyPr>
            <a:normAutofit/>
          </a:bodyPr>
          <a:lstStyle/>
          <a:p>
            <a:r>
              <a:rPr lang="en-US" sz="3500" dirty="0" smtClean="0"/>
              <a:t>Motivation: Decision Trees</a:t>
            </a:r>
            <a:endParaRPr lang="en-US" sz="3500" dirty="0"/>
          </a:p>
        </p:txBody>
      </p:sp>
      <p:sp>
        <p:nvSpPr>
          <p:cNvPr id="8" name="Content Placeholder 7"/>
          <p:cNvSpPr>
            <a:spLocks noGrp="1"/>
          </p:cNvSpPr>
          <p:nvPr>
            <p:ph idx="1"/>
          </p:nvPr>
        </p:nvSpPr>
        <p:spPr>
          <a:xfrm>
            <a:off x="576997" y="2191902"/>
            <a:ext cx="5419069" cy="4030770"/>
          </a:xfrm>
        </p:spPr>
        <p:txBody>
          <a:bodyPr>
            <a:normAutofit/>
          </a:bodyPr>
          <a:lstStyle/>
          <a:p>
            <a:pPr marL="342900" indent="-342900">
              <a:buFont typeface="Arial" charset="0"/>
              <a:buChar char="•"/>
            </a:pPr>
            <a:r>
              <a:rPr lang="en-US" sz="2400" dirty="0"/>
              <a:t>Intuitive machine learning </a:t>
            </a:r>
            <a:r>
              <a:rPr lang="en-US" sz="2400" dirty="0" smtClean="0"/>
              <a:t>process</a:t>
            </a:r>
          </a:p>
          <a:p>
            <a:pPr marL="342900" indent="-342900">
              <a:buFont typeface="Arial" charset="0"/>
              <a:buChar char="•"/>
            </a:pPr>
            <a:endParaRPr lang="en-US" sz="2400" dirty="0"/>
          </a:p>
          <a:p>
            <a:pPr marL="342900" indent="-342900">
              <a:buFont typeface="Arial" charset="0"/>
              <a:buChar char="•"/>
            </a:pPr>
            <a:r>
              <a:rPr lang="en-US" sz="2400" dirty="0"/>
              <a:t>Illustrates decision </a:t>
            </a:r>
            <a:r>
              <a:rPr lang="en-US" sz="2400" dirty="0" smtClean="0"/>
              <a:t>flow</a:t>
            </a:r>
          </a:p>
          <a:p>
            <a:pPr marL="342900" indent="-342900">
              <a:buFont typeface="Arial" charset="0"/>
              <a:buChar char="•"/>
            </a:pPr>
            <a:endParaRPr lang="en-US" sz="2400" dirty="0"/>
          </a:p>
          <a:p>
            <a:pPr marL="342900" indent="-342900">
              <a:buFont typeface="Arial" charset="0"/>
              <a:buChar char="•"/>
            </a:pPr>
            <a:r>
              <a:rPr lang="en-US" sz="2400" dirty="0"/>
              <a:t>Baseline for building and understanding more complicated algorithms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0977" y="1508755"/>
            <a:ext cx="6562831" cy="5397065"/>
          </a:xfrm>
          <a:prstGeom prst="rect">
            <a:avLst/>
          </a:prstGeom>
        </p:spPr>
      </p:pic>
    </p:spTree>
    <p:extLst>
      <p:ext uri="{BB962C8B-B14F-4D97-AF65-F5344CB8AC3E}">
        <p14:creationId xmlns:p14="http://schemas.microsoft.com/office/powerpoint/2010/main" val="44364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71" y="573790"/>
            <a:ext cx="11734800" cy="711200"/>
          </a:xfrm>
          <a:ln>
            <a:noFill/>
          </a:ln>
        </p:spPr>
        <p:txBody>
          <a:bodyPr/>
          <a:lstStyle/>
          <a:p>
            <a:r>
              <a:rPr lang="en-US" sz="4000" dirty="0" smtClean="0"/>
              <a:t>Should it move?</a:t>
            </a:r>
            <a:endParaRPr lang="en-US" sz="4000" dirty="0"/>
          </a:p>
        </p:txBody>
      </p:sp>
      <p:graphicFrame>
        <p:nvGraphicFramePr>
          <p:cNvPr id="4" name="Content Placeholder 3"/>
          <p:cNvGraphicFramePr>
            <a:graphicFrameLocks noGrp="1"/>
          </p:cNvGraphicFramePr>
          <p:nvPr>
            <p:ph idx="1"/>
            <p:extLst/>
          </p:nvPr>
        </p:nvGraphicFramePr>
        <p:xfrm>
          <a:off x="855133" y="1661725"/>
          <a:ext cx="11099801" cy="5076049"/>
        </p:xfrm>
        <a:graphic>
          <a:graphicData uri="http://schemas.openxmlformats.org/drawingml/2006/table">
            <a:tbl>
              <a:tblPr firstRow="1" bandRow="1">
                <a:tableStyleId>{7E9639D4-E3E2-4D34-9284-5A2195B3D0D7}</a:tableStyleId>
              </a:tblPr>
              <a:tblGrid>
                <a:gridCol w="1890536"/>
                <a:gridCol w="1841853"/>
                <a:gridCol w="1841853"/>
                <a:gridCol w="1841853"/>
                <a:gridCol w="1841853"/>
                <a:gridCol w="1841853"/>
              </a:tblGrid>
              <a:tr h="461459">
                <a:tc>
                  <a:txBody>
                    <a:bodyPr/>
                    <a:lstStyle/>
                    <a:p>
                      <a:pPr algn="ctr" fontAlgn="b"/>
                      <a:r>
                        <a:rPr lang="en-US" sz="1900" u="none" strike="noStrike" dirty="0">
                          <a:effectLst/>
                        </a:rPr>
                        <a:t>Item</a:t>
                      </a:r>
                      <a:endParaRPr lang="en-US" sz="1900" b="0" i="0" u="none" strike="noStrike" dirty="0">
                        <a:solidFill>
                          <a:srgbClr val="000000"/>
                        </a:solidFill>
                        <a:effectLst/>
                        <a:latin typeface="Calibri" charset="0"/>
                      </a:endParaRPr>
                    </a:p>
                  </a:txBody>
                  <a:tcPr marL="6762" marR="6762" marT="6762" marB="0" anchor="ctr"/>
                </a:tc>
                <a:tc>
                  <a:txBody>
                    <a:bodyPr/>
                    <a:lstStyle/>
                    <a:p>
                      <a:pPr algn="ctr" fontAlgn="b"/>
                      <a:r>
                        <a:rPr lang="en-US" sz="1900" u="none" strike="noStrike">
                          <a:effectLst/>
                        </a:rPr>
                        <a:t>DIM</a:t>
                      </a:r>
                      <a:endParaRPr lang="en-US" sz="1900" b="0" i="0" u="none" strike="noStrike">
                        <a:solidFill>
                          <a:srgbClr val="000000"/>
                        </a:solidFill>
                        <a:effectLst/>
                        <a:latin typeface="Calibri" charset="0"/>
                      </a:endParaRPr>
                    </a:p>
                  </a:txBody>
                  <a:tcPr marL="6762" marR="6762" marT="6762" marB="0" anchor="ctr"/>
                </a:tc>
                <a:tc>
                  <a:txBody>
                    <a:bodyPr/>
                    <a:lstStyle/>
                    <a:p>
                      <a:pPr algn="ctr" fontAlgn="b"/>
                      <a:r>
                        <a:rPr lang="en-US" sz="1900" u="none" strike="noStrike">
                          <a:effectLst/>
                        </a:rPr>
                        <a:t>SIM</a:t>
                      </a:r>
                      <a:endParaRPr lang="en-US" sz="1900" b="0" i="0" u="none" strike="noStrike">
                        <a:solidFill>
                          <a:srgbClr val="000000"/>
                        </a:solidFill>
                        <a:effectLst/>
                        <a:latin typeface="Calibri" charset="0"/>
                      </a:endParaRPr>
                    </a:p>
                  </a:txBody>
                  <a:tcPr marL="6762" marR="6762" marT="6762" marB="0" anchor="ctr"/>
                </a:tc>
                <a:tc>
                  <a:txBody>
                    <a:bodyPr/>
                    <a:lstStyle/>
                    <a:p>
                      <a:pPr algn="ctr" fontAlgn="b"/>
                      <a:r>
                        <a:rPr lang="en-US" sz="1900" u="none" strike="noStrike">
                          <a:effectLst/>
                        </a:rPr>
                        <a:t>mechanical</a:t>
                      </a:r>
                      <a:endParaRPr lang="en-US" sz="1900" b="0" i="0" u="none" strike="noStrike">
                        <a:solidFill>
                          <a:srgbClr val="000000"/>
                        </a:solidFill>
                        <a:effectLst/>
                        <a:latin typeface="Calibri" charset="0"/>
                      </a:endParaRPr>
                    </a:p>
                  </a:txBody>
                  <a:tcPr marL="6762" marR="6762" marT="6762" marB="0" anchor="ctr"/>
                </a:tc>
                <a:tc>
                  <a:txBody>
                    <a:bodyPr/>
                    <a:lstStyle/>
                    <a:p>
                      <a:pPr algn="ctr" fontAlgn="b"/>
                      <a:r>
                        <a:rPr lang="en-US" sz="1900" u="none" strike="noStrike" dirty="0">
                          <a:effectLst/>
                        </a:rPr>
                        <a:t>metal</a:t>
                      </a:r>
                      <a:endParaRPr lang="en-US" sz="1900" b="0" i="0" u="none" strike="noStrike" dirty="0">
                        <a:solidFill>
                          <a:srgbClr val="000000"/>
                        </a:solidFill>
                        <a:effectLst/>
                        <a:latin typeface="Calibri" charset="0"/>
                      </a:endParaRPr>
                    </a:p>
                  </a:txBody>
                  <a:tcPr marL="6762" marR="6762" marT="6762" marB="0" anchor="ctr"/>
                </a:tc>
                <a:tc>
                  <a:txBody>
                    <a:bodyPr/>
                    <a:lstStyle/>
                    <a:p>
                      <a:pPr algn="ctr" fontAlgn="b"/>
                      <a:r>
                        <a:rPr lang="en-US" sz="1900" u="none" strike="noStrike">
                          <a:effectLst/>
                        </a:rPr>
                        <a:t>Solution</a:t>
                      </a:r>
                      <a:endParaRPr lang="en-US" sz="1900" b="0" i="0" u="none" strike="noStrike">
                        <a:solidFill>
                          <a:srgbClr val="000000"/>
                        </a:solidFill>
                        <a:effectLst/>
                        <a:latin typeface="Calibri" charset="0"/>
                      </a:endParaRPr>
                    </a:p>
                  </a:txBody>
                  <a:tcPr marL="6762" marR="6762" marT="6762" marB="0" anchor="ctr"/>
                </a:tc>
              </a:tr>
              <a:tr h="461459">
                <a:tc>
                  <a:txBody>
                    <a:bodyPr/>
                    <a:lstStyle/>
                    <a:p>
                      <a:pPr algn="ctr" fontAlgn="b"/>
                      <a:r>
                        <a:rPr lang="en-US" sz="1900" u="none" strike="noStrike" dirty="0">
                          <a:effectLst/>
                        </a:rPr>
                        <a:t>door</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smtClean="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dirty="0">
                          <a:effectLst/>
                        </a:rPr>
                        <a:t>chair</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r h="461459">
                <a:tc>
                  <a:txBody>
                    <a:bodyPr/>
                    <a:lstStyle/>
                    <a:p>
                      <a:pPr algn="ctr" fontAlgn="b"/>
                      <a:r>
                        <a:rPr lang="en-US" sz="1900" u="none" strike="noStrike" dirty="0">
                          <a:effectLst/>
                        </a:rPr>
                        <a:t>table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r h="461459">
                <a:tc>
                  <a:txBody>
                    <a:bodyPr/>
                    <a:lstStyle/>
                    <a:p>
                      <a:pPr algn="ctr" fontAlgn="b"/>
                      <a:r>
                        <a:rPr lang="en-US" sz="1900" u="none" strike="noStrike" dirty="0">
                          <a:effectLst/>
                        </a:rPr>
                        <a:t>wheel</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dirty="0">
                          <a:effectLst/>
                        </a:rPr>
                        <a:t>cup</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smtClean="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r h="461459">
                <a:tc>
                  <a:txBody>
                    <a:bodyPr/>
                    <a:lstStyle/>
                    <a:p>
                      <a:pPr algn="ctr" fontAlgn="b"/>
                      <a:r>
                        <a:rPr lang="en-US" sz="1900" u="none" strike="noStrike" dirty="0">
                          <a:effectLst/>
                        </a:rPr>
                        <a:t>fan</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dirty="0">
                          <a:effectLst/>
                        </a:rPr>
                        <a:t>shoe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r h="461459">
                <a:tc>
                  <a:txBody>
                    <a:bodyPr/>
                    <a:lstStyle/>
                    <a:p>
                      <a:pPr algn="ctr" fontAlgn="b"/>
                      <a:r>
                        <a:rPr lang="en-US" sz="1900" u="none" strike="noStrike" dirty="0">
                          <a:effectLst/>
                        </a:rPr>
                        <a:t>lever</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a:effectLst/>
                        </a:rPr>
                        <a:t>cog</a:t>
                      </a:r>
                      <a:endParaRPr lang="en-US" sz="1900" b="0" i="0" u="none" strike="noStrike">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a:effectLst/>
                        </a:rPr>
                        <a:t>no</a:t>
                      </a:r>
                      <a:endParaRPr lang="en-US" sz="1900" b="0" i="0" u="none" strike="noStrike">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a:effectLst/>
                        </a:rPr>
                        <a:t>yes</a:t>
                      </a:r>
                      <a:endParaRPr lang="en-US" sz="1900" b="0" i="0" u="none" strike="noStrike">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a:effectLst/>
                        </a:rPr>
                        <a:t>yes</a:t>
                      </a:r>
                      <a:endParaRPr lang="en-US" sz="1900" b="0" i="0" u="none" strike="noStrike">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dirty="0">
                          <a:effectLst/>
                        </a:rPr>
                        <a:t>painting</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smtClean="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1587180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2603</Words>
  <Application>Microsoft Macintosh PowerPoint</Application>
  <PresentationFormat>Custom</PresentationFormat>
  <Paragraphs>630</Paragraphs>
  <Slides>65</Slides>
  <Notes>52</Notes>
  <HiddenSlides>16</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65</vt:i4>
      </vt:variant>
    </vt:vector>
  </HeadingPairs>
  <TitlesOfParts>
    <vt:vector size="73" baseType="lpstr">
      <vt:lpstr>Georgia</vt:lpstr>
      <vt:lpstr>Consolas</vt:lpstr>
      <vt:lpstr>Merriweather Sans</vt:lpstr>
      <vt:lpstr>Oswald</vt:lpstr>
      <vt:lpstr>Impact</vt:lpstr>
      <vt:lpstr>Arial</vt:lpstr>
      <vt:lpstr>White</vt:lpstr>
      <vt:lpstr>White</vt:lpstr>
      <vt:lpstr>PowerPoint Presentation</vt:lpstr>
      <vt:lpstr>PowerPoint Presentation</vt:lpstr>
      <vt:lpstr>PowerPoint Presentation</vt:lpstr>
      <vt:lpstr>PowerPoint Presentation</vt:lpstr>
      <vt:lpstr>LEARNING OBJECTIVES</vt:lpstr>
      <vt:lpstr>PowerPoint Presentation</vt:lpstr>
      <vt:lpstr>PowerPoint Presentation</vt:lpstr>
      <vt:lpstr>Motivation: Decision Trees</vt:lpstr>
      <vt:lpstr>Should it move?</vt:lpstr>
      <vt:lpstr>Simplest Decision Tree</vt:lpstr>
      <vt:lpstr>Already an Improvement!</vt:lpstr>
      <vt:lpstr>More complicated Decision Tree (What if we didn’t know if it SHOULD move)</vt:lpstr>
      <vt:lpstr>More complicated Decision Tree</vt:lpstr>
      <vt:lpstr>PowerPoint Presentation</vt:lpstr>
      <vt:lpstr>How do we make these decisions?</vt:lpstr>
      <vt:lpstr>TERMINOLOGY</vt:lpstr>
      <vt:lpstr>New Data Point! Suit of Armor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How can we fix this?</vt:lpstr>
      <vt:lpstr>In Class 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CRAPPY MODEL FOR YOUR PROJECT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Reid Offringa</cp:lastModifiedBy>
  <cp:revision>186</cp:revision>
  <dcterms:modified xsi:type="dcterms:W3CDTF">2017-03-17T01:24:27Z</dcterms:modified>
</cp:coreProperties>
</file>