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7302500" cx="13004800"/>
  <p:notesSz cx="6858000" cy="9144000"/>
  <p:embeddedFontLst>
    <p:embeddedFont>
      <p:font typeface="Oswald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swald-regular.fntdata"/><Relationship Id="rId81" Type="http://schemas.openxmlformats.org/officeDocument/2006/relationships/font" Target="fonts/Oswal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17.jpg"/><Relationship Id="rId4" Type="http://schemas.openxmlformats.org/officeDocument/2006/relationships/image" Target="../media/image0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image" Target="../media/image09.png"/><Relationship Id="rId6" Type="http://schemas.openxmlformats.org/officeDocument/2006/relationships/image" Target="../media/image02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4.jpg"/><Relationship Id="rId4" Type="http://schemas.openxmlformats.org/officeDocument/2006/relationships/image" Target="../media/image2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25.jpg"/><Relationship Id="rId4" Type="http://schemas.openxmlformats.org/officeDocument/2006/relationships/image" Target="../media/image27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11" Type="http://schemas.openxmlformats.org/officeDocument/2006/relationships/image" Target="../media/image37.png"/><Relationship Id="rId10" Type="http://schemas.openxmlformats.org/officeDocument/2006/relationships/image" Target="../media/image35.png"/><Relationship Id="rId9" Type="http://schemas.openxmlformats.org/officeDocument/2006/relationships/image" Target="../media/image48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Relationship Id="rId8" Type="http://schemas.openxmlformats.org/officeDocument/2006/relationships/image" Target="../media/image3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1.png"/><Relationship Id="rId3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5.png"/><Relationship Id="rId4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7.png"/><Relationship Id="rId4" Type="http://schemas.openxmlformats.org/officeDocument/2006/relationships/image" Target="../media/image5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6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scikit-learn.org/stable/modules/classes.html#sklearn-metrics-metrics" TargetMode="External"/><Relationship Id="rId4" Type="http://schemas.openxmlformats.org/officeDocument/2006/relationships/image" Target="../media/image6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kaggle.com/c/titanic" TargetMode="External"/><Relationship Id="rId4" Type="http://schemas.openxmlformats.org/officeDocument/2006/relationships/image" Target="../media/image5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Logistic regression is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linear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solving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is, we can use a linear model, similar to Linear regression, in order to solve if an item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belongs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does not belong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 class label.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results can have a value range from -∞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∞.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is used when predicted values (i.e. class labels) are not greater than or less than each other.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37" y="3633225"/>
            <a:ext cx="9159925" cy="32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But, since most classification problems are binary (0 or 1) and 1 is greater than 0, does it make sense to apply the concept of regression to solve classification?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contain those bounds?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Let’s review some approaches to make classification with regression feasible.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approach is predicting the probability that an observation belongs to a certain class.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assume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prior probability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 of a class is the class distribution.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suppose we know that roughly 700 of 2200 people from the Titanic survived.  Without knowing anything about the passengers or crew, the probability of survival would be ~0.32 (32%).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a way to use a linear function to either increase or decrease the probability of an observation given the data about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ordinary least squares formula.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prior probability is most similar to which value in the ordinary least squares formula?</a:t>
            </a:r>
          </a:p>
        </p:txBody>
      </p:sp>
      <p:sp>
        <p:nvSpPr>
          <p:cNvPr id="518" name="Shape 51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19" name="Shape 51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20" name="Shape 52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21" name="Shape 52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advantage to OLS is that it allows for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generalized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 using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Link functions allows us to build a relationship between a linear function and the mean of a distribution.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form a specific relationship between our linear predictors and the response variable.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was the distribution most aligned with OLS/Linear Regression?</a:t>
            </a:r>
          </a:p>
        </p:txBody>
      </p:sp>
      <p:sp>
        <p:nvSpPr>
          <p:cNvPr id="536" name="Shape 5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8" name="Shape 5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classification, we need a distribution associated with categories:  given all events, what is the probability of a given event?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link function that best allows for this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function, which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function that visually looks like an 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it is defined as 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5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4" cy="6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natural log.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x increases, the results is closer to 1.  As x decreases, the result is closer to 0.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x = 0, the result is 0.5.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5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x decides how to much to increase or decrease the value away from 0.5, x can be interpreted as something like a coefficient.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to change its form to make it more useful.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72" name="Shape 5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the sigmoid function definition with values of x between -6 and 6 to plot it on a graph.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this by hand or write Python code to evaluate it.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= 2.71.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we get an the “S” shape we expect?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act as our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for logistic regression.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the logit function is defined as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312" y="3114812"/>
            <a:ext cx="193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74" y="3927150"/>
            <a:ext cx="3156250" cy="3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 within the natural log, p / (1-p) represents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Taking the natural log of odds generates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 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37" y="2725274"/>
            <a:ext cx="4205725" cy="4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values between -∞ and ∞, but provides us probabilities between 0 and 1.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62" y="2760662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it important to take values between -∞ and ∞, but provide probabilities between 0 and 1?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remind us of?</a:t>
            </a:r>
          </a:p>
        </p:txBody>
      </p:sp>
      <p:sp>
        <p:nvSpPr>
          <p:cNvPr id="615" name="Shape 6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16" name="Shape 6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17" name="Shape 61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18" name="Shape 6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the logit value (log odds) of 0.2 (or odds of ~1.2:1):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0.2 = ln(p / (1-p)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mean probability of 0.5, the adjusted probability would be ~0.55.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/ (1 +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-0.2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calculate this in python, we could use the following.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/ (1 + numpy.exp(-0.2) 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the logit value represents the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logistic function, we can convert them into odds ratios that make them more easily interpretable.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odds multiply by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B1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every 1-unit increase in x.</a:t>
            </a:r>
          </a:p>
        </p:txBody>
      </p:sp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3088223"/>
            <a:ext cx="3627449" cy="1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37" y="5063900"/>
            <a:ext cx="6282525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these coefficients, we get our overall probability:  the logistic regression draws a linear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line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which divides the classes.</a:t>
            </a:r>
          </a:p>
        </p:txBody>
      </p:sp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7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WAGER THOSE ODDS!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Given the odds below for some football games, use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and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to solve for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probability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that the “better” team would win.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Stanford : Iowa, 5:1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Alabama : Michigan State, 20:1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Clemson : Oklahoma, 1.1:1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Houston : Florida State, 1.8:1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Ohio State : Notre Dame, 1.6:1</a:t>
            </a:r>
          </a:p>
        </p:txBody>
      </p:sp>
      <p:sp>
        <p:nvSpPr>
          <p:cNvPr id="653" name="Shape 65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  <p:sp>
        <p:nvSpPr>
          <p:cNvPr id="654" name="Shape 65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55" name="Shape 6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56" name="Shape 6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7" name="Shape 6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961475" y="2224350"/>
            <a:ext cx="9803999" cy="30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logit_func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(odds):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(odds) and returns back the log odds (logit)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sigmoid_func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(logit):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(logit) and returns back the probability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  <p:sp>
        <p:nvSpPr>
          <p:cNvPr id="665" name="Shape 66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7" name="Shape 66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  <p:sp>
        <p:nvSpPr>
          <p:cNvPr id="668" name="Shape 66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69" name="Shape 66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75" name="Shape 67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 IMPLEMENTATION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data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collegeadmissions.csv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estimator in sklearn to predict the target variable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admit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bias, or prior probability, of the dataset?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simple model with one feature and explore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coef_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value.  Does this represent the odds or logit (log odds)?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more complicated model using multiple features.  Interpreting the odds, which features have the most impact on admission rate?  Which features have the least?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accuracy of your model?</a:t>
            </a:r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4" name="Shape 6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5" name="Shape 6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86" name="Shape 6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7" name="Shape 6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LOGISTIC REGRESSION IMPLEMENTATION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is only one of several metrics used when solving a classification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= total predicted correct / total observations in dataset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alone doesn’t always give us a full picture.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know a model is 75% accurate, it doesn’t provide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insight into why the 25% was wrong.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Was it wrong across all labels?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Did it just guess one class label for all predictions?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important to look at other metrics to fully understand the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split up the accuracy of each label by using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true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false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label, we can put it into the category of a true positive, false positive, true negative, or false negative.</a:t>
            </a:r>
          </a:p>
        </p:txBody>
      </p:sp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62" y="4027487"/>
            <a:ext cx="42576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True Positive Rate (TPR) asks, “Out of all of the target class labels, how many were accurately predicted to belong to that class?”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correctly identify patients with cancer?</a:t>
            </a: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9" name="Shape 7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87" y="3962512"/>
            <a:ext cx="57245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Shape 7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987" y="3979862"/>
            <a:ext cx="58388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False Positive Rate (FPR) asks, “Out of all items not belonging to a class label, how many were predicted as belonging to that target class label?”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trigger a “false alarm” by incorrectly saying a patient has cancer?</a:t>
            </a: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27" name="Shape 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5" y="4013200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Shape 7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75" y="3984625"/>
            <a:ext cx="58864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also be inverted.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patients without cancer?</a:t>
            </a:r>
          </a:p>
        </p:txBody>
      </p:sp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35" name="Shape 7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62" y="3484562"/>
            <a:ext cx="57054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Shape 7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62" y="3403600"/>
            <a:ext cx="52482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 as cancer-free?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43" name="Shape 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87" y="2874962"/>
            <a:ext cx="53816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true positive and false positive rates gives us a much clearer pictures of where predictions begin to fall apart.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allows us to adjust our models accordingly.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classifier would have a true positive rate approaching 1 and a false positive rate approaching 0.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our smoking problem, this model would accurately predict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smokers as smokers and not accidentally predict any of the nonsmokers as smokers.</a:t>
            </a: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vary the classification threshold for our model to get different predictions.  But how do we know if a model is better overall than other model?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compare the FPR and TPR of the models, but it can often be difficult to optimize two numbers at once.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Logically, we like a single number for optimization.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you think of any ways to combine our two metrics?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where the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Receiver Operation Characteristic (ROC) curve comes in handy.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curve is created by plotting the true positive rate against the false positive rate at various model threshold settings.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Area Under the Curve (AUC) summarizes the impact of TPR and FPR in one single value.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Logistic regression classification model using the statsmodels library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a sigmoid function, odds, and the odds ratio as well as how they relate to logistic regression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can be a variety of points on an ROC curve.</a:t>
            </a: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74" name="Shape 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421" y="2287950"/>
            <a:ext cx="5009956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begin by plotting an individual TPR/FPR pair for one threshold.</a:t>
            </a:r>
          </a:p>
        </p:txBody>
      </p:sp>
      <p:sp>
        <p:nvSpPr>
          <p:cNvPr id="780" name="Shape 7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1.png" id="781" name="Shape 7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2.png" id="788" name="Shape 7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94" name="Shape 7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3.png" id="795" name="Shape 7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Finally, we create a full curve that is described by TPR and FPR.</a:t>
            </a: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this curve, we can find the Area Under the Curve (AUC).</a:t>
            </a:r>
          </a:p>
        </p:txBody>
      </p:sp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5.png" id="809" name="Shape 8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interactive visualization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can help practice visualizing ROC curves.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16" name="Shape 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387" y="2321623"/>
            <a:ext cx="4384024" cy="4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1 (all positives are marked positive) and FPR of 0 (all negatives are not marked positive), we’d have an AUC of 1.  This means everything was accurately predicted.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0 (all positives are not marked positive) and an FPR of 1 (all negatives are marked positive), we’d have an AUC of 0.  This means nothing was predicted accurately.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AUC of 0.5 would suggest randomness (somewhat) and is an excellent benchmark to use for comparing predictions (i.e. is my AUC above 0.5?).</a:t>
            </a:r>
          </a:p>
        </p:txBody>
      </p:sp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other common metrics that are similar to TPR and FPR.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has all of the metrics located on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one convenient page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28" name="Shape 8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29" name="Shape 8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50" y="2336800"/>
            <a:ext cx="8648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835" name="Shape 8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METRIC SHOULD I USE?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961475" y="2224350"/>
            <a:ext cx="9398400" cy="291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While AUC seems like a “golden standard”, it could be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further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improved depending upon your problem.  There will be instances where error in positive or negative matches will be very important. 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each of the following examples: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benefit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true positive and true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false positive and false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etermine at what point does the cost of a failure outweigh the benefit of a success? This would help you decide how to optimize TPR, FPR, and AUC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43" name="Shape 84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44" name="Shape 84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5" name="Shape 84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46" name="Shape 846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</p:txBody>
      </p:sp>
      <p:sp>
        <p:nvSpPr>
          <p:cNvPr id="847" name="Shape 8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961475" y="2224350"/>
            <a:ext cx="9398400" cy="27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55" name="Shape 8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58" name="Shape 858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LOGISTIC REGRESSION WITH ALTERNATIVE METRICS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Kaggle’s common online exercise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is exploring survival data from the Titanic.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a few minutes determining which data would be most important to use in the prediction problem. You may need to create new features based on the data available. Consider using a feature selection aide in sklearn. For a worst case scenario, identify one or two strong features that would be useful to include in this model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74" name="Shape 8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75" name="Shape 8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76" name="Shape 8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7" name="Shape 8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1-2 minutes considering which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makes the most sense to optimize. Accuracy? FPR or TPR? AUC? Given the business problem of understanding survival rate aboard the Titanic, why should you use this metric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uild a tuned Logistic model. Be prepared to explain your design (including regularization), metric, and feature set in predicting survival using any tools necessary (such as a fit chart). Use the starter code to get you going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83" name="Shape 8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Shape 8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86" name="Shape 88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87" name="Shape 887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88" name="Shape 88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9" name="Shape 88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1" type="body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What’s the link function used in logistic regression?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kind of machine learning problems does logistic regression address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 the </a:t>
            </a:r>
            <a:r>
              <a:rPr i="1"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does True Positive Rate and False Positive Rate help explain 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would an AUC of 0.5 represent for a model? What about an AUC of 0.9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 might one classification metric be more important to tune than another? Give an example of a business problem or project where this would be the case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913" name="Shape 91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919" name="Shape 91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linear model (LinearRegression) with sklearn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what a coefficient is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metrics such as accuracy and misclassification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the differences between L1 and L2 regularization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26" name="Shape 92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932" name="Shape 93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939" name="Shape 93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0" name="Shape 94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1" name="Shape 94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47" name="Shape 9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8" name="Shape 9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9" name="Shape 9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50" name="Shape 95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956" name="Shape 9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57" name="Shape 9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8" name="Shape 95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59" name="Shape 95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60" name="Shape 96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961" name="Shape 96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961475" y="2224346"/>
            <a:ext cx="9174599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through the following questions and brainstorm answers for each: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the main differences between linear and KNN models? What is different about how they approach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the problem? 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what is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OLS compared to what's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KNN?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would be the advantage of using a linear model like OLS to solve a classification problem, compared to KNN?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some challenges for using OLS to solve a classification problem (say, if the values were either 1 or 0)?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44" y="63257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1" name="Shape 47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72" name="Shape 4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