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68"/>
  </p:notesMasterIdLst>
  <p:sldIdLst>
    <p:sldId id="337" r:id="rId2"/>
    <p:sldId id="335" r:id="rId3"/>
    <p:sldId id="336" r:id="rId4"/>
    <p:sldId id="323" r:id="rId5"/>
    <p:sldId id="325" r:id="rId6"/>
    <p:sldId id="327" r:id="rId7"/>
    <p:sldId id="324" r:id="rId8"/>
    <p:sldId id="329" r:id="rId9"/>
    <p:sldId id="330" r:id="rId10"/>
    <p:sldId id="331" r:id="rId11"/>
    <p:sldId id="332" r:id="rId12"/>
    <p:sldId id="333" r:id="rId13"/>
    <p:sldId id="334" r:id="rId14"/>
    <p:sldId id="265" r:id="rId15"/>
    <p:sldId id="339" r:id="rId16"/>
    <p:sldId id="340" r:id="rId17"/>
    <p:sldId id="345" r:id="rId18"/>
    <p:sldId id="341" r:id="rId19"/>
    <p:sldId id="342" r:id="rId20"/>
    <p:sldId id="343" r:id="rId21"/>
    <p:sldId id="344" r:id="rId22"/>
    <p:sldId id="266" r:id="rId23"/>
    <p:sldId id="267" r:id="rId24"/>
    <p:sldId id="268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2" r:id="rId67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2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351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60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3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529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04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5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583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82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14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3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02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36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5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164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638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4153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0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1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4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8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2315496"/>
            <a:ext cx="11734800" cy="17108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REVIEW CLASS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625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3)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						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3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372216" y="4650994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8089685">
            <a:off x="6735215" y="4983442"/>
            <a:ext cx="1533965" cy="24291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5400000">
            <a:off x="5195499" y="4975293"/>
            <a:ext cx="1388686" cy="3090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14126" y="5058623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4970146" y="2787418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0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4)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						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4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7798449" y="5013437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5" name="Left Arrow 14"/>
          <p:cNvSpPr/>
          <p:nvPr/>
        </p:nvSpPr>
        <p:spPr>
          <a:xfrm rot="7284325">
            <a:off x="6606664" y="5000237"/>
            <a:ext cx="1604038" cy="31202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2701" y="4661823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148570" y="2789757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2" name="Left Arrow 11"/>
          <p:cNvSpPr/>
          <p:nvPr/>
        </p:nvSpPr>
        <p:spPr>
          <a:xfrm rot="16200000">
            <a:off x="5612264" y="4881057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15" grpId="0" animBg="1"/>
      <p:bldP spid="1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YOU GET THE IDEA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184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599"/>
            <a:ext cx="10934148" cy="556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Fit a Ridge Regression on a huge dataset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0" y="1956452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your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notebook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/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Regularization, Regression and Big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Datasets_Student.ipynb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292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  <p:extLst>
      <p:ext uri="{BB962C8B-B14F-4D97-AF65-F5344CB8AC3E}">
        <p14:creationId xmlns:p14="http://schemas.microsoft.com/office/powerpoint/2010/main" val="45962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41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56" y="1312606"/>
            <a:ext cx="11734801" cy="491039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1: Choose the metric you want to optimize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Is it MSE for a model? 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Is it the raw residual between y and y hat? 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Is it the difference between iterative coefficient estimations?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All are possible!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2: Define your starting variables for optimization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Beta_0_hat = 0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Beta_1_hat = 1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Y= outcome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X = Starting variables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Step 3: Define your formula</a:t>
            </a:r>
          </a:p>
          <a:p>
            <a:pPr marL="1003300" lvl="1" indent="-342900">
              <a:buFont typeface="Arial" charset="0"/>
              <a:buChar char="•"/>
            </a:pPr>
            <a:r>
              <a:rPr lang="en-US" sz="2000" dirty="0" smtClean="0"/>
              <a:t>beta_0_hat </a:t>
            </a:r>
            <a:r>
              <a:rPr lang="en-US" sz="2000" dirty="0"/>
              <a:t>+ beta_1_hat * x </a:t>
            </a: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smtClean="0"/>
              <a:t>Step 4: set your criteria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PSEUDOCODE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EXAMPLE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25644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46589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  <p:extLst>
      <p:ext uri="{BB962C8B-B14F-4D97-AF65-F5344CB8AC3E}">
        <p14:creationId xmlns:p14="http://schemas.microsoft.com/office/powerpoint/2010/main" val="76901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REVIEW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3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431235"/>
            <a:ext cx="8535892" cy="56419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Today we’ll slow things down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We’ll go over topics like: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Evaluating Datasets </a:t>
            </a:r>
          </a:p>
          <a:p>
            <a:pPr marL="1574800" lvl="2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Training/Testing/Cross validation</a:t>
            </a:r>
          </a:p>
          <a:p>
            <a:pPr marL="1574800" lvl="2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</a:t>
            </a: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117600" lvl="1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Dummy variables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Then we’ll build a big Ridge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Reg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model in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sklearn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!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01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50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599"/>
            <a:ext cx="10934148" cy="556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Let’s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Code our own </a:t>
            </a: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G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radient Descent!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0" y="1956452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Open up your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jupyter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notebook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/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c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odealong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 Gradient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Descent.ipynb</a:t>
            </a: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524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RECALL:  WHAT’S RESIDUAL ERROR?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0677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 linear models, residual error must be normal with a median close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Individual residuals are useful to see the error of specific points, but it doesn’t provide an overall picture for optimization.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a metric to summarize the error in our model into one value.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Mean square error:  the mean residual error in our model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50" y="1673762"/>
            <a:ext cx="46672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To calculate MSE: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the difference between each target y and the model’s predicted value y-hat (i.e. the residual)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Square each residual.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of the squared residual errors.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925" y="5388950"/>
            <a:ext cx="60769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6009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sklearn’s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metrics module includes a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mean_squared_error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function.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import 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 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['registered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</a:t>
            </a: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x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bike_data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[['temp', 'hum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']]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().fit(x, y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</a:pPr>
            <a:endParaRPr lang="en-US"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>
              <a:lnSpc>
                <a:spcPct val="145000"/>
              </a:lnSpc>
            </a:pPr>
            <a:r>
              <a:rPr lang="en-US" sz="2400" dirty="0" err="1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 smtClean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(x))</a:t>
            </a: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MEAN SQUARED ERROR (MSE)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356" name="Shape 3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57526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Cross validation can help account for bias.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general idea is to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Generate several models on different cross sections of the data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Measure the performance of each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Take the mean performance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technique swaps bias error for generalized error, describing previous trends accurately enough to extend to future trends.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CROSS VALIDATION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CROSS 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VALIDATION: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For 10 iterations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 on 30%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3">
            <a:alphaModFix/>
          </a:blip>
          <a:srcRect l="153" t="17163" r="308"/>
          <a:stretch/>
        </p:blipFill>
        <p:spPr>
          <a:xfrm>
            <a:off x="4874297" y="1399977"/>
            <a:ext cx="7427822" cy="55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45975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k-fold cross validation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Split the data into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groups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Train the model on all segments except one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Test model performance on the remaining set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k = 5, split the data into five segments and generate five models.</a:t>
            </a:r>
          </a:p>
        </p:txBody>
      </p:sp>
      <p:sp>
        <p:nvSpPr>
          <p:cNvPr id="375" name="Shape 3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K-FOLD CROSS VALIDATION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Import the appropriate packages and load data.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'../../datasets/'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pd.read_csv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/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bikeshare.csv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weather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pd.get_dummies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bikeshare.weathersit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prefix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'temp'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'hum'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]].join(weather[[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'weather_1'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'weather_2'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'weather_3'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bikeshare.casual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Reid Offringa, PhD</a:t>
            </a:r>
            <a:endParaRPr lang="en-US" sz="2800" b="0" i="1" u="none" strike="noStrike" cap="none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Data Scientist, Glooko</a:t>
            </a:r>
            <a:endParaRPr lang="en-US" sz="2800" b="0" i="1" u="none" strike="noStrike" cap="none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EVALUTATING MODEL FIT</a:t>
            </a:r>
            <a:endParaRPr lang="en-US" sz="96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749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models on subsets of the data and calculate the average score.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cross_validation.KFold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len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n_folds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5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shuffle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[]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kf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train_index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scores.append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y.iloc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modeldata.iloc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[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test_index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])))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np.mean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(scores)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635000" y="736600"/>
            <a:ext cx="118955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USING K-FOLD CROSS VALIDATION WITH MSE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This can be compared to the model built on all of the data.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2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This score will be lower, but we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're trading off bias error for generalized error: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Which approach would predict new data more accurately?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 dirty="0">
              <a:solidFill>
                <a:srgbClr val="A71D5D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399" name="Shape 39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CROSS VALIDATION WITH LINEAR REGRESSION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961475" y="2224350"/>
            <a:ext cx="7559399" cy="2780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If we were to continue increasing the number of folds in cross validation, would error increase or decrease?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previous code example, perform k-fold cross validation for all even numbers between 2 and 50.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does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shuffle=True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do?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At what point does cross validation no longer seem to help the model?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Hint:  </a:t>
            </a:r>
            <a:r>
              <a:rPr lang="en-US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Consolas"/>
              </a:rPr>
              <a:t>range(2, 51, 2)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produces a list of even numbers from 2 to 50</a:t>
            </a:r>
          </a:p>
        </p:txBody>
      </p:sp>
      <p:sp>
        <p:nvSpPr>
          <p:cNvPr id="407" name="Shape 40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questions</a:t>
            </a:r>
          </a:p>
        </p:txBody>
      </p:sp>
      <p:sp>
        <p:nvSpPr>
          <p:cNvPr id="408" name="Shape 4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09" name="Shape 409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DIRECTIONS (20 minutes)</a:t>
            </a:r>
          </a:p>
        </p:txBody>
      </p:sp>
      <p:cxnSp>
        <p:nvCxnSpPr>
          <p:cNvPr id="410" name="Shape 410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1" name="Shape 411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ACTIVITY: CROSS VALIDATION WITH LINEAR REGRESSION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417" name="Shape 417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REGULARIZATION AND CROSS VALIDATION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WHAT IS REGULARIZATION? </a:t>
            </a:r>
            <a:r>
              <a:rPr lang="en-US" sz="3200" b="1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WHY DO WE USE IT?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35000" y="1260289"/>
            <a:ext cx="11734800" cy="60422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Regularization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is an additive approach to protect models against overfitting (being potentially biased and overconfident, not generalizing well).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becomes an additional weight to coefficients, shrinking them closer to zero.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L1 (Lasso Regression) adds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L2 (Ridge Regression) adds the square of the extra weight to coefficients.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Use Lasso when we have more features than observations (k &gt; n) and Ridge otherwise.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first model poorly explains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second model explains the general curve of the data.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third model drastically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overfits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the model, bending to every point.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Regularization helps prevent the third model. 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WHAT IS OVERFITTING?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750" y="1373200"/>
            <a:ext cx="7251300" cy="22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MSE if use Lasso or Ridge Regression directly?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linear_model.LinearRegression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linear_model.Lasso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().fit(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1672.58110765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OLS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1725.41581608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1672.60490113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# L2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 doesn’t seem to help.  Why is that?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need to optimize the regularization weight parameter (called alpha) through cross validation.</a:t>
            </a:r>
          </a:p>
        </p:txBody>
      </p:sp>
      <p:sp>
        <p:nvSpPr>
          <p:cNvPr id="442" name="Shape 442"/>
          <p:cNvSpPr/>
          <p:nvPr/>
        </p:nvSpPr>
        <p:spPr>
          <a:xfrm>
            <a:off x="635000" y="736600"/>
            <a:ext cx="87233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WHERE REGULARIZATION MAKES SENSE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Why is regularization important?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rgbClr val="333333"/>
                </a:solidFill>
                <a:highlight>
                  <a:srgbClr val="FFFFFF"/>
                </a:highlight>
                <a:latin typeface="Arial" charset="0"/>
                <a:ea typeface="Arial" charset="0"/>
                <a:cs typeface="Arial" charset="0"/>
                <a:sym typeface="Georgia"/>
              </a:rPr>
              <a:t>What does it protect against and how?</a:t>
            </a:r>
          </a:p>
        </p:txBody>
      </p:sp>
      <p:sp>
        <p:nvSpPr>
          <p:cNvPr id="451" name="Shape 4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52" name="Shape 4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53" name="Shape 453"/>
          <p:cNvSpPr/>
          <p:nvPr/>
        </p:nvSpPr>
        <p:spPr>
          <a:xfrm>
            <a:off x="2989800" y="1776150"/>
            <a:ext cx="9922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ANSWER </a:t>
            </a:r>
            <a:r>
              <a:rPr lang="en-US" sz="2000" b="1" dirty="0">
                <a:latin typeface="Arial" charset="0"/>
                <a:ea typeface="Arial" charset="0"/>
                <a:cs typeface="Arial" charset="0"/>
                <a:sym typeface="Oswald"/>
              </a:rPr>
              <a:t>THE</a:t>
            </a: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 FOLLOWING QUESTIONS (5 minutes)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EVALUATING DATA SETS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7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FULL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2" idx="3"/>
            <a:endCxn id="8" idx="1"/>
          </p:cNvCxnSpPr>
          <p:nvPr/>
        </p:nvCxnSpPr>
        <p:spPr>
          <a:xfrm>
            <a:off x="3294529" y="4417359"/>
            <a:ext cx="1585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449660" y="2756647"/>
            <a:ext cx="2178424" cy="33214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>
            <a:off x="7058537" y="4417359"/>
            <a:ext cx="1391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6864076" y="1860079"/>
            <a:ext cx="3764008" cy="5829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5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18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72459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 to predict riders over hours/days with a few features.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Does it make sense to use a ridge regression or a lasso regression?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Why?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QUICK CHECK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Let’s test a variety of alpha weights for Ridge Regression on the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data.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2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alphas: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'Alpha:'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a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(alpha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a)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lm.coef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_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10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happens to the weights of the coefficients as alpha increases?  What happens to the error as alpha increases?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UNDERSTANDING REGULARIZATION EFFECTS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Grid search exhaustively searches through all given options to find the best solution.  Grid search will try all combos given in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sz="600"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grid = {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5893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</a:t>
            </a:r>
            <a:r>
              <a:rPr lang="en-US" sz="2800" dirty="0" err="1">
                <a:latin typeface="Georgia"/>
                <a:ea typeface="Georgia"/>
                <a:cs typeface="Georgia"/>
                <a:sym typeface="Georgia"/>
              </a:rPr>
              <a:t>param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grid has six different options: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True, alpha 3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intercept</a:t>
            </a: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False, alpha 1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2</a:t>
            </a:r>
          </a:p>
          <a:p>
            <a:pPr lvl="1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intercept False, alpha 3</a:t>
            </a: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0400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010875" y="2431450"/>
            <a:ext cx="55877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 grid = {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'intercept'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an incredibly powerful, automated machine learning tool!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alphas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np.logspace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grid_search.GridSearchCV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linear_model.Ridge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(),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param_grid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'alpha'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 alphas},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 err="1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mean_squared_error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mean squared error here comes in negative, so let's make it positive.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gs.best_estimator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explains which </a:t>
            </a:r>
            <a:r>
              <a:rPr lang="en-US" sz="2400" dirty="0" err="1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grid_search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setup worked best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gs.grid_scores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_ </a:t>
            </a:r>
            <a:r>
              <a:rPr lang="en-US" sz="2400" dirty="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shows all the grid pairings and their performances.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635000" y="736600"/>
            <a:ext cx="112686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WE CAN MAKE THIS EASIER WITH GRID SEARCH!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GUIDED PRACTICE	</a:t>
            </a:r>
          </a:p>
        </p:txBody>
      </p:sp>
      <p:sp>
        <p:nvSpPr>
          <p:cNvPr id="503" name="Shape 50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GRID SEARCH CV, SOLVING FOR ALPHA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Modify the previous code to do the following: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Introduce cross validation into the grid search.  This is accessible from the cv argument.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Add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fit_intercept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= True and False to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dictionary.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Re-investigate the best score, best estimator, and grid score attributes as a result of the grid search.</a:t>
            </a:r>
          </a:p>
        </p:txBody>
      </p:sp>
      <p:sp>
        <p:nvSpPr>
          <p:cNvPr id="511" name="Shape 511"/>
          <p:cNvSpPr/>
          <p:nvPr/>
        </p:nvSpPr>
        <p:spPr>
          <a:xfrm>
            <a:off x="3052752" y="5792350"/>
            <a:ext cx="61755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New code and output that meets above requirements</a:t>
            </a:r>
          </a:p>
        </p:txBody>
      </p:sp>
      <p:sp>
        <p:nvSpPr>
          <p:cNvPr id="512" name="Shape 51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3" name="Shape 51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(25 minutes)</a:t>
            </a:r>
          </a:p>
        </p:txBody>
      </p:sp>
      <p:cxnSp>
        <p:nvCxnSpPr>
          <p:cNvPr id="514" name="Shape 51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5" name="Shape 515"/>
          <p:cNvSpPr/>
          <p:nvPr/>
        </p:nvSpPr>
        <p:spPr>
          <a:xfrm>
            <a:off x="635000" y="736600"/>
            <a:ext cx="123041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GRID SEARCH CV, SOLVING FOR ALPHA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INTRODUCTION</a:t>
            </a:r>
          </a:p>
        </p:txBody>
      </p:sp>
      <p:sp>
        <p:nvSpPr>
          <p:cNvPr id="521" name="Shape 52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MINIMIZING LOSS THROUGH GRADIENT DESCENT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EVALUATIONS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10" name="Shape 276"/>
          <p:cNvSpPr txBox="1">
            <a:spLocks noGrp="1"/>
          </p:cNvSpPr>
          <p:nvPr>
            <p:ph type="body" idx="1"/>
          </p:nvPr>
        </p:nvSpPr>
        <p:spPr>
          <a:xfrm>
            <a:off x="635002" y="1828799"/>
            <a:ext cx="8535892" cy="524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u="sng" dirty="0" smtClean="0">
                <a:latin typeface="Arial" charset="0"/>
                <a:ea typeface="Arial" charset="0"/>
                <a:cs typeface="Arial" charset="0"/>
                <a:sym typeface="Georgia"/>
              </a:rPr>
              <a:t>PROBLEMS WITH THIS APPROACH: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Purpose of a model is to use it again!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On a different dataset!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But how do we know those data will be comparable? </a:t>
            </a: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457200" algn="l" rtl="0"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What if there is some bias in our available data? </a:t>
            </a:r>
          </a:p>
        </p:txBody>
      </p:sp>
    </p:spTree>
    <p:extLst>
      <p:ext uri="{BB962C8B-B14F-4D97-AF65-F5344CB8AC3E}">
        <p14:creationId xmlns:p14="http://schemas.microsoft.com/office/powerpoint/2010/main" val="6743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also help us minimize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How Gradient Descent works: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random linear solution is provided as a starting point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solver attempts to find a next “step”:  take a step in any direction and measure the performance.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If the solver finds a better solution (i.e. lower MSE), this is the new starting point.</a:t>
            </a:r>
          </a:p>
          <a:p>
            <a:pPr marR="0" lvl="1" algn="l" rtl="0">
              <a:lnSpc>
                <a:spcPct val="130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these steps until the performance is optimized and no “next steps” perform better.  The size of steps will shrink over time.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GRADIENT DESCENT</a:t>
            </a:r>
          </a:p>
        </p:txBody>
      </p:sp>
      <p:pic>
        <p:nvPicPr>
          <p:cNvPr id="534" name="Shape 5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87" y="1189052"/>
            <a:ext cx="5671024" cy="60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start, steps,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6.2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optimized: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[start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steps]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next_steps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np.abs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better than'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distance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start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</a:p>
        </p:txBody>
      </p:sp>
      <p:sp>
        <p:nvSpPr>
          <p:cNvPr id="540" name="Shape 5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 CODE EXAMPLE OF GRADIENT DESCENT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got_better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'found better solution! using'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current_distance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a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optimized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2400" dirty="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'is closest to'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num_to_approach</a:t>
            </a:r>
            <a:endParaRPr lang="en-US" sz="2400"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What is the code doing?  What could go wrong?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GLOBAL VS LOCAL MINIMUMS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could solve for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instead of 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A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local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is confined to a very specific subset of solutions.  The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global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minimum considers all solutions.  These could be equal, but that’s not always true.</a:t>
            </a:r>
          </a:p>
        </p:txBody>
      </p:sp>
      <p:pic>
        <p:nvPicPr>
          <p:cNvPr id="553" name="Shape 5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475" y="3980700"/>
            <a:ext cx="5025849" cy="30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DEMO	</a:t>
            </a:r>
          </a:p>
        </p:txBody>
      </p:sp>
      <p:sp>
        <p:nvSpPr>
          <p:cNvPr id="559" name="Shape 559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works best when: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are working with a large dataset.  Smaller datasets are more prone to error.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is cleaned up and normalized.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is significantly faster than OLS.  This becomes important as data gets bigger.</a:t>
            </a:r>
          </a:p>
        </p:txBody>
      </p:sp>
      <p:sp>
        <p:nvSpPr>
          <p:cNvPr id="565" name="Shape 56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We can easily run a Gradient Descent regression.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Note:  The verbose argument can be set to 1 to see the optimization steps.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 </a:t>
            </a: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=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linear_model.SGDRegressor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lm.fit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lm.score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, y)</a:t>
            </a:r>
            <a:b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</a:br>
            <a:r>
              <a:rPr lang="en-US" sz="2400" dirty="0">
                <a:solidFill>
                  <a:srgbClr val="A71D5D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print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metrics.mean_squared_error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(y, 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lm.predict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(</a:t>
            </a:r>
            <a:r>
              <a:rPr lang="en-US" sz="2400" dirty="0" err="1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modeldata</a:t>
            </a:r>
            <a:r>
              <a:rPr lang="en-US" sz="2400" dirty="0">
                <a:solidFill>
                  <a:srgbClr val="333333"/>
                </a:solidFill>
                <a:highlight>
                  <a:srgbClr val="F7F7F7"/>
                </a:highlight>
                <a:latin typeface="Arial" charset="0"/>
                <a:ea typeface="Arial" charset="0"/>
                <a:cs typeface="Arial" charset="0"/>
                <a:sym typeface="Consolas"/>
              </a:rPr>
              <a:t>))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  <a:highlight>
                <a:srgbClr val="F7F7F7"/>
              </a:highlight>
              <a:latin typeface="Arial" charset="0"/>
              <a:ea typeface="Arial" charset="0"/>
              <a:cs typeface="Arial" charset="0"/>
              <a:sym typeface="Consolas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err="1">
                <a:latin typeface="Arial" charset="0"/>
                <a:ea typeface="Arial" charset="0"/>
                <a:cs typeface="Arial" charset="0"/>
                <a:sym typeface="Georgia"/>
              </a:rPr>
              <a:t>Untuned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, how well did gradient descent perform compared to OLS?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635000" y="736600"/>
            <a:ext cx="10481235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can be tuned with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learning rate:  how aggressively we solve the problem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epsilon:  at what point do we say the error margin is acceptable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iterations:  when should be we stop no matter what</a:t>
            </a:r>
          </a:p>
        </p:txBody>
      </p:sp>
      <p:sp>
        <p:nvSpPr>
          <p:cNvPr id="577" name="Shape 577"/>
          <p:cNvSpPr/>
          <p:nvPr/>
        </p:nvSpPr>
        <p:spPr>
          <a:xfrm>
            <a:off x="635000" y="736600"/>
            <a:ext cx="974612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APPLICATION OF GRADIENT DESCENT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INDEPENDENT PRACTICE	</a:t>
            </a:r>
          </a:p>
        </p:txBody>
      </p:sp>
      <p:sp>
        <p:nvSpPr>
          <p:cNvPr id="583" name="Shape 583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ON YOUR 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WHY NOT TEST THE MODEL FIRST?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6105" y="2756648"/>
            <a:ext cx="2178424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3812241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MODEL</a:t>
            </a:r>
            <a:endParaRPr lang="en-US" sz="2800"/>
          </a:p>
        </p:txBody>
      </p:sp>
      <p:sp>
        <p:nvSpPr>
          <p:cNvPr id="18" name="Rectangle 17"/>
          <p:cNvSpPr/>
          <p:nvPr/>
        </p:nvSpPr>
        <p:spPr>
          <a:xfrm>
            <a:off x="1116105" y="1313360"/>
            <a:ext cx="3764008" cy="5829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116105" y="1871187"/>
            <a:ext cx="3764008" cy="582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116105" y="4439576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16105" y="2778864"/>
            <a:ext cx="2178424" cy="33214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058537" y="4439576"/>
            <a:ext cx="1428312" cy="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1"/>
          </p:cNvCxnSpPr>
          <p:nvPr/>
        </p:nvCxnSpPr>
        <p:spPr>
          <a:xfrm flipV="1">
            <a:off x="3294529" y="4417359"/>
            <a:ext cx="1585584" cy="2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86849" y="6035976"/>
            <a:ext cx="3518453" cy="12022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 data you’ve never seen before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969325" y="5011337"/>
            <a:ext cx="2517524" cy="162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2 0.02913 L 0.16394 0.12608 C 0.19787 0.14913 0.24707 0.15543 0.29687 0.14304 C 0.35302 0.12848 0.39697 0.09935 0.42602 0.06065 L 0.56726 -0.11218 " pathEditMode="relative" rAng="21120000" ptsTypes="AAA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67" y="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9 0.00217 L 0.13867 0.01978 C 0.16736 0.02391 0.20996 0.02239 0.25439 0.01543 C 0.30481 0.00761 0.34473 -0.0037 0.37256 -0.01674 L 0.50598 -0.07631 " pathEditMode="relative" rAng="21300000" ptsTypes="A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42" y="-13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2 -0.01196 L 0.00012 0.116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13" grpId="0" animBg="1"/>
      <p:bldP spid="16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224350"/>
            <a:ext cx="9466800" cy="3673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There are tons of ways to approach a regression problem. </a:t>
            </a:r>
          </a:p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457200" marR="0" lvl="0" indent="-34290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Implement the Gradient Descent approach to our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  <a:sym typeface="Georgia"/>
              </a:rPr>
              <a:t>bikeshare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 modeling problem.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Show how Gradient Descent solves and optimizes the solution.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Demonstrate the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grid_search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module.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a model you evaluated last class or the simpler one from today.  Implement </a:t>
            </a:r>
            <a:r>
              <a:rPr lang="en-US" sz="1800" dirty="0" err="1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param_grid</a:t>
            </a: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in grid search to answer the following questions: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With a set of values between 10^-10 and 10^-1, how does MSE change?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Our data suggests we use L1 regularization.  Using a grid search with l1_ratios between 0 and 1, increasing every 0.05, does this statement hold true?  If not, did gradient descent have enough iterations to work properly? 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lphaL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these results change when you alter the learning rate?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54" y="6325750"/>
            <a:ext cx="7559399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latin typeface="Arial" charset="0"/>
                <a:ea typeface="Arial" charset="0"/>
                <a:cs typeface="Arial" charset="0"/>
                <a:sym typeface="Georgia"/>
              </a:rPr>
              <a:t>Gradient Descent approach and answered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9330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4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DIRECTIONS (30 minutes)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5" name="Shape 595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2" name="Shape 602"/>
          <p:cNvSpPr/>
          <p:nvPr/>
        </p:nvSpPr>
        <p:spPr>
          <a:xfrm>
            <a:off x="2961475" y="1344550"/>
            <a:ext cx="9466800" cy="5772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Starter Code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{} </a:t>
            </a:r>
            <a:r>
              <a:rPr lang="en-US" sz="1800">
                <a:solidFill>
                  <a:srgbClr val="96989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put your gradient descent parameters here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grid_search.GridSearchCV(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estimator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linear_model.SGDRegressor(),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cv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cross_validation.KFold(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(modeldata), n_folds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shuffle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param_grid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params,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scoring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'mean_squared_error'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gs.fit(modeldata, y)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'BEST ESTIMATOR'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gs.best_score_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gs.best_estimator_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'ALL ESTIMATORS'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gs.grid_scores_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03" name="Shape 60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4" name="Shape 604"/>
          <p:cNvSpPr/>
          <p:nvPr/>
        </p:nvSpPr>
        <p:spPr>
          <a:xfrm>
            <a:off x="635000" y="736600"/>
            <a:ext cx="9746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ON YOUR OWN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610" name="Shape 61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35000" y="952450"/>
            <a:ext cx="11734800" cy="361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(typical) range of r-squared?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the range of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would changing the scale or interpretation of y (your target variable) effect mean squared error?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What's cross validation, and why do we use it in machine learning?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What is error due to bias? What is error due to variance? Which is better for a model to have, if it had to have one?</a:t>
            </a:r>
          </a:p>
          <a:p>
            <a:pPr marL="203200" lvl="0" indent="-25654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gradient descent try a different approach to minimizing error?</a:t>
            </a:r>
          </a:p>
          <a:p>
            <a:pPr marR="0" lvl="0" algn="l" rtl="0">
              <a:lnSpc>
                <a:spcPct val="150000"/>
              </a:lnSpc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LESSON REVIEW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622" name="Shape 62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Georgia"/>
                <a:ea typeface="Georgia"/>
                <a:cs typeface="Georgia"/>
                <a:sym typeface="Georgia"/>
              </a:rPr>
              <a:t>Homework: Lesson 6</a:t>
            </a: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656" name="Shape 65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57" name="Shape 65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58" name="Shape 658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659" name="Shape 659"/>
          <p:cNvSpPr/>
          <p:nvPr/>
        </p:nvSpPr>
        <p:spPr>
          <a:xfrm>
            <a:off x="3113900" y="4078875"/>
            <a:ext cx="8988453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TRAINING VS TESTING SET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35001" y="1292775"/>
            <a:ext cx="10278163" cy="57803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So we’ve got this great method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What are the drawbacks? 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+ What if the Training vs Test split has some bias to it?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	- Decrease accuracy in the new data!</a:t>
            </a:r>
          </a:p>
          <a:p>
            <a:pPr marR="0" lvl="0" algn="l" rtl="0">
              <a:spcBef>
                <a:spcPts val="0"/>
              </a:spcBef>
              <a:buNone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	- But how can we reduce this sort of bias? </a:t>
            </a:r>
          </a:p>
        </p:txBody>
      </p:sp>
    </p:spTree>
    <p:extLst>
      <p:ext uri="{BB962C8B-B14F-4D97-AF65-F5344CB8AC3E}">
        <p14:creationId xmlns:p14="http://schemas.microsoft.com/office/powerpoint/2010/main" val="19972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1)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1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 rot="2321038">
            <a:off x="2127702" y="5591558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5000" y="2787634"/>
            <a:ext cx="2178424" cy="1638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6200000">
            <a:off x="5306374" y="4948853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2256175">
            <a:off x="1983144" y="5306276"/>
            <a:ext cx="3282935" cy="320491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0184" y="4644496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0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K-fold CROSS VALIDATION (Fold == 2)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000" y="2776526"/>
            <a:ext cx="11407199" cy="1660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	Training Set DATA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880113" y="5720554"/>
            <a:ext cx="2178424" cy="12102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2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2322784" y="4812743"/>
            <a:ext cx="2178424" cy="907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EVALUATE model</a:t>
            </a:r>
            <a:endParaRPr lang="en-US" sz="2800" dirty="0"/>
          </a:p>
        </p:txBody>
      </p:sp>
      <p:sp>
        <p:nvSpPr>
          <p:cNvPr id="4" name="Left Arrow 3"/>
          <p:cNvSpPr/>
          <p:nvPr/>
        </p:nvSpPr>
        <p:spPr>
          <a:xfrm rot="16200000">
            <a:off x="5306374" y="4948853"/>
            <a:ext cx="1347627" cy="3243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4675956">
            <a:off x="4069587" y="4956548"/>
            <a:ext cx="1388686" cy="3090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90184" y="4644496"/>
            <a:ext cx="2357468" cy="9331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Model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813424" y="2773826"/>
            <a:ext cx="2178424" cy="1663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TESTING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2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2089</Words>
  <Application>Microsoft Macintosh PowerPoint</Application>
  <PresentationFormat>Custom</PresentationFormat>
  <Paragraphs>417</Paragraphs>
  <Slides>66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Consolas</vt:lpstr>
      <vt:lpstr>Georgia</vt:lpstr>
      <vt:lpstr>Impact</vt:lpstr>
      <vt:lpstr>Merriweather Sans</vt:lpstr>
      <vt:lpstr>Oswald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DUE DATE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266</cp:revision>
  <dcterms:modified xsi:type="dcterms:W3CDTF">2017-03-08T01:28:10Z</dcterms:modified>
</cp:coreProperties>
</file>