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0" r:id="rId1"/>
    <p:sldMasterId id="2147483711" r:id="rId2"/>
  </p:sldMasterIdLst>
  <p:notesMasterIdLst>
    <p:notesMasterId r:id="rId77"/>
  </p:notesMasterIdLst>
  <p:sldIdLst>
    <p:sldId id="256" r:id="rId3"/>
    <p:sldId id="258" r:id="rId4"/>
    <p:sldId id="259" r:id="rId5"/>
    <p:sldId id="308" r:id="rId6"/>
    <p:sldId id="332" r:id="rId7"/>
    <p:sldId id="260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31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06" r:id="rId76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585"/>
  </p:normalViewPr>
  <p:slideViewPr>
    <p:cSldViewPr snapToGrid="0" snapToObjects="1">
      <p:cViewPr>
        <p:scale>
          <a:sx n="83" d="100"/>
          <a:sy n="83" d="100"/>
        </p:scale>
        <p:origin x="4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Relationship Id="rId3" Type="http://schemas.openxmlformats.org/officeDocument/2006/relationships/hyperlink" Target="http://scikit-learn.org/stable/auto_examples/cluster/plot_cluster_comparison.html#example-cluster-plot-cluster-comparison-py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Relationship Id="rId3" Type="http://schemas.openxmlformats.org/officeDocument/2006/relationships/hyperlink" Target="https://en.wikipedia.org/wiki/Voronoi_diagram" TargetMode="Externa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http://scikit-learn.org/stable/auto_examples/cluster/plot_cluster_comparison.html#example-cluster-plot-cluster-comparison-py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Recommendation Systems e.g. Netflix genres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Medical Imaging: differentiate tissues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Identifying market segments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Discover communities in social networks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Lots of applications for genomic sequences (homologous sequences, genotypes)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Earthquake epicenters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Fraud detection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www.naftaliharris.com</a:t>
            </a:r>
            <a:r>
              <a:rPr lang="en-US" dirty="0" smtClean="0"/>
              <a:t>/blog/visualizing-k-means-clustering/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https://en.wikipedia.org/wiki/Voronoi_diagram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Shape 6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41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5" name="Shape 7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294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39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6768336"/>
            <a:ext cx="3034453" cy="388791"/>
          </a:xfrm>
          <a:prstGeom prst="rect">
            <a:avLst/>
          </a:prstGeom>
        </p:spPr>
        <p:txBody>
          <a:bodyPr/>
          <a:lstStyle/>
          <a:p>
            <a:fld id="{6A474381-B905-AC4D-996E-1B391326B389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3307" y="6768336"/>
            <a:ext cx="4118187" cy="3887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0107" y="6768336"/>
            <a:ext cx="3034453" cy="388791"/>
          </a:xfrm>
          <a:prstGeom prst="rect">
            <a:avLst/>
          </a:prstGeom>
        </p:spPr>
        <p:txBody>
          <a:bodyPr/>
          <a:lstStyle/>
          <a:p>
            <a:fld id="{E154AD1D-5B8C-704D-8291-2E271452C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85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2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71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://www4.ncsu.edu/~jakatz2/files/dialectposter.png" TargetMode="External"/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cluster/plot_cluster_comparison.html#example-cluster-plot-cluster-comparison-py" TargetMode="External"/><Relationship Id="rId4" Type="http://schemas.openxmlformats.org/officeDocument/2006/relationships/hyperlink" Target="https://en.wikipedia.org/wiki/Category:Data_clustering_algorithms" TargetMode="External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hyperlink" Target="http://www.naftaliharris.com/blog/visualizing-k-means-cluster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means_clustering" TargetMode="External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Voronoi_diagram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cikit-learn.org/stable/modules/generated/sklearn.cluster.KMeans.html#sklearn.cluster.KMean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varianceexplained.org/r/kmeans-free-lunch/" TargetMode="External"/><Relationship Id="rId4" Type="http://schemas.openxmlformats.org/officeDocument/2006/relationships/hyperlink" Target="http://scikit-learn.org/stable/auto_examples/cluster/plot_kmeans_assumptions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DBSCAN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buffalo.edu/~jing/cse601/fa12/materials/clustering_density.pdf" TargetMode="External"/><Relationship Id="rId4" Type="http://schemas.openxmlformats.org/officeDocument/2006/relationships/hyperlink" Target="http://www.naftaliharris.com/blog/visualizing-dbscan-clustering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4" Type="http://schemas.openxmlformats.org/officeDocument/2006/relationships/image" Target="../media/image4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scikit-learn.org/stable/modules/clustering.html#clustering-performance-evaluation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i="1" dirty="0" smtClean="0">
                <a:solidFill>
                  <a:srgbClr val="E52123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Reid Offringa</a:t>
            </a:r>
            <a:endParaRPr lang="en-US" sz="2800" i="1" dirty="0">
              <a:solidFill>
                <a:srgbClr val="E52123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800" i="1" dirty="0" smtClean="0">
                <a:solidFill>
                  <a:srgbClr val="EAEAEA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Scientist, Glooko</a:t>
            </a:r>
            <a:endParaRPr lang="en-US" sz="2800" i="1" dirty="0">
              <a:solidFill>
                <a:srgbClr val="EAEAEA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21" y="619932"/>
            <a:ext cx="11734800" cy="613916"/>
          </a:xfrm>
        </p:spPr>
        <p:txBody>
          <a:bodyPr/>
          <a:lstStyle/>
          <a:p>
            <a:r>
              <a:rPr lang="en-US" sz="3000" dirty="0" smtClean="0"/>
              <a:t>Let’s explore this further</a:t>
            </a:r>
            <a:endParaRPr lang="en-US" sz="3000" dirty="0"/>
          </a:p>
        </p:txBody>
      </p:sp>
      <p:pic>
        <p:nvPicPr>
          <p:cNvPr id="4" name="Picture 3" descr="HIST_Male_Fem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70" y="1325134"/>
            <a:ext cx="5531502" cy="569053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105771" y="1700514"/>
            <a:ext cx="0" cy="4967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60653" y="1363410"/>
            <a:ext cx="2517007" cy="446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Mean Age is 58</a:t>
            </a:r>
            <a:endParaRPr lang="en-US" sz="1491" dirty="0"/>
          </a:p>
        </p:txBody>
      </p:sp>
      <p:sp>
        <p:nvSpPr>
          <p:cNvPr id="7" name="Rectangle 6"/>
          <p:cNvSpPr/>
          <p:nvPr/>
        </p:nvSpPr>
        <p:spPr>
          <a:xfrm>
            <a:off x="8366893" y="3520778"/>
            <a:ext cx="2517007" cy="446887"/>
          </a:xfrm>
          <a:prstGeom prst="rect">
            <a:avLst/>
          </a:prstGeom>
          <a:solidFill>
            <a:srgbClr val="45B4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Females</a:t>
            </a:r>
            <a:endParaRPr lang="en-US" sz="1491" dirty="0"/>
          </a:p>
        </p:txBody>
      </p:sp>
      <p:sp>
        <p:nvSpPr>
          <p:cNvPr id="8" name="Rectangle 7"/>
          <p:cNvSpPr/>
          <p:nvPr/>
        </p:nvSpPr>
        <p:spPr>
          <a:xfrm>
            <a:off x="8366893" y="3967664"/>
            <a:ext cx="2517007" cy="446887"/>
          </a:xfrm>
          <a:prstGeom prst="rect">
            <a:avLst/>
          </a:prstGeom>
          <a:solidFill>
            <a:srgbClr val="E95D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Males</a:t>
            </a:r>
            <a:endParaRPr lang="en-US" sz="1491" dirty="0"/>
          </a:p>
        </p:txBody>
      </p:sp>
    </p:spTree>
    <p:extLst>
      <p:ext uri="{BB962C8B-B14F-4D97-AF65-F5344CB8AC3E}">
        <p14:creationId xmlns:p14="http://schemas.microsoft.com/office/powerpoint/2010/main" val="8338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03" y="638968"/>
            <a:ext cx="11734800" cy="585398"/>
          </a:xfrm>
        </p:spPr>
        <p:txBody>
          <a:bodyPr/>
          <a:lstStyle/>
          <a:p>
            <a:r>
              <a:rPr lang="en-US" sz="3000" dirty="0" smtClean="0"/>
              <a:t>Oh! That makes sense</a:t>
            </a:r>
            <a:endParaRPr lang="en-US" sz="3000" dirty="0"/>
          </a:p>
        </p:txBody>
      </p:sp>
      <p:pic>
        <p:nvPicPr>
          <p:cNvPr id="4" name="Picture 3" descr="HIST_la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1" y="1649339"/>
            <a:ext cx="8763000" cy="54534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9303" y="1509522"/>
            <a:ext cx="2517007" cy="446887"/>
          </a:xfrm>
          <a:prstGeom prst="rect">
            <a:avLst/>
          </a:prstGeom>
          <a:solidFill>
            <a:srgbClr val="45B4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Females</a:t>
            </a:r>
            <a:endParaRPr lang="en-US" sz="1491" dirty="0"/>
          </a:p>
        </p:txBody>
      </p:sp>
      <p:sp>
        <p:nvSpPr>
          <p:cNvPr id="6" name="Rectangle 5"/>
          <p:cNvSpPr/>
          <p:nvPr/>
        </p:nvSpPr>
        <p:spPr>
          <a:xfrm>
            <a:off x="3225772" y="1509522"/>
            <a:ext cx="2517007" cy="446887"/>
          </a:xfrm>
          <a:prstGeom prst="rect">
            <a:avLst/>
          </a:prstGeom>
          <a:solidFill>
            <a:srgbClr val="E95D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Males</a:t>
            </a:r>
            <a:endParaRPr lang="en-US" sz="1491" dirty="0"/>
          </a:p>
        </p:txBody>
      </p:sp>
      <p:sp>
        <p:nvSpPr>
          <p:cNvPr id="7" name="Rectangle 6"/>
          <p:cNvSpPr/>
          <p:nvPr/>
        </p:nvSpPr>
        <p:spPr>
          <a:xfrm>
            <a:off x="8853726" y="3576925"/>
            <a:ext cx="2517007" cy="446887"/>
          </a:xfrm>
          <a:prstGeom prst="rect">
            <a:avLst/>
          </a:prstGeom>
          <a:solidFill>
            <a:srgbClr val="DE4A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Reporting Labor Pain</a:t>
            </a:r>
            <a:endParaRPr lang="en-US" sz="1491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270556" y="4023812"/>
            <a:ext cx="1596559" cy="917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7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36292"/>
            <a:ext cx="11734800" cy="588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Alternative to Graphing Everything </a:t>
            </a:r>
            <a:r>
              <a:rPr lang="en-US" sz="3000" dirty="0" smtClean="0"/>
              <a:t>: 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6" y="1689316"/>
            <a:ext cx="11734801" cy="4533684"/>
          </a:xfrm>
        </p:spPr>
        <p:txBody>
          <a:bodyPr>
            <a:noAutofit/>
          </a:bodyPr>
          <a:lstStyle/>
          <a:p>
            <a:r>
              <a:rPr lang="en-US" sz="2000" dirty="0" smtClean="0"/>
              <a:t>Take the same data</a:t>
            </a:r>
          </a:p>
          <a:p>
            <a:r>
              <a:rPr lang="en-US" sz="2000" dirty="0" smtClean="0"/>
              <a:t>Extract Two Latent Classes</a:t>
            </a:r>
          </a:p>
          <a:p>
            <a:pPr lvl="2"/>
            <a:r>
              <a:rPr lang="en-US" sz="2000" dirty="0" smtClean="0"/>
              <a:t>Latent Class 1, </a:t>
            </a:r>
            <a:r>
              <a:rPr lang="en-US" sz="2000" dirty="0" smtClean="0"/>
              <a:t>n=13,487</a:t>
            </a:r>
            <a:endParaRPr lang="en-US" sz="2000" dirty="0" smtClean="0"/>
          </a:p>
          <a:p>
            <a:pPr lvl="3"/>
            <a:r>
              <a:rPr lang="en-US" sz="2000" dirty="0" smtClean="0"/>
              <a:t>50% Female</a:t>
            </a:r>
          </a:p>
          <a:p>
            <a:pPr lvl="3"/>
            <a:r>
              <a:rPr lang="en-US" sz="2000" dirty="0" smtClean="0"/>
              <a:t>Age </a:t>
            </a:r>
            <a:r>
              <a:rPr lang="en-US" sz="2000" dirty="0" smtClean="0"/>
              <a:t>62.99</a:t>
            </a:r>
            <a:endParaRPr lang="en-US" sz="2000" dirty="0" smtClean="0"/>
          </a:p>
          <a:p>
            <a:pPr lvl="3"/>
            <a:r>
              <a:rPr lang="en-US" sz="2000" dirty="0" smtClean="0"/>
              <a:t>0% Reporting Labor Pain</a:t>
            </a:r>
          </a:p>
          <a:p>
            <a:pPr lvl="2"/>
            <a:r>
              <a:rPr lang="en-US" sz="2000" dirty="0" smtClean="0"/>
              <a:t>Latent Class 2, n=</a:t>
            </a:r>
            <a:r>
              <a:rPr lang="en-US" sz="2000" dirty="0"/>
              <a:t>2,963</a:t>
            </a:r>
            <a:endParaRPr lang="en-US" sz="2000" dirty="0" smtClean="0"/>
          </a:p>
          <a:p>
            <a:pPr lvl="3"/>
            <a:r>
              <a:rPr lang="en-US" sz="2000" dirty="0" smtClean="0"/>
              <a:t>100% </a:t>
            </a:r>
            <a:r>
              <a:rPr lang="en-US" sz="2000" dirty="0" smtClean="0"/>
              <a:t>Female</a:t>
            </a:r>
          </a:p>
          <a:p>
            <a:pPr lvl="3"/>
            <a:r>
              <a:rPr lang="en-US" sz="2000" dirty="0" smtClean="0"/>
              <a:t>Age 32.09</a:t>
            </a:r>
          </a:p>
          <a:p>
            <a:pPr lvl="3"/>
            <a:r>
              <a:rPr lang="en-US" sz="2000" dirty="0" smtClean="0"/>
              <a:t>100% </a:t>
            </a:r>
            <a:r>
              <a:rPr lang="en-US" sz="2000" dirty="0" smtClean="0"/>
              <a:t>Reporting Labor Pain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6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36291"/>
            <a:ext cx="11734800" cy="588075"/>
          </a:xfrm>
        </p:spPr>
        <p:txBody>
          <a:bodyPr/>
          <a:lstStyle/>
          <a:p>
            <a:r>
              <a:rPr lang="en-US" sz="3000" dirty="0" smtClean="0"/>
              <a:t>So, who are our customers?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029" y="1719415"/>
            <a:ext cx="8763000" cy="511152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Most are around 65</a:t>
            </a:r>
          </a:p>
          <a:p>
            <a:pPr lvl="1"/>
            <a:r>
              <a:rPr lang="en-US" sz="2000" dirty="0" smtClean="0"/>
              <a:t>NOT 58! </a:t>
            </a:r>
          </a:p>
          <a:p>
            <a:pPr lvl="1"/>
            <a:r>
              <a:rPr lang="en-US" sz="2000" dirty="0" smtClean="0"/>
              <a:t>Mix of males and females</a:t>
            </a:r>
          </a:p>
          <a:p>
            <a:r>
              <a:rPr lang="en-US" sz="2000" dirty="0" smtClean="0"/>
              <a:t>But SOME are around 32 </a:t>
            </a:r>
          </a:p>
          <a:p>
            <a:pPr lvl="1"/>
            <a:r>
              <a:rPr lang="en-US" sz="2000" dirty="0" smtClean="0"/>
              <a:t>100% female!</a:t>
            </a:r>
          </a:p>
          <a:p>
            <a:pPr lvl="1"/>
            <a:r>
              <a:rPr lang="en-US" sz="2000" dirty="0" smtClean="0"/>
              <a:t>That’s important! </a:t>
            </a:r>
          </a:p>
          <a:p>
            <a:pPr lvl="1"/>
            <a:r>
              <a:rPr lang="en-US" sz="2000" dirty="0" smtClean="0"/>
              <a:t>They’re giving birth! </a:t>
            </a:r>
          </a:p>
          <a:p>
            <a:pPr lvl="1"/>
            <a:r>
              <a:rPr lang="en-US" sz="2000" dirty="0" smtClean="0"/>
              <a:t>Not there for old age!</a:t>
            </a:r>
          </a:p>
          <a:p>
            <a:r>
              <a:rPr lang="en-US" sz="2000" dirty="0" smtClean="0"/>
              <a:t> So, how does </a:t>
            </a:r>
            <a:r>
              <a:rPr lang="en-US" sz="2000" dirty="0" smtClean="0"/>
              <a:t>this clustering method work</a:t>
            </a:r>
            <a:r>
              <a:rPr lang="en-US" sz="2000" dirty="0" smtClean="0"/>
              <a:t>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7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EXPECTATION MAXIMIZATION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373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51789"/>
            <a:ext cx="11734800" cy="557079"/>
          </a:xfrm>
        </p:spPr>
        <p:txBody>
          <a:bodyPr/>
          <a:lstStyle/>
          <a:p>
            <a:r>
              <a:rPr lang="en-US" sz="3000" dirty="0" smtClean="0"/>
              <a:t>Expectation Maximization!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5" y="1746573"/>
            <a:ext cx="11734801" cy="3809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steps</a:t>
            </a:r>
          </a:p>
          <a:p>
            <a:r>
              <a:rPr lang="en-US" sz="2000" dirty="0" smtClean="0"/>
              <a:t>1) Expectation </a:t>
            </a:r>
          </a:p>
          <a:p>
            <a:r>
              <a:rPr lang="en-US" sz="2000" dirty="0" smtClean="0"/>
              <a:t>2) Maximization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Basically, a guess and check loop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020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36292"/>
            <a:ext cx="11734800" cy="588074"/>
          </a:xfrm>
        </p:spPr>
        <p:txBody>
          <a:bodyPr/>
          <a:lstStyle/>
          <a:p>
            <a:r>
              <a:rPr lang="en-US" sz="3000" dirty="0" smtClean="0"/>
              <a:t>EM: What is it?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6" y="1576092"/>
            <a:ext cx="11734801" cy="3809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steps</a:t>
            </a:r>
          </a:p>
          <a:p>
            <a:r>
              <a:rPr lang="en-US" sz="2000" dirty="0" smtClean="0"/>
              <a:t>1) Expectation </a:t>
            </a:r>
          </a:p>
          <a:p>
            <a:pPr lvl="1"/>
            <a:r>
              <a:rPr lang="en-US" sz="2000" dirty="0" smtClean="0"/>
              <a:t>Given a guess for missing information</a:t>
            </a:r>
          </a:p>
          <a:p>
            <a:pPr lvl="1"/>
            <a:r>
              <a:rPr lang="en-US" sz="2000" dirty="0" smtClean="0"/>
              <a:t>Returns ‘expected’ estimate</a:t>
            </a:r>
          </a:p>
          <a:p>
            <a:r>
              <a:rPr lang="en-US" sz="2000" dirty="0" smtClean="0"/>
              <a:t>2) Maximization</a:t>
            </a:r>
          </a:p>
          <a:p>
            <a:pPr lvl="1"/>
            <a:r>
              <a:rPr lang="en-US" sz="2000" dirty="0" smtClean="0"/>
              <a:t>Given ‘expected’ estimate</a:t>
            </a:r>
          </a:p>
          <a:p>
            <a:pPr lvl="1"/>
            <a:r>
              <a:rPr lang="en-US" sz="2000" dirty="0" smtClean="0"/>
              <a:t>Optimize missing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199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20793"/>
            <a:ext cx="11734800" cy="588075"/>
          </a:xfrm>
        </p:spPr>
        <p:txBody>
          <a:bodyPr/>
          <a:lstStyle/>
          <a:p>
            <a:r>
              <a:rPr lang="en-US" sz="3000" dirty="0" smtClean="0"/>
              <a:t>EM: What is it?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7" y="1746573"/>
            <a:ext cx="11734801" cy="38099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OK, sort of 3 steps</a:t>
            </a:r>
          </a:p>
          <a:p>
            <a:r>
              <a:rPr lang="en-US" sz="2000" b="1" dirty="0" smtClean="0"/>
              <a:t>A) Initial random guess for missing info</a:t>
            </a:r>
          </a:p>
          <a:p>
            <a:r>
              <a:rPr lang="en-US" sz="2000" dirty="0" smtClean="0"/>
              <a:t>1) Expectation </a:t>
            </a:r>
          </a:p>
          <a:p>
            <a:pPr lvl="1"/>
            <a:r>
              <a:rPr lang="en-US" sz="2000" dirty="0" smtClean="0"/>
              <a:t>Given a guess for missing information</a:t>
            </a:r>
          </a:p>
          <a:p>
            <a:pPr lvl="1"/>
            <a:r>
              <a:rPr lang="en-US" sz="2000" dirty="0" smtClean="0"/>
              <a:t>Returns ‘expected’ estimate</a:t>
            </a:r>
          </a:p>
          <a:p>
            <a:r>
              <a:rPr lang="en-US" sz="2000" dirty="0" smtClean="0"/>
              <a:t>2) Maximization</a:t>
            </a:r>
          </a:p>
          <a:p>
            <a:pPr lvl="1"/>
            <a:r>
              <a:rPr lang="en-US" sz="2000" dirty="0" smtClean="0"/>
              <a:t>Given ‘expected’ estimate</a:t>
            </a:r>
          </a:p>
          <a:p>
            <a:pPr lvl="1"/>
            <a:r>
              <a:rPr lang="en-US" sz="2000" dirty="0" smtClean="0"/>
              <a:t>Optimize missing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9018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7" y="651790"/>
            <a:ext cx="11734800" cy="572576"/>
          </a:xfrm>
        </p:spPr>
        <p:txBody>
          <a:bodyPr/>
          <a:lstStyle/>
          <a:p>
            <a:r>
              <a:rPr lang="en-US" sz="3000" dirty="0" smtClean="0"/>
              <a:t>EM: Finding Maximum Likelihood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7" y="1715576"/>
            <a:ext cx="11734801" cy="3809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A) Initial random guess for ML</a:t>
            </a:r>
          </a:p>
          <a:p>
            <a:r>
              <a:rPr lang="en-US" sz="2000" dirty="0" smtClean="0"/>
              <a:t>1) Expectation </a:t>
            </a:r>
          </a:p>
          <a:p>
            <a:pPr lvl="1"/>
            <a:r>
              <a:rPr lang="en-US" sz="2000" dirty="0" smtClean="0"/>
              <a:t>Guess for the maximum likelihood</a:t>
            </a:r>
          </a:p>
          <a:p>
            <a:pPr lvl="1"/>
            <a:r>
              <a:rPr lang="en-US" sz="2000" dirty="0" smtClean="0"/>
              <a:t>Returns a guess for the expected probabilities</a:t>
            </a:r>
          </a:p>
          <a:p>
            <a:r>
              <a:rPr lang="en-US" sz="2000" dirty="0" smtClean="0"/>
              <a:t>2) Maximization</a:t>
            </a:r>
          </a:p>
          <a:p>
            <a:pPr lvl="1"/>
            <a:r>
              <a:rPr lang="en-US" sz="2000" dirty="0" smtClean="0"/>
              <a:t>Given ‘expected’ probabilities</a:t>
            </a:r>
          </a:p>
          <a:p>
            <a:pPr lvl="1"/>
            <a:r>
              <a:rPr lang="en-US" sz="2000" dirty="0" smtClean="0"/>
              <a:t>Calculates the 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5207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3" y="636291"/>
            <a:ext cx="11734800" cy="571764"/>
          </a:xfrm>
        </p:spPr>
        <p:txBody>
          <a:bodyPr/>
          <a:lstStyle/>
          <a:p>
            <a:r>
              <a:rPr lang="en-US" sz="3000" dirty="0" smtClean="0"/>
              <a:t>Coin Flipping Example</a:t>
            </a:r>
            <a:endParaRPr lang="en-US" sz="3000" dirty="0"/>
          </a:p>
        </p:txBody>
      </p:sp>
      <p:sp>
        <p:nvSpPr>
          <p:cNvPr id="4" name="Oval 3"/>
          <p:cNvSpPr/>
          <p:nvPr/>
        </p:nvSpPr>
        <p:spPr>
          <a:xfrm>
            <a:off x="7075973" y="1707696"/>
            <a:ext cx="2817167" cy="2817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B</a:t>
            </a:r>
            <a:endParaRPr lang="en-US" sz="7454" dirty="0"/>
          </a:p>
        </p:txBody>
      </p:sp>
      <p:sp>
        <p:nvSpPr>
          <p:cNvPr id="5" name="Oval 4"/>
          <p:cNvSpPr/>
          <p:nvPr/>
        </p:nvSpPr>
        <p:spPr>
          <a:xfrm>
            <a:off x="2971667" y="1707696"/>
            <a:ext cx="2817167" cy="2817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A</a:t>
            </a:r>
            <a:endParaRPr lang="en-US" sz="7454" dirty="0"/>
          </a:p>
        </p:txBody>
      </p:sp>
      <p:sp>
        <p:nvSpPr>
          <p:cNvPr id="6" name="TextBox 5"/>
          <p:cNvSpPr txBox="1"/>
          <p:nvPr/>
        </p:nvSpPr>
        <p:spPr>
          <a:xfrm>
            <a:off x="7525801" y="5040001"/>
            <a:ext cx="1917513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B ) = 0.45</a:t>
            </a:r>
            <a:endParaRPr lang="en-US" sz="1491" dirty="0"/>
          </a:p>
        </p:txBody>
      </p:sp>
      <p:sp>
        <p:nvSpPr>
          <p:cNvPr id="7" name="TextBox 6"/>
          <p:cNvSpPr txBox="1"/>
          <p:nvPr/>
        </p:nvSpPr>
        <p:spPr>
          <a:xfrm>
            <a:off x="3325875" y="5040002"/>
            <a:ext cx="1917513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A ) = 0.80</a:t>
            </a:r>
            <a:endParaRPr lang="en-US" sz="1491" dirty="0"/>
          </a:p>
        </p:txBody>
      </p:sp>
    </p:spTree>
    <p:extLst>
      <p:ext uri="{BB962C8B-B14F-4D97-AF65-F5344CB8AC3E}">
        <p14:creationId xmlns:p14="http://schemas.microsoft.com/office/powerpoint/2010/main" val="17369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Supervised vs unsupervised algorithms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Understand and apply k-means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clustering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Expectation Maximization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Silhouette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Metric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COMMUNICATING RESULTS</a:t>
            </a:r>
          </a:p>
        </p:txBody>
      </p:sp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LEARNING 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65" y="632848"/>
            <a:ext cx="11734800" cy="591518"/>
          </a:xfrm>
        </p:spPr>
        <p:txBody>
          <a:bodyPr/>
          <a:lstStyle/>
          <a:p>
            <a:r>
              <a:rPr lang="en-US" sz="3000" dirty="0" smtClean="0"/>
              <a:t>Coin Flipping Example</a:t>
            </a:r>
            <a:endParaRPr lang="en-US" sz="3000" dirty="0"/>
          </a:p>
        </p:txBody>
      </p:sp>
      <p:sp>
        <p:nvSpPr>
          <p:cNvPr id="4" name="Oval 3"/>
          <p:cNvSpPr/>
          <p:nvPr/>
        </p:nvSpPr>
        <p:spPr>
          <a:xfrm>
            <a:off x="7510682" y="4365827"/>
            <a:ext cx="1350943" cy="1350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B</a:t>
            </a:r>
            <a:endParaRPr lang="en-US" sz="7454" dirty="0"/>
          </a:p>
        </p:txBody>
      </p:sp>
      <p:sp>
        <p:nvSpPr>
          <p:cNvPr id="5" name="Oval 4"/>
          <p:cNvSpPr/>
          <p:nvPr/>
        </p:nvSpPr>
        <p:spPr>
          <a:xfrm>
            <a:off x="7510682" y="1707697"/>
            <a:ext cx="1350943" cy="13509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A</a:t>
            </a:r>
            <a:endParaRPr lang="en-US" sz="7454" dirty="0"/>
          </a:p>
        </p:txBody>
      </p:sp>
      <p:sp>
        <p:nvSpPr>
          <p:cNvPr id="6" name="TextBox 5"/>
          <p:cNvSpPr txBox="1"/>
          <p:nvPr/>
        </p:nvSpPr>
        <p:spPr>
          <a:xfrm>
            <a:off x="7134070" y="5732869"/>
            <a:ext cx="1917513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B ) = 0.45</a:t>
            </a:r>
            <a:endParaRPr lang="en-US" sz="1491" dirty="0"/>
          </a:p>
        </p:txBody>
      </p:sp>
      <p:sp>
        <p:nvSpPr>
          <p:cNvPr id="7" name="TextBox 6"/>
          <p:cNvSpPr txBox="1"/>
          <p:nvPr/>
        </p:nvSpPr>
        <p:spPr>
          <a:xfrm>
            <a:off x="7125549" y="3058641"/>
            <a:ext cx="1917513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A ) = 0.80</a:t>
            </a:r>
            <a:endParaRPr lang="en-US" sz="149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37243" y="1984049"/>
            <a:ext cx="3674722" cy="4413618"/>
          </a:xfrm>
        </p:spPr>
        <p:txBody>
          <a:bodyPr>
            <a:normAutofit lnSpcReduction="10000"/>
          </a:bodyPr>
          <a:lstStyle/>
          <a:p>
            <a:r>
              <a:rPr lang="en-US" sz="2556" dirty="0"/>
              <a:t>Say we observe the following:</a:t>
            </a:r>
          </a:p>
          <a:p>
            <a:endParaRPr lang="en-US" sz="2556" dirty="0"/>
          </a:p>
          <a:p>
            <a:r>
              <a:rPr lang="en-US" sz="2556" dirty="0"/>
              <a:t>HHHHTHHHHH</a:t>
            </a:r>
          </a:p>
          <a:p>
            <a:r>
              <a:rPr lang="en-US" sz="2556" dirty="0"/>
              <a:t>Is it A or B?</a:t>
            </a:r>
          </a:p>
          <a:p>
            <a:endParaRPr lang="en-US" sz="2556" dirty="0"/>
          </a:p>
          <a:p>
            <a:r>
              <a:rPr lang="en-US" sz="2556" dirty="0"/>
              <a:t>What about:</a:t>
            </a:r>
          </a:p>
          <a:p>
            <a:r>
              <a:rPr lang="en-US" sz="2556" dirty="0"/>
              <a:t>HTTTHHTHTH</a:t>
            </a:r>
          </a:p>
          <a:p>
            <a:r>
              <a:rPr lang="en-US" sz="2556" dirty="0"/>
              <a:t>Is it A or B?</a:t>
            </a:r>
          </a:p>
        </p:txBody>
      </p:sp>
    </p:spTree>
    <p:extLst>
      <p:ext uri="{BB962C8B-B14F-4D97-AF65-F5344CB8AC3E}">
        <p14:creationId xmlns:p14="http://schemas.microsoft.com/office/powerpoint/2010/main" val="2011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510682" y="4365827"/>
            <a:ext cx="1350943" cy="1350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B</a:t>
            </a:r>
            <a:endParaRPr lang="en-US" sz="7454" dirty="0"/>
          </a:p>
        </p:txBody>
      </p:sp>
      <p:sp>
        <p:nvSpPr>
          <p:cNvPr id="5" name="Oval 4"/>
          <p:cNvSpPr/>
          <p:nvPr/>
        </p:nvSpPr>
        <p:spPr>
          <a:xfrm>
            <a:off x="7519202" y="2112093"/>
            <a:ext cx="1350943" cy="13509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54" dirty="0"/>
              <a:t>A</a:t>
            </a:r>
            <a:endParaRPr lang="en-US" sz="7454" dirty="0"/>
          </a:p>
        </p:txBody>
      </p:sp>
      <p:sp>
        <p:nvSpPr>
          <p:cNvPr id="6" name="TextBox 5"/>
          <p:cNvSpPr txBox="1"/>
          <p:nvPr/>
        </p:nvSpPr>
        <p:spPr>
          <a:xfrm>
            <a:off x="7134070" y="5732869"/>
            <a:ext cx="1758815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B ) = ??</a:t>
            </a:r>
            <a:endParaRPr lang="en-US" sz="1491" dirty="0"/>
          </a:p>
        </p:txBody>
      </p:sp>
      <p:sp>
        <p:nvSpPr>
          <p:cNvPr id="7" name="TextBox 6"/>
          <p:cNvSpPr txBox="1"/>
          <p:nvPr/>
        </p:nvSpPr>
        <p:spPr>
          <a:xfrm>
            <a:off x="7134070" y="3463037"/>
            <a:ext cx="1758815" cy="3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91" dirty="0"/>
              <a:t>P(Heads | A ) = ??</a:t>
            </a:r>
            <a:endParaRPr lang="en-US" sz="149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19805" y="4656287"/>
            <a:ext cx="4396827" cy="2153163"/>
          </a:xfrm>
        </p:spPr>
        <p:txBody>
          <a:bodyPr>
            <a:normAutofit/>
          </a:bodyPr>
          <a:lstStyle/>
          <a:p>
            <a:r>
              <a:rPr lang="en-US" sz="2556" dirty="0"/>
              <a:t>We can automate these guesses!</a:t>
            </a:r>
          </a:p>
          <a:p>
            <a:r>
              <a:rPr lang="en-US" sz="2556" dirty="0"/>
              <a:t>With EM!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37243" y="2251923"/>
            <a:ext cx="3674722" cy="2404363"/>
          </a:xfrm>
          <a:prstGeom prst="rect">
            <a:avLst/>
          </a:prstGeom>
        </p:spPr>
        <p:txBody>
          <a:bodyPr vert="horz" lIns="97367" tIns="48683" rIns="97367" bIns="48683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1) </a:t>
            </a:r>
            <a:r>
              <a:rPr lang="en-US" sz="2556" dirty="0">
                <a:latin typeface="Courier"/>
                <a:cs typeface="Courier"/>
              </a:rPr>
              <a:t>HTTTH HTHTH</a:t>
            </a:r>
          </a:p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2) </a:t>
            </a:r>
            <a:r>
              <a:rPr lang="en-US" sz="2556" dirty="0">
                <a:latin typeface="Courier"/>
                <a:cs typeface="Courier"/>
              </a:rPr>
              <a:t>HHHHT HHHHH</a:t>
            </a:r>
          </a:p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3) </a:t>
            </a:r>
            <a:r>
              <a:rPr lang="en-US" sz="2556" dirty="0">
                <a:latin typeface="Courier"/>
                <a:cs typeface="Courier"/>
              </a:rPr>
              <a:t>HTHHH HHTHH</a:t>
            </a:r>
          </a:p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4) </a:t>
            </a:r>
            <a:r>
              <a:rPr lang="en-US" sz="2556" dirty="0">
                <a:latin typeface="Courier"/>
                <a:cs typeface="Courier"/>
              </a:rPr>
              <a:t>HTHTT THHTT</a:t>
            </a:r>
          </a:p>
          <a:p>
            <a:pPr marL="0" indent="0">
              <a:buNone/>
            </a:pPr>
            <a:r>
              <a:rPr lang="en-US" sz="2556" dirty="0">
                <a:latin typeface="Calibri"/>
                <a:cs typeface="Calibri"/>
              </a:rPr>
              <a:t>5) </a:t>
            </a:r>
            <a:r>
              <a:rPr lang="en-US" sz="2556" dirty="0">
                <a:latin typeface="Courier"/>
                <a:cs typeface="Courier"/>
              </a:rPr>
              <a:t>THHHT HHHTH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55424" y="2273072"/>
            <a:ext cx="1626132" cy="6117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Don’t know this!</a:t>
            </a:r>
            <a:endParaRPr lang="en-US" sz="149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035707" y="2884800"/>
            <a:ext cx="519717" cy="624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534763" y="4544204"/>
            <a:ext cx="1626132" cy="6117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Don’t know this!</a:t>
            </a:r>
            <a:endParaRPr lang="en-US" sz="149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015046" y="5155931"/>
            <a:ext cx="519717" cy="624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31004" y="1808105"/>
            <a:ext cx="4080961" cy="4739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Don’t know group membership</a:t>
            </a:r>
            <a:endParaRPr lang="en-US" sz="1491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4565" y="632848"/>
            <a:ext cx="11734800" cy="5915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r>
              <a:rPr lang="en-US" sz="3000" smtClean="0"/>
              <a:t>Coin Flipping Example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778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build="p"/>
      <p:bldP spid="10" grpId="0"/>
      <p:bldP spid="11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4" y="636291"/>
            <a:ext cx="11734800" cy="588075"/>
          </a:xfrm>
        </p:spPr>
        <p:txBody>
          <a:bodyPr>
            <a:noAutofit/>
          </a:bodyPr>
          <a:lstStyle/>
          <a:p>
            <a:r>
              <a:rPr lang="en-US" sz="3000" dirty="0" smtClean="0"/>
              <a:t>EASY IF YOU KNEW EVERYTHING</a:t>
            </a:r>
            <a:endParaRPr lang="en-US" sz="3000" dirty="0"/>
          </a:p>
        </p:txBody>
      </p:sp>
      <p:pic>
        <p:nvPicPr>
          <p:cNvPr id="4" name="Picture 3" descr="Maximum Likelih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26" y="1889168"/>
            <a:ext cx="9260507" cy="41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47" y="635430"/>
            <a:ext cx="11734800" cy="604967"/>
          </a:xfrm>
        </p:spPr>
        <p:txBody>
          <a:bodyPr/>
          <a:lstStyle/>
          <a:p>
            <a:r>
              <a:rPr lang="en-US" sz="3000" dirty="0" smtClean="0"/>
              <a:t>Expectation Step: OVERVIEW</a:t>
            </a:r>
            <a:endParaRPr lang="en-US" sz="3000" dirty="0"/>
          </a:p>
        </p:txBody>
      </p:sp>
      <p:pic>
        <p:nvPicPr>
          <p:cNvPr id="4" name="Picture 3" descr="Expec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29" y="1707862"/>
            <a:ext cx="9200437" cy="4765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4212" y="6696809"/>
            <a:ext cx="3606471" cy="4829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First we make a guess!</a:t>
            </a:r>
            <a:endParaRPr lang="en-US" sz="1491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3533905" y="6473080"/>
            <a:ext cx="370306" cy="465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02" y="635431"/>
            <a:ext cx="11734800" cy="588074"/>
          </a:xfrm>
        </p:spPr>
        <p:txBody>
          <a:bodyPr/>
          <a:lstStyle/>
          <a:p>
            <a:r>
              <a:rPr lang="en-US" sz="3000" dirty="0" smtClean="0"/>
              <a:t>Expectation Step: Part 1</a:t>
            </a:r>
            <a:endParaRPr lang="en-US" sz="3000" dirty="0"/>
          </a:p>
        </p:txBody>
      </p:sp>
      <p:pic>
        <p:nvPicPr>
          <p:cNvPr id="3" name="Picture 2" descr="Expectation le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1" y="1671333"/>
            <a:ext cx="5384467" cy="507517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05367" y="2109612"/>
            <a:ext cx="3378533" cy="4413618"/>
          </a:xfrm>
        </p:spPr>
        <p:txBody>
          <a:bodyPr>
            <a:normAutofit/>
          </a:bodyPr>
          <a:lstStyle/>
          <a:p>
            <a:r>
              <a:rPr lang="en-US" sz="2130" dirty="0"/>
              <a:t>Assume observations are generated by some prior probability (theta)</a:t>
            </a:r>
          </a:p>
          <a:p>
            <a:r>
              <a:rPr lang="en-US" sz="2130" dirty="0"/>
              <a:t>Given theta sub A, what’s the P(A | o)?</a:t>
            </a:r>
          </a:p>
          <a:p>
            <a:r>
              <a:rPr lang="en-US" sz="2130" dirty="0"/>
              <a:t>Use binomial formula!</a:t>
            </a:r>
          </a:p>
          <a:p>
            <a:r>
              <a:rPr lang="en-US" sz="2130" dirty="0"/>
              <a:t>Then find the probability of an observation belonging to A, compared to B:</a:t>
            </a:r>
          </a:p>
          <a:p>
            <a:r>
              <a:rPr lang="en-US" sz="2130" dirty="0"/>
              <a:t>P(</a:t>
            </a:r>
            <a:r>
              <a:rPr lang="en-US" sz="2130" dirty="0" err="1"/>
              <a:t>A|o</a:t>
            </a:r>
            <a:r>
              <a:rPr lang="en-US" sz="2130" dirty="0"/>
              <a:t>)/[P(</a:t>
            </a:r>
            <a:r>
              <a:rPr lang="en-US" sz="2130" dirty="0" err="1"/>
              <a:t>A|o</a:t>
            </a:r>
            <a:r>
              <a:rPr lang="en-US" sz="2130" dirty="0"/>
              <a:t>)+P(</a:t>
            </a:r>
            <a:r>
              <a:rPr lang="en-US" sz="2130" dirty="0" err="1"/>
              <a:t>B|o</a:t>
            </a:r>
            <a:r>
              <a:rPr lang="en-US" sz="2130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4595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98" y="651790"/>
            <a:ext cx="11734800" cy="588074"/>
          </a:xfrm>
        </p:spPr>
        <p:txBody>
          <a:bodyPr/>
          <a:lstStyle/>
          <a:p>
            <a:r>
              <a:rPr lang="en-US" sz="3000" dirty="0" smtClean="0"/>
              <a:t>Expectation Step: Part 2</a:t>
            </a:r>
            <a:endParaRPr lang="en-US" sz="3000" dirty="0"/>
          </a:p>
        </p:txBody>
      </p:sp>
      <p:pic>
        <p:nvPicPr>
          <p:cNvPr id="6" name="Picture 5" descr="Expectation right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76" y="1956915"/>
            <a:ext cx="5219002" cy="415836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09179" y="1956915"/>
            <a:ext cx="3674722" cy="4413618"/>
          </a:xfrm>
        </p:spPr>
        <p:txBody>
          <a:bodyPr>
            <a:normAutofit lnSpcReduction="10000"/>
          </a:bodyPr>
          <a:lstStyle/>
          <a:p>
            <a:r>
              <a:rPr lang="en-US" sz="2130" dirty="0"/>
              <a:t>This formula generates a “weight” :</a:t>
            </a:r>
          </a:p>
          <a:p>
            <a:r>
              <a:rPr lang="en-US" sz="2130" dirty="0"/>
              <a:t>P(</a:t>
            </a:r>
            <a:r>
              <a:rPr lang="en-US" sz="2130" dirty="0" err="1"/>
              <a:t>A|o</a:t>
            </a:r>
            <a:r>
              <a:rPr lang="en-US" sz="2130" dirty="0"/>
              <a:t>)/[P(</a:t>
            </a:r>
            <a:r>
              <a:rPr lang="en-US" sz="2130" dirty="0" err="1"/>
              <a:t>A|o</a:t>
            </a:r>
            <a:r>
              <a:rPr lang="en-US" sz="2130" dirty="0"/>
              <a:t>)+P(</a:t>
            </a:r>
            <a:r>
              <a:rPr lang="en-US" sz="2130" dirty="0" err="1"/>
              <a:t>B|o</a:t>
            </a:r>
            <a:r>
              <a:rPr lang="en-US" sz="2130" dirty="0"/>
              <a:t>)]</a:t>
            </a:r>
          </a:p>
          <a:p>
            <a:r>
              <a:rPr lang="en-US" sz="2130" dirty="0"/>
              <a:t>For each observation:</a:t>
            </a:r>
          </a:p>
          <a:p>
            <a:r>
              <a:rPr lang="en-US" sz="2130" dirty="0"/>
              <a:t>Multiply weight by number of heads and tails. </a:t>
            </a:r>
          </a:p>
          <a:p>
            <a:r>
              <a:rPr lang="en-US" sz="2130" dirty="0"/>
              <a:t>Add them up</a:t>
            </a:r>
          </a:p>
          <a:p>
            <a:r>
              <a:rPr lang="en-US" sz="2130" dirty="0"/>
              <a:t>Produces a count of heads and tails</a:t>
            </a:r>
          </a:p>
          <a:p>
            <a:r>
              <a:rPr lang="en-US" sz="2130" dirty="0"/>
              <a:t>W</a:t>
            </a:r>
            <a:r>
              <a:rPr lang="en-US" sz="2130" dirty="0"/>
              <a:t>eighted by probability of coin membership</a:t>
            </a:r>
          </a:p>
          <a:p>
            <a:endParaRPr lang="en-US" sz="2130" dirty="0"/>
          </a:p>
          <a:p>
            <a:endParaRPr lang="en-US" sz="2130" dirty="0"/>
          </a:p>
        </p:txBody>
      </p:sp>
    </p:spTree>
    <p:extLst>
      <p:ext uri="{BB962C8B-B14F-4D97-AF65-F5344CB8AC3E}">
        <p14:creationId xmlns:p14="http://schemas.microsoft.com/office/powerpoint/2010/main" val="3113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pectation right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7" y="1956915"/>
            <a:ext cx="4312323" cy="3435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952" y="682885"/>
            <a:ext cx="11734800" cy="541481"/>
          </a:xfrm>
        </p:spPr>
        <p:txBody>
          <a:bodyPr>
            <a:noAutofit/>
          </a:bodyPr>
          <a:lstStyle/>
          <a:p>
            <a:r>
              <a:rPr lang="en-US" sz="3000" dirty="0" smtClean="0"/>
              <a:t>Maximization Step: </a:t>
            </a:r>
            <a:r>
              <a:rPr lang="en-US" sz="3000" dirty="0" smtClean="0"/>
              <a:t>ML </a:t>
            </a:r>
            <a:r>
              <a:rPr lang="en-US" sz="3000" dirty="0" smtClean="0"/>
              <a:t>from Weighted Count</a:t>
            </a:r>
            <a:endParaRPr lang="en-US" sz="3000" dirty="0"/>
          </a:p>
        </p:txBody>
      </p:sp>
      <p:pic>
        <p:nvPicPr>
          <p:cNvPr id="6" name="Picture 5" descr="Max ste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8" y="3643941"/>
            <a:ext cx="4050795" cy="291831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833687" y="4917970"/>
            <a:ext cx="1351330" cy="3702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/>
          </a:p>
        </p:txBody>
      </p:sp>
      <p:sp>
        <p:nvSpPr>
          <p:cNvPr id="8" name="Rectangle 7"/>
          <p:cNvSpPr/>
          <p:nvPr/>
        </p:nvSpPr>
        <p:spPr>
          <a:xfrm>
            <a:off x="1795070" y="4917970"/>
            <a:ext cx="4038618" cy="370256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1"/>
          </a:p>
        </p:txBody>
      </p:sp>
    </p:spTree>
    <p:extLst>
      <p:ext uri="{BB962C8B-B14F-4D97-AF65-F5344CB8AC3E}">
        <p14:creationId xmlns:p14="http://schemas.microsoft.com/office/powerpoint/2010/main" val="14403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03" y="635431"/>
            <a:ext cx="11734800" cy="588074"/>
          </a:xfrm>
        </p:spPr>
        <p:txBody>
          <a:bodyPr>
            <a:noAutofit/>
          </a:bodyPr>
          <a:lstStyle/>
          <a:p>
            <a:r>
              <a:rPr lang="en-US" sz="3000" dirty="0" smtClean="0"/>
              <a:t>Maximization Step</a:t>
            </a:r>
            <a:r>
              <a:rPr lang="en-US" sz="3000" smtClean="0"/>
              <a:t>: </a:t>
            </a:r>
            <a:r>
              <a:rPr lang="en-US" sz="3000" smtClean="0"/>
              <a:t>IF </a:t>
            </a:r>
            <a:r>
              <a:rPr lang="en-US" sz="3000" dirty="0" smtClean="0"/>
              <a:t>YOU KNEW EVERYTHING</a:t>
            </a:r>
            <a:endParaRPr lang="en-US" sz="3000" dirty="0"/>
          </a:p>
        </p:txBody>
      </p:sp>
      <p:pic>
        <p:nvPicPr>
          <p:cNvPr id="4" name="Picture 3" descr="Maximum Likelih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26" y="1889168"/>
            <a:ext cx="9260507" cy="413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97" y="653763"/>
            <a:ext cx="11734800" cy="555105"/>
          </a:xfrm>
        </p:spPr>
        <p:txBody>
          <a:bodyPr/>
          <a:lstStyle/>
          <a:p>
            <a:r>
              <a:rPr lang="en-US" sz="3000" dirty="0" smtClean="0"/>
              <a:t>REPEAT</a:t>
            </a:r>
            <a:endParaRPr lang="en-US" sz="3000" dirty="0"/>
          </a:p>
        </p:txBody>
      </p:sp>
      <p:pic>
        <p:nvPicPr>
          <p:cNvPr id="4" name="Picture 3" descr="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92" y="1364963"/>
            <a:ext cx="7450422" cy="54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36291"/>
            <a:ext cx="11734800" cy="572577"/>
          </a:xfrm>
        </p:spPr>
        <p:txBody>
          <a:bodyPr/>
          <a:lstStyle/>
          <a:p>
            <a:r>
              <a:rPr lang="en-US" sz="3000" dirty="0" smtClean="0"/>
              <a:t>What uses the EM algorithm?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6" y="1731075"/>
            <a:ext cx="11734801" cy="3809999"/>
          </a:xfrm>
        </p:spPr>
        <p:txBody>
          <a:bodyPr/>
          <a:lstStyle/>
          <a:p>
            <a:r>
              <a:rPr lang="en-US" sz="2000" dirty="0" smtClean="0"/>
              <a:t>EM clustering</a:t>
            </a:r>
          </a:p>
          <a:p>
            <a:r>
              <a:rPr lang="en-US" sz="2000" dirty="0" smtClean="0"/>
              <a:t>K-means clustering</a:t>
            </a:r>
          </a:p>
          <a:p>
            <a:pPr lvl="1"/>
            <a:r>
              <a:rPr lang="en-US" sz="2000" dirty="0" smtClean="0"/>
              <a:t>sometimes called “Hard EM”</a:t>
            </a:r>
          </a:p>
          <a:p>
            <a:r>
              <a:rPr lang="en-US" sz="2000" dirty="0" smtClean="0"/>
              <a:t>Latent class analysis </a:t>
            </a:r>
          </a:p>
          <a:p>
            <a:pPr lvl="1"/>
            <a:r>
              <a:rPr lang="en-US" sz="2000" dirty="0" smtClean="0"/>
              <a:t>AKA mixture models</a:t>
            </a:r>
          </a:p>
          <a:p>
            <a:pPr lvl="1"/>
            <a:r>
              <a:rPr lang="en-US" sz="2000" dirty="0" smtClean="0"/>
              <a:t>AKA Latent profile analysis</a:t>
            </a:r>
          </a:p>
          <a:p>
            <a:r>
              <a:rPr lang="en-US" sz="2000" dirty="0" smtClean="0"/>
              <a:t>Item response theory</a:t>
            </a:r>
          </a:p>
          <a:p>
            <a:r>
              <a:rPr lang="en-US" sz="2000" dirty="0" err="1" smtClean="0"/>
              <a:t>Probit</a:t>
            </a:r>
            <a:r>
              <a:rPr lang="en-US" sz="2000" dirty="0" smtClean="0"/>
              <a:t> regression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8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OPENING</a:t>
            </a:r>
          </a:p>
        </p:txBody>
      </p:sp>
      <p:sp>
        <p:nvSpPr>
          <p:cNvPr id="433" name="Shape 433"/>
          <p:cNvSpPr/>
          <p:nvPr/>
        </p:nvSpPr>
        <p:spPr>
          <a:xfrm>
            <a:off x="635000" y="1473200"/>
            <a:ext cx="11734800" cy="2806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UNSUPERVISED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445" name="Shape 44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Centroids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37" y="1272712"/>
            <a:ext cx="9357724" cy="475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1670350" y="6134200"/>
            <a:ext cx="10642500" cy="8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Source: http://stackoverflow.com/questions/24645068/k-means-clustering-major-understanding-issue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Why might data often appear in centered clusters?</a:t>
            </a:r>
          </a:p>
        </p:txBody>
      </p:sp>
      <p:sp>
        <p:nvSpPr>
          <p:cNvPr id="462" name="Shape 46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63" name="Shape 46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64" name="Shape 46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65" name="Shape 465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Density-Based</a:t>
            </a: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357925" y="6676725"/>
            <a:ext cx="11644800" cy="7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Source: http://</a:t>
            </a:r>
            <a:r>
              <a:rPr lang="en-US" dirty="0" err="1"/>
              <a:t>www.sthda.com</a:t>
            </a:r>
            <a:r>
              <a:rPr lang="en-US" dirty="0"/>
              <a:t>/</a:t>
            </a:r>
            <a:r>
              <a:rPr lang="en-US" dirty="0" err="1"/>
              <a:t>english</a:t>
            </a:r>
            <a:r>
              <a:rPr lang="en-US" dirty="0"/>
              <a:t>/wiki/dbscan-density-based-clustering-for-discovering-clusters-in-large-datasets-with-noise-unsupervised-machine-learning</a:t>
            </a:r>
          </a:p>
        </p:txBody>
      </p:sp>
      <p:pic>
        <p:nvPicPr>
          <p:cNvPr id="473" name="Shape 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398" y="1292775"/>
            <a:ext cx="5807001" cy="53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 descr="http://www.sthda.com/sthda/RDoc/figure/clustering/dbscan-density-based-clustering-data-dbscan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50" y="2029525"/>
            <a:ext cx="4927499" cy="42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Why might data often appear in density-based clusters?</a:t>
            </a:r>
          </a:p>
        </p:txBody>
      </p:sp>
      <p:sp>
        <p:nvSpPr>
          <p:cNvPr id="483" name="Shape 48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484" name="Shape 48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485" name="Shape 48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486" name="Shape 48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492" name="Shape 492" descr="https://piedtype.files.wordpress.com/2009/11/softdrinks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00" y="1478625"/>
            <a:ext cx="8650974" cy="507707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2464187" y="6717150"/>
            <a:ext cx="6872400" cy="80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See also: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http://www4.ncsu.edu/~jakatz2/files/dialectposter.png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Hierarchical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Based on classification trees (next lesson)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06" name="Shape 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is unsupervised learning different from classification?</a:t>
            </a:r>
          </a:p>
        </p:txBody>
      </p:sp>
      <p:sp>
        <p:nvSpPr>
          <p:cNvPr id="509" name="Shape 50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10" name="Shape 51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11" name="Shape 51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12" name="Shape 51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There are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many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4"/>
              </a:rPr>
              <a:t>clustering algorithms</a:t>
            </a:r>
          </a:p>
        </p:txBody>
      </p:sp>
      <p:pic>
        <p:nvPicPr>
          <p:cNvPr id="519" name="Shape 519" descr="../../_images/plot_cluster_comparison_0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0150" y="2232325"/>
            <a:ext cx="9684801" cy="48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25" name="Shape 5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Shape 526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you think of a real-world clustering application?</a:t>
            </a:r>
          </a:p>
        </p:txBody>
      </p:sp>
      <p:sp>
        <p:nvSpPr>
          <p:cNvPr id="528" name="Shape 528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29" name="Shape 529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30" name="Shape 53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31" name="Shape 53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Types of Machine Learning Problems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01" y="3533613"/>
            <a:ext cx="7237708" cy="2696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5" idx="3"/>
          </p:cNvCxnSpPr>
          <p:nvPr/>
        </p:nvCxnSpPr>
        <p:spPr>
          <a:xfrm>
            <a:off x="1332854" y="4881966"/>
            <a:ext cx="95624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2"/>
          </p:cNvCxnSpPr>
          <p:nvPr/>
        </p:nvCxnSpPr>
        <p:spPr>
          <a:xfrm>
            <a:off x="7276455" y="1828800"/>
            <a:ext cx="0" cy="4401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1172" y="2710902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Continuous</a:t>
            </a:r>
            <a:endParaRPr lang="en-US" sz="3000" dirty="0"/>
          </a:p>
        </p:txBody>
      </p:sp>
      <p:sp>
        <p:nvSpPr>
          <p:cNvPr id="38" name="TextBox 37"/>
          <p:cNvSpPr txBox="1"/>
          <p:nvPr/>
        </p:nvSpPr>
        <p:spPr>
          <a:xfrm>
            <a:off x="7546155" y="2702617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Categorical</a:t>
            </a:r>
            <a:endParaRPr lang="en-US" sz="3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03609" y="4029559"/>
            <a:ext cx="2105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Supervised</a:t>
            </a:r>
            <a:endParaRPr lang="en-US" sz="30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7210" y="5377912"/>
            <a:ext cx="2531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Unsupervised</a:t>
            </a:r>
            <a:endParaRPr lang="en-US" sz="3000" dirty="0"/>
          </a:p>
        </p:txBody>
      </p:sp>
      <p:sp>
        <p:nvSpPr>
          <p:cNvPr id="41" name="TextBox 40"/>
          <p:cNvSpPr txBox="1"/>
          <p:nvPr/>
        </p:nvSpPr>
        <p:spPr>
          <a:xfrm>
            <a:off x="4242876" y="3937623"/>
            <a:ext cx="2125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Regression</a:t>
            </a:r>
            <a:endParaRPr lang="en-US" sz="3000" dirty="0"/>
          </a:p>
        </p:txBody>
      </p:sp>
      <p:sp>
        <p:nvSpPr>
          <p:cNvPr id="42" name="TextBox 41"/>
          <p:cNvSpPr txBox="1"/>
          <p:nvPr/>
        </p:nvSpPr>
        <p:spPr>
          <a:xfrm>
            <a:off x="7546155" y="3966649"/>
            <a:ext cx="2446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Classification</a:t>
            </a:r>
            <a:endParaRPr lang="en-US" sz="3000" dirty="0"/>
          </a:p>
        </p:txBody>
      </p:sp>
      <p:sp>
        <p:nvSpPr>
          <p:cNvPr id="43" name="TextBox 42"/>
          <p:cNvSpPr txBox="1"/>
          <p:nvPr/>
        </p:nvSpPr>
        <p:spPr>
          <a:xfrm>
            <a:off x="7546155" y="5180376"/>
            <a:ext cx="19127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Clustering</a:t>
            </a:r>
            <a:endParaRPr lang="en-US" sz="3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98296" y="5084818"/>
            <a:ext cx="27687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PCA / </a:t>
            </a:r>
          </a:p>
          <a:p>
            <a:r>
              <a:rPr lang="en-US" sz="3000" dirty="0" smtClean="0"/>
              <a:t>Factor 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703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  <a:tabLst/>
              <a:defRPr/>
            </a:pPr>
            <a:endParaRPr lang="en-US"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ANSWERS </a:t>
            </a:r>
            <a:r>
              <a:rPr lang="mr-IN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–</a:t>
            </a:r>
            <a:r>
              <a:rPr lang="en-US" sz="20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 Note: I’ll record this in class</a:t>
            </a:r>
            <a:endParaRPr lang="en-US" sz="20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cxnSp>
        <p:nvCxnSpPr>
          <p:cNvPr id="541" name="Shape 541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547" name="Shape 54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K-MEANS: CENTRIOD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k-Means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clustering is a popular centroid-based clustering algorithm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Basic idea: find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k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clusters in the data centrally located around various mean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4"/>
              </a:rPr>
              <a:t>Awesome Demo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k-Means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seeks to minimize the sum of squares about the means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Precisely, find k subsets S_1, … S_k of the data with means mu_1, …, mu_k that minimizes:</a:t>
            </a:r>
          </a:p>
        </p:txBody>
      </p:sp>
      <p:pic>
        <p:nvPicPr>
          <p:cNvPr id="560" name="Shape 5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450" y="3882637"/>
            <a:ext cx="9525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This is a computationally difficult problem to solve so we rely on heuristics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The “standard” heuristic is called “Lloyd’s Algorithm”: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Start with k initial mean values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Data points are then split up into a </a:t>
            </a:r>
            <a:r>
              <a:rPr lang="en-US" sz="28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Voronoi diagram</a:t>
            </a:r>
          </a:p>
          <a:p>
            <a:pPr marR="0" lvl="2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Each point is assigned to the “closest” mean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Calculate new means based on centroids of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Repeat until clusters do not change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35006" y="1746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Start with initial k mean values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Data points are then split up into a </a:t>
            </a: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Voronoi diagram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Calculate new means based on centroids</a:t>
            </a:r>
          </a:p>
        </p:txBody>
      </p:sp>
      <p:pic>
        <p:nvPicPr>
          <p:cNvPr id="573" name="Shape 5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975" y="4032250"/>
            <a:ext cx="1574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Shape 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433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6391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27350" y="4032250"/>
            <a:ext cx="17653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K-MEANS CLUSTERING</a:t>
            </a:r>
          </a:p>
        </p:txBody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sklearn.cluster import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KMeans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Arial" charset="0"/>
                <a:ea typeface="Arial" charset="0"/>
                <a:cs typeface="Arial" charset="0"/>
                <a:sym typeface="Georgia"/>
              </a:rPr>
              <a:t>est = </a:t>
            </a:r>
            <a:r>
              <a:rPr lang="en-US" sz="24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KMeans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(n_clusters=3)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588" name="Shape 5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Shape 58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 we assign meaning to the clusters we find?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 clusters always have meaning?</a:t>
            </a:r>
          </a:p>
        </p:txBody>
      </p:sp>
      <p:sp>
        <p:nvSpPr>
          <p:cNvPr id="591" name="Shape 59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592" name="Shape 59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593" name="Shape 59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 Hebrew" charset="-79"/>
                <a:ea typeface="Arial Hebrew" charset="-79"/>
                <a:cs typeface="Arial Hebrew" charset="-79"/>
                <a:sym typeface="Oswald"/>
              </a:rPr>
              <a:t>K-MEANS CLUSTERING</a:t>
            </a:r>
          </a:p>
        </p:txBody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Assumptions are important! k-Means assumes: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k is the correct number of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the data is </a:t>
            </a:r>
            <a:r>
              <a:rPr lang="en-US" sz="2400" dirty="0" err="1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isotropically</a:t>
            </a: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 distributed (circular/spherical distribution)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the variance is the same for each variable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clusters are roughly the same size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</a:rPr>
              <a:t>Nice counterexamples / cases where assumptions are not met: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 dirty="0">
                <a:solidFill>
                  <a:schemeClr val="hlink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  <a:hlinkClick r:id="rId3"/>
              </a:rPr>
              <a:t>http://varianceexplained.org/r/kmeans-free-lunch/</a:t>
            </a:r>
          </a:p>
          <a:p>
            <a:pPr marL="457200" marR="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-US" sz="2400" u="sng" dirty="0">
                <a:solidFill>
                  <a:schemeClr val="hlink"/>
                </a:solidFill>
                <a:latin typeface="Arial Hebrew" charset="-79"/>
                <a:ea typeface="Arial Hebrew" charset="-79"/>
                <a:cs typeface="Arial Hebrew" charset="-79"/>
                <a:sym typeface="Georgia"/>
                <a:hlinkClick r:id="rId4"/>
              </a:rPr>
              <a:t>Scikit-Learn Examples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 Hebrew" charset="-79"/>
                <a:ea typeface="Arial Hebrew" charset="-79"/>
                <a:cs typeface="Arial Hebrew" charset="-79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 Hebrew" charset="-79"/>
              <a:ea typeface="Arial Hebrew" charset="-79"/>
              <a:cs typeface="Arial Hebrew" charset="-79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CLUSTERING </a:t>
            </a:r>
            <a:r>
              <a:rPr lang="mr-IN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–</a:t>
            </a: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 We’re going to skip this section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But I’m including here for people who want to know more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635000" y="2620074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DBSCAN: DENSITY BASED CLUSTERING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UNSUPERVISED LEARNING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386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WHAT: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Discovers underlying structure of your data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WHY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Can help explain the contents of a large dataset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E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xplain “noise” in dataset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Can help to segment </a:t>
            </a:r>
          </a:p>
          <a:p>
            <a:pPr marL="1320800" lvl="2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HOW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: Clustering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EM </a:t>
            </a:r>
          </a:p>
          <a:p>
            <a:pPr marL="1320800" lvl="2" indent="-256540">
              <a:buSzPct val="100000"/>
              <a:buFont typeface="Georgia"/>
              <a:buChar char="‣"/>
            </a:pPr>
            <a:r>
              <a:rPr lang="en-US" sz="2800" dirty="0" err="1" smtClean="0">
                <a:latin typeface="Arial" charset="0"/>
                <a:ea typeface="Arial" charset="0"/>
                <a:cs typeface="Arial" charset="0"/>
                <a:sym typeface="Georgia"/>
              </a:rPr>
              <a:t>KMeans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endParaRPr lang="en-US" sz="2800" dirty="0" smtClean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053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DBSCAN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: </a:t>
            </a: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Density-based spatial clustering of applications with noise (1996)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Main idea: Group together closely-packed points by identifying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Core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Reachable points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Outliers (not reachable)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Two parameters: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min_samples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eps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Core points: at least </a:t>
            </a: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min_samples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points within </a:t>
            </a:r>
            <a:r>
              <a:rPr lang="en-US" sz="2800" b="1">
                <a:latin typeface="Arial" charset="0"/>
                <a:ea typeface="Arial" charset="0"/>
                <a:cs typeface="Arial" charset="0"/>
                <a:sym typeface="Georgia"/>
              </a:rPr>
              <a:t>eps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of the core point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Such points are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directly reachable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from the core point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Reachable: point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is reachable from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if there is a path of core points from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p</a:t>
            </a: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to </a:t>
            </a:r>
            <a:r>
              <a:rPr lang="en-US" sz="2800" i="1">
                <a:latin typeface="Arial" charset="0"/>
                <a:ea typeface="Arial" charset="0"/>
                <a:cs typeface="Arial" charset="0"/>
                <a:sym typeface="Georgia"/>
              </a:rPr>
              <a:t>q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Outlier: not reachable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 cluster is a collection of connected core and reachable points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pic>
        <p:nvPicPr>
          <p:cNvPr id="632" name="Shape 6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675" y="3443025"/>
            <a:ext cx="5080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Density-Based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Another example: </a:t>
            </a: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Page 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4"/>
              </a:rPr>
              <a:t>Awesome Demo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644" name="Shape 6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DBSCAN differ from k-means?</a:t>
            </a:r>
          </a:p>
        </p:txBody>
      </p:sp>
      <p:sp>
        <p:nvSpPr>
          <p:cNvPr id="647" name="Shape 647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48" name="Shape 64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49" name="Shape 649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50" name="Shape 6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sklearn.cluster import DBSCAN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Arial" charset="0"/>
                <a:ea typeface="Arial" charset="0"/>
                <a:cs typeface="Arial" charset="0"/>
                <a:sym typeface="Georgia"/>
              </a:rPr>
              <a:t>est = DBSCAN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(eps=0.5, min_samples=10)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311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DBSCAN advantages: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find arbitrarily-shaped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Don’t have to specify number of clusters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Robust to outliers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DBSCAN disadvantages: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Doesn’t work well when clusters are of varying densities</a:t>
            </a:r>
          </a:p>
          <a:p>
            <a:pPr marR="0" lvl="2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hard to chose parameters that work for all clusters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Can be hard to chose correct parameters regardless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DBSCAN CLUSTERING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CLUSTERING USERS</a:t>
            </a:r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does DBSCAN differ from k-means?</a:t>
            </a:r>
          </a:p>
        </p:txBody>
      </p:sp>
      <p:sp>
        <p:nvSpPr>
          <p:cNvPr id="671" name="Shape 67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672" name="Shape 67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673" name="Shape 67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674" name="Shape 67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680" name="Shape 68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HIERARCHICAL CLUSTERING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CLUSTERING: Hierarchical</a:t>
            </a:r>
          </a:p>
        </p:txBody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6048000" cy="4338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Build hierarchies that form clusters</a:t>
            </a:r>
          </a:p>
          <a:p>
            <a:pPr lvl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Based on classification trees (next lesson)</a:t>
            </a:r>
          </a:p>
        </p:txBody>
      </p:sp>
      <p:pic>
        <p:nvPicPr>
          <p:cNvPr id="687" name="Shape 6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25" y="1515200"/>
            <a:ext cx="5497574" cy="54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UNSUPERVISED LEARNING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5386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Unsupervised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learning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has a different goal: </a:t>
            </a: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feature </a:t>
            </a:r>
            <a:r>
              <a:rPr lang="en-US" sz="2800" b="1" dirty="0" smtClean="0">
                <a:latin typeface="Arial" charset="0"/>
                <a:ea typeface="Arial" charset="0"/>
                <a:cs typeface="Arial" charset="0"/>
                <a:sym typeface="Georgia"/>
              </a:rPr>
              <a:t>discovery</a:t>
            </a:r>
          </a:p>
          <a:p>
            <a:pPr marL="863600" lvl="1" indent="-256540"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Think of PCA and LDA!</a:t>
            </a: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Clustering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is a common and fundamental example of unsupervised learning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Clustering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algorithms try to find meaningful groups within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data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lvl="0" indent="-256540">
              <a:buSzPct val="100000"/>
              <a:buFont typeface="Georgia"/>
              <a:buChar char="‣"/>
            </a:pPr>
            <a:r>
              <a:rPr lang="en-US" sz="2800" b="1" dirty="0">
                <a:latin typeface="Arial" charset="0"/>
                <a:ea typeface="Arial" charset="0"/>
                <a:cs typeface="Arial" charset="0"/>
                <a:sym typeface="Georgia"/>
              </a:rPr>
              <a:t>COMPARE TO Classification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-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supervised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: each observation (row of data) has an objective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  <a:sym typeface="Georgia"/>
              </a:rPr>
              <a:t> outcome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on which we can train a model.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HIERARCHICAL CLUSTERING</a:t>
            </a:r>
          </a:p>
        </p:txBody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We’ll discuss the details once we cover decision trees. For now we can black box the model and fit with sklearn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sklearn.cluster import AgglomerativeClustering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latin typeface="Arial" charset="0"/>
                <a:ea typeface="Arial" charset="0"/>
                <a:cs typeface="Arial" charset="0"/>
                <a:sym typeface="Georgia"/>
              </a:rPr>
              <a:t>est = 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AgglomerativeClustering(n_clusters=4)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est.fit(X)</a:t>
            </a: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labels = est.labels_</a:t>
            </a: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Let’s try it out!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</a:p>
        </p:txBody>
      </p:sp>
      <p:sp>
        <p:nvSpPr>
          <p:cNvPr id="699" name="Shape 69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CLUSTERING METRICS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 METRICS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As usual we need a metric to evaluate model fit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For clustering we use a metric called the </a:t>
            </a:r>
            <a:r>
              <a:rPr lang="en-US" sz="2400" u="sng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Silhouette Coefficient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  <a:sym typeface="Georgia"/>
              </a:rPr>
              <a:t>a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is the mean distance between a sample and all other points in the cluster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400" b="1" dirty="0">
                <a:latin typeface="Arial" charset="0"/>
                <a:ea typeface="Arial" charset="0"/>
                <a:cs typeface="Arial" charset="0"/>
                <a:sym typeface="Georgia"/>
              </a:rPr>
              <a:t>b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is the mean distance between a sample and all other points in the 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  <a:sym typeface="Georgia"/>
              </a:rPr>
              <a:t>nearest</a:t>
            </a: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cluster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The Silhouette Coefficient is: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 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Ranges between 1 and -1</a:t>
            </a: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Arial" charset="0"/>
                <a:ea typeface="Arial" charset="0"/>
                <a:cs typeface="Arial" charset="0"/>
                <a:sym typeface="Georgia"/>
              </a:rPr>
              <a:t>Average over all points to judge the cluster algorithm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</p:txBody>
      </p:sp>
      <p:pic>
        <p:nvPicPr>
          <p:cNvPr id="706" name="Shape 7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200" y="4614025"/>
            <a:ext cx="18192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 METRICS</a:t>
            </a:r>
          </a:p>
        </p:txBody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 import metrics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from sklearn.cluster import KMeans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kmeans_model = KMeans(n_clusters=3, random_state=1).fit(X)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labels = kmeans_model.labels_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metrics.silhouette_score(X, labels, metric='euclidean')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 METRICS</a:t>
            </a:r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There are a number of </a:t>
            </a:r>
            <a:r>
              <a:rPr lang="en-US" sz="2400" u="sng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Georgia"/>
                <a:hlinkClick r:id="rId3"/>
              </a:rPr>
              <a:t>other metrics</a:t>
            </a: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 based on: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Mutual Information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Homogeneity</a:t>
            </a:r>
          </a:p>
          <a:p>
            <a:pPr marR="0" lvl="1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Adjusted Rand Index (when you know the labels on the training data)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PUTTING IT TOGETHER</a:t>
            </a:r>
          </a:p>
        </p:txBody>
      </p:sp>
      <p:sp>
        <p:nvSpPr>
          <p:cNvPr id="724" name="Shape 72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CLUSTERING, CLASSIFICATION,</a:t>
            </a:r>
          </a:p>
          <a:p>
            <a:pPr lvl="0" rtl="0">
              <a:lnSpc>
                <a:spcPct val="7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AND REGRESSION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KNOWLEDGE CHECK</a:t>
            </a:r>
          </a:p>
        </p:txBody>
      </p:sp>
      <p:pic>
        <p:nvPicPr>
          <p:cNvPr id="730" name="Shape 7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Shape 73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How might we combine clustering and classification?</a:t>
            </a:r>
          </a:p>
        </p:txBody>
      </p:sp>
      <p:sp>
        <p:nvSpPr>
          <p:cNvPr id="733" name="Shape 733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Answers to the above questions</a:t>
            </a:r>
          </a:p>
        </p:txBody>
      </p:sp>
      <p:sp>
        <p:nvSpPr>
          <p:cNvPr id="734" name="Shape 734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735" name="Shape 735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ANSWER THE FOLLOWING QUESTIONS</a:t>
            </a:r>
          </a:p>
        </p:txBody>
      </p:sp>
      <p:cxnSp>
        <p:nvCxnSpPr>
          <p:cNvPr id="736" name="Shape 73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CLUSTERING, CLASSIFICATION, AND REGRESSION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11734800" cy="53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We can use clustering to discover new features and then use those features for either classification or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For classification, we could use e.g. k-NN to classify new points into the discovered clusters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31140" algn="l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24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For regression, we could use a dummy variable for the clusters as a variable in our regression</a:t>
            </a: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4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ACTIVITY:  CLUSTERING + CLASSIFICATION</a:t>
            </a:r>
          </a:p>
        </p:txBody>
      </p:sp>
      <p:pic>
        <p:nvPicPr>
          <p:cNvPr id="748" name="Shape 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Shape 74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2961475" y="2030250"/>
            <a:ext cx="9146400" cy="3204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Using the starter code, perform a k-means clustering on the flight delay data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Georgia"/>
              </a:rPr>
              <a:t>Use the clustering to create a classifier</a:t>
            </a:r>
          </a:p>
        </p:txBody>
      </p:sp>
      <p:sp>
        <p:nvSpPr>
          <p:cNvPr id="751" name="Shape 75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 charset="0"/>
                <a:ea typeface="Arial" charset="0"/>
                <a:cs typeface="Arial" charset="0"/>
                <a:sym typeface="Georgia"/>
              </a:rPr>
              <a:t>A completed notebook</a:t>
            </a:r>
          </a:p>
        </p:txBody>
      </p:sp>
      <p:sp>
        <p:nvSpPr>
          <p:cNvPr id="752" name="Shape 75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DELIVERABLE</a:t>
            </a:r>
          </a:p>
        </p:txBody>
      </p:sp>
      <p:sp>
        <p:nvSpPr>
          <p:cNvPr id="753" name="Shape 75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Arial" charset="0"/>
                <a:ea typeface="Arial" charset="0"/>
                <a:cs typeface="Arial" charset="0"/>
                <a:sym typeface="Oswald"/>
              </a:rPr>
              <a:t>EXERCISE</a:t>
            </a:r>
          </a:p>
        </p:txBody>
      </p:sp>
      <p:cxnSp>
        <p:nvCxnSpPr>
          <p:cNvPr id="754" name="Shape 75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CONCLUSION</a:t>
            </a:r>
          </a:p>
        </p:txBody>
      </p:sp>
      <p:sp>
        <p:nvSpPr>
          <p:cNvPr id="760" name="Shape 760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Arial" charset="0"/>
              <a:ea typeface="Arial" charset="0"/>
              <a:cs typeface="Arial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TOPIC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 smtClean="0">
                <a:latin typeface="Arial" charset="0"/>
                <a:ea typeface="Arial" charset="0"/>
                <a:cs typeface="Arial" charset="0"/>
                <a:sym typeface="Oswald"/>
              </a:rPr>
              <a:t>CLUSTERING</a:t>
            </a:r>
            <a:endParaRPr lang="en-US" sz="3200" b="1" dirty="0"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635000" y="1612684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1">
              <a:lnSpc>
                <a:spcPct val="75000"/>
              </a:lnSpc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b="1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THE PROBLEM WITH HETEROGENEITY</a:t>
            </a:r>
            <a:endParaRPr lang="en-US" sz="9600" b="1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379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lnSpc>
                <a:spcPct val="115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Clustering is used to discover features, e.g. segment users or assign labels (such as species)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Arial" charset="0"/>
                <a:ea typeface="Arial" charset="0"/>
                <a:cs typeface="Arial" charset="0"/>
                <a:sym typeface="Georgia"/>
              </a:rPr>
              <a:t>Clustering may be the goal (user marketing) or a step in a data science pipeline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  <p:sp>
        <p:nvSpPr>
          <p:cNvPr id="766" name="Shape 7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REVIEW AND NEXT STEPS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2123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635000" y="736600"/>
            <a:ext cx="101600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COURSE</a:t>
            </a:r>
          </a:p>
        </p:txBody>
      </p:sp>
      <p:sp>
        <p:nvSpPr>
          <p:cNvPr id="772" name="Shape 772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BEFORE NEXT CLASS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Arial" charset="0"/>
                <a:ea typeface="Arial" charset="0"/>
                <a:cs typeface="Arial" charset="0"/>
                <a:sym typeface="Oswald"/>
              </a:rPr>
              <a:t>BEFORE NEXT CLASS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Arial" charset="0"/>
                <a:ea typeface="Arial" charset="0"/>
                <a:cs typeface="Arial" charset="0"/>
                <a:sym typeface="Oswald"/>
              </a:rPr>
              <a:t>UPCOMING</a:t>
            </a:r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Lightning Talks!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Georgia"/>
              </a:rPr>
              <a:t>Please make a 10-15 minute presentation on your data project so far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Arial" charset="0"/>
              <a:ea typeface="Arial" charset="0"/>
              <a:cs typeface="Arial" charset="0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dirty="0">
              <a:latin typeface="Arial" charset="0"/>
              <a:ea typeface="Arial" charset="0"/>
              <a:cs typeface="Arial" charset="0"/>
              <a:sym typeface="Georg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Q &amp; A</a:t>
            </a:r>
          </a:p>
        </p:txBody>
      </p:sp>
      <p:cxnSp>
        <p:nvCxnSpPr>
          <p:cNvPr id="785" name="Shape 78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86" name="Shape 78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87" name="Shape 787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/>
        </p:nvSpPr>
        <p:spPr>
          <a:xfrm>
            <a:off x="635000" y="1473200"/>
            <a:ext cx="11734800" cy="16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0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Oswald"/>
              </a:rPr>
              <a:t>EXIT TICKET </a:t>
            </a: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None/>
            </a:pPr>
            <a:endParaRPr sz="9000" b="1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Impact"/>
            </a:endParaRPr>
          </a:p>
        </p:txBody>
      </p:sp>
      <p:cxnSp>
        <p:nvCxnSpPr>
          <p:cNvPr id="793" name="Shape 7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794" name="Shape 7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95" name="Shape 795"/>
          <p:cNvSpPr/>
          <p:nvPr/>
        </p:nvSpPr>
        <p:spPr>
          <a:xfrm>
            <a:off x="635000" y="736600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LESSON</a:t>
            </a:r>
          </a:p>
        </p:txBody>
      </p:sp>
      <p:sp>
        <p:nvSpPr>
          <p:cNvPr id="796" name="Shape 796"/>
          <p:cNvSpPr/>
          <p:nvPr/>
        </p:nvSpPr>
        <p:spPr>
          <a:xfrm>
            <a:off x="3113900" y="4078875"/>
            <a:ext cx="77216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800" b="1">
                <a:latin typeface="Arial" charset="0"/>
                <a:ea typeface="Arial" charset="0"/>
                <a:cs typeface="Arial" charset="0"/>
                <a:sym typeface="Oswald"/>
              </a:rPr>
              <a:t>DON’T FORGET TO FILL OUT YOUR EXIT TICKET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56" y="636291"/>
            <a:ext cx="11734800" cy="588076"/>
          </a:xfrm>
        </p:spPr>
        <p:txBody>
          <a:bodyPr>
            <a:noAutofit/>
          </a:bodyPr>
          <a:lstStyle/>
          <a:p>
            <a:r>
              <a:rPr lang="en-US" sz="3000" dirty="0" smtClean="0"/>
              <a:t>Common Problem</a:t>
            </a:r>
            <a:r>
              <a:rPr lang="en-US" sz="3000" smtClean="0"/>
              <a:t>: </a:t>
            </a:r>
            <a:r>
              <a:rPr lang="en-US" sz="3000" smtClean="0"/>
              <a:t>Who </a:t>
            </a:r>
            <a:r>
              <a:rPr lang="en-US" sz="3000" dirty="0" smtClean="0"/>
              <a:t>are our customers?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56" y="1642820"/>
            <a:ext cx="11734801" cy="4580179"/>
          </a:xfrm>
        </p:spPr>
        <p:txBody>
          <a:bodyPr>
            <a:noAutofit/>
          </a:bodyPr>
          <a:lstStyle/>
          <a:p>
            <a:r>
              <a:rPr lang="en-US" sz="2000" dirty="0" smtClean="0"/>
              <a:t>Typical Solution:</a:t>
            </a:r>
          </a:p>
          <a:p>
            <a:pPr lvl="1"/>
            <a:r>
              <a:rPr lang="en-US" sz="2000" dirty="0" smtClean="0"/>
              <a:t>Descriptive stats!</a:t>
            </a:r>
          </a:p>
          <a:p>
            <a:pPr lvl="1"/>
            <a:r>
              <a:rPr lang="en-US" sz="2000" dirty="0" smtClean="0"/>
              <a:t>E.g. Mean age, Median weight</a:t>
            </a:r>
          </a:p>
          <a:p>
            <a:pPr lvl="1"/>
            <a:r>
              <a:rPr lang="en-US" sz="2000" dirty="0" smtClean="0"/>
              <a:t>E.g. Standard deviation, range, 95% CI</a:t>
            </a:r>
          </a:p>
          <a:p>
            <a:r>
              <a:rPr lang="en-US" sz="2000" dirty="0" smtClean="0"/>
              <a:t>Limitation:</a:t>
            </a:r>
          </a:p>
          <a:p>
            <a:pPr lvl="1"/>
            <a:r>
              <a:rPr lang="en-US" sz="2000" dirty="0" err="1" smtClean="0"/>
              <a:t>Heterogenous</a:t>
            </a:r>
            <a:r>
              <a:rPr lang="en-US" sz="2000" dirty="0" smtClean="0"/>
              <a:t> dataset!</a:t>
            </a:r>
          </a:p>
          <a:p>
            <a:pPr lvl="1"/>
            <a:r>
              <a:rPr lang="en-US" sz="2000" dirty="0" smtClean="0"/>
              <a:t>Segmentation? </a:t>
            </a:r>
          </a:p>
          <a:p>
            <a:pPr lvl="1"/>
            <a:r>
              <a:rPr lang="en-US" sz="2000" dirty="0" smtClean="0"/>
              <a:t>Suppose the mean user age is 58 </a:t>
            </a:r>
          </a:p>
          <a:p>
            <a:pPr lvl="2"/>
            <a:r>
              <a:rPr lang="en-US" sz="2000" dirty="0" smtClean="0"/>
              <a:t>Marketing starts targeting 58 year olds!</a:t>
            </a:r>
          </a:p>
        </p:txBody>
      </p:sp>
    </p:spTree>
    <p:extLst>
      <p:ext uri="{BB962C8B-B14F-4D97-AF65-F5344CB8AC3E}">
        <p14:creationId xmlns:p14="http://schemas.microsoft.com/office/powerpoint/2010/main" val="18531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01" y="652210"/>
            <a:ext cx="11734800" cy="556658"/>
          </a:xfrm>
        </p:spPr>
        <p:txBody>
          <a:bodyPr>
            <a:noAutofit/>
          </a:bodyPr>
          <a:lstStyle/>
          <a:p>
            <a:r>
              <a:rPr lang="en-US" sz="3000" dirty="0" smtClean="0"/>
              <a:t>But wait a second…</a:t>
            </a:r>
            <a:endParaRPr lang="en-US" sz="3000" dirty="0"/>
          </a:p>
        </p:txBody>
      </p:sp>
      <p:pic>
        <p:nvPicPr>
          <p:cNvPr id="11" name="Picture 10" descr="HIST_stand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89" y="1533293"/>
            <a:ext cx="5608951" cy="576920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6105771" y="1700514"/>
            <a:ext cx="0" cy="4967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60653" y="1363410"/>
            <a:ext cx="2517007" cy="446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91" dirty="0"/>
              <a:t>Mean Age is 58</a:t>
            </a:r>
            <a:endParaRPr lang="en-US" sz="1491" dirty="0"/>
          </a:p>
        </p:txBody>
      </p:sp>
    </p:spTree>
    <p:extLst>
      <p:ext uri="{BB962C8B-B14F-4D97-AF65-F5344CB8AC3E}">
        <p14:creationId xmlns:p14="http://schemas.microsoft.com/office/powerpoint/2010/main" val="1302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1870</Words>
  <Application>Microsoft Macintosh PowerPoint</Application>
  <PresentationFormat>Custom</PresentationFormat>
  <Paragraphs>464</Paragraphs>
  <Slides>74</Slides>
  <Notes>53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 Hebrew</vt:lpstr>
      <vt:lpstr>Calibri</vt:lpstr>
      <vt:lpstr>Courier</vt:lpstr>
      <vt:lpstr>Georgia</vt:lpstr>
      <vt:lpstr>Impact</vt:lpstr>
      <vt:lpstr>Merriweather Sans</vt:lpstr>
      <vt:lpstr>Oswald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Problem: Who are our customers? </vt:lpstr>
      <vt:lpstr>But wait a second…</vt:lpstr>
      <vt:lpstr>Let’s explore this further</vt:lpstr>
      <vt:lpstr>Oh! That makes sense</vt:lpstr>
      <vt:lpstr>Alternative to Graphing Everything : EM</vt:lpstr>
      <vt:lpstr>So, who are our customers? </vt:lpstr>
      <vt:lpstr>PowerPoint Presentation</vt:lpstr>
      <vt:lpstr>Expectation Maximization!</vt:lpstr>
      <vt:lpstr>EM: What is it?</vt:lpstr>
      <vt:lpstr>EM: What is it?</vt:lpstr>
      <vt:lpstr>EM: Finding Maximum Likelihood</vt:lpstr>
      <vt:lpstr>Coin Flipping Example</vt:lpstr>
      <vt:lpstr>Coin Flipping Example</vt:lpstr>
      <vt:lpstr>PowerPoint Presentation</vt:lpstr>
      <vt:lpstr>EASY IF YOU KNEW EVERYTHING</vt:lpstr>
      <vt:lpstr>Expectation Step: OVERVIEW</vt:lpstr>
      <vt:lpstr>Expectation Step: Part 1</vt:lpstr>
      <vt:lpstr>Expectation Step: Part 2</vt:lpstr>
      <vt:lpstr>Maximization Step: ML from Weighted Count</vt:lpstr>
      <vt:lpstr>Maximization Step: IF YOU KNEW EVERYTHING</vt:lpstr>
      <vt:lpstr>REPEAT</vt:lpstr>
      <vt:lpstr>What uses the EM algorithm?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Reid Offringa</cp:lastModifiedBy>
  <cp:revision>146</cp:revision>
  <dcterms:modified xsi:type="dcterms:W3CDTF">2017-03-31T00:09:29Z</dcterms:modified>
</cp:coreProperties>
</file>