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21" r:id="rId1"/>
  </p:sldMasterIdLst>
  <p:sldIdLst>
    <p:sldId id="258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4DBCE62-34D0-4EBF-8073-AE10CB4DFDF7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9138-95E9-40A1-8E2F-C2C77F228500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88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CE62-34D0-4EBF-8073-AE10CB4DFDF7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9138-95E9-40A1-8E2F-C2C77F2285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93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CE62-34D0-4EBF-8073-AE10CB4DFDF7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9138-95E9-40A1-8E2F-C2C77F228500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65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CE62-34D0-4EBF-8073-AE10CB4DFDF7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9138-95E9-40A1-8E2F-C2C77F2285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45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CE62-34D0-4EBF-8073-AE10CB4DFDF7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9138-95E9-40A1-8E2F-C2C77F228500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3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CE62-34D0-4EBF-8073-AE10CB4DFDF7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9138-95E9-40A1-8E2F-C2C77F2285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547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CE62-34D0-4EBF-8073-AE10CB4DFDF7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9138-95E9-40A1-8E2F-C2C77F2285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4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CE62-34D0-4EBF-8073-AE10CB4DFDF7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9138-95E9-40A1-8E2F-C2C77F2285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234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CE62-34D0-4EBF-8073-AE10CB4DFDF7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9138-95E9-40A1-8E2F-C2C77F2285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85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CE62-34D0-4EBF-8073-AE10CB4DFDF7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9138-95E9-40A1-8E2F-C2C77F2285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446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CE62-34D0-4EBF-8073-AE10CB4DFDF7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9138-95E9-40A1-8E2F-C2C77F228500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10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4DBCE62-34D0-4EBF-8073-AE10CB4DFDF7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BBC9138-95E9-40A1-8E2F-C2C77F228500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496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TCP Server - Client Project : Graph Theory Algorithms</a:t>
            </a:r>
            <a:endParaRPr lang="he-IL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 smtClean="0"/>
          </a:p>
          <a:p>
            <a:pPr marL="0" indent="0" algn="l">
              <a:buNone/>
            </a:pP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marL="0" indent="0" algn="l">
              <a:buNone/>
            </a:pPr>
            <a:r>
              <a:rPr lang="en-US" sz="3000" dirty="0"/>
              <a:t>By Daniel </a:t>
            </a:r>
            <a:r>
              <a:rPr lang="en-US" sz="3000" dirty="0" err="1" smtClean="0"/>
              <a:t>Shmayovich</a:t>
            </a:r>
            <a:r>
              <a:rPr lang="en-US" sz="3000" dirty="0"/>
              <a:t>, </a:t>
            </a:r>
            <a:r>
              <a:rPr lang="en-US" sz="3000" dirty="0" err="1"/>
              <a:t>Gari</a:t>
            </a:r>
            <a:r>
              <a:rPr lang="en-US" sz="3000" dirty="0"/>
              <a:t> </a:t>
            </a:r>
            <a:r>
              <a:rPr lang="en-US" sz="3000" dirty="0" err="1" smtClean="0"/>
              <a:t>Zeldich</a:t>
            </a:r>
            <a:r>
              <a:rPr lang="en-US" sz="3000" dirty="0" smtClean="0"/>
              <a:t> and Matan Faragian</a:t>
            </a:r>
            <a:endParaRPr lang="en-US" sz="3000" dirty="0"/>
          </a:p>
          <a:p>
            <a:pPr marL="0" indent="0" algn="l">
              <a:buNone/>
            </a:pPr>
            <a:endParaRPr lang="en-US" dirty="0" smtClean="0"/>
          </a:p>
        </p:txBody>
      </p:sp>
      <p:pic>
        <p:nvPicPr>
          <p:cNvPr id="3074" name="Picture 2" descr="Business Insights with Graph Theory: Introduction to Graph Theory and  Algorithms - Adat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45" y="2904313"/>
            <a:ext cx="3291521" cy="211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97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Main Idea:</a:t>
            </a:r>
            <a:endParaRPr lang="he-IL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000" dirty="0" smtClean="0"/>
              <a:t>Building a Server-Client Model, based on Multi-Threading methodology, so the server will serve multiple clients in parallel.</a:t>
            </a:r>
          </a:p>
          <a:p>
            <a:pPr marL="0" indent="0" algn="l">
              <a:buNone/>
            </a:pPr>
            <a:r>
              <a:rPr lang="en-US" sz="3000" dirty="0" smtClean="0"/>
              <a:t>The server will be able to solve advanced algorithmic problems related to Graph Theory field.</a:t>
            </a:r>
            <a:endParaRPr lang="he-IL" sz="3000" dirty="0"/>
          </a:p>
        </p:txBody>
      </p:sp>
      <p:pic>
        <p:nvPicPr>
          <p:cNvPr id="7" name="Picture 4" descr="Socket Programming in Python (Guide) – Real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453" y="4283242"/>
            <a:ext cx="4199698" cy="240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08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 smtClean="0"/>
              <a:t>The Missions:</a:t>
            </a:r>
            <a:endParaRPr lang="he-IL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000" b="1" u="sng" dirty="0" smtClean="0"/>
              <a:t>Mission 1</a:t>
            </a:r>
            <a:r>
              <a:rPr lang="en-US" sz="3000" u="sng" dirty="0" smtClean="0"/>
              <a:t> </a:t>
            </a:r>
            <a:r>
              <a:rPr lang="en-US" sz="3000" dirty="0" smtClean="0"/>
              <a:t>– finding connected components in a graph</a:t>
            </a:r>
          </a:p>
          <a:p>
            <a:pPr marL="0" indent="0" algn="l">
              <a:buNone/>
            </a:pPr>
            <a:r>
              <a:rPr lang="en-US" sz="3000" b="1" u="sng" dirty="0" smtClean="0"/>
              <a:t>Mission 2 </a:t>
            </a:r>
            <a:r>
              <a:rPr lang="en-US" sz="3000" dirty="0" smtClean="0"/>
              <a:t>– finding all the shortest paths between a given source node in the graph and a target.</a:t>
            </a:r>
          </a:p>
          <a:p>
            <a:pPr marL="0" indent="0" algn="l">
              <a:buNone/>
            </a:pPr>
            <a:r>
              <a:rPr lang="en-US" sz="3000" b="1" u="sng" dirty="0" smtClean="0"/>
              <a:t>Mission 3 </a:t>
            </a:r>
            <a:r>
              <a:rPr lang="en-US" sz="3000" dirty="0" smtClean="0"/>
              <a:t>– finding all the legal submarines in a given matrix.</a:t>
            </a:r>
          </a:p>
          <a:p>
            <a:pPr marL="0" indent="0" algn="l">
              <a:buNone/>
            </a:pPr>
            <a:r>
              <a:rPr lang="en-US" sz="3000" b="1" u="sng" dirty="0" smtClean="0"/>
              <a:t>Mission 4 </a:t>
            </a:r>
            <a:r>
              <a:rPr lang="en-US" sz="3000" dirty="0" smtClean="0"/>
              <a:t>– finding all the paths (not just the </a:t>
            </a:r>
            <a:r>
              <a:rPr lang="en-US" sz="3000" dirty="0" err="1" smtClean="0"/>
              <a:t>shortests</a:t>
            </a:r>
            <a:r>
              <a:rPr lang="en-US" sz="3000" dirty="0" smtClean="0"/>
              <a:t>) between 2 nodes.</a:t>
            </a:r>
            <a:r>
              <a:rPr lang="he-IL" sz="3000" dirty="0" smtClean="0"/>
              <a:t>  </a:t>
            </a:r>
            <a:endParaRPr lang="he-IL" sz="3000" dirty="0"/>
          </a:p>
        </p:txBody>
      </p:sp>
    </p:spTree>
    <p:extLst>
      <p:ext uri="{BB962C8B-B14F-4D97-AF65-F5344CB8AC3E}">
        <p14:creationId xmlns:p14="http://schemas.microsoft.com/office/powerpoint/2010/main" val="261112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 smtClean="0"/>
              <a:t>Classes</a:t>
            </a:r>
            <a:endParaRPr lang="he-IL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500" b="1" u="sng" dirty="0" smtClean="0"/>
              <a:t>Graph</a:t>
            </a:r>
            <a:r>
              <a:rPr lang="en-US" sz="2500" u="sng" dirty="0" smtClean="0"/>
              <a:t> </a:t>
            </a:r>
            <a:r>
              <a:rPr lang="en-US" sz="2500" dirty="0" smtClean="0"/>
              <a:t>– Includes all the complex algorithms that solve the missions. </a:t>
            </a:r>
            <a:r>
              <a:rPr lang="he-IL" sz="2500" dirty="0" smtClean="0"/>
              <a:t> </a:t>
            </a:r>
            <a:endParaRPr lang="en-US" sz="2500" dirty="0" smtClean="0"/>
          </a:p>
          <a:p>
            <a:pPr marL="0" indent="0" algn="l">
              <a:buNone/>
            </a:pPr>
            <a:r>
              <a:rPr lang="en-US" sz="2500" b="1" u="sng" dirty="0" smtClean="0"/>
              <a:t>TCP Server &amp; Client</a:t>
            </a:r>
          </a:p>
          <a:p>
            <a:pPr marL="0" indent="0" algn="l">
              <a:buNone/>
            </a:pPr>
            <a:r>
              <a:rPr lang="en-US" sz="2500" b="1" u="sng" dirty="0" smtClean="0"/>
              <a:t>Matrix Handler </a:t>
            </a:r>
            <a:r>
              <a:rPr lang="en-US" sz="2500" dirty="0" smtClean="0"/>
              <a:t>– Manages the requests that come from the clients, and activates the appropriate functions.</a:t>
            </a:r>
          </a:p>
          <a:p>
            <a:pPr marL="0" indent="0" algn="l">
              <a:buNone/>
            </a:pPr>
            <a:r>
              <a:rPr lang="en-US" sz="2500" b="1" u="sng" dirty="0" smtClean="0"/>
              <a:t>Matrix &amp; Index</a:t>
            </a:r>
            <a:r>
              <a:rPr lang="en-US" sz="2500" b="1" dirty="0" smtClean="0"/>
              <a:t> </a:t>
            </a:r>
            <a:r>
              <a:rPr lang="en-US" sz="2500" dirty="0" smtClean="0"/>
              <a:t>– Represents objects of 2D array, and an index in the matrix. </a:t>
            </a:r>
            <a:endParaRPr lang="he-IL" sz="2500" dirty="0"/>
          </a:p>
        </p:txBody>
      </p:sp>
    </p:spTree>
    <p:extLst>
      <p:ext uri="{BB962C8B-B14F-4D97-AF65-F5344CB8AC3E}">
        <p14:creationId xmlns:p14="http://schemas.microsoft.com/office/powerpoint/2010/main" val="223530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 smtClean="0"/>
              <a:t>- Each mission handled in a separate function (with identical name – “mission1/2/3/4”).</a:t>
            </a:r>
          </a:p>
          <a:p>
            <a:pPr algn="l">
              <a:buFontTx/>
              <a:buChar char="-"/>
            </a:pPr>
            <a:r>
              <a:rPr lang="en-US" dirty="0" smtClean="0"/>
              <a:t>We changed the matrix to be valued instead of binary matrix (in the function “</a:t>
            </a:r>
            <a:r>
              <a:rPr lang="en-US" u="sng" dirty="0" err="1" smtClean="0"/>
              <a:t>UpdateMatrix</a:t>
            </a:r>
            <a:r>
              <a:rPr lang="en-US" dirty="0" smtClean="0"/>
              <a:t>”).</a:t>
            </a:r>
            <a:endParaRPr lang="he-IL" dirty="0" smtClean="0"/>
          </a:p>
          <a:p>
            <a:pPr algn="l">
              <a:buFontTx/>
              <a:buChar char="-"/>
            </a:pPr>
            <a:endParaRPr lang="he-IL" dirty="0"/>
          </a:p>
          <a:p>
            <a:pPr algn="l">
              <a:buFontTx/>
              <a:buChar char="-"/>
            </a:pPr>
            <a:endParaRPr lang="he-IL" dirty="0" smtClean="0"/>
          </a:p>
          <a:p>
            <a:pPr algn="l">
              <a:buFontTx/>
              <a:buChar char="-"/>
            </a:pPr>
            <a:endParaRPr lang="he-IL" dirty="0"/>
          </a:p>
          <a:p>
            <a:pPr algn="l">
              <a:buFontTx/>
              <a:buChar char="-"/>
            </a:pPr>
            <a:r>
              <a:rPr lang="en-US" dirty="0" smtClean="0"/>
              <a:t>We changed the value of 1 to be 0,1,2,3…</a:t>
            </a:r>
            <a:r>
              <a:rPr lang="en-US" dirty="0" err="1" smtClean="0"/>
              <a:t>etc</a:t>
            </a:r>
            <a:r>
              <a:rPr lang="en-US" dirty="0" smtClean="0"/>
              <a:t>, and the value of 0 to be -1.</a:t>
            </a:r>
          </a:p>
          <a:p>
            <a:pPr algn="l">
              <a:buFontTx/>
              <a:buChar char="-"/>
            </a:pPr>
            <a:r>
              <a:rPr lang="en-US" dirty="0" smtClean="0"/>
              <a:t>Each node in the graph will be represented as a number.</a:t>
            </a:r>
            <a:endParaRPr lang="he-IL" dirty="0" smtClean="0"/>
          </a:p>
          <a:p>
            <a:pPr algn="l">
              <a:buFontTx/>
              <a:buChar char="-"/>
            </a:pPr>
            <a:endParaRPr lang="en-US" dirty="0" smtClean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he-I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81" y="3914288"/>
            <a:ext cx="2236921" cy="1114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489" y="3914288"/>
            <a:ext cx="2244975" cy="102118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539954" y="4288054"/>
            <a:ext cx="1559283" cy="9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79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600" dirty="0" smtClean="0"/>
              <a:t>We kept for each value the appropriate index in the array “</a:t>
            </a:r>
            <a:r>
              <a:rPr lang="en-US" sz="2600" u="sng" dirty="0" err="1" smtClean="0"/>
              <a:t>fromValueToIndex</a:t>
            </a:r>
            <a:r>
              <a:rPr lang="en-US" sz="2600" dirty="0" smtClean="0"/>
              <a:t>”.</a:t>
            </a:r>
          </a:p>
          <a:p>
            <a:pPr algn="l"/>
            <a:r>
              <a:rPr lang="en-US" sz="2600" dirty="0" smtClean="0"/>
              <a:t>Then there is the Instance of the class Graph that is have been </a:t>
            </a:r>
            <a:r>
              <a:rPr lang="en-US" sz="2600" dirty="0" err="1" smtClean="0"/>
              <a:t>creatd</a:t>
            </a:r>
            <a:r>
              <a:rPr lang="en-US" sz="2600" dirty="0" smtClean="0"/>
              <a:t>.</a:t>
            </a:r>
          </a:p>
          <a:p>
            <a:pPr algn="l"/>
            <a:r>
              <a:rPr lang="en-US" sz="2600" dirty="0" smtClean="0"/>
              <a:t>Run the function “</a:t>
            </a:r>
            <a:r>
              <a:rPr lang="en-US" sz="2600" u="sng" dirty="0" err="1" smtClean="0"/>
              <a:t>getAllEdges</a:t>
            </a:r>
            <a:r>
              <a:rPr lang="en-US" sz="2600" dirty="0" smtClean="0"/>
              <a:t>”:</a:t>
            </a:r>
          </a:p>
          <a:p>
            <a:pPr marL="310896" lvl="2" indent="0" algn="l">
              <a:buNone/>
            </a:pPr>
            <a:r>
              <a:rPr lang="en-US" sz="2600" dirty="0" smtClean="0"/>
              <a:t>for each node – find his </a:t>
            </a:r>
            <a:r>
              <a:rPr lang="en-US" sz="2600" dirty="0" err="1" smtClean="0"/>
              <a:t>neigbors</a:t>
            </a:r>
            <a:r>
              <a:rPr lang="en-US" sz="2600" dirty="0" smtClean="0"/>
              <a:t> by running the function “</a:t>
            </a:r>
            <a:r>
              <a:rPr lang="en-US" sz="2600" u="sng" dirty="0" err="1" smtClean="0"/>
              <a:t>getReachebls</a:t>
            </a:r>
            <a:r>
              <a:rPr lang="en-US" sz="2600" dirty="0" smtClean="0"/>
              <a:t>”.</a:t>
            </a:r>
            <a:endParaRPr lang="he-IL" sz="2600" dirty="0" smtClean="0"/>
          </a:p>
          <a:p>
            <a:pPr marL="310896" lvl="2" indent="0" algn="l">
              <a:buNone/>
            </a:pPr>
            <a:r>
              <a:rPr lang="en-US" sz="2600" dirty="0" err="1" smtClean="0"/>
              <a:t>Runing</a:t>
            </a:r>
            <a:r>
              <a:rPr lang="en-US" sz="2600" dirty="0" smtClean="0"/>
              <a:t> the function “</a:t>
            </a:r>
            <a:r>
              <a:rPr lang="en-US" sz="2600" u="sng" dirty="0" err="1" smtClean="0"/>
              <a:t>addEdge</a:t>
            </a:r>
            <a:r>
              <a:rPr lang="en-US" sz="2600" dirty="0" smtClean="0"/>
              <a:t>” in the class Graph – it will initialize the </a:t>
            </a:r>
            <a:r>
              <a:rPr lang="en-US" sz="2600" u="sng" dirty="0" err="1" smtClean="0"/>
              <a:t>adjListArray</a:t>
            </a:r>
            <a:r>
              <a:rPr lang="en-US" sz="2600" dirty="0" smtClean="0"/>
              <a:t> that shows for each node the edges he have.</a:t>
            </a:r>
            <a:endParaRPr lang="he-IL" sz="2600" dirty="0"/>
          </a:p>
        </p:txBody>
      </p:sp>
    </p:spTree>
    <p:extLst>
      <p:ext uri="{BB962C8B-B14F-4D97-AF65-F5344CB8AC3E}">
        <p14:creationId xmlns:p14="http://schemas.microsoft.com/office/powerpoint/2010/main" val="10880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Mission1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err="1" smtClean="0"/>
              <a:t>Runing</a:t>
            </a:r>
            <a:r>
              <a:rPr lang="en-US" sz="2800" dirty="0" smtClean="0"/>
              <a:t> the function “</a:t>
            </a:r>
            <a:r>
              <a:rPr lang="en-US" sz="2800" dirty="0" err="1" smtClean="0"/>
              <a:t>connectedComponents</a:t>
            </a:r>
            <a:r>
              <a:rPr lang="en-US" sz="2800" dirty="0" smtClean="0"/>
              <a:t>” in the Graph class.</a:t>
            </a:r>
          </a:p>
          <a:p>
            <a:pPr algn="l"/>
            <a:r>
              <a:rPr lang="en-US" sz="2800" dirty="0" smtClean="0"/>
              <a:t>Using DFS algorithm to find al the connected components in the graph.</a:t>
            </a:r>
          </a:p>
          <a:p>
            <a:pPr algn="l"/>
            <a:r>
              <a:rPr lang="en-US" sz="2800" dirty="0" smtClean="0"/>
              <a:t>In the end, returned an List  of </a:t>
            </a:r>
            <a:r>
              <a:rPr lang="en-US" sz="2800" dirty="0" err="1" smtClean="0"/>
              <a:t>HashSets</a:t>
            </a:r>
            <a:r>
              <a:rPr lang="en-US" sz="2800" dirty="0" smtClean="0"/>
              <a:t>, and each </a:t>
            </a:r>
            <a:r>
              <a:rPr lang="en-US" sz="2800" dirty="0" err="1" smtClean="0"/>
              <a:t>HashSet</a:t>
            </a:r>
            <a:r>
              <a:rPr lang="en-US" sz="2800" dirty="0" smtClean="0"/>
              <a:t> represents a component. 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71091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Mission3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500" dirty="0" smtClean="0"/>
              <a:t>Using Mission1.</a:t>
            </a:r>
          </a:p>
          <a:p>
            <a:pPr algn="l"/>
            <a:r>
              <a:rPr lang="en-US" sz="2500" dirty="0" smtClean="0"/>
              <a:t>Taking the List of </a:t>
            </a:r>
            <a:r>
              <a:rPr lang="en-US" sz="2500" dirty="0"/>
              <a:t>t</a:t>
            </a:r>
            <a:r>
              <a:rPr lang="en-US" sz="2500" dirty="0" smtClean="0"/>
              <a:t>he components, and for each node </a:t>
            </a:r>
            <a:r>
              <a:rPr lang="en-US" sz="2500" dirty="0" err="1" smtClean="0"/>
              <a:t>chedock</a:t>
            </a:r>
            <a:r>
              <a:rPr lang="en-US" sz="2500" dirty="0" smtClean="0"/>
              <a:t>:</a:t>
            </a:r>
          </a:p>
          <a:p>
            <a:pPr algn="l"/>
            <a:r>
              <a:rPr lang="en-US" sz="2500" dirty="0" smtClean="0"/>
              <a:t>Looping over all the nodes in the component:  </a:t>
            </a:r>
          </a:p>
          <a:p>
            <a:pPr algn="l"/>
            <a:r>
              <a:rPr lang="en-US" sz="2500" dirty="0" smtClean="0"/>
              <a:t>If the number of nodes in the components is 2 or above</a:t>
            </a:r>
          </a:p>
          <a:p>
            <a:pPr algn="l"/>
            <a:r>
              <a:rPr lang="en-US" sz="2500" dirty="0" smtClean="0"/>
              <a:t>And each one of the nodes is not a part of a diagonal (using the function “</a:t>
            </a:r>
            <a:r>
              <a:rPr lang="en-US" sz="2500" dirty="0" err="1" smtClean="0"/>
              <a:t>findingDiagonals</a:t>
            </a:r>
            <a:r>
              <a:rPr lang="en-US" sz="2500" dirty="0" smtClean="0"/>
              <a:t>”)</a:t>
            </a:r>
          </a:p>
          <a:p>
            <a:pPr algn="l"/>
            <a:r>
              <a:rPr lang="en-US" sz="2500" dirty="0" smtClean="0"/>
              <a:t>So, this component is legal submarine.</a:t>
            </a:r>
          </a:p>
          <a:p>
            <a:pPr algn="l"/>
            <a:r>
              <a:rPr lang="en-US" sz="2500" dirty="0" smtClean="0"/>
              <a:t>In the end, returns the number of the legal submarines in the matrix.</a:t>
            </a:r>
          </a:p>
        </p:txBody>
      </p:sp>
    </p:spTree>
    <p:extLst>
      <p:ext uri="{BB962C8B-B14F-4D97-AF65-F5344CB8AC3E}">
        <p14:creationId xmlns:p14="http://schemas.microsoft.com/office/powerpoint/2010/main" val="105601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Mission4 &amp; MISSION2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 algn="l">
              <a:buNone/>
            </a:pPr>
            <a:r>
              <a:rPr lang="en-US" sz="2700" dirty="0" smtClean="0"/>
              <a:t>Running the function “</a:t>
            </a:r>
            <a:r>
              <a:rPr lang="en-US" sz="2700" u="sng" dirty="0" err="1" smtClean="0"/>
              <a:t>findAllPaths</a:t>
            </a:r>
            <a:r>
              <a:rPr lang="en-US" sz="2700" dirty="0" smtClean="0"/>
              <a:t>” in the class graph, with a given source node and a target node. A recursive function, similar to BFS algorithm.</a:t>
            </a:r>
          </a:p>
          <a:p>
            <a:pPr marL="128016" lvl="1" indent="0" algn="l">
              <a:buNone/>
            </a:pPr>
            <a:r>
              <a:rPr lang="en-US" sz="2700" dirty="0" smtClean="0"/>
              <a:t>It will return a list of list with all the optional paths from the source to the </a:t>
            </a:r>
            <a:r>
              <a:rPr lang="en-US" sz="2700" dirty="0" err="1" smtClean="0"/>
              <a:t>targrt</a:t>
            </a:r>
            <a:r>
              <a:rPr lang="en-US" sz="2700" dirty="0" smtClean="0"/>
              <a:t>.</a:t>
            </a:r>
          </a:p>
          <a:p>
            <a:pPr marL="128016" lvl="1" indent="0" algn="l">
              <a:buNone/>
            </a:pPr>
            <a:r>
              <a:rPr lang="en-US" sz="2700" dirty="0" smtClean="0"/>
              <a:t>In </a:t>
            </a:r>
            <a:r>
              <a:rPr lang="en-US" sz="2700" b="1" u="sng" dirty="0" smtClean="0"/>
              <a:t>mission 2</a:t>
            </a:r>
            <a:r>
              <a:rPr lang="en-US" sz="2700" dirty="0" smtClean="0"/>
              <a:t>, we taking the list we saved at mission 4, we finds what is the shortest</a:t>
            </a:r>
            <a:r>
              <a:rPr lang="en-US" sz="2700" dirty="0"/>
              <a:t> </a:t>
            </a:r>
            <a:r>
              <a:rPr lang="en-US" sz="2700" dirty="0" smtClean="0"/>
              <a:t>in the list, and we return a list of all the shortest paths we found on that list.</a:t>
            </a:r>
            <a:r>
              <a:rPr lang="he-IL" sz="2700" dirty="0" smtClean="0"/>
              <a:t>  </a:t>
            </a:r>
            <a:endParaRPr lang="he-IL" sz="2700" dirty="0"/>
          </a:p>
        </p:txBody>
      </p:sp>
    </p:spTree>
    <p:extLst>
      <p:ext uri="{BB962C8B-B14F-4D97-AF65-F5344CB8AC3E}">
        <p14:creationId xmlns:p14="http://schemas.microsoft.com/office/powerpoint/2010/main" val="82936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1179</TotalTime>
  <Words>531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Levenim MT</vt:lpstr>
      <vt:lpstr>Tw Cen MT</vt:lpstr>
      <vt:lpstr>Tw Cen MT Condensed</vt:lpstr>
      <vt:lpstr>Wingdings 3</vt:lpstr>
      <vt:lpstr>Integral</vt:lpstr>
      <vt:lpstr>TCP Server - Client Project : Graph Theory Algorithms</vt:lpstr>
      <vt:lpstr>Main Idea:</vt:lpstr>
      <vt:lpstr>The Missions:</vt:lpstr>
      <vt:lpstr>Classes</vt:lpstr>
      <vt:lpstr>Work flow</vt:lpstr>
      <vt:lpstr>Work Flow</vt:lpstr>
      <vt:lpstr>Mission1 </vt:lpstr>
      <vt:lpstr>Mission3</vt:lpstr>
      <vt:lpstr>Mission4 &amp; MISSION2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Server - Client Project : Graph Theory Algorithms</dc:title>
  <dc:creator>Matan Faragian</dc:creator>
  <cp:lastModifiedBy>Matan Faragian</cp:lastModifiedBy>
  <cp:revision>10</cp:revision>
  <dcterms:created xsi:type="dcterms:W3CDTF">2021-02-23T19:03:01Z</dcterms:created>
  <dcterms:modified xsi:type="dcterms:W3CDTF">2021-02-24T14:42:27Z</dcterms:modified>
</cp:coreProperties>
</file>