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201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o"/>
          <p:cNvSpPr txBox="1"/>
          <p:nvPr>
            <p:ph type="title"/>
          </p:nvPr>
        </p:nvSpPr>
        <p:spPr>
          <a:xfrm>
            <a:off x="16891910" y="11839202"/>
            <a:ext cx="21971001" cy="1433163"/>
          </a:xfrm>
          <a:prstGeom prst="rect">
            <a:avLst/>
          </a:prstGeom>
        </p:spPr>
        <p:txBody>
          <a:bodyPr/>
          <a:lstStyle>
            <a:lvl1pPr>
              <a:defRPr spc="-59" sz="3000"/>
            </a:lvl1pPr>
          </a:lstStyle>
          <a:p>
            <a:pPr/>
            <a:r>
              <a:t>Boo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9BD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op Movies…"/>
          <p:cNvSpPr txBox="1"/>
          <p:nvPr>
            <p:ph type="title"/>
          </p:nvPr>
        </p:nvSpPr>
        <p:spPr>
          <a:xfrm>
            <a:off x="1416104" y="1917918"/>
            <a:ext cx="21971001" cy="5411693"/>
          </a:xfrm>
          <a:prstGeom prst="rect">
            <a:avLst/>
          </a:prstGeom>
        </p:spPr>
        <p:txBody>
          <a:bodyPr/>
          <a:lstStyle/>
          <a:p>
            <a:pPr/>
            <a:r>
              <a:t>Top Movies </a:t>
            </a:r>
          </a:p>
          <a:p>
            <a:pPr/>
            <a:r>
              <a:t>By Year</a:t>
            </a:r>
          </a:p>
        </p:txBody>
      </p:sp>
      <p:sp>
        <p:nvSpPr>
          <p:cNvPr id="182" name="By Gross Revenue"/>
          <p:cNvSpPr txBox="1"/>
          <p:nvPr/>
        </p:nvSpPr>
        <p:spPr>
          <a:xfrm>
            <a:off x="-6444068" y="4748707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By Gross Revenue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4711" y="0"/>
            <a:ext cx="1057100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9BD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1183" y="-1"/>
            <a:ext cx="10480344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op Movies…"/>
          <p:cNvSpPr txBox="1"/>
          <p:nvPr>
            <p:ph type="title"/>
          </p:nvPr>
        </p:nvSpPr>
        <p:spPr>
          <a:xfrm>
            <a:off x="1485972" y="2162457"/>
            <a:ext cx="21971001" cy="5411693"/>
          </a:xfrm>
          <a:prstGeom prst="rect">
            <a:avLst/>
          </a:prstGeom>
        </p:spPr>
        <p:txBody>
          <a:bodyPr/>
          <a:lstStyle/>
          <a:p>
            <a:pPr/>
            <a:r>
              <a:t>Top Movies </a:t>
            </a:r>
          </a:p>
          <a:p>
            <a:pPr/>
            <a:r>
              <a:t>By Year</a:t>
            </a:r>
          </a:p>
        </p:txBody>
      </p:sp>
      <p:sp>
        <p:nvSpPr>
          <p:cNvPr id="187" name="Adjusted For Inflation"/>
          <p:cNvSpPr txBox="1"/>
          <p:nvPr/>
        </p:nvSpPr>
        <p:spPr>
          <a:xfrm>
            <a:off x="-5885122" y="5132983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Adjusted For Inflation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BDFF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et’s Talk Budg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Talk Budgets</a:t>
            </a:r>
          </a:p>
        </p:txBody>
      </p:sp>
      <p:sp>
        <p:nvSpPr>
          <p:cNvPr id="190" name="Does a larger budget trend bigger profit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defRPr sz="6500"/>
            </a:pPr>
            <a:r>
              <a:t>Does a larger budget trend bigger profits?</a:t>
            </a:r>
          </a:p>
          <a:p>
            <a:pPr marL="609600" indent="-609600">
              <a:defRPr sz="6500"/>
            </a:pPr>
            <a:r>
              <a:t>Can you make a blockbuster on a dime; or does it take money to make money?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BCFFC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et’s Talk Budgets"/>
          <p:cNvSpPr txBox="1"/>
          <p:nvPr>
            <p:ph type="title"/>
          </p:nvPr>
        </p:nvSpPr>
        <p:spPr>
          <a:xfrm>
            <a:off x="1206500" y="317500"/>
            <a:ext cx="21971000" cy="14331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Let’s Talk Budgets</a:t>
            </a:r>
          </a:p>
        </p:txBody>
      </p:sp>
      <p:sp>
        <p:nvSpPr>
          <p:cNvPr id="193" name="Domestic Lifetime Gross Compared To Production Budget"/>
          <p:cNvSpPr txBox="1"/>
          <p:nvPr>
            <p:ph type="body" idx="21"/>
          </p:nvPr>
        </p:nvSpPr>
        <p:spPr>
          <a:xfrm>
            <a:off x="1206500" y="1610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Domestic Lifetime Gross Compared To Production Budget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6774" y="2579513"/>
            <a:ext cx="13730452" cy="10892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BCFFC2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et’s Talk Budgets"/>
          <p:cNvSpPr txBox="1"/>
          <p:nvPr>
            <p:ph type="title"/>
          </p:nvPr>
        </p:nvSpPr>
        <p:spPr>
          <a:xfrm>
            <a:off x="1206500" y="317500"/>
            <a:ext cx="21971000" cy="14331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Let’s Talk Budgets</a:t>
            </a:r>
          </a:p>
        </p:txBody>
      </p:sp>
      <p:sp>
        <p:nvSpPr>
          <p:cNvPr id="197" name="Domestic Profit Compared To Production Budget"/>
          <p:cNvSpPr txBox="1"/>
          <p:nvPr>
            <p:ph type="body" idx="21"/>
          </p:nvPr>
        </p:nvSpPr>
        <p:spPr>
          <a:xfrm>
            <a:off x="1206500" y="1610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Domestic Profit Compared To Production Budget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5919" y="2595728"/>
            <a:ext cx="13972162" cy="10912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4C1466"/>
            </a:gs>
            <a:gs pos="100000">
              <a:srgbClr val="07009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anks for watching!"/>
          <p:cNvSpPr txBox="1"/>
          <p:nvPr>
            <p:ph type="body" idx="21"/>
          </p:nvPr>
        </p:nvSpPr>
        <p:spPr>
          <a:xfrm>
            <a:off x="8088517" y="11420893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Thanks for watching!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F0CC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m Matanick          Aspen Simpson         Cody Lambach"/>
          <p:cNvSpPr txBox="1"/>
          <p:nvPr>
            <p:ph type="body" idx="21"/>
          </p:nvPr>
        </p:nvSpPr>
        <p:spPr>
          <a:xfrm>
            <a:off x="1201340" y="10704162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237743">
              <a:defRPr b="0" sz="363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 Matanick          Aspen Simpson         Cody Lambach </a:t>
            </a:r>
          </a:p>
        </p:txBody>
      </p:sp>
      <p:sp>
        <p:nvSpPr>
          <p:cNvPr id="154" name="Movies Across Ti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-290" sz="14500"/>
            </a:lvl1pPr>
          </a:lstStyle>
          <a:p>
            <a:pPr/>
            <a:r>
              <a:t>Movies Across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F0CC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ovies Across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Movies Across Time</a:t>
            </a:r>
          </a:p>
        </p:txBody>
      </p:sp>
      <p:sp>
        <p:nvSpPr>
          <p:cNvPr id="157" name="When looking at the top movies of all time, how do we compare them?"/>
          <p:cNvSpPr txBox="1"/>
          <p:nvPr>
            <p:ph type="body" idx="1"/>
          </p:nvPr>
        </p:nvSpPr>
        <p:spPr>
          <a:xfrm>
            <a:off x="891748" y="4248504"/>
            <a:ext cx="21971001" cy="8256012"/>
          </a:xfrm>
          <a:prstGeom prst="rect">
            <a:avLst/>
          </a:prstGeom>
        </p:spPr>
        <p:txBody>
          <a:bodyPr/>
          <a:lstStyle>
            <a:lvl1pPr marL="609600" indent="-609600">
              <a:defRPr sz="6500"/>
            </a:lvl1pPr>
          </a:lstStyle>
          <a:p>
            <a:pPr/>
            <a:r>
              <a:t>When looking at the top movies of all time, how do we compare them?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FFBFAD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me Is Mo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Is Money</a:t>
            </a:r>
          </a:p>
        </p:txBody>
      </p:sp>
      <p:sp>
        <p:nvSpPr>
          <p:cNvPr id="160" name="How does the year a movie was produced affect its standing as a top movi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355600">
              <a:lnSpc>
                <a:spcPct val="100000"/>
              </a:lnSpc>
              <a:spcBef>
                <a:spcPts val="0"/>
              </a:spcBef>
              <a:buFont typeface="Helvetica Neue"/>
              <a:buChar char="◦"/>
              <a:defRPr sz="6500"/>
            </a:pPr>
            <a:r>
              <a:t>How does the year a movie was produced affect its standing as a top movie? </a:t>
            </a:r>
            <a:br/>
          </a:p>
          <a:p>
            <a:pPr marL="355600" indent="-355600" defTabSz="355600">
              <a:lnSpc>
                <a:spcPct val="100000"/>
              </a:lnSpc>
              <a:spcBef>
                <a:spcPts val="0"/>
              </a:spcBef>
              <a:buFont typeface="Helvetica Neue"/>
              <a:buChar char="◦"/>
              <a:defRPr sz="6500"/>
            </a:pPr>
            <a:r>
              <a:t>How does adjusting for the inflation rate change this list of highest grossing movies?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FFC0B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me Is Mo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Time Is Money</a:t>
            </a:r>
          </a:p>
        </p:txBody>
      </p:sp>
      <p:sp>
        <p:nvSpPr>
          <p:cNvPr id="163" name="Actual Domestic Lifetime Gross Compared To Release Ye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Actual Domestic Lifetime Gross Compared To Release Year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60" y="4235885"/>
            <a:ext cx="24141280" cy="5244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FFBFB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me Is Mon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Time Is Money</a:t>
            </a:r>
          </a:p>
        </p:txBody>
      </p:sp>
      <p:sp>
        <p:nvSpPr>
          <p:cNvPr id="167" name="Adjusted Domestic Lifetime Gross Compared To Release Ye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Adjusted Domestic Lifetime Gross Compared To Release Year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39" y="3887256"/>
            <a:ext cx="24148322" cy="5941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9BD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p Movies By Ye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Movies By Year</a:t>
            </a:r>
          </a:p>
        </p:txBody>
      </p:sp>
      <p:sp>
        <p:nvSpPr>
          <p:cNvPr id="171" name="So what actually are the top films of all tim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defRPr sz="6500"/>
            </a:pPr>
            <a:r>
              <a:t>So what actually are the top films of all time?  </a:t>
            </a:r>
          </a:p>
          <a:p>
            <a:pPr marL="609600" indent="-609600">
              <a:defRPr sz="6500"/>
            </a:pPr>
            <a:r>
              <a:t>Do these results change if we adjust for inflation?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9BD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op Movies By Year"/>
          <p:cNvSpPr txBox="1"/>
          <p:nvPr>
            <p:ph type="title"/>
          </p:nvPr>
        </p:nvSpPr>
        <p:spPr>
          <a:xfrm>
            <a:off x="1206500" y="330200"/>
            <a:ext cx="21971000" cy="14331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Top Movies By Year</a:t>
            </a:r>
          </a:p>
        </p:txBody>
      </p:sp>
      <p:sp>
        <p:nvSpPr>
          <p:cNvPr id="174" name="Actual Domestic Gross Revenue"/>
          <p:cNvSpPr txBox="1"/>
          <p:nvPr>
            <p:ph type="body" idx="21"/>
          </p:nvPr>
        </p:nvSpPr>
        <p:spPr>
          <a:xfrm>
            <a:off x="1206500" y="16236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Actual Domestic Gross Revenue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3621" y="2655216"/>
            <a:ext cx="13936758" cy="10866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EAF7F9"/>
            </a:gs>
            <a:gs pos="100000">
              <a:srgbClr val="9CDFF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op Movies By Year"/>
          <p:cNvSpPr txBox="1"/>
          <p:nvPr>
            <p:ph type="title"/>
          </p:nvPr>
        </p:nvSpPr>
        <p:spPr>
          <a:xfrm>
            <a:off x="1206500" y="419100"/>
            <a:ext cx="21971000" cy="14331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Top Movies By Year</a:t>
            </a:r>
          </a:p>
        </p:txBody>
      </p:sp>
      <p:sp>
        <p:nvSpPr>
          <p:cNvPr id="178" name="Domestic Gross Values Adjusted For Inflation"/>
          <p:cNvSpPr txBox="1"/>
          <p:nvPr>
            <p:ph type="body" idx="21"/>
          </p:nvPr>
        </p:nvSpPr>
        <p:spPr>
          <a:xfrm>
            <a:off x="1206500" y="173796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Domestic Gross Values Adjusted For Inflation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9636" y="2655545"/>
            <a:ext cx="14184728" cy="1089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