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10" r:id="rId1"/>
  </p:sldMasterIdLst>
  <p:notesMasterIdLst>
    <p:notesMasterId r:id="rId32"/>
  </p:notesMasterIdLst>
  <p:sldIdLst>
    <p:sldId id="299" r:id="rId2"/>
    <p:sldId id="303" r:id="rId3"/>
    <p:sldId id="368" r:id="rId4"/>
    <p:sldId id="304" r:id="rId5"/>
    <p:sldId id="305" r:id="rId6"/>
    <p:sldId id="327" r:id="rId7"/>
    <p:sldId id="328" r:id="rId8"/>
    <p:sldId id="329" r:id="rId9"/>
    <p:sldId id="308" r:id="rId10"/>
    <p:sldId id="332" r:id="rId11"/>
    <p:sldId id="333" r:id="rId12"/>
    <p:sldId id="334" r:id="rId13"/>
    <p:sldId id="300" r:id="rId14"/>
    <p:sldId id="372" r:id="rId15"/>
    <p:sldId id="301" r:id="rId16"/>
    <p:sldId id="371" r:id="rId17"/>
    <p:sldId id="369" r:id="rId18"/>
    <p:sldId id="367" r:id="rId19"/>
    <p:sldId id="366" r:id="rId20"/>
    <p:sldId id="370" r:id="rId21"/>
    <p:sldId id="365" r:id="rId22"/>
    <p:sldId id="363" r:id="rId23"/>
    <p:sldId id="373" r:id="rId24"/>
    <p:sldId id="379" r:id="rId25"/>
    <p:sldId id="376" r:id="rId26"/>
    <p:sldId id="375" r:id="rId27"/>
    <p:sldId id="378" r:id="rId28"/>
    <p:sldId id="377" r:id="rId29"/>
    <p:sldId id="380" r:id="rId30"/>
    <p:sldId id="381" r:id="rId31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אלינוי פייביש" initials="אפ" lastIdx="1" clrIdx="0">
    <p:extLst>
      <p:ext uri="{19B8F6BF-5375-455C-9EA6-DF929625EA0E}">
        <p15:presenceInfo xmlns:p15="http://schemas.microsoft.com/office/powerpoint/2012/main" userId="c90b08310d7ef07e" providerId="Windows Live"/>
      </p:ext>
    </p:extLst>
  </p:cmAuthor>
  <p:cmAuthor id="2" name="Matan Kachel" initials="MK" lastIdx="1" clrIdx="1">
    <p:extLst>
      <p:ext uri="{19B8F6BF-5375-455C-9EA6-DF929625EA0E}">
        <p15:presenceInfo xmlns:p15="http://schemas.microsoft.com/office/powerpoint/2012/main" userId="S::kachel@campus.technion.ac.il::19caf2fe-7de8-4015-8bf5-c441128f6c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994" autoAdjust="0"/>
    <p:restoredTop sz="85664" autoAdjust="0"/>
  </p:normalViewPr>
  <p:slideViewPr>
    <p:cSldViewPr snapToGrid="0" showGuides="1">
      <p:cViewPr varScale="1">
        <p:scale>
          <a:sx n="57" d="100"/>
          <a:sy n="57" d="100"/>
        </p:scale>
        <p:origin x="90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F878EC8B-EC90-40C2-9575-7B924342829D}" type="datetimeFigureOut">
              <a:rPr lang="en-US" smtClean="0"/>
              <a:t>27-Jun-21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112651DC-69A7-4BAA-AB80-2A5D5B221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34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651DC-69A7-4BAA-AB80-2A5D5B221F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46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With SNR=30</a:t>
            </a:r>
            <a:endParaRPr lang="he-IL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651DC-69A7-4BAA-AB80-2A5D5B221FF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06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GB" dirty="0"/>
              <a:t>With SNR=30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651DC-69A7-4BAA-AB80-2A5D5B221FF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60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תזכורת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651DC-69A7-4BAA-AB80-2A5D5B221F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2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איך הרשת עובדת – לא היה ברור בהצגה הקודמת </a:t>
            </a:r>
          </a:p>
          <a:p>
            <a:r>
              <a:rPr lang="he-IL" dirty="0"/>
              <a:t>ואז נדלג למה עשינו, לא?</a:t>
            </a:r>
          </a:p>
          <a:p>
            <a:endParaRPr lang="he-IL" dirty="0"/>
          </a:p>
          <a:p>
            <a:r>
              <a:rPr lang="he-IL" dirty="0"/>
              <a:t>תגידי שהמטרה שלנו הייתה לקחת את הרשת הזאת ולעשות כל מיני שינויים בדומה למאמר </a:t>
            </a:r>
          </a:p>
          <a:p>
            <a:r>
              <a:rPr lang="he-IL" dirty="0"/>
              <a:t>כדי לשפר את התוצאות וללמוד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651DC-69A7-4BAA-AB80-2A5D5B221F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88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Bayesian more accurate </a:t>
            </a:r>
          </a:p>
          <a:p>
            <a:pPr algn="l" rtl="0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Bayesian approaches are substantially slower (9 × 10−2 s/vox (11)) than the already slow LS approach (8 × 10−3 s/vox (11)). </a:t>
            </a:r>
          </a:p>
          <a:p>
            <a:pPr algn="l" rtl="0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Furthermore, Bayesian approaches may lead to biased perfusion estimates of the IVIM model. </a:t>
            </a:r>
          </a:p>
          <a:p>
            <a:pPr algn="l" rtl="0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651DC-69A7-4BAA-AB80-2A5D5B221F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9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he-IL" dirty="0"/>
              <a:t>אפשר להזכיר שבהצגה הקודמת הזכרנו שני רשתות – רשת מ</a:t>
            </a:r>
          </a:p>
          <a:p>
            <a:pPr algn="l" rtl="0"/>
            <a:r>
              <a:rPr lang="he-IL" dirty="0"/>
              <a:t>קורית, שזה מה שמופיע כאן עם </a:t>
            </a:r>
            <a:r>
              <a:rPr lang="en-GB" dirty="0"/>
              <a:t>RELU </a:t>
            </a:r>
            <a:r>
              <a:rPr lang="he-IL" dirty="0"/>
              <a:t>וכל הדברים </a:t>
            </a:r>
          </a:p>
          <a:p>
            <a:pPr algn="l" rtl="0"/>
            <a:r>
              <a:rPr lang="he-IL" dirty="0"/>
              <a:t>ורשת שנייה עם כל מיני שיפורים שכותבי המאמר הוסיפו </a:t>
            </a:r>
          </a:p>
          <a:p>
            <a:pPr algn="l" rtl="0"/>
            <a:r>
              <a:rPr lang="he-IL" dirty="0"/>
              <a:t>כמו: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651DC-69A7-4BAA-AB80-2A5D5B221F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68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לדלג מהר על השקפים האלה </a:t>
            </a:r>
          </a:p>
          <a:p>
            <a:r>
              <a:rPr lang="he-IL" dirty="0"/>
              <a:t>ואז להגיד שהמטרה שלנו היה לעשות כל מיני שינויים דומים ולראות מה קורה</a:t>
            </a:r>
          </a:p>
          <a:p>
            <a:r>
              <a:rPr lang="he-IL" dirty="0"/>
              <a:t>סבבה?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651DC-69A7-4BAA-AB80-2A5D5B221F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5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Nine SCA2 patients and 16 age-matched healthy controls, were examined twice on the same 1.5T MRI scanner.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651DC-69A7-4BAA-AB80-2A5D5B221F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84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SCA2 -a progressive disorder that causes symptoms including uncoordinated movement (ataxia), speech and swallowing difficulties, muscle wasting, slow eye movement, and sometimes dementia 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651DC-69A7-4BAA-AB80-2A5D5B221FF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35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651DC-69A7-4BAA-AB80-2A5D5B221FF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39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2AA2C78-16D2-4EC8-9AF3-33EE962FEB57}" type="datetimeFigureOut">
              <a:rPr lang="en-US" smtClean="0"/>
              <a:t>27-Jun-21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FA9222-DF7C-4FFC-BAEB-A45BA3C9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17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>
                <a:latin typeface="Gisha" panose="020B0502040204020203" pitchFamily="34" charset="-79"/>
                <a:cs typeface="Gisha" panose="020B0502040204020203" pitchFamily="34" charset="-79"/>
              </a:defRPr>
            </a:lvl1pPr>
          </a:lstStyle>
          <a:p>
            <a:r>
              <a:rPr kumimoji="0" lang="he-IL" dirty="0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2C78-16D2-4EC8-9AF3-33EE962FEB57}" type="datetimeFigureOut">
              <a:rPr lang="en-US" smtClean="0"/>
              <a:t>27-Jun-21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FA9222-DF7C-4FFC-BAEB-A45BA3C987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he-IL" dirty="0"/>
              <a:t>ערוך סגנונות טקסט של תבנית בסיס</a:t>
            </a:r>
          </a:p>
          <a:p>
            <a:pPr lvl="1" eaLnBrk="1" latinLnBrk="0" hangingPunct="1"/>
            <a:r>
              <a:rPr lang="he-IL" dirty="0"/>
              <a:t>רמה שניה</a:t>
            </a:r>
          </a:p>
          <a:p>
            <a:pPr lvl="2" eaLnBrk="1" latinLnBrk="0" hangingPunct="1"/>
            <a:r>
              <a:rPr lang="he-IL" dirty="0"/>
              <a:t>רמה שלישית</a:t>
            </a:r>
          </a:p>
          <a:p>
            <a:pPr lvl="3" eaLnBrk="1" latinLnBrk="0" hangingPunct="1"/>
            <a:r>
              <a:rPr lang="he-IL" dirty="0"/>
              <a:t>רמה רביעית</a:t>
            </a:r>
          </a:p>
          <a:p>
            <a:pPr lvl="4" eaLnBrk="1" latinLnBrk="0" hangingPunct="1"/>
            <a:r>
              <a:rPr lang="he-IL" dirty="0"/>
              <a:t>רמה חמישית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8351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ערוך סגנונות טקסט של תבנית בסיס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Gisha" panose="020B0502040204020203" pitchFamily="34" charset="-79"/>
                <a:cs typeface="Gisha" panose="020B0502040204020203" pitchFamily="34" charset="-79"/>
              </a:defRPr>
            </a:lvl1pPr>
          </a:lstStyle>
          <a:p>
            <a:r>
              <a:rPr kumimoji="0" lang="he-IL" dirty="0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2C78-16D2-4EC8-9AF3-33EE962FEB57}" type="datetimeFigureOut">
              <a:rPr lang="en-US" smtClean="0"/>
              <a:t>27-Jun-21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EFA9222-DF7C-4FFC-BAEB-A45BA3C9876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89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sha" panose="020B0502040204020203" pitchFamily="34" charset="-79"/>
                <a:cs typeface="Gisha" panose="020B0502040204020203" pitchFamily="34" charset="-79"/>
              </a:defRPr>
            </a:lvl1pPr>
          </a:lstStyle>
          <a:p>
            <a:r>
              <a:rPr kumimoji="0" lang="he-IL" dirty="0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2C78-16D2-4EC8-9AF3-33EE962FEB57}" type="datetimeFigureOut">
              <a:rPr lang="en-US" smtClean="0"/>
              <a:t>27-Jun-21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FA9222-DF7C-4FFC-BAEB-A45BA3C9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8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2C78-16D2-4EC8-9AF3-33EE962FEB57}" type="datetimeFigureOut">
              <a:rPr lang="en-US" smtClean="0"/>
              <a:t>27-Jun-21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FA9222-DF7C-4FFC-BAEB-A45BA3C9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2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2C78-16D2-4EC8-9AF3-33EE962FEB57}" type="datetimeFigureOut">
              <a:rPr lang="en-US" smtClean="0"/>
              <a:t>27-Jun-21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FA9222-DF7C-4FFC-BAEB-A45BA3C987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ערוך סגנונות טקסט של תבנית בסיס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ערוך סגנונות טקסט של תבנית בסיס</a:t>
            </a:r>
          </a:p>
          <a:p>
            <a:pPr lvl="1" eaLnBrk="1" latinLnBrk="0" hangingPunct="1"/>
            <a:r>
              <a:rPr lang="he-IL"/>
              <a:t>רמה שניה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195847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ערוך סגנונות טקסט של תבנית בסיס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52AA2C78-16D2-4EC8-9AF3-33EE962FEB57}" type="datetimeFigureOut">
              <a:rPr lang="en-US" smtClean="0"/>
              <a:t>27-Jun-21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EFA9222-DF7C-4FFC-BAEB-A45BA3C9876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05274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ערוך סגנונות טקסט של תבנית בסיס</a:t>
            </a:r>
          </a:p>
          <a:p>
            <a:pPr lvl="1" eaLnBrk="1" latinLnBrk="0" hangingPunct="1"/>
            <a:r>
              <a:rPr lang="he-IL"/>
              <a:t>רמה שניה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2C78-16D2-4EC8-9AF3-33EE962FEB57}" type="datetimeFigureOut">
              <a:rPr lang="en-US" smtClean="0"/>
              <a:t>27-Jun-21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9222-DF7C-4FFC-BAEB-A45BA3C9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ערוך סגנונות טקסט של תבנית בסיס</a:t>
            </a:r>
          </a:p>
          <a:p>
            <a:pPr lvl="1" eaLnBrk="1" latinLnBrk="0" hangingPunct="1"/>
            <a:r>
              <a:rPr lang="he-IL"/>
              <a:t>רמה שניה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52AA2C78-16D2-4EC8-9AF3-33EE962FEB57}" type="datetimeFigureOut">
              <a:rPr lang="en-US" smtClean="0"/>
              <a:t>27-Jun-21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3EFA9222-DF7C-4FFC-BAEB-A45BA3C9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99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dirty="0"/>
              <a:t>ערוך סגנונות טקסט של תבנית בסיס</a:t>
            </a:r>
          </a:p>
          <a:p>
            <a:pPr lvl="1" eaLnBrk="1" latinLnBrk="0" hangingPunct="1"/>
            <a:r>
              <a:rPr kumimoji="0" lang="he-IL" dirty="0"/>
              <a:t>רמה שניה</a:t>
            </a:r>
          </a:p>
          <a:p>
            <a:pPr lvl="2" eaLnBrk="1" latinLnBrk="0" hangingPunct="1"/>
            <a:r>
              <a:rPr kumimoji="0" lang="he-IL" dirty="0"/>
              <a:t>רמה שלישית</a:t>
            </a:r>
          </a:p>
          <a:p>
            <a:pPr lvl="3" eaLnBrk="1" latinLnBrk="0" hangingPunct="1"/>
            <a:r>
              <a:rPr kumimoji="0" lang="he-IL" dirty="0"/>
              <a:t>רמה רביעית</a:t>
            </a:r>
          </a:p>
          <a:p>
            <a:pPr lvl="4" eaLnBrk="1" latinLnBrk="0" hangingPunct="1"/>
            <a:r>
              <a:rPr kumimoji="0" lang="he-IL" dirty="0"/>
              <a:t>רמה חמישית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2AA2C78-16D2-4EC8-9AF3-33EE962FEB57}" type="datetimeFigureOut">
              <a:rPr lang="en-US" smtClean="0"/>
              <a:t>27-Jun-21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EFA9222-DF7C-4FFC-BAEB-A45BA3C9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3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</p:sldLayoutIdLst>
  <p:txStyles>
    <p:titleStyle>
      <a:lvl1pPr algn="l" rtl="1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r" rtl="1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40080" indent="-274320" algn="r" rtl="1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-228600" algn="r" rtl="1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-228600" algn="r" rtl="1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-228600" algn="r" rtl="1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03120" indent="-228600" algn="r" rtl="1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r" rtl="1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r" rtl="1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r" rtl="1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jpeg"/><Relationship Id="rId4" Type="http://schemas.openxmlformats.org/officeDocument/2006/relationships/image" Target="../media/image32.svg"/><Relationship Id="rId9" Type="http://schemas.openxmlformats.org/officeDocument/2006/relationships/image" Target="../media/image3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9.jpeg"/><Relationship Id="rId5" Type="http://schemas.openxmlformats.org/officeDocument/2006/relationships/image" Target="../media/image6.jpeg"/><Relationship Id="rId10" Type="http://schemas.openxmlformats.org/officeDocument/2006/relationships/image" Target="../media/image580.png"/><Relationship Id="rId4" Type="http://schemas.openxmlformats.org/officeDocument/2006/relationships/image" Target="../media/image5.jpeg"/><Relationship Id="rId9" Type="http://schemas.openxmlformats.org/officeDocument/2006/relationships/image" Target="../media/image57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10" Type="http://schemas.openxmlformats.org/officeDocument/2006/relationships/image" Target="../media/image580.png"/><Relationship Id="rId4" Type="http://schemas.openxmlformats.org/officeDocument/2006/relationships/image" Target="../media/image11.png"/><Relationship Id="rId9" Type="http://schemas.openxmlformats.org/officeDocument/2006/relationships/image" Target="../media/image57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7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5" Type="http://schemas.openxmlformats.org/officeDocument/2006/relationships/image" Target="../media/image610.png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21.png"/><Relationship Id="rId7" Type="http://schemas.openxmlformats.org/officeDocument/2006/relationships/image" Target="../media/image62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Relationship Id="rId9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0.png"/><Relationship Id="rId7" Type="http://schemas.openxmlformats.org/officeDocument/2006/relationships/image" Target="../media/image6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1.png"/><Relationship Id="rId5" Type="http://schemas.openxmlformats.org/officeDocument/2006/relationships/image" Target="../media/image6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EE569B-DC72-40A0-B186-CD98B9315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603C0B-5F14-4337-B7F9-8558F823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Intravoxel incoherent motion</a:t>
            </a:r>
            <a:r>
              <a:rPr lang="en-US" b="1" dirty="0"/>
              <a:t> (IVIM)</a:t>
            </a:r>
            <a:endParaRPr lang="he-IL" b="1" dirty="0"/>
          </a:p>
        </p:txBody>
      </p:sp>
      <p:pic>
        <p:nvPicPr>
          <p:cNvPr id="1028" name="Picture 4" descr="Intravoxel Incoherent Motion Magnetic Resonance Imaging with Integrated  Slice-specific Shimming for old myocardial infarction: A Pilot Study |  Scientific Reports">
            <a:extLst>
              <a:ext uri="{FF2B5EF4-FFF2-40B4-BE49-F238E27FC236}">
                <a16:creationId xmlns:a16="http://schemas.microsoft.com/office/drawing/2014/main" id="{A3AE5B12-8567-4A62-9E18-6EAD907A27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502162" y="3579812"/>
            <a:ext cx="6524625" cy="254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82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94CE-5F31-46E2-8083-EE4236E1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IVIM-NET </a:t>
            </a:r>
            <a:r>
              <a:rPr lang="en-GB" b="1" dirty="0" err="1"/>
              <a:t>optim</a:t>
            </a:r>
            <a:r>
              <a:rPr lang="en-GB" b="1" dirty="0"/>
              <a:t> </a:t>
            </a:r>
            <a:endParaRPr lang="he-IL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6379246-B551-4D49-A848-6479F52EF06B}"/>
              </a:ext>
            </a:extLst>
          </p:cNvPr>
          <p:cNvGrpSpPr/>
          <p:nvPr/>
        </p:nvGrpSpPr>
        <p:grpSpPr>
          <a:xfrm>
            <a:off x="2101684" y="2037707"/>
            <a:ext cx="8347009" cy="4039708"/>
            <a:chOff x="6469116" y="1473146"/>
            <a:chExt cx="5507421" cy="27416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5E6B7AE-29DE-496D-9568-9CA53AFB0853}"/>
                </a:ext>
              </a:extLst>
            </p:cNvPr>
            <p:cNvGrpSpPr/>
            <p:nvPr/>
          </p:nvGrpSpPr>
          <p:grpSpPr>
            <a:xfrm>
              <a:off x="6469116" y="1785949"/>
              <a:ext cx="5507421" cy="2428875"/>
              <a:chOff x="6066129" y="1607673"/>
              <a:chExt cx="6018220" cy="3030907"/>
            </a:xfrm>
          </p:grpSpPr>
          <p:pic>
            <p:nvPicPr>
              <p:cNvPr id="7" name="Picture 2" descr="Activation Functions in Neural Networks | by SAGAR SHARMA | Towards Data  Science">
                <a:extLst>
                  <a:ext uri="{FF2B5EF4-FFF2-40B4-BE49-F238E27FC236}">
                    <a16:creationId xmlns:a16="http://schemas.microsoft.com/office/drawing/2014/main" id="{F5B65E3F-2ABC-4BDF-95FC-EBC7CE5DC9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6129" y="1607673"/>
                <a:ext cx="6018220" cy="24205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70896BBA-BD01-407D-897C-1DDACED929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77135" y="3962211"/>
                <a:ext cx="5287113" cy="676369"/>
              </a:xfrm>
              <a:prstGeom prst="rect">
                <a:avLst/>
              </a:prstGeom>
            </p:spPr>
          </p:pic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B7FD033-DDFA-4DA0-A282-3A50764D54FC}"/>
                </a:ext>
              </a:extLst>
            </p:cNvPr>
            <p:cNvSpPr/>
            <p:nvPr/>
          </p:nvSpPr>
          <p:spPr>
            <a:xfrm>
              <a:off x="7976267" y="1473146"/>
              <a:ext cx="2493120" cy="4875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Sigmoid or </a:t>
              </a:r>
              <a:r>
                <a:rPr lang="en-GB" dirty="0" err="1">
                  <a:solidFill>
                    <a:schemeClr val="tx1"/>
                  </a:solidFill>
                </a:rPr>
                <a:t>Relu</a:t>
              </a:r>
              <a:endParaRPr lang="he-IL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1073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4AF77-8602-4D9A-9CC4-5996ADD6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 IVIM-NET </a:t>
            </a:r>
            <a:r>
              <a:rPr lang="en-GB" b="1" dirty="0" err="1"/>
              <a:t>optim</a:t>
            </a:r>
            <a:r>
              <a:rPr lang="en-GB" b="1" dirty="0"/>
              <a:t> - Result</a:t>
            </a:r>
            <a:endParaRPr lang="he-IL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E760B3-0571-4A51-B6FE-C18EC702C5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11"/>
          <a:stretch/>
        </p:blipFill>
        <p:spPr>
          <a:xfrm>
            <a:off x="1279720" y="2507143"/>
            <a:ext cx="9945488" cy="311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75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889A-2FA6-4DA6-919D-5820E5F7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 IVIM-NET </a:t>
            </a:r>
            <a:r>
              <a:rPr lang="en-GB" b="1" dirty="0" err="1"/>
              <a:t>optim</a:t>
            </a:r>
            <a:r>
              <a:rPr lang="en-GB" b="1" dirty="0"/>
              <a:t> - Result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FC04B2-540A-4CF0-9884-74493D1BE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61" y="2089482"/>
            <a:ext cx="10050278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54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136C-CCB7-4910-B1EC-BBD42BBBD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</a:t>
            </a:r>
            <a:endParaRPr lang="he-IL" b="1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832F3CC-5CCA-4C3E-9B9D-807CEEA65C68}"/>
              </a:ext>
            </a:extLst>
          </p:cNvPr>
          <p:cNvGrpSpPr/>
          <p:nvPr/>
        </p:nvGrpSpPr>
        <p:grpSpPr>
          <a:xfrm>
            <a:off x="1771014" y="2116743"/>
            <a:ext cx="3305483" cy="1992802"/>
            <a:chOff x="1918159" y="2107422"/>
            <a:chExt cx="3032215" cy="1728757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F9590EA-3A4D-427E-8065-F22C99549F38}"/>
                </a:ext>
              </a:extLst>
            </p:cNvPr>
            <p:cNvGrpSpPr/>
            <p:nvPr/>
          </p:nvGrpSpPr>
          <p:grpSpPr>
            <a:xfrm>
              <a:off x="2238710" y="2917433"/>
              <a:ext cx="2349063" cy="918746"/>
              <a:chOff x="2648607" y="3006867"/>
              <a:chExt cx="2349063" cy="918746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4DB1687B-6383-4D41-A7C8-74E2A4026E28}"/>
                  </a:ext>
                </a:extLst>
              </p:cNvPr>
              <p:cNvGrpSpPr/>
              <p:nvPr/>
            </p:nvGrpSpPr>
            <p:grpSpPr>
              <a:xfrm>
                <a:off x="3442140" y="3006867"/>
                <a:ext cx="1555530" cy="914400"/>
                <a:chOff x="3442140" y="3006867"/>
                <a:chExt cx="1555530" cy="914400"/>
              </a:xfrm>
            </p:grpSpPr>
            <p:pic>
              <p:nvPicPr>
                <p:cNvPr id="72" name="Graphic 71" descr="Two women with solid fill">
                  <a:extLst>
                    <a:ext uri="{FF2B5EF4-FFF2-40B4-BE49-F238E27FC236}">
                      <a16:creationId xmlns:a16="http://schemas.microsoft.com/office/drawing/2014/main" id="{0FE1AD3E-CC50-4838-A5F4-9885854C3E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83270" y="300686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75" name="Graphic 74" descr="Two women with solid fill">
                  <a:extLst>
                    <a:ext uri="{FF2B5EF4-FFF2-40B4-BE49-F238E27FC236}">
                      <a16:creationId xmlns:a16="http://schemas.microsoft.com/office/drawing/2014/main" id="{2FE45301-E392-4684-AD9A-6B4C898D7C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42140" y="3006867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1D935F7A-F23E-4AD3-B118-3589389C39CF}"/>
                  </a:ext>
                </a:extLst>
              </p:cNvPr>
              <p:cNvGrpSpPr/>
              <p:nvPr/>
            </p:nvGrpSpPr>
            <p:grpSpPr>
              <a:xfrm>
                <a:off x="2648607" y="3011213"/>
                <a:ext cx="1114098" cy="914400"/>
                <a:chOff x="3883572" y="3006867"/>
                <a:chExt cx="1114098" cy="914400"/>
              </a:xfrm>
            </p:grpSpPr>
            <p:pic>
              <p:nvPicPr>
                <p:cNvPr id="78" name="Graphic 77" descr="Two women with solid fill">
                  <a:extLst>
                    <a:ext uri="{FF2B5EF4-FFF2-40B4-BE49-F238E27FC236}">
                      <a16:creationId xmlns:a16="http://schemas.microsoft.com/office/drawing/2014/main" id="{E2CFF526-CD98-4A8E-8F38-0AA69B79A8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83270" y="300686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79" name="Graphic 78" descr="Two women with solid fill">
                  <a:extLst>
                    <a:ext uri="{FF2B5EF4-FFF2-40B4-BE49-F238E27FC236}">
                      <a16:creationId xmlns:a16="http://schemas.microsoft.com/office/drawing/2014/main" id="{C672EF8E-6592-451E-9A0E-31F59966AF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 l="48275"/>
                <a:stretch/>
              </p:blipFill>
              <p:spPr>
                <a:xfrm>
                  <a:off x="3883572" y="3006867"/>
                  <a:ext cx="472968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589E016-5281-43EA-A114-D20074B185E0}"/>
                </a:ext>
              </a:extLst>
            </p:cNvPr>
            <p:cNvGrpSpPr/>
            <p:nvPr/>
          </p:nvGrpSpPr>
          <p:grpSpPr>
            <a:xfrm>
              <a:off x="1918159" y="2107422"/>
              <a:ext cx="3032215" cy="928348"/>
              <a:chOff x="1965455" y="3907319"/>
              <a:chExt cx="3032215" cy="928348"/>
            </a:xfrm>
          </p:grpSpPr>
          <p:pic>
            <p:nvPicPr>
              <p:cNvPr id="70" name="Graphic 69" descr="Two Men with solid fill">
                <a:extLst>
                  <a:ext uri="{FF2B5EF4-FFF2-40B4-BE49-F238E27FC236}">
                    <a16:creationId xmlns:a16="http://schemas.microsoft.com/office/drawing/2014/main" id="{8D353E67-990C-430B-8795-D21A6A1A93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083270" y="392126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3" name="Graphic 82" descr="Two Men with solid fill">
                <a:extLst>
                  <a:ext uri="{FF2B5EF4-FFF2-40B4-BE49-F238E27FC236}">
                    <a16:creationId xmlns:a16="http://schemas.microsoft.com/office/drawing/2014/main" id="{92FD6A3C-B45A-4CD5-B366-BBE7E9E7CD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795759" y="390731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4" name="Graphic 83" descr="Two Men with solid fill">
                <a:extLst>
                  <a:ext uri="{FF2B5EF4-FFF2-40B4-BE49-F238E27FC236}">
                    <a16:creationId xmlns:a16="http://schemas.microsoft.com/office/drawing/2014/main" id="{EEABE662-0A8F-460F-A748-7A624D06E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429003" y="392126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5" name="Graphic 84" descr="Two Men with solid fill">
                <a:extLst>
                  <a:ext uri="{FF2B5EF4-FFF2-40B4-BE49-F238E27FC236}">
                    <a16:creationId xmlns:a16="http://schemas.microsoft.com/office/drawing/2014/main" id="{37B381CD-AD43-4E60-BE57-33A1FCB0A0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141492" y="390731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6" name="Graphic 85" descr="Two Men with solid fill">
                <a:extLst>
                  <a:ext uri="{FF2B5EF4-FFF2-40B4-BE49-F238E27FC236}">
                    <a16:creationId xmlns:a16="http://schemas.microsoft.com/office/drawing/2014/main" id="{DAC3BACE-F3C9-4F10-B1C8-9EC3C32F17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48275"/>
              <a:stretch/>
            </p:blipFill>
            <p:spPr>
              <a:xfrm>
                <a:off x="1965455" y="3921267"/>
                <a:ext cx="472968" cy="914400"/>
              </a:xfrm>
              <a:prstGeom prst="rect">
                <a:avLst/>
              </a:prstGeom>
            </p:spPr>
          </p:pic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734372-9442-4A3E-92B4-C5A4E96F26D6}"/>
              </a:ext>
            </a:extLst>
          </p:cNvPr>
          <p:cNvGrpSpPr/>
          <p:nvPr/>
        </p:nvGrpSpPr>
        <p:grpSpPr>
          <a:xfrm>
            <a:off x="7248633" y="2223928"/>
            <a:ext cx="2605218" cy="1713965"/>
            <a:chOff x="6590640" y="1879711"/>
            <a:chExt cx="3686432" cy="2610300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C85C8BB-0B79-4FFA-8813-A924C22CC720}"/>
                </a:ext>
              </a:extLst>
            </p:cNvPr>
            <p:cNvGrpSpPr/>
            <p:nvPr/>
          </p:nvGrpSpPr>
          <p:grpSpPr>
            <a:xfrm>
              <a:off x="6590640" y="1879711"/>
              <a:ext cx="3686432" cy="1273394"/>
              <a:chOff x="6590640" y="1879711"/>
              <a:chExt cx="3686432" cy="1273394"/>
            </a:xfrm>
          </p:grpSpPr>
          <p:pic>
            <p:nvPicPr>
              <p:cNvPr id="1030" name="Picture 6" descr="1,348 Woman Stick Figure Icon Flat Graphic Design Illustrations &amp;amp; Clip Art">
                <a:extLst>
                  <a:ext uri="{FF2B5EF4-FFF2-40B4-BE49-F238E27FC236}">
                    <a16:creationId xmlns:a16="http://schemas.microsoft.com/office/drawing/2014/main" id="{C31AFF82-DEB0-4DAB-9C9D-3DD4A1E87B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53489" y="1884589"/>
                <a:ext cx="1160734" cy="12685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1" name="Picture 6" descr="1,348 Woman Stick Figure Icon Flat Graphic Design Illustrations &amp;amp; Clip Art">
                <a:extLst>
                  <a:ext uri="{FF2B5EF4-FFF2-40B4-BE49-F238E27FC236}">
                    <a16:creationId xmlns:a16="http://schemas.microsoft.com/office/drawing/2014/main" id="{8AB98080-6A78-4862-8570-D9B2CD0BF4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90640" y="1879711"/>
                <a:ext cx="1160734" cy="12685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2" name="Picture 6" descr="1,348 Woman Stick Figure Icon Flat Graphic Design Illustrations &amp;amp; Clip Art">
                <a:extLst>
                  <a:ext uri="{FF2B5EF4-FFF2-40B4-BE49-F238E27FC236}">
                    <a16:creationId xmlns:a16="http://schemas.microsoft.com/office/drawing/2014/main" id="{B34C4799-ADB5-4DE8-83EF-D07D182E04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16338" y="1879711"/>
                <a:ext cx="1160734" cy="12685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1122B42-27E6-4D2A-B6BF-2EFAB90826CE}"/>
                </a:ext>
              </a:extLst>
            </p:cNvPr>
            <p:cNvGrpSpPr/>
            <p:nvPr/>
          </p:nvGrpSpPr>
          <p:grpSpPr>
            <a:xfrm>
              <a:off x="7388491" y="3221495"/>
              <a:ext cx="2045728" cy="1268516"/>
              <a:chOff x="7388491" y="3221495"/>
              <a:chExt cx="2045728" cy="1268516"/>
            </a:xfrm>
          </p:grpSpPr>
          <p:pic>
            <p:nvPicPr>
              <p:cNvPr id="93" name="Picture 6" descr="1,348 Woman Stick Figure Icon Flat Graphic Design Illustrations &amp;amp; Clip Art">
                <a:extLst>
                  <a:ext uri="{FF2B5EF4-FFF2-40B4-BE49-F238E27FC236}">
                    <a16:creationId xmlns:a16="http://schemas.microsoft.com/office/drawing/2014/main" id="{1D88468B-BAE8-4BA8-BFBC-BE3D5DE1C6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8720"/>
              <a:stretch/>
            </p:blipFill>
            <p:spPr bwMode="auto">
              <a:xfrm>
                <a:off x="7388491" y="3221495"/>
                <a:ext cx="595228" cy="12685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4" name="Picture 6" descr="1,348 Woman Stick Figure Icon Flat Graphic Design Illustrations &amp;amp; Clip Art">
                <a:extLst>
                  <a:ext uri="{FF2B5EF4-FFF2-40B4-BE49-F238E27FC236}">
                    <a16:creationId xmlns:a16="http://schemas.microsoft.com/office/drawing/2014/main" id="{31BDE94F-AB8D-4ED6-8B2A-1C9B04CDA9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8720"/>
              <a:stretch/>
            </p:blipFill>
            <p:spPr bwMode="auto">
              <a:xfrm>
                <a:off x="8838991" y="3221495"/>
                <a:ext cx="595228" cy="12685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5" name="Picture 6" descr="1,348 Woman Stick Figure Icon Flat Graphic Design Illustrations &amp;amp; Clip Art">
                <a:extLst>
                  <a:ext uri="{FF2B5EF4-FFF2-40B4-BE49-F238E27FC236}">
                    <a16:creationId xmlns:a16="http://schemas.microsoft.com/office/drawing/2014/main" id="{5530AAE6-6304-4F52-A3C0-FFBE6BE8D3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8720"/>
              <a:stretch/>
            </p:blipFill>
            <p:spPr bwMode="auto">
              <a:xfrm>
                <a:off x="8113740" y="3221495"/>
                <a:ext cx="595228" cy="12685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37189B88-BC95-4E98-A4E0-F6D3A7F4C0AC}"/>
              </a:ext>
            </a:extLst>
          </p:cNvPr>
          <p:cNvSpPr/>
          <p:nvPr/>
        </p:nvSpPr>
        <p:spPr>
          <a:xfrm>
            <a:off x="1810859" y="1536263"/>
            <a:ext cx="2789607" cy="6876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healthy controls </a:t>
            </a:r>
            <a:endParaRPr lang="he-IL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2CEBC506-758D-4331-B3B1-E4C601B7FCB2}"/>
              </a:ext>
            </a:extLst>
          </p:cNvPr>
          <p:cNvSpPr/>
          <p:nvPr/>
        </p:nvSpPr>
        <p:spPr>
          <a:xfrm>
            <a:off x="7140536" y="1542847"/>
            <a:ext cx="2789607" cy="6876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SCA2 patients</a:t>
            </a:r>
            <a:endParaRPr lang="he-IL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53F38D8-96DF-4CB2-B7E1-F50D02347147}"/>
              </a:ext>
            </a:extLst>
          </p:cNvPr>
          <p:cNvGrpSpPr/>
          <p:nvPr/>
        </p:nvGrpSpPr>
        <p:grpSpPr>
          <a:xfrm>
            <a:off x="3468607" y="4627489"/>
            <a:ext cx="5564948" cy="2022788"/>
            <a:chOff x="1143481" y="4414799"/>
            <a:chExt cx="5564948" cy="2022788"/>
          </a:xfrm>
        </p:grpSpPr>
        <p:pic>
          <p:nvPicPr>
            <p:cNvPr id="1032" name="Picture 8" descr="כל מה שחשוב לדעת על MRI | שירותי בריאות כללית">
              <a:extLst>
                <a:ext uri="{FF2B5EF4-FFF2-40B4-BE49-F238E27FC236}">
                  <a16:creationId xmlns:a16="http://schemas.microsoft.com/office/drawing/2014/main" id="{D3FF5E34-F79A-4542-BEA9-90736E3064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481" y="4414799"/>
              <a:ext cx="3039333" cy="2022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91B04FED-8874-4DD5-8595-4B63878184AA}"/>
                </a:ext>
              </a:extLst>
            </p:cNvPr>
            <p:cNvSpPr/>
            <p:nvPr/>
          </p:nvSpPr>
          <p:spPr>
            <a:xfrm>
              <a:off x="4079690" y="4617544"/>
              <a:ext cx="1725057" cy="140838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T1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T2 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 DWI</a:t>
              </a:r>
            </a:p>
            <a:p>
              <a:pPr algn="ctr"/>
              <a:r>
                <a:rPr lang="en-GB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Bval</a:t>
              </a:r>
              <a:r>
                <a:rPr lang="en-GB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1000</a:t>
              </a:r>
              <a:endParaRPr lang="he-IL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AA7AAC13-4A35-491E-956F-2BF0ED577D44}"/>
                </a:ext>
              </a:extLst>
            </p:cNvPr>
            <p:cNvSpPr/>
            <p:nvPr/>
          </p:nvSpPr>
          <p:spPr>
            <a:xfrm>
              <a:off x="5207126" y="4617544"/>
              <a:ext cx="1501303" cy="140838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GB" sz="3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 2</a:t>
              </a:r>
              <a:endParaRPr lang="he-IL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625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38A6-A3EE-4881-B304-BE4624B1D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E0374-2400-4CE6-8FEC-9AD184DE91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0D9BCE-AEED-4B66-B9C3-FF802DE44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973" y="1682542"/>
            <a:ext cx="5834742" cy="441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26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C8104-57C8-410D-B78E-E48B41E5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Spinocerebellar Ataxia Type 2 (SCA2)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E4C8E-F46E-42EC-AA44-F33CCACAB83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2050" name="Picture 2" descr="Picture">
            <a:extLst>
              <a:ext uri="{FF2B5EF4-FFF2-40B4-BE49-F238E27FC236}">
                <a16:creationId xmlns:a16="http://schemas.microsoft.com/office/drawing/2014/main" id="{6E86B631-1D0A-4F95-8562-3484E9ACA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7" y="2052637"/>
            <a:ext cx="8658225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446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A744-5C4F-40E1-BEF1-B90AFF0F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Simulation parameters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EB2485-4943-47F0-95C5-8F6699EB395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algn="l" rtl="0"/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𝑏𝑣𝑎𝑙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40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60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150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300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500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700</m:t>
                        </m:r>
                      </m:e>
                    </m:d>
                  </m:oMath>
                </a14:m>
                <a:endParaRPr lang="en-GB" dirty="0"/>
              </a:p>
              <a:p>
                <a:pPr algn="l" rtl="0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𝑆𝑁𝑅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endParaRPr lang="en-GB" b="0" dirty="0"/>
              </a:p>
              <a:p>
                <a:pPr algn="l" rtl="0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𝑠𝑖𝑚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lang="en-GB" dirty="0"/>
              </a:p>
              <a:p>
                <a:pPr algn="l" rtl="0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0005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003</m:t>
                        </m:r>
                      </m:e>
                    </m:d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GB" i="1" dirty="0">
                    <a:latin typeface="Cambria Math" panose="02040503050406030204" pitchFamily="18" charset="0"/>
                  </a:rPr>
                  <a:t> </a:t>
                </a:r>
              </a:p>
              <a:p>
                <a:pPr algn="l" rtl="0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55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i="1" dirty="0">
                    <a:latin typeface="Cambria Math" panose="02040503050406030204" pitchFamily="18" charset="0"/>
                  </a:rPr>
                  <a:t>  </a:t>
                </a:r>
                <a:endParaRPr lang="he-IL" i="1" dirty="0">
                  <a:latin typeface="Cambria Math" panose="02040503050406030204" pitchFamily="18" charset="0"/>
                </a:endParaRPr>
              </a:p>
              <a:p>
                <a:pPr algn="l" rtl="0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∗=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01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he-IL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EB2485-4943-47F0-95C5-8F6699EB3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801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C240F-901F-4B72-91F8-2F18A0A0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Simulation</a:t>
            </a:r>
            <a:endParaRPr lang="he-IL" b="1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E202B960-8817-44C2-B174-8A9D2A8A29F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24" y="2719669"/>
            <a:ext cx="4000942" cy="3000707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01CC210-C5AB-4AE2-BD37-BA0959FC7A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7"/>
          <a:stretch/>
        </p:blipFill>
        <p:spPr>
          <a:xfrm>
            <a:off x="4260666" y="2971604"/>
            <a:ext cx="3904395" cy="2712566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855653E4-829D-42A1-AA2F-3EEE5F2150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1"/>
          <a:stretch/>
        </p:blipFill>
        <p:spPr>
          <a:xfrm>
            <a:off x="8013291" y="3007809"/>
            <a:ext cx="3674774" cy="257691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1D21C40-70FB-49A1-8BA2-B37772A49ED7}"/>
              </a:ext>
            </a:extLst>
          </p:cNvPr>
          <p:cNvSpPr/>
          <p:nvPr/>
        </p:nvSpPr>
        <p:spPr>
          <a:xfrm>
            <a:off x="1549023" y="2395323"/>
            <a:ext cx="1424238" cy="5762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D vs </a:t>
            </a:r>
            <a:r>
              <a:rPr lang="en-GB" sz="2400" dirty="0" err="1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Dp</a:t>
            </a:r>
            <a:endParaRPr lang="he-IL" sz="2400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80A807C-A6C7-4FC0-9D68-81F706E2BEC0}"/>
              </a:ext>
            </a:extLst>
          </p:cNvPr>
          <p:cNvSpPr/>
          <p:nvPr/>
        </p:nvSpPr>
        <p:spPr>
          <a:xfrm>
            <a:off x="5383881" y="2431528"/>
            <a:ext cx="1424238" cy="5762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D vs f</a:t>
            </a:r>
            <a:endParaRPr lang="he-IL" sz="2400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196021-A765-4D06-9B18-25A55A997858}"/>
              </a:ext>
            </a:extLst>
          </p:cNvPr>
          <p:cNvSpPr/>
          <p:nvPr/>
        </p:nvSpPr>
        <p:spPr>
          <a:xfrm>
            <a:off x="9248676" y="2459070"/>
            <a:ext cx="1424238" cy="5762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f vs </a:t>
            </a:r>
            <a:r>
              <a:rPr lang="en-GB" sz="2400" dirty="0" err="1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Dp</a:t>
            </a:r>
            <a:endParaRPr lang="he-IL" sz="2400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44876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AEC32-0284-49E7-8EF7-92958C88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Result - LS</a:t>
            </a:r>
            <a:endParaRPr lang="he-IL" b="1" dirty="0"/>
          </a:p>
        </p:txBody>
      </p:sp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185F5005-0C84-4952-812C-2F28C5206DF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4" y="4196432"/>
            <a:ext cx="3410243" cy="2557682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0D28CF-329B-4B4C-AB4C-EFFA15A8E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81" y="4276667"/>
            <a:ext cx="3303263" cy="24774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C2957D-C972-4FC0-9C95-656EF0FCE7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98" y="4196432"/>
            <a:ext cx="3410243" cy="2557682"/>
          </a:xfrm>
          <a:prstGeom prst="rect">
            <a:avLst/>
          </a:prstGeom>
        </p:spPr>
      </p:pic>
      <p:pic>
        <p:nvPicPr>
          <p:cNvPr id="1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731FBA46-F3C3-4438-838E-02ED9AAED71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7"/>
          <a:stretch/>
        </p:blipFill>
        <p:spPr>
          <a:xfrm>
            <a:off x="843866" y="2074333"/>
            <a:ext cx="3410243" cy="2350095"/>
          </a:xfrm>
          <a:prstGeom prst="rect">
            <a:avLst/>
          </a:prstGeo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072F23B0-8884-4BB7-8959-73587E6F4CE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7"/>
          <a:stretch/>
        </p:blipFill>
        <p:spPr>
          <a:xfrm>
            <a:off x="4582656" y="1959845"/>
            <a:ext cx="3547455" cy="2464584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8E1A0213-5E7D-442F-8756-3B27D678FB9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1"/>
          <a:stretch/>
        </p:blipFill>
        <p:spPr>
          <a:xfrm>
            <a:off x="8112445" y="1946980"/>
            <a:ext cx="3532934" cy="2477448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061C53F-DC1A-48B8-ABA1-CCC22495DF04}"/>
              </a:ext>
            </a:extLst>
          </p:cNvPr>
          <p:cNvSpPr/>
          <p:nvPr/>
        </p:nvSpPr>
        <p:spPr>
          <a:xfrm>
            <a:off x="1507519" y="1519621"/>
            <a:ext cx="1424238" cy="5762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D vs </a:t>
            </a:r>
            <a:r>
              <a:rPr lang="en-GB" sz="2400" dirty="0" err="1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Dp</a:t>
            </a:r>
            <a:endParaRPr lang="he-IL" sz="2400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AAFE65-00D4-4D29-B233-51341BE21C07}"/>
              </a:ext>
            </a:extLst>
          </p:cNvPr>
          <p:cNvSpPr/>
          <p:nvPr/>
        </p:nvSpPr>
        <p:spPr>
          <a:xfrm>
            <a:off x="5467764" y="1496881"/>
            <a:ext cx="1424238" cy="5762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D vs f</a:t>
            </a:r>
            <a:endParaRPr lang="he-IL" sz="2400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1B27E40-C740-40D5-A8C5-202C80B17257}"/>
              </a:ext>
            </a:extLst>
          </p:cNvPr>
          <p:cNvSpPr/>
          <p:nvPr/>
        </p:nvSpPr>
        <p:spPr>
          <a:xfrm>
            <a:off x="9241880" y="1496881"/>
            <a:ext cx="1424238" cy="5762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f vs </a:t>
            </a:r>
            <a:r>
              <a:rPr lang="en-GB" sz="2400" dirty="0" err="1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Dp</a:t>
            </a:r>
            <a:endParaRPr lang="he-IL" sz="2400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20869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0071-D8B4-4C1B-91E5-E81F806D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Result - Net</a:t>
            </a:r>
            <a:endParaRPr lang="he-IL" dirty="0"/>
          </a:p>
        </p:txBody>
      </p:sp>
      <p:pic>
        <p:nvPicPr>
          <p:cNvPr id="16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E633E77-F65A-4E94-B7F6-752A5285A1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7"/>
          <a:stretch/>
        </p:blipFill>
        <p:spPr>
          <a:xfrm>
            <a:off x="843866" y="2074333"/>
            <a:ext cx="3410243" cy="2350095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ADCC807C-2C3C-44AD-9D11-9AB5533939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7"/>
          <a:stretch/>
        </p:blipFill>
        <p:spPr>
          <a:xfrm>
            <a:off x="4582656" y="1959845"/>
            <a:ext cx="3547455" cy="2464584"/>
          </a:xfrm>
          <a:prstGeom prst="rect">
            <a:avLst/>
          </a:prstGeom>
        </p:spPr>
      </p:pic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D3707885-752A-4516-BEF3-8E171F9787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1"/>
          <a:stretch/>
        </p:blipFill>
        <p:spPr>
          <a:xfrm>
            <a:off x="8112445" y="1946980"/>
            <a:ext cx="3532934" cy="2477448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6BA42D6-BD43-417E-8B00-7432E1AED7AD}"/>
              </a:ext>
            </a:extLst>
          </p:cNvPr>
          <p:cNvSpPr/>
          <p:nvPr/>
        </p:nvSpPr>
        <p:spPr>
          <a:xfrm>
            <a:off x="1507519" y="1519621"/>
            <a:ext cx="1424238" cy="5762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D vs </a:t>
            </a:r>
            <a:r>
              <a:rPr lang="en-GB" sz="2400" dirty="0" err="1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Dp</a:t>
            </a:r>
            <a:endParaRPr lang="he-IL" sz="2400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1D59D1C-CCC3-40F9-B117-F8E47C2A510A}"/>
              </a:ext>
            </a:extLst>
          </p:cNvPr>
          <p:cNvSpPr/>
          <p:nvPr/>
        </p:nvSpPr>
        <p:spPr>
          <a:xfrm>
            <a:off x="5467764" y="1496881"/>
            <a:ext cx="1424238" cy="5762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D vs f</a:t>
            </a:r>
            <a:endParaRPr lang="he-IL" sz="2400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CEF7CE3-B4AB-478C-BFF6-6CD2B7660550}"/>
              </a:ext>
            </a:extLst>
          </p:cNvPr>
          <p:cNvSpPr/>
          <p:nvPr/>
        </p:nvSpPr>
        <p:spPr>
          <a:xfrm>
            <a:off x="9241880" y="1496881"/>
            <a:ext cx="1424238" cy="5762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f vs </a:t>
            </a:r>
            <a:r>
              <a:rPr lang="en-GB" sz="2400" dirty="0" err="1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Dp</a:t>
            </a:r>
            <a:endParaRPr lang="he-IL" sz="2400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CF2C7B3-779B-4B9B-9E16-044AA2EC9A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9" r="7361"/>
          <a:stretch/>
        </p:blipFill>
        <p:spPr>
          <a:xfrm>
            <a:off x="4582655" y="4437294"/>
            <a:ext cx="3312647" cy="2418573"/>
          </a:xfrm>
          <a:prstGeom prst="rect">
            <a:avLst/>
          </a:prstGeom>
        </p:spPr>
      </p:pic>
      <p:pic>
        <p:nvPicPr>
          <p:cNvPr id="25" name="Picture 24" descr="Chart, scatter chart&#10;&#10;Description automatically generated">
            <a:extLst>
              <a:ext uri="{FF2B5EF4-FFF2-40B4-BE49-F238E27FC236}">
                <a16:creationId xmlns:a16="http://schemas.microsoft.com/office/drawing/2014/main" id="{D7E5E0CC-2702-4775-84D7-195A97CF8F4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4" r="8267"/>
          <a:stretch/>
        </p:blipFill>
        <p:spPr>
          <a:xfrm>
            <a:off x="843866" y="4424429"/>
            <a:ext cx="3235690" cy="2389794"/>
          </a:xfrm>
          <a:prstGeom prst="rect">
            <a:avLst/>
          </a:prstGeom>
        </p:spPr>
      </p:pic>
      <p:pic>
        <p:nvPicPr>
          <p:cNvPr id="27" name="Picture 26" descr="Chart, scatter chart&#10;&#10;Description automatically generated">
            <a:extLst>
              <a:ext uri="{FF2B5EF4-FFF2-40B4-BE49-F238E27FC236}">
                <a16:creationId xmlns:a16="http://schemas.microsoft.com/office/drawing/2014/main" id="{50D50C76-69B3-432C-843F-86A17516593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0" r="5686"/>
          <a:stretch/>
        </p:blipFill>
        <p:spPr>
          <a:xfrm>
            <a:off x="8111178" y="4395650"/>
            <a:ext cx="3331580" cy="241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1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B0E88F-E93B-4595-A16E-48AC430B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Intravoxel incoherent motion</a:t>
            </a:r>
            <a:r>
              <a:rPr lang="en-US" b="1" dirty="0"/>
              <a:t> (IVIM)</a:t>
            </a:r>
            <a:endParaRPr lang="he-IL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5D85C8-9F32-4BC9-91A4-8864A0604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260" y="2629942"/>
            <a:ext cx="5887272" cy="704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72C29B5-0D78-4B13-8514-E71101812201}"/>
              </a:ext>
            </a:extLst>
          </p:cNvPr>
          <p:cNvSpPr/>
          <p:nvPr/>
        </p:nvSpPr>
        <p:spPr>
          <a:xfrm>
            <a:off x="2833665" y="2468978"/>
            <a:ext cx="1091311" cy="9477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9C113D-A93A-4EAE-BA48-8D26495B0C5C}"/>
              </a:ext>
            </a:extLst>
          </p:cNvPr>
          <p:cNvCxnSpPr>
            <a:cxnSpLocks/>
            <a:stCxn id="10" idx="3"/>
            <a:endCxn id="15" idx="3"/>
          </p:cNvCxnSpPr>
          <p:nvPr/>
        </p:nvCxnSpPr>
        <p:spPr>
          <a:xfrm flipH="1">
            <a:off x="2447297" y="3277924"/>
            <a:ext cx="546187" cy="7753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8D6CC5-B419-4821-B57F-EF5799AD8AD9}"/>
              </a:ext>
            </a:extLst>
          </p:cNvPr>
          <p:cNvGrpSpPr/>
          <p:nvPr/>
        </p:nvGrpSpPr>
        <p:grpSpPr>
          <a:xfrm>
            <a:off x="1233645" y="3112043"/>
            <a:ext cx="1213652" cy="1698019"/>
            <a:chOff x="7510368" y="1459502"/>
            <a:chExt cx="3536252" cy="4922249"/>
          </a:xfrm>
        </p:grpSpPr>
        <p:pic>
          <p:nvPicPr>
            <p:cNvPr id="15" name="Picture 6" descr="Diffusion-weighted magnetic resonance imaging versus computed tomography in  the diagnosis of acute ischemic stroke - Journal of Emergency Medicine">
              <a:extLst>
                <a:ext uri="{FF2B5EF4-FFF2-40B4-BE49-F238E27FC236}">
                  <a16:creationId xmlns:a16="http://schemas.microsoft.com/office/drawing/2014/main" id="{9C12A0A5-C05B-48AA-BDF7-1F479632D2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35" t="4765"/>
            <a:stretch/>
          </p:blipFill>
          <p:spPr bwMode="auto">
            <a:xfrm>
              <a:off x="7510368" y="1994409"/>
              <a:ext cx="3536252" cy="4387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02DDD86-D41B-4356-954A-A2F614B1254C}"/>
                </a:ext>
              </a:extLst>
            </p:cNvPr>
            <p:cNvSpPr/>
            <p:nvPr/>
          </p:nvSpPr>
          <p:spPr>
            <a:xfrm>
              <a:off x="7796118" y="1459502"/>
              <a:ext cx="3145739" cy="66239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DWI</a:t>
              </a:r>
              <a:endParaRPr lang="he-IL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DA789493-DBFA-469F-92DC-416D0CF3D603}"/>
              </a:ext>
            </a:extLst>
          </p:cNvPr>
          <p:cNvSpPr/>
          <p:nvPr/>
        </p:nvSpPr>
        <p:spPr>
          <a:xfrm>
            <a:off x="4540469" y="2629943"/>
            <a:ext cx="1702676" cy="7049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F6A8B41-DC87-4A5F-A965-DA69AE01F230}"/>
              </a:ext>
            </a:extLst>
          </p:cNvPr>
          <p:cNvSpPr/>
          <p:nvPr/>
        </p:nvSpPr>
        <p:spPr>
          <a:xfrm>
            <a:off x="6757950" y="2629942"/>
            <a:ext cx="1971327" cy="7049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8BFA31-BA54-4291-83D4-BC3FA442A38A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8729277" y="2982416"/>
            <a:ext cx="1056593" cy="836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F096CD-67D1-442D-ACDD-730E17D2F834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5391807" y="3334891"/>
            <a:ext cx="758435" cy="7616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D75DDEE-5DB0-4E88-9348-120DF6D1BA49}"/>
              </a:ext>
            </a:extLst>
          </p:cNvPr>
          <p:cNvSpPr/>
          <p:nvPr/>
        </p:nvSpPr>
        <p:spPr>
          <a:xfrm>
            <a:off x="4112736" y="2780091"/>
            <a:ext cx="427733" cy="4761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63546EC-7BE6-496E-B86E-32F0761EB465}"/>
              </a:ext>
            </a:extLst>
          </p:cNvPr>
          <p:cNvCxnSpPr>
            <a:cxnSpLocks/>
            <a:stCxn id="29" idx="4"/>
            <a:endCxn id="36" idx="2"/>
          </p:cNvCxnSpPr>
          <p:nvPr/>
        </p:nvCxnSpPr>
        <p:spPr>
          <a:xfrm flipH="1">
            <a:off x="3959037" y="3256205"/>
            <a:ext cx="367566" cy="7668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C8F90ED-84A3-46B6-B9B4-094DDE0A9424}"/>
              </a:ext>
            </a:extLst>
          </p:cNvPr>
          <p:cNvGrpSpPr/>
          <p:nvPr/>
        </p:nvGrpSpPr>
        <p:grpSpPr>
          <a:xfrm>
            <a:off x="3337440" y="3854003"/>
            <a:ext cx="1306301" cy="1597689"/>
            <a:chOff x="1733550" y="1543050"/>
            <a:chExt cx="3943350" cy="4410075"/>
          </a:xfrm>
        </p:grpSpPr>
        <p:pic>
          <p:nvPicPr>
            <p:cNvPr id="35" name="Picture 2" descr="T2 weighted image | Radiology Reference Article | Radiopaedia.org">
              <a:extLst>
                <a:ext uri="{FF2B5EF4-FFF2-40B4-BE49-F238E27FC236}">
                  <a16:creationId xmlns:a16="http://schemas.microsoft.com/office/drawing/2014/main" id="{98DF60E4-4557-4BA2-8F9E-8F0DF0B02F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3550" y="2009775"/>
              <a:ext cx="3943350" cy="394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560EB98D-CF25-4B8C-94F4-48B5EED83EE5}"/>
                </a:ext>
              </a:extLst>
            </p:cNvPr>
            <p:cNvSpPr/>
            <p:nvPr/>
          </p:nvSpPr>
          <p:spPr>
            <a:xfrm>
              <a:off x="2771775" y="1543050"/>
              <a:ext cx="1676400" cy="46672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T2</a:t>
              </a:r>
              <a:endParaRPr lang="he-IL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51B7A35-6C72-4DB2-ACA8-1507832D0012}"/>
              </a:ext>
            </a:extLst>
          </p:cNvPr>
          <p:cNvGrpSpPr/>
          <p:nvPr/>
        </p:nvGrpSpPr>
        <p:grpSpPr>
          <a:xfrm>
            <a:off x="5533614" y="3798972"/>
            <a:ext cx="2725268" cy="1895228"/>
            <a:chOff x="5533614" y="3131460"/>
            <a:chExt cx="2725268" cy="1895228"/>
          </a:xfrm>
        </p:grpSpPr>
        <p:pic>
          <p:nvPicPr>
            <p:cNvPr id="1026" name="Picture 2" descr="Capillary network, illustration - Stock Image - C026/6266 - Science Photo  Library">
              <a:extLst>
                <a:ext uri="{FF2B5EF4-FFF2-40B4-BE49-F238E27FC236}">
                  <a16:creationId xmlns:a16="http://schemas.microsoft.com/office/drawing/2014/main" id="{46ECF36D-C6DF-4AFF-B044-1139B2AE29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3614" y="3429000"/>
              <a:ext cx="2725268" cy="15976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981D5C-8C03-45D3-AADD-FA89FA0C4267}"/>
                </a:ext>
              </a:extLst>
            </p:cNvPr>
            <p:cNvSpPr/>
            <p:nvPr/>
          </p:nvSpPr>
          <p:spPr>
            <a:xfrm>
              <a:off x="6433149" y="3131460"/>
              <a:ext cx="1225588" cy="22411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cs typeface="Arial" panose="020B0604020202020204" pitchFamily="34" charset="0"/>
                </a:rPr>
                <a:t>perfusion</a:t>
              </a:r>
              <a:endParaRPr lang="he-IL" sz="16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B11EB83-2C02-4DE7-A61F-31565B55089F}"/>
              </a:ext>
            </a:extLst>
          </p:cNvPr>
          <p:cNvSpPr/>
          <p:nvPr/>
        </p:nvSpPr>
        <p:spPr>
          <a:xfrm>
            <a:off x="5780690" y="3854003"/>
            <a:ext cx="1225588" cy="2241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FB5CF8F-885A-4667-9741-D6658CED8E15}"/>
              </a:ext>
            </a:extLst>
          </p:cNvPr>
          <p:cNvGrpSpPr/>
          <p:nvPr/>
        </p:nvGrpSpPr>
        <p:grpSpPr>
          <a:xfrm>
            <a:off x="9202722" y="3591029"/>
            <a:ext cx="2441269" cy="1982788"/>
            <a:chOff x="9202722" y="2914373"/>
            <a:chExt cx="2441269" cy="1982788"/>
          </a:xfrm>
        </p:grpSpPr>
        <p:pic>
          <p:nvPicPr>
            <p:cNvPr id="20" name="Picture 4" descr="Particles Diffusion In Water Royalty Free Cliparts, Vectors, And Stock  Illustration. Image 110393256.">
              <a:extLst>
                <a:ext uri="{FF2B5EF4-FFF2-40B4-BE49-F238E27FC236}">
                  <a16:creationId xmlns:a16="http://schemas.microsoft.com/office/drawing/2014/main" id="{77799D24-DAD8-4404-AF85-6DE91DCCAF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2722" y="3186491"/>
              <a:ext cx="2441269" cy="171067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72AA0DB0-FBA7-47A2-BD27-1CBCBBE4AF4E}"/>
                </a:ext>
              </a:extLst>
            </p:cNvPr>
            <p:cNvSpPr/>
            <p:nvPr/>
          </p:nvSpPr>
          <p:spPr>
            <a:xfrm>
              <a:off x="9810562" y="2914373"/>
              <a:ext cx="1225588" cy="22411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cs typeface="Arial" panose="020B0604020202020204" pitchFamily="34" charset="0"/>
                </a:rPr>
                <a:t>Diffusion</a:t>
              </a:r>
              <a:endParaRPr lang="he-IL" sz="16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7B1F9EB-9A3D-445F-AE84-824C3EBEE6AB}"/>
              </a:ext>
            </a:extLst>
          </p:cNvPr>
          <p:cNvGrpSpPr/>
          <p:nvPr/>
        </p:nvGrpSpPr>
        <p:grpSpPr>
          <a:xfrm>
            <a:off x="4313780" y="6058064"/>
            <a:ext cx="3564440" cy="761620"/>
            <a:chOff x="3810524" y="5305347"/>
            <a:chExt cx="3564440" cy="7616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3B496873-9BE1-4688-A61B-5F84E2D50A96}"/>
                    </a:ext>
                  </a:extLst>
                </p:cNvPr>
                <p:cNvSpPr/>
                <p:nvPr/>
              </p:nvSpPr>
              <p:spPr>
                <a:xfrm>
                  <a:off x="3810524" y="5398017"/>
                  <a:ext cx="941815" cy="57628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GB" sz="2400" dirty="0">
                      <a:solidFill>
                        <a:schemeClr val="tx1"/>
                      </a:solidFill>
                      <a:cs typeface="Arial" panose="020B0604020202020204" pitchFamily="34" charset="0"/>
                    </a:rPr>
                    <a:t> </a:t>
                  </a:r>
                  <a:endParaRPr lang="he-IL" sz="2400" dirty="0">
                    <a:solidFill>
                      <a:schemeClr val="tx1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3B496873-9BE1-4688-A61B-5F84E2D50A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524" y="5398017"/>
                  <a:ext cx="941815" cy="576281"/>
                </a:xfrm>
                <a:prstGeom prst="roundRect">
                  <a:avLst/>
                </a:prstGeom>
                <a:blipFill>
                  <a:blip r:embed="rId8"/>
                  <a:stretch>
                    <a:fillRect r="-1493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1E51DEEF-76D3-4679-8879-EAF5120C529B}"/>
                    </a:ext>
                  </a:extLst>
                </p:cNvPr>
                <p:cNvSpPr/>
                <p:nvPr/>
              </p:nvSpPr>
              <p:spPr>
                <a:xfrm>
                  <a:off x="5100816" y="5398017"/>
                  <a:ext cx="941815" cy="57628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GB" sz="2400" dirty="0">
                      <a:solidFill>
                        <a:schemeClr val="tx1"/>
                      </a:solidFill>
                      <a:cs typeface="Arial" panose="020B0604020202020204" pitchFamily="34" charset="0"/>
                    </a:rPr>
                    <a:t> </a:t>
                  </a:r>
                  <a:endParaRPr lang="he-IL" sz="2400" dirty="0">
                    <a:solidFill>
                      <a:schemeClr val="tx1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1E51DEEF-76D3-4679-8879-EAF5120C52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816" y="5398017"/>
                  <a:ext cx="941815" cy="576281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22DB4B50-9AB0-4445-B7F9-6512CDF8E984}"/>
                    </a:ext>
                  </a:extLst>
                </p:cNvPr>
                <p:cNvSpPr/>
                <p:nvPr/>
              </p:nvSpPr>
              <p:spPr>
                <a:xfrm>
                  <a:off x="6433149" y="5398017"/>
                  <a:ext cx="941815" cy="57628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GB" sz="2400" dirty="0">
                      <a:solidFill>
                        <a:schemeClr val="tx1"/>
                      </a:solidFill>
                      <a:cs typeface="Arial" panose="020B0604020202020204" pitchFamily="34" charset="0"/>
                    </a:rPr>
                    <a:t> </a:t>
                  </a:r>
                  <a:endParaRPr lang="he-IL" sz="2400" dirty="0">
                    <a:solidFill>
                      <a:schemeClr val="tx1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22DB4B50-9AB0-4445-B7F9-6512CDF8E9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3149" y="5398017"/>
                  <a:ext cx="941815" cy="576281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4B90F1CE-9DCD-4B77-85D9-D816141BD81D}"/>
                </a:ext>
              </a:extLst>
            </p:cNvPr>
            <p:cNvSpPr/>
            <p:nvPr/>
          </p:nvSpPr>
          <p:spPr>
            <a:xfrm>
              <a:off x="3823318" y="5305347"/>
              <a:ext cx="3420592" cy="7616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4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31" name="Picture 2" descr="https://prod-images-static.radiopaedia.org/images/37115727/f2f367b159353d5302613b5ab4430f_big_gallery.jpeg">
            <a:extLst>
              <a:ext uri="{FF2B5EF4-FFF2-40B4-BE49-F238E27FC236}">
                <a16:creationId xmlns:a16="http://schemas.microsoft.com/office/drawing/2014/main" id="{1FA7165E-06F8-4EE5-84B5-C59E67B1F6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01" b="61029"/>
          <a:stretch/>
        </p:blipFill>
        <p:spPr bwMode="auto">
          <a:xfrm>
            <a:off x="3869388" y="1625112"/>
            <a:ext cx="4561708" cy="7969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2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E1C-4872-4120-9D92-C475A121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Result - Net</a:t>
            </a:r>
            <a:endParaRPr lang="he-IL" dirty="0"/>
          </a:p>
        </p:txBody>
      </p:sp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61B5EB3-BBB2-47EC-9926-6A1C4D823A4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967" y="1781354"/>
            <a:ext cx="5852172" cy="4389129"/>
          </a:xfrm>
        </p:spPr>
      </p:pic>
    </p:spTree>
    <p:extLst>
      <p:ext uri="{BB962C8B-B14F-4D97-AF65-F5344CB8AC3E}">
        <p14:creationId xmlns:p14="http://schemas.microsoft.com/office/powerpoint/2010/main" val="2138399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5582-25CA-46F1-ABEB-A5488563E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Result - LS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E165FE2-F41D-4FA3-AB4D-F18B3A7B243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581938453"/>
                  </p:ext>
                </p:extLst>
              </p:nvPr>
            </p:nvGraphicFramePr>
            <p:xfrm>
              <a:off x="1391231" y="1726968"/>
              <a:ext cx="9178797" cy="3536800"/>
            </p:xfrm>
            <a:graphic>
              <a:graphicData uri="http://schemas.openxmlformats.org/drawingml/2006/table">
                <a:tbl>
                  <a:tblPr rtl="1" firstRow="1" bandRow="1">
                    <a:tableStyleId>{7DF18680-E054-41AD-8BC1-D1AEF772440D}</a:tableStyleId>
                  </a:tblPr>
                  <a:tblGrid>
                    <a:gridCol w="3059599">
                      <a:extLst>
                        <a:ext uri="{9D8B030D-6E8A-4147-A177-3AD203B41FA5}">
                          <a16:colId xmlns:a16="http://schemas.microsoft.com/office/drawing/2014/main" val="1046519482"/>
                        </a:ext>
                      </a:extLst>
                    </a:gridCol>
                    <a:gridCol w="3059599">
                      <a:extLst>
                        <a:ext uri="{9D8B030D-6E8A-4147-A177-3AD203B41FA5}">
                          <a16:colId xmlns:a16="http://schemas.microsoft.com/office/drawing/2014/main" val="91094674"/>
                        </a:ext>
                      </a:extLst>
                    </a:gridCol>
                    <a:gridCol w="3059599">
                      <a:extLst>
                        <a:ext uri="{9D8B030D-6E8A-4147-A177-3AD203B41FA5}">
                          <a16:colId xmlns:a16="http://schemas.microsoft.com/office/drawing/2014/main" val="526879242"/>
                        </a:ext>
                      </a:extLst>
                    </a:gridCol>
                  </a:tblGrid>
                  <a:tr h="480073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Our result 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LS Baseline (article)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6704602"/>
                      </a:ext>
                    </a:extLst>
                  </a:tr>
                  <a:tr h="480073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0.18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0.27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r>
                            <a:rPr kumimoji="0" lang="en-GB" b="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NRMSE D</a:t>
                          </a:r>
                          <a:endParaRPr kumimoji="0" lang="he-IL" b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23417"/>
                      </a:ext>
                    </a:extLst>
                  </a:tr>
                  <a:tr h="480073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0.27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0.38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r>
                            <a:rPr kumimoji="0" lang="en-GB" b="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NRMSE f</a:t>
                          </a:r>
                          <a:endParaRPr kumimoji="0" lang="he-IL" b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8576020"/>
                      </a:ext>
                    </a:extLst>
                  </a:tr>
                  <a:tr h="548594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0.79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0.8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NRMSE D*</a:t>
                          </a:r>
                          <a:endParaRPr lang="he-IL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4571378"/>
                      </a:ext>
                    </a:extLst>
                  </a:tr>
                  <a:tr h="480073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0.15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0.24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∗)</m:t>
                                </m:r>
                              </m:oMath>
                            </m:oMathPara>
                          </a14:m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1995073"/>
                      </a:ext>
                    </a:extLst>
                  </a:tr>
                  <a:tr h="480073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0.09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0.18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063423"/>
                      </a:ext>
                    </a:extLst>
                  </a:tr>
                  <a:tr h="587841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0.14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∗,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87756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E165FE2-F41D-4FA3-AB4D-F18B3A7B243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581938453"/>
                  </p:ext>
                </p:extLst>
              </p:nvPr>
            </p:nvGraphicFramePr>
            <p:xfrm>
              <a:off x="1391231" y="1726968"/>
              <a:ext cx="9178797" cy="3536800"/>
            </p:xfrm>
            <a:graphic>
              <a:graphicData uri="http://schemas.openxmlformats.org/drawingml/2006/table">
                <a:tbl>
                  <a:tblPr rtl="1" firstRow="1" bandRow="1">
                    <a:tableStyleId>{7DF18680-E054-41AD-8BC1-D1AEF772440D}</a:tableStyleId>
                  </a:tblPr>
                  <a:tblGrid>
                    <a:gridCol w="3059599">
                      <a:extLst>
                        <a:ext uri="{9D8B030D-6E8A-4147-A177-3AD203B41FA5}">
                          <a16:colId xmlns:a16="http://schemas.microsoft.com/office/drawing/2014/main" val="1046519482"/>
                        </a:ext>
                      </a:extLst>
                    </a:gridCol>
                    <a:gridCol w="3059599">
                      <a:extLst>
                        <a:ext uri="{9D8B030D-6E8A-4147-A177-3AD203B41FA5}">
                          <a16:colId xmlns:a16="http://schemas.microsoft.com/office/drawing/2014/main" val="91094674"/>
                        </a:ext>
                      </a:extLst>
                    </a:gridCol>
                    <a:gridCol w="3059599">
                      <a:extLst>
                        <a:ext uri="{9D8B030D-6E8A-4147-A177-3AD203B41FA5}">
                          <a16:colId xmlns:a16="http://schemas.microsoft.com/office/drawing/2014/main" val="526879242"/>
                        </a:ext>
                      </a:extLst>
                    </a:gridCol>
                  </a:tblGrid>
                  <a:tr h="480073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Our result 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LS Baseline (article)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6704602"/>
                      </a:ext>
                    </a:extLst>
                  </a:tr>
                  <a:tr h="480073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0.18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0.27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r>
                            <a:rPr kumimoji="0" lang="en-GB" b="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NRMSE D</a:t>
                          </a:r>
                          <a:endParaRPr kumimoji="0" lang="he-IL" b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23417"/>
                      </a:ext>
                    </a:extLst>
                  </a:tr>
                  <a:tr h="480073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0.27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0.38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r>
                            <a:rPr kumimoji="0" lang="en-GB" b="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NRMSE f</a:t>
                          </a:r>
                          <a:endParaRPr kumimoji="0" lang="he-IL" b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8576020"/>
                      </a:ext>
                    </a:extLst>
                  </a:tr>
                  <a:tr h="548594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0.79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0.8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NRMSE D*</a:t>
                          </a:r>
                          <a:endParaRPr lang="he-IL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4571378"/>
                      </a:ext>
                    </a:extLst>
                  </a:tr>
                  <a:tr h="480073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0.15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0.24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200199" t="-421519" r="-996" b="-2240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1995073"/>
                      </a:ext>
                    </a:extLst>
                  </a:tr>
                  <a:tr h="480073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0.09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0.18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200199" t="-528205" r="-996" b="-12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063423"/>
                      </a:ext>
                    </a:extLst>
                  </a:tr>
                  <a:tr h="587841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0.14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200199" t="-505155" r="-996" b="-20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87756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39527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5582-25CA-46F1-ABEB-A5488563E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Result - Net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E165FE2-F41D-4FA3-AB4D-F18B3A7B243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024748321"/>
                  </p:ext>
                </p:extLst>
              </p:nvPr>
            </p:nvGraphicFramePr>
            <p:xfrm>
              <a:off x="2315464" y="1914833"/>
              <a:ext cx="8153400" cy="3851372"/>
            </p:xfrm>
            <a:graphic>
              <a:graphicData uri="http://schemas.openxmlformats.org/drawingml/2006/table">
                <a:tbl>
                  <a:tblPr rtl="1" firstRow="1" bandRow="1">
                    <a:tableStyleId>{7DF18680-E054-41AD-8BC1-D1AEF772440D}</a:tableStyleId>
                  </a:tblPr>
                  <a:tblGrid>
                    <a:gridCol w="2717800">
                      <a:extLst>
                        <a:ext uri="{9D8B030D-6E8A-4147-A177-3AD203B41FA5}">
                          <a16:colId xmlns:a16="http://schemas.microsoft.com/office/drawing/2014/main" val="1046519482"/>
                        </a:ext>
                      </a:extLst>
                    </a:gridCol>
                    <a:gridCol w="2717800">
                      <a:extLst>
                        <a:ext uri="{9D8B030D-6E8A-4147-A177-3AD203B41FA5}">
                          <a16:colId xmlns:a16="http://schemas.microsoft.com/office/drawing/2014/main" val="91094674"/>
                        </a:ext>
                      </a:extLst>
                    </a:gridCol>
                    <a:gridCol w="2717800">
                      <a:extLst>
                        <a:ext uri="{9D8B030D-6E8A-4147-A177-3AD203B41FA5}">
                          <a16:colId xmlns:a16="http://schemas.microsoft.com/office/drawing/2014/main" val="5268792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Our result 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Net Baseline (Article)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67046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0.14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0.177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r>
                            <a:rPr kumimoji="0" lang="en-GB" b="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NRMSE D</a:t>
                          </a:r>
                          <a:endParaRPr kumimoji="0" lang="he-IL" b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23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0.18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0.220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r>
                            <a:rPr kumimoji="0" lang="en-GB" b="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NRMSE f</a:t>
                          </a:r>
                          <a:endParaRPr kumimoji="0" lang="he-IL" b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8576020"/>
                      </a:ext>
                    </a:extLst>
                  </a:tr>
                  <a:tr h="42377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0.32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0.386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NRMSE D*</a:t>
                          </a:r>
                          <a:endParaRPr lang="he-IL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45713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0.21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0.20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∗)</m:t>
                                </m:r>
                              </m:oMath>
                            </m:oMathPara>
                          </a14:m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19950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0.03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0.01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063423"/>
                      </a:ext>
                    </a:extLst>
                  </a:tr>
                  <a:tr h="454087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0.28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0.22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∗,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8775619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0.0002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0.013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GB" b="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4026134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0.05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0.020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GB" b="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65772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0.017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0.036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GB" b="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GB" b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65774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E165FE2-F41D-4FA3-AB4D-F18B3A7B243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024748321"/>
                  </p:ext>
                </p:extLst>
              </p:nvPr>
            </p:nvGraphicFramePr>
            <p:xfrm>
              <a:off x="2315464" y="1914833"/>
              <a:ext cx="8153400" cy="3851372"/>
            </p:xfrm>
            <a:graphic>
              <a:graphicData uri="http://schemas.openxmlformats.org/drawingml/2006/table">
                <a:tbl>
                  <a:tblPr rtl="1" firstRow="1" bandRow="1">
                    <a:tableStyleId>{7DF18680-E054-41AD-8BC1-D1AEF772440D}</a:tableStyleId>
                  </a:tblPr>
                  <a:tblGrid>
                    <a:gridCol w="2717800">
                      <a:extLst>
                        <a:ext uri="{9D8B030D-6E8A-4147-A177-3AD203B41FA5}">
                          <a16:colId xmlns:a16="http://schemas.microsoft.com/office/drawing/2014/main" val="1046519482"/>
                        </a:ext>
                      </a:extLst>
                    </a:gridCol>
                    <a:gridCol w="2717800">
                      <a:extLst>
                        <a:ext uri="{9D8B030D-6E8A-4147-A177-3AD203B41FA5}">
                          <a16:colId xmlns:a16="http://schemas.microsoft.com/office/drawing/2014/main" val="91094674"/>
                        </a:ext>
                      </a:extLst>
                    </a:gridCol>
                    <a:gridCol w="2717800">
                      <a:extLst>
                        <a:ext uri="{9D8B030D-6E8A-4147-A177-3AD203B41FA5}">
                          <a16:colId xmlns:a16="http://schemas.microsoft.com/office/drawing/2014/main" val="5268792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Our result 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Net Baseline (Article)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67046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0.14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0.177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r>
                            <a:rPr kumimoji="0" lang="en-GB" b="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NRMSE D</a:t>
                          </a:r>
                          <a:endParaRPr kumimoji="0" lang="he-IL" b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23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0.18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0.220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r>
                            <a:rPr kumimoji="0" lang="en-GB" b="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NRMSE f</a:t>
                          </a:r>
                          <a:endParaRPr kumimoji="0" lang="he-IL" b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8576020"/>
                      </a:ext>
                    </a:extLst>
                  </a:tr>
                  <a:tr h="42377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0.32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0.386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NRMSE D*</a:t>
                          </a:r>
                          <a:endParaRPr lang="he-IL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45713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0.21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0.20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200448" t="-422951" r="-897" b="-5491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19950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0.03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0.01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200448" t="-522951" r="-897" b="-4491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063423"/>
                      </a:ext>
                    </a:extLst>
                  </a:tr>
                  <a:tr h="454087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0.28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0.22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200448" t="-513514" r="-897" b="-2702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87756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0.0002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0.013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200448" t="-756667" r="-897" b="-2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4026134"/>
                      </a:ext>
                    </a:extLst>
                  </a:tr>
                  <a:tr h="387795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0.05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0.020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200448" t="-803125" r="-897" b="-1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65772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0.017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0.036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200448" t="-963333" r="-897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65774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5157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5FEB-DA14-478B-9051-C12EDEEF9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Dropout optimization </a:t>
            </a:r>
            <a:endParaRPr lang="he-I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35E2A48-7BEF-4F37-B778-5306EE4A8DFF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284727777"/>
                  </p:ext>
                </p:extLst>
              </p:nvPr>
            </p:nvGraphicFramePr>
            <p:xfrm>
              <a:off x="544288" y="2231572"/>
              <a:ext cx="11143768" cy="4082143"/>
            </p:xfrm>
            <a:graphic>
              <a:graphicData uri="http://schemas.openxmlformats.org/drawingml/2006/table">
                <a:tbl>
                  <a:tblPr rtl="1" firstRow="1" bandRow="1">
                    <a:tableStyleId>{7DF18680-E054-41AD-8BC1-D1AEF772440D}</a:tableStyleId>
                  </a:tblPr>
                  <a:tblGrid>
                    <a:gridCol w="1392971">
                      <a:extLst>
                        <a:ext uri="{9D8B030D-6E8A-4147-A177-3AD203B41FA5}">
                          <a16:colId xmlns:a16="http://schemas.microsoft.com/office/drawing/2014/main" val="3687042054"/>
                        </a:ext>
                      </a:extLst>
                    </a:gridCol>
                    <a:gridCol w="1392971">
                      <a:extLst>
                        <a:ext uri="{9D8B030D-6E8A-4147-A177-3AD203B41FA5}">
                          <a16:colId xmlns:a16="http://schemas.microsoft.com/office/drawing/2014/main" val="4225463936"/>
                        </a:ext>
                      </a:extLst>
                    </a:gridCol>
                    <a:gridCol w="1392971">
                      <a:extLst>
                        <a:ext uri="{9D8B030D-6E8A-4147-A177-3AD203B41FA5}">
                          <a16:colId xmlns:a16="http://schemas.microsoft.com/office/drawing/2014/main" val="1670044346"/>
                        </a:ext>
                      </a:extLst>
                    </a:gridCol>
                    <a:gridCol w="1392971">
                      <a:extLst>
                        <a:ext uri="{9D8B030D-6E8A-4147-A177-3AD203B41FA5}">
                          <a16:colId xmlns:a16="http://schemas.microsoft.com/office/drawing/2014/main" val="3255731644"/>
                        </a:ext>
                      </a:extLst>
                    </a:gridCol>
                    <a:gridCol w="1392971">
                      <a:extLst>
                        <a:ext uri="{9D8B030D-6E8A-4147-A177-3AD203B41FA5}">
                          <a16:colId xmlns:a16="http://schemas.microsoft.com/office/drawing/2014/main" val="3807002243"/>
                        </a:ext>
                      </a:extLst>
                    </a:gridCol>
                    <a:gridCol w="1392971">
                      <a:extLst>
                        <a:ext uri="{9D8B030D-6E8A-4147-A177-3AD203B41FA5}">
                          <a16:colId xmlns:a16="http://schemas.microsoft.com/office/drawing/2014/main" val="2008811371"/>
                        </a:ext>
                      </a:extLst>
                    </a:gridCol>
                    <a:gridCol w="1392971">
                      <a:extLst>
                        <a:ext uri="{9D8B030D-6E8A-4147-A177-3AD203B41FA5}">
                          <a16:colId xmlns:a16="http://schemas.microsoft.com/office/drawing/2014/main" val="3838583293"/>
                        </a:ext>
                      </a:extLst>
                    </a:gridCol>
                    <a:gridCol w="1392971">
                      <a:extLst>
                        <a:ext uri="{9D8B030D-6E8A-4147-A177-3AD203B41FA5}">
                          <a16:colId xmlns:a16="http://schemas.microsoft.com/office/drawing/2014/main" val="85801171"/>
                        </a:ext>
                      </a:extLst>
                    </a:gridCol>
                  </a:tblGrid>
                  <a:tr h="115474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Dropout=0.5</a:t>
                          </a:r>
                          <a:endParaRPr lang="he-IL" dirty="0"/>
                        </a:p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Dropout=0.4</a:t>
                          </a:r>
                          <a:endParaRPr lang="he-IL" dirty="0"/>
                        </a:p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Dropout=0.3</a:t>
                          </a:r>
                          <a:endParaRPr lang="he-IL" dirty="0"/>
                        </a:p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Dropout=0.2</a:t>
                          </a:r>
                          <a:endParaRPr lang="he-IL" dirty="0"/>
                        </a:p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dirty="0"/>
                        </a:p>
                        <a:p>
                          <a:pPr algn="ctr" rtl="0"/>
                          <a:r>
                            <a:rPr lang="en-GB" dirty="0"/>
                            <a:t>Dropout=0.1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Dropout=0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dirty="0"/>
                        </a:p>
                        <a:p>
                          <a:pPr algn="ctr" rtl="0"/>
                          <a:r>
                            <a:rPr lang="en-GB" dirty="0"/>
                            <a:t>Net Baseline (Article)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9975735"/>
                      </a:ext>
                    </a:extLst>
                  </a:tr>
                  <a:tr h="461898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0.14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0.15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0.14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0.14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0.139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0.139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0.177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r>
                            <a:rPr kumimoji="0" lang="en-GB" b="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NRMSE D</a:t>
                          </a:r>
                          <a:endParaRPr kumimoji="0" lang="he-IL" b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0668935"/>
                      </a:ext>
                    </a:extLst>
                  </a:tr>
                  <a:tr h="468076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0.20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0.18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0.18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0.18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0.172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0.220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r>
                            <a:rPr kumimoji="0" lang="en-GB" b="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NRMSE f</a:t>
                          </a:r>
                          <a:endParaRPr kumimoji="0" lang="he-IL" b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3317408"/>
                      </a:ext>
                    </a:extLst>
                  </a:tr>
                  <a:tr h="518276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0.36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0.35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0.33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0.32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0.32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0.34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0.386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NRMSE D*</a:t>
                          </a:r>
                          <a:endParaRPr lang="he-IL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8177185"/>
                      </a:ext>
                    </a:extLst>
                  </a:tr>
                  <a:tr h="461898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0.22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0.26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0.26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0.27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0.26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0.11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0.20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∗)</m:t>
                                </m:r>
                              </m:oMath>
                            </m:oMathPara>
                          </a14:m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5321169"/>
                      </a:ext>
                    </a:extLst>
                  </a:tr>
                  <a:tr h="461898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0.22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0.16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0.12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0.05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0.03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0.002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0.01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3367977"/>
                      </a:ext>
                    </a:extLst>
                  </a:tr>
                  <a:tr h="555354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0.59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0.57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0.45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0.38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0.25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0.05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0.22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∗,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34407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35E2A48-7BEF-4F37-B778-5306EE4A8DFF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284727777"/>
                  </p:ext>
                </p:extLst>
              </p:nvPr>
            </p:nvGraphicFramePr>
            <p:xfrm>
              <a:off x="544288" y="2231572"/>
              <a:ext cx="11143768" cy="4082143"/>
            </p:xfrm>
            <a:graphic>
              <a:graphicData uri="http://schemas.openxmlformats.org/drawingml/2006/table">
                <a:tbl>
                  <a:tblPr rtl="1" firstRow="1" bandRow="1">
                    <a:tableStyleId>{7DF18680-E054-41AD-8BC1-D1AEF772440D}</a:tableStyleId>
                  </a:tblPr>
                  <a:tblGrid>
                    <a:gridCol w="1392971">
                      <a:extLst>
                        <a:ext uri="{9D8B030D-6E8A-4147-A177-3AD203B41FA5}">
                          <a16:colId xmlns:a16="http://schemas.microsoft.com/office/drawing/2014/main" val="3687042054"/>
                        </a:ext>
                      </a:extLst>
                    </a:gridCol>
                    <a:gridCol w="1392971">
                      <a:extLst>
                        <a:ext uri="{9D8B030D-6E8A-4147-A177-3AD203B41FA5}">
                          <a16:colId xmlns:a16="http://schemas.microsoft.com/office/drawing/2014/main" val="4225463936"/>
                        </a:ext>
                      </a:extLst>
                    </a:gridCol>
                    <a:gridCol w="1392971">
                      <a:extLst>
                        <a:ext uri="{9D8B030D-6E8A-4147-A177-3AD203B41FA5}">
                          <a16:colId xmlns:a16="http://schemas.microsoft.com/office/drawing/2014/main" val="1670044346"/>
                        </a:ext>
                      </a:extLst>
                    </a:gridCol>
                    <a:gridCol w="1392971">
                      <a:extLst>
                        <a:ext uri="{9D8B030D-6E8A-4147-A177-3AD203B41FA5}">
                          <a16:colId xmlns:a16="http://schemas.microsoft.com/office/drawing/2014/main" val="3255731644"/>
                        </a:ext>
                      </a:extLst>
                    </a:gridCol>
                    <a:gridCol w="1392971">
                      <a:extLst>
                        <a:ext uri="{9D8B030D-6E8A-4147-A177-3AD203B41FA5}">
                          <a16:colId xmlns:a16="http://schemas.microsoft.com/office/drawing/2014/main" val="3807002243"/>
                        </a:ext>
                      </a:extLst>
                    </a:gridCol>
                    <a:gridCol w="1392971">
                      <a:extLst>
                        <a:ext uri="{9D8B030D-6E8A-4147-A177-3AD203B41FA5}">
                          <a16:colId xmlns:a16="http://schemas.microsoft.com/office/drawing/2014/main" val="2008811371"/>
                        </a:ext>
                      </a:extLst>
                    </a:gridCol>
                    <a:gridCol w="1392971">
                      <a:extLst>
                        <a:ext uri="{9D8B030D-6E8A-4147-A177-3AD203B41FA5}">
                          <a16:colId xmlns:a16="http://schemas.microsoft.com/office/drawing/2014/main" val="3838583293"/>
                        </a:ext>
                      </a:extLst>
                    </a:gridCol>
                    <a:gridCol w="1392971">
                      <a:extLst>
                        <a:ext uri="{9D8B030D-6E8A-4147-A177-3AD203B41FA5}">
                          <a16:colId xmlns:a16="http://schemas.microsoft.com/office/drawing/2014/main" val="85801171"/>
                        </a:ext>
                      </a:extLst>
                    </a:gridCol>
                  </a:tblGrid>
                  <a:tr h="115474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Dropout=0.5</a:t>
                          </a:r>
                          <a:endParaRPr lang="he-IL" dirty="0"/>
                        </a:p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Dropout=0.4</a:t>
                          </a:r>
                          <a:endParaRPr lang="he-IL" dirty="0"/>
                        </a:p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Dropout=0.3</a:t>
                          </a:r>
                          <a:endParaRPr lang="he-IL" dirty="0"/>
                        </a:p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Dropout=0.2</a:t>
                          </a:r>
                          <a:endParaRPr lang="he-IL" dirty="0"/>
                        </a:p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dirty="0"/>
                        </a:p>
                        <a:p>
                          <a:pPr algn="ctr" rtl="0"/>
                          <a:r>
                            <a:rPr lang="en-GB" dirty="0"/>
                            <a:t>Dropout=0.1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Dropout=0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dirty="0"/>
                        </a:p>
                        <a:p>
                          <a:pPr algn="ctr" rtl="0"/>
                          <a:r>
                            <a:rPr lang="en-GB" dirty="0"/>
                            <a:t>Net Baseline (Article)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9975735"/>
                      </a:ext>
                    </a:extLst>
                  </a:tr>
                  <a:tr h="461898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0.14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0.15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0.14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0.14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0.139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0.139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0.177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r>
                            <a:rPr kumimoji="0" lang="en-GB" b="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NRMSE D</a:t>
                          </a:r>
                          <a:endParaRPr kumimoji="0" lang="he-IL" b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0668935"/>
                      </a:ext>
                    </a:extLst>
                  </a:tr>
                  <a:tr h="468076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0.20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0.18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0.18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0.18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0.172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0.220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r>
                            <a:rPr kumimoji="0" lang="en-GB" b="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NRMSE f</a:t>
                          </a:r>
                          <a:endParaRPr kumimoji="0" lang="he-IL" b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3317408"/>
                      </a:ext>
                    </a:extLst>
                  </a:tr>
                  <a:tr h="518276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0.36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0.35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0.33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0.32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0.32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0.34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0.386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NRMSE D*</a:t>
                          </a:r>
                          <a:endParaRPr lang="he-IL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8177185"/>
                      </a:ext>
                    </a:extLst>
                  </a:tr>
                  <a:tr h="461898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0.22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0.26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0.26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0.27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0.26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0.11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0.20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699127" t="-563158" r="-1747" b="-2223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5321169"/>
                      </a:ext>
                    </a:extLst>
                  </a:tr>
                  <a:tr h="461898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0.22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0.16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0.12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0.05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0.03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0.002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0.01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699127" t="-663158" r="-1747" b="-1223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3367977"/>
                      </a:ext>
                    </a:extLst>
                  </a:tr>
                  <a:tr h="555354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0.59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0.57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0.45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0.38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0.25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0.05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0.22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699127" t="-637363" r="-1747" b="-2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34407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9731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A5DD-E42C-43BD-8B27-65598386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Dropout optimization 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A4213AB-41C3-4C6F-A10D-069C3B4320E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03748380"/>
                  </p:ext>
                </p:extLst>
              </p:nvPr>
            </p:nvGraphicFramePr>
            <p:xfrm>
              <a:off x="2315464" y="1914833"/>
              <a:ext cx="8153400" cy="4120612"/>
            </p:xfrm>
            <a:graphic>
              <a:graphicData uri="http://schemas.openxmlformats.org/drawingml/2006/table">
                <a:tbl>
                  <a:tblPr rtl="1" firstRow="1" bandRow="1">
                    <a:tableStyleId>{7DF18680-E054-41AD-8BC1-D1AEF772440D}</a:tableStyleId>
                  </a:tblPr>
                  <a:tblGrid>
                    <a:gridCol w="2038350">
                      <a:extLst>
                        <a:ext uri="{9D8B030D-6E8A-4147-A177-3AD203B41FA5}">
                          <a16:colId xmlns:a16="http://schemas.microsoft.com/office/drawing/2014/main" val="1046519482"/>
                        </a:ext>
                      </a:extLst>
                    </a:gridCol>
                    <a:gridCol w="2038350">
                      <a:extLst>
                        <a:ext uri="{9D8B030D-6E8A-4147-A177-3AD203B41FA5}">
                          <a16:colId xmlns:a16="http://schemas.microsoft.com/office/drawing/2014/main" val="1022921914"/>
                        </a:ext>
                      </a:extLst>
                    </a:gridCol>
                    <a:gridCol w="2038350">
                      <a:extLst>
                        <a:ext uri="{9D8B030D-6E8A-4147-A177-3AD203B41FA5}">
                          <a16:colId xmlns:a16="http://schemas.microsoft.com/office/drawing/2014/main" val="91094674"/>
                        </a:ext>
                      </a:extLst>
                    </a:gridCol>
                    <a:gridCol w="2038350">
                      <a:extLst>
                        <a:ext uri="{9D8B030D-6E8A-4147-A177-3AD203B41FA5}">
                          <a16:colId xmlns:a16="http://schemas.microsoft.com/office/drawing/2014/main" val="5268792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Dropout=0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Our result 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Net Baseline (Article)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67046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0.139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0.14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0.177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r>
                            <a:rPr kumimoji="0" lang="en-GB" b="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NRMSE D</a:t>
                          </a:r>
                          <a:endParaRPr kumimoji="0" lang="he-IL" b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23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0.172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0.18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0.220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r>
                            <a:rPr kumimoji="0" lang="en-GB" b="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NRMSE f</a:t>
                          </a:r>
                          <a:endParaRPr kumimoji="0" lang="he-IL" b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8576020"/>
                      </a:ext>
                    </a:extLst>
                  </a:tr>
                  <a:tr h="42377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0.34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0.32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0.386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NRMSE D*</a:t>
                          </a:r>
                          <a:endParaRPr lang="he-IL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45713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0.11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0.21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0.20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∗)</m:t>
                                </m:r>
                              </m:oMath>
                            </m:oMathPara>
                          </a14:m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19950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0.002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0.03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0.01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063423"/>
                      </a:ext>
                    </a:extLst>
                  </a:tr>
                  <a:tr h="454087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0.05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0.28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0.22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∗,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8775619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0.0002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0.0002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0.013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GB" b="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4026134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0.05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0.05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0.020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GB" b="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65772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0.02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0.017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0.036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GB" b="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GB" b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65774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A4213AB-41C3-4C6F-A10D-069C3B4320E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03748380"/>
                  </p:ext>
                </p:extLst>
              </p:nvPr>
            </p:nvGraphicFramePr>
            <p:xfrm>
              <a:off x="2315464" y="1914833"/>
              <a:ext cx="8153400" cy="4120612"/>
            </p:xfrm>
            <a:graphic>
              <a:graphicData uri="http://schemas.openxmlformats.org/drawingml/2006/table">
                <a:tbl>
                  <a:tblPr rtl="1" firstRow="1" bandRow="1">
                    <a:tableStyleId>{7DF18680-E054-41AD-8BC1-D1AEF772440D}</a:tableStyleId>
                  </a:tblPr>
                  <a:tblGrid>
                    <a:gridCol w="2038350">
                      <a:extLst>
                        <a:ext uri="{9D8B030D-6E8A-4147-A177-3AD203B41FA5}">
                          <a16:colId xmlns:a16="http://schemas.microsoft.com/office/drawing/2014/main" val="1046519482"/>
                        </a:ext>
                      </a:extLst>
                    </a:gridCol>
                    <a:gridCol w="2038350">
                      <a:extLst>
                        <a:ext uri="{9D8B030D-6E8A-4147-A177-3AD203B41FA5}">
                          <a16:colId xmlns:a16="http://schemas.microsoft.com/office/drawing/2014/main" val="1022921914"/>
                        </a:ext>
                      </a:extLst>
                    </a:gridCol>
                    <a:gridCol w="2038350">
                      <a:extLst>
                        <a:ext uri="{9D8B030D-6E8A-4147-A177-3AD203B41FA5}">
                          <a16:colId xmlns:a16="http://schemas.microsoft.com/office/drawing/2014/main" val="91094674"/>
                        </a:ext>
                      </a:extLst>
                    </a:gridCol>
                    <a:gridCol w="2038350">
                      <a:extLst>
                        <a:ext uri="{9D8B030D-6E8A-4147-A177-3AD203B41FA5}">
                          <a16:colId xmlns:a16="http://schemas.microsoft.com/office/drawing/2014/main" val="52687924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Dropout=0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Our result 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Net Baseline (Article)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67046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0.139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0.14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0.177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r>
                            <a:rPr kumimoji="0" lang="en-GB" b="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NRMSE D</a:t>
                          </a:r>
                          <a:endParaRPr kumimoji="0" lang="he-IL" b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23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0.172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0.18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0.220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r>
                            <a:rPr kumimoji="0" lang="en-GB" b="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NRMSE f</a:t>
                          </a:r>
                          <a:endParaRPr kumimoji="0" lang="he-IL" b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8576020"/>
                      </a:ext>
                    </a:extLst>
                  </a:tr>
                  <a:tr h="42377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0.34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0.32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0.386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NRMSE D*</a:t>
                          </a:r>
                          <a:endParaRPr lang="he-IL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45713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0.11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0.21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0.20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96721" r="-1194" b="-5475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19950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0.002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0.03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0.01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06667" r="-1194" b="-45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063423"/>
                      </a:ext>
                    </a:extLst>
                  </a:tr>
                  <a:tr h="454087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0.05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0.28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0.22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565333" r="-1194" b="-26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87756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0.0002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0.0002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0.013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31667" r="-1194" b="-2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4026134"/>
                      </a:ext>
                    </a:extLst>
                  </a:tr>
                  <a:tr h="387795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0.05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0.05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0.020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73438" r="-1194" b="-117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65772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0.02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0.017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0.036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38333" r="-1194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65774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18053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4F94-D108-4BA3-9955-32A5E50A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Normalization</a:t>
            </a:r>
            <a:r>
              <a:rPr lang="en-GB" dirty="0"/>
              <a:t> </a:t>
            </a:r>
            <a:r>
              <a:rPr lang="en-US" b="1" dirty="0"/>
              <a:t>optimization</a:t>
            </a:r>
            <a:endParaRPr lang="he-I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F4527B1-1AF6-45E7-BC04-BF934B491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43" y="2018257"/>
            <a:ext cx="10580914" cy="309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074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DAA6-6BEE-4A48-9E84-7B961F6FF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Normalization</a:t>
            </a:r>
            <a:r>
              <a:rPr lang="en-GB" dirty="0"/>
              <a:t> </a:t>
            </a:r>
            <a:r>
              <a:rPr lang="en-US" b="1" dirty="0"/>
              <a:t>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CD871-2A64-43E7-9BAE-5C9443D8AA7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4B412E6-A7CB-4264-837D-0A61AEAD122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04303781"/>
                  </p:ext>
                </p:extLst>
              </p:nvPr>
            </p:nvGraphicFramePr>
            <p:xfrm>
              <a:off x="1937658" y="1674639"/>
              <a:ext cx="7859485" cy="4495800"/>
            </p:xfrm>
            <a:graphic>
              <a:graphicData uri="http://schemas.openxmlformats.org/drawingml/2006/table">
                <a:tbl>
                  <a:tblPr rtl="1" firstRow="1" bandRow="1">
                    <a:tableStyleId>{7DF18680-E054-41AD-8BC1-D1AEF772440D}</a:tableStyleId>
                  </a:tblPr>
                  <a:tblGrid>
                    <a:gridCol w="1571897">
                      <a:extLst>
                        <a:ext uri="{9D8B030D-6E8A-4147-A177-3AD203B41FA5}">
                          <a16:colId xmlns:a16="http://schemas.microsoft.com/office/drawing/2014/main" val="4225463936"/>
                        </a:ext>
                      </a:extLst>
                    </a:gridCol>
                    <a:gridCol w="1571897">
                      <a:extLst>
                        <a:ext uri="{9D8B030D-6E8A-4147-A177-3AD203B41FA5}">
                          <a16:colId xmlns:a16="http://schemas.microsoft.com/office/drawing/2014/main" val="1670044346"/>
                        </a:ext>
                      </a:extLst>
                    </a:gridCol>
                    <a:gridCol w="1571897">
                      <a:extLst>
                        <a:ext uri="{9D8B030D-6E8A-4147-A177-3AD203B41FA5}">
                          <a16:colId xmlns:a16="http://schemas.microsoft.com/office/drawing/2014/main" val="3807002243"/>
                        </a:ext>
                      </a:extLst>
                    </a:gridCol>
                    <a:gridCol w="1571897">
                      <a:extLst>
                        <a:ext uri="{9D8B030D-6E8A-4147-A177-3AD203B41FA5}">
                          <a16:colId xmlns:a16="http://schemas.microsoft.com/office/drawing/2014/main" val="3838583293"/>
                        </a:ext>
                      </a:extLst>
                    </a:gridCol>
                    <a:gridCol w="1571897">
                      <a:extLst>
                        <a:ext uri="{9D8B030D-6E8A-4147-A177-3AD203B41FA5}">
                          <a16:colId xmlns:a16="http://schemas.microsoft.com/office/drawing/2014/main" val="85801171"/>
                        </a:ext>
                      </a:extLst>
                    </a:gridCol>
                  </a:tblGrid>
                  <a:tr h="9457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Group Normal</a:t>
                          </a:r>
                        </a:p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Layer Norm</a:t>
                          </a:r>
                        </a:p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Batch norm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Net Baseline (Article)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9975735"/>
                      </a:ext>
                    </a:extLst>
                  </a:tr>
                  <a:tr h="378287">
                    <a:tc>
                      <a:txBody>
                        <a:bodyPr/>
                        <a:lstStyle/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0.16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0.15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0.177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r>
                            <a:rPr kumimoji="0" lang="en-GB" b="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NRMSE D</a:t>
                          </a:r>
                          <a:endParaRPr kumimoji="0" lang="he-IL" b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0668935"/>
                      </a:ext>
                    </a:extLst>
                  </a:tr>
                  <a:tr h="378287">
                    <a:tc>
                      <a:txBody>
                        <a:bodyPr/>
                        <a:lstStyle/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0.22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0.19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0.220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r>
                            <a:rPr kumimoji="0" lang="en-GB" b="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NRMSE f</a:t>
                          </a:r>
                          <a:endParaRPr kumimoji="0" lang="he-IL" b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3317408"/>
                      </a:ext>
                    </a:extLst>
                  </a:tr>
                  <a:tr h="424459">
                    <a:tc>
                      <a:txBody>
                        <a:bodyPr/>
                        <a:lstStyle/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0.34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0.32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0.386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NRMSE D*</a:t>
                          </a:r>
                          <a:endParaRPr lang="he-IL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8177185"/>
                      </a:ext>
                    </a:extLst>
                  </a:tr>
                  <a:tr h="378287">
                    <a:tc>
                      <a:txBody>
                        <a:bodyPr/>
                        <a:lstStyle/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0.23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0.25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0.20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∗)</m:t>
                                </m:r>
                              </m:oMath>
                            </m:oMathPara>
                          </a14:m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5321169"/>
                      </a:ext>
                    </a:extLst>
                  </a:tr>
                  <a:tr h="378287">
                    <a:tc>
                      <a:txBody>
                        <a:bodyPr/>
                        <a:lstStyle/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0.15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0.04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0.01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3367977"/>
                      </a:ext>
                    </a:extLst>
                  </a:tr>
                  <a:tr h="454826">
                    <a:tc>
                      <a:txBody>
                        <a:bodyPr/>
                        <a:lstStyle/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0.54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0.24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0.22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∗,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3440777"/>
                      </a:ext>
                    </a:extLst>
                  </a:tr>
                  <a:tr h="378287">
                    <a:tc>
                      <a:txBody>
                        <a:bodyPr/>
                        <a:lstStyle/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0.013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GB" b="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9491882"/>
                      </a:ext>
                    </a:extLst>
                  </a:tr>
                  <a:tr h="401077">
                    <a:tc>
                      <a:txBody>
                        <a:bodyPr/>
                        <a:lstStyle/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0.020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GB" b="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2120642"/>
                      </a:ext>
                    </a:extLst>
                  </a:tr>
                  <a:tr h="378287">
                    <a:tc>
                      <a:txBody>
                        <a:bodyPr/>
                        <a:lstStyle/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0.036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GB" b="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GB" b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5379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4B412E6-A7CB-4264-837D-0A61AEAD122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04303781"/>
                  </p:ext>
                </p:extLst>
              </p:nvPr>
            </p:nvGraphicFramePr>
            <p:xfrm>
              <a:off x="1937658" y="1674639"/>
              <a:ext cx="7859485" cy="4495800"/>
            </p:xfrm>
            <a:graphic>
              <a:graphicData uri="http://schemas.openxmlformats.org/drawingml/2006/table">
                <a:tbl>
                  <a:tblPr rtl="1" firstRow="1" bandRow="1">
                    <a:tableStyleId>{7DF18680-E054-41AD-8BC1-D1AEF772440D}</a:tableStyleId>
                  </a:tblPr>
                  <a:tblGrid>
                    <a:gridCol w="1571897">
                      <a:extLst>
                        <a:ext uri="{9D8B030D-6E8A-4147-A177-3AD203B41FA5}">
                          <a16:colId xmlns:a16="http://schemas.microsoft.com/office/drawing/2014/main" val="4225463936"/>
                        </a:ext>
                      </a:extLst>
                    </a:gridCol>
                    <a:gridCol w="1571897">
                      <a:extLst>
                        <a:ext uri="{9D8B030D-6E8A-4147-A177-3AD203B41FA5}">
                          <a16:colId xmlns:a16="http://schemas.microsoft.com/office/drawing/2014/main" val="1670044346"/>
                        </a:ext>
                      </a:extLst>
                    </a:gridCol>
                    <a:gridCol w="1571897">
                      <a:extLst>
                        <a:ext uri="{9D8B030D-6E8A-4147-A177-3AD203B41FA5}">
                          <a16:colId xmlns:a16="http://schemas.microsoft.com/office/drawing/2014/main" val="3807002243"/>
                        </a:ext>
                      </a:extLst>
                    </a:gridCol>
                    <a:gridCol w="1571897">
                      <a:extLst>
                        <a:ext uri="{9D8B030D-6E8A-4147-A177-3AD203B41FA5}">
                          <a16:colId xmlns:a16="http://schemas.microsoft.com/office/drawing/2014/main" val="3838583293"/>
                        </a:ext>
                      </a:extLst>
                    </a:gridCol>
                    <a:gridCol w="1571897">
                      <a:extLst>
                        <a:ext uri="{9D8B030D-6E8A-4147-A177-3AD203B41FA5}">
                          <a16:colId xmlns:a16="http://schemas.microsoft.com/office/drawing/2014/main" val="85801171"/>
                        </a:ext>
                      </a:extLst>
                    </a:gridCol>
                  </a:tblGrid>
                  <a:tr h="9457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Group Normal</a:t>
                          </a:r>
                        </a:p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Layer Norm</a:t>
                          </a:r>
                        </a:p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Batch norm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Net Baseline (Article)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9975735"/>
                      </a:ext>
                    </a:extLst>
                  </a:tr>
                  <a:tr h="378287">
                    <a:tc>
                      <a:txBody>
                        <a:bodyPr/>
                        <a:lstStyle/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0.16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0.15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0.177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r>
                            <a:rPr kumimoji="0" lang="en-GB" b="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NRMSE D</a:t>
                          </a:r>
                          <a:endParaRPr kumimoji="0" lang="he-IL" b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0668935"/>
                      </a:ext>
                    </a:extLst>
                  </a:tr>
                  <a:tr h="378287">
                    <a:tc>
                      <a:txBody>
                        <a:bodyPr/>
                        <a:lstStyle/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0.22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0.19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0.220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r>
                            <a:rPr kumimoji="0" lang="en-GB" b="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NRMSE f</a:t>
                          </a:r>
                          <a:endParaRPr kumimoji="0" lang="he-IL" b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3317408"/>
                      </a:ext>
                    </a:extLst>
                  </a:tr>
                  <a:tr h="424459">
                    <a:tc>
                      <a:txBody>
                        <a:bodyPr/>
                        <a:lstStyle/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0.34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0.32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0.386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NRMSE D*</a:t>
                          </a:r>
                          <a:endParaRPr lang="he-IL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8177185"/>
                      </a:ext>
                    </a:extLst>
                  </a:tr>
                  <a:tr h="378287">
                    <a:tc>
                      <a:txBody>
                        <a:bodyPr/>
                        <a:lstStyle/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0.23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0.25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0.20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400775" t="-574194" r="-1550" b="-5483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5321169"/>
                      </a:ext>
                    </a:extLst>
                  </a:tr>
                  <a:tr h="378287">
                    <a:tc>
                      <a:txBody>
                        <a:bodyPr/>
                        <a:lstStyle/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0.15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0.04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0.01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400775" t="-674194" r="-1550" b="-4483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3367977"/>
                      </a:ext>
                    </a:extLst>
                  </a:tr>
                  <a:tr h="454826">
                    <a:tc>
                      <a:txBody>
                        <a:bodyPr/>
                        <a:lstStyle/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0.54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0.24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0.22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400775" t="-640000" r="-1550" b="-27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3440777"/>
                      </a:ext>
                    </a:extLst>
                  </a:tr>
                  <a:tr h="378287">
                    <a:tc>
                      <a:txBody>
                        <a:bodyPr/>
                        <a:lstStyle/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0.013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400775" t="-895161" r="-1550" b="-2274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491882"/>
                      </a:ext>
                    </a:extLst>
                  </a:tr>
                  <a:tr h="401077">
                    <a:tc>
                      <a:txBody>
                        <a:bodyPr/>
                        <a:lstStyle/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0.020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400775" t="-934848" r="-1550" b="-1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2120642"/>
                      </a:ext>
                    </a:extLst>
                  </a:tr>
                  <a:tr h="378287">
                    <a:tc>
                      <a:txBody>
                        <a:bodyPr/>
                        <a:lstStyle/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0.036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400775" t="-1101613" r="-1550" b="-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5379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27764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CCB5-E650-4313-8D2B-9968B2C2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Loss</a:t>
            </a:r>
            <a:endParaRPr lang="he-I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5">
                <a:extLst>
                  <a:ext uri="{FF2B5EF4-FFF2-40B4-BE49-F238E27FC236}">
                    <a16:creationId xmlns:a16="http://schemas.microsoft.com/office/drawing/2014/main" id="{E0D8C58E-8757-4385-8514-227EA7FCCF5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93353130"/>
                  </p:ext>
                </p:extLst>
              </p:nvPr>
            </p:nvGraphicFramePr>
            <p:xfrm>
              <a:off x="2952206" y="2367460"/>
              <a:ext cx="6309781" cy="3338443"/>
            </p:xfrm>
            <a:graphic>
              <a:graphicData uri="http://schemas.openxmlformats.org/drawingml/2006/table">
                <a:tbl>
                  <a:tblPr rtl="1" firstRow="1" bandRow="1">
                    <a:tableStyleId>{7DF18680-E054-41AD-8BC1-D1AEF772440D}</a:tableStyleId>
                  </a:tblPr>
                  <a:tblGrid>
                    <a:gridCol w="1594090">
                      <a:extLst>
                        <a:ext uri="{9D8B030D-6E8A-4147-A177-3AD203B41FA5}">
                          <a16:colId xmlns:a16="http://schemas.microsoft.com/office/drawing/2014/main" val="2090678925"/>
                        </a:ext>
                      </a:extLst>
                    </a:gridCol>
                    <a:gridCol w="1571897">
                      <a:extLst>
                        <a:ext uri="{9D8B030D-6E8A-4147-A177-3AD203B41FA5}">
                          <a16:colId xmlns:a16="http://schemas.microsoft.com/office/drawing/2014/main" val="1124196483"/>
                        </a:ext>
                      </a:extLst>
                    </a:gridCol>
                    <a:gridCol w="1571897">
                      <a:extLst>
                        <a:ext uri="{9D8B030D-6E8A-4147-A177-3AD203B41FA5}">
                          <a16:colId xmlns:a16="http://schemas.microsoft.com/office/drawing/2014/main" val="3865636163"/>
                        </a:ext>
                      </a:extLst>
                    </a:gridCol>
                    <a:gridCol w="1571897">
                      <a:extLst>
                        <a:ext uri="{9D8B030D-6E8A-4147-A177-3AD203B41FA5}">
                          <a16:colId xmlns:a16="http://schemas.microsoft.com/office/drawing/2014/main" val="1391280966"/>
                        </a:ext>
                      </a:extLst>
                    </a:gridCol>
                  </a:tblGrid>
                  <a:tr h="9460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‘L1’</a:t>
                          </a:r>
                        </a:p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dirty="0"/>
                        </a:p>
                        <a:p>
                          <a:pPr algn="ctr" rtl="0"/>
                          <a:r>
                            <a:rPr lang="en-GB" dirty="0"/>
                            <a:t>Our</a:t>
                          </a:r>
                        </a:p>
                        <a:p>
                          <a:pPr algn="ctr" rtl="0"/>
                          <a:r>
                            <a:rPr lang="en-GB" dirty="0"/>
                            <a:t>Baseline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dirty="0"/>
                        </a:p>
                        <a:p>
                          <a:pPr algn="ctr" rtl="0"/>
                          <a:r>
                            <a:rPr lang="en-GB" dirty="0"/>
                            <a:t>Net Baseline (Article)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2648056"/>
                      </a:ext>
                    </a:extLst>
                  </a:tr>
                  <a:tr h="378287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0.14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0.14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0.177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r>
                            <a:rPr kumimoji="0" lang="en-GB" b="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NRMSE D</a:t>
                          </a:r>
                          <a:endParaRPr kumimoji="0" lang="he-IL" b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7392063"/>
                      </a:ext>
                    </a:extLst>
                  </a:tr>
                  <a:tr h="378287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0.17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0.18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0.220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r>
                            <a:rPr kumimoji="0" lang="en-GB" b="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NRMSE f</a:t>
                          </a:r>
                          <a:endParaRPr kumimoji="0" lang="he-IL" b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2289255"/>
                      </a:ext>
                    </a:extLst>
                  </a:tr>
                  <a:tr h="424459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0.49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0.32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0.386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NRMSE D*</a:t>
                          </a:r>
                          <a:endParaRPr lang="he-IL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2476141"/>
                      </a:ext>
                    </a:extLst>
                  </a:tr>
                  <a:tr h="378287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0.05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0.21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0.20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∗)</m:t>
                                </m:r>
                              </m:oMath>
                            </m:oMathPara>
                          </a14:m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699668"/>
                      </a:ext>
                    </a:extLst>
                  </a:tr>
                  <a:tr h="378287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0.0388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0.03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0.01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576829"/>
                      </a:ext>
                    </a:extLst>
                  </a:tr>
                  <a:tr h="454826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0.11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0.28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0.22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∗,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5160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5">
                <a:extLst>
                  <a:ext uri="{FF2B5EF4-FFF2-40B4-BE49-F238E27FC236}">
                    <a16:creationId xmlns:a16="http://schemas.microsoft.com/office/drawing/2014/main" id="{E0D8C58E-8757-4385-8514-227EA7FCCF5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93353130"/>
                  </p:ext>
                </p:extLst>
              </p:nvPr>
            </p:nvGraphicFramePr>
            <p:xfrm>
              <a:off x="2952206" y="2367460"/>
              <a:ext cx="6309781" cy="3338443"/>
            </p:xfrm>
            <a:graphic>
              <a:graphicData uri="http://schemas.openxmlformats.org/drawingml/2006/table">
                <a:tbl>
                  <a:tblPr rtl="1" firstRow="1" bandRow="1">
                    <a:tableStyleId>{7DF18680-E054-41AD-8BC1-D1AEF772440D}</a:tableStyleId>
                  </a:tblPr>
                  <a:tblGrid>
                    <a:gridCol w="1594090">
                      <a:extLst>
                        <a:ext uri="{9D8B030D-6E8A-4147-A177-3AD203B41FA5}">
                          <a16:colId xmlns:a16="http://schemas.microsoft.com/office/drawing/2014/main" val="2090678925"/>
                        </a:ext>
                      </a:extLst>
                    </a:gridCol>
                    <a:gridCol w="1571897">
                      <a:extLst>
                        <a:ext uri="{9D8B030D-6E8A-4147-A177-3AD203B41FA5}">
                          <a16:colId xmlns:a16="http://schemas.microsoft.com/office/drawing/2014/main" val="1124196483"/>
                        </a:ext>
                      </a:extLst>
                    </a:gridCol>
                    <a:gridCol w="1571897">
                      <a:extLst>
                        <a:ext uri="{9D8B030D-6E8A-4147-A177-3AD203B41FA5}">
                          <a16:colId xmlns:a16="http://schemas.microsoft.com/office/drawing/2014/main" val="3865636163"/>
                        </a:ext>
                      </a:extLst>
                    </a:gridCol>
                    <a:gridCol w="1571897">
                      <a:extLst>
                        <a:ext uri="{9D8B030D-6E8A-4147-A177-3AD203B41FA5}">
                          <a16:colId xmlns:a16="http://schemas.microsoft.com/office/drawing/2014/main" val="1391280966"/>
                        </a:ext>
                      </a:extLst>
                    </a:gridCol>
                  </a:tblGrid>
                  <a:tr h="9460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‘L1’</a:t>
                          </a:r>
                        </a:p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dirty="0"/>
                        </a:p>
                        <a:p>
                          <a:pPr algn="ctr" rtl="0"/>
                          <a:r>
                            <a:rPr lang="en-GB" dirty="0"/>
                            <a:t>Our</a:t>
                          </a:r>
                        </a:p>
                        <a:p>
                          <a:pPr algn="ctr" rtl="0"/>
                          <a:r>
                            <a:rPr lang="en-GB" dirty="0"/>
                            <a:t>Baseline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dirty="0"/>
                        </a:p>
                        <a:p>
                          <a:pPr algn="ctr" rtl="0"/>
                          <a:r>
                            <a:rPr lang="en-GB" dirty="0"/>
                            <a:t>Net Baseline (Article)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2648056"/>
                      </a:ext>
                    </a:extLst>
                  </a:tr>
                  <a:tr h="378287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0.14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0.14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0.177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r>
                            <a:rPr kumimoji="0" lang="en-GB" b="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NRMSE D</a:t>
                          </a:r>
                          <a:endParaRPr kumimoji="0" lang="he-IL" b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7392063"/>
                      </a:ext>
                    </a:extLst>
                  </a:tr>
                  <a:tr h="378287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0.17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0.18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0.220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r>
                            <a:rPr kumimoji="0" lang="en-GB" b="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NRMSE f</a:t>
                          </a:r>
                          <a:endParaRPr kumimoji="0" lang="he-IL" b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2289255"/>
                      </a:ext>
                    </a:extLst>
                  </a:tr>
                  <a:tr h="424459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0.49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0.32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0.386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NRMSE D*</a:t>
                          </a:r>
                          <a:endParaRPr lang="he-IL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2476141"/>
                      </a:ext>
                    </a:extLst>
                  </a:tr>
                  <a:tr h="378287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0.05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0.21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0.20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301938" t="-566129" r="-1550" b="-2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4699668"/>
                      </a:ext>
                    </a:extLst>
                  </a:tr>
                  <a:tr h="378287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0.0388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0.03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0.01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301938" t="-666129" r="-1550" b="-1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576829"/>
                      </a:ext>
                    </a:extLst>
                  </a:tr>
                  <a:tr h="454826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0.11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0.28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0.22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301938" t="-633333" r="-1550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5160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56981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A9ED-85F7-4F69-9C1E-415BC7A0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Scheduler</a:t>
            </a:r>
            <a:endParaRPr lang="he-I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B7552C35-C0AF-4772-B536-DB6F8D25E0D6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354959515"/>
                  </p:ext>
                </p:extLst>
              </p:nvPr>
            </p:nvGraphicFramePr>
            <p:xfrm>
              <a:off x="3108670" y="1984009"/>
              <a:ext cx="6287588" cy="3581153"/>
            </p:xfrm>
            <a:graphic>
              <a:graphicData uri="http://schemas.openxmlformats.org/drawingml/2006/table">
                <a:tbl>
                  <a:tblPr rtl="1" firstRow="1" bandRow="1">
                    <a:tableStyleId>{7DF18680-E054-41AD-8BC1-D1AEF772440D}</a:tableStyleId>
                  </a:tblPr>
                  <a:tblGrid>
                    <a:gridCol w="1571897">
                      <a:extLst>
                        <a:ext uri="{9D8B030D-6E8A-4147-A177-3AD203B41FA5}">
                          <a16:colId xmlns:a16="http://schemas.microsoft.com/office/drawing/2014/main" val="2090678925"/>
                        </a:ext>
                      </a:extLst>
                    </a:gridCol>
                    <a:gridCol w="1571897">
                      <a:extLst>
                        <a:ext uri="{9D8B030D-6E8A-4147-A177-3AD203B41FA5}">
                          <a16:colId xmlns:a16="http://schemas.microsoft.com/office/drawing/2014/main" val="1124196483"/>
                        </a:ext>
                      </a:extLst>
                    </a:gridCol>
                    <a:gridCol w="1571897">
                      <a:extLst>
                        <a:ext uri="{9D8B030D-6E8A-4147-A177-3AD203B41FA5}">
                          <a16:colId xmlns:a16="http://schemas.microsoft.com/office/drawing/2014/main" val="3865636163"/>
                        </a:ext>
                      </a:extLst>
                    </a:gridCol>
                    <a:gridCol w="1571897">
                      <a:extLst>
                        <a:ext uri="{9D8B030D-6E8A-4147-A177-3AD203B41FA5}">
                          <a16:colId xmlns:a16="http://schemas.microsoft.com/office/drawing/2014/main" val="1391280966"/>
                        </a:ext>
                      </a:extLst>
                    </a:gridCol>
                  </a:tblGrid>
                  <a:tr h="9457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With reduce on plateau</a:t>
                          </a:r>
                        </a:p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dirty="0"/>
                        </a:p>
                        <a:p>
                          <a:pPr algn="ctr" rtl="0"/>
                          <a:r>
                            <a:rPr lang="en-GB" dirty="0"/>
                            <a:t>Our</a:t>
                          </a:r>
                        </a:p>
                        <a:p>
                          <a:pPr algn="ctr" rtl="0"/>
                          <a:r>
                            <a:rPr lang="en-GB" dirty="0"/>
                            <a:t>Baseline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dirty="0"/>
                        </a:p>
                        <a:p>
                          <a:pPr algn="ctr" rtl="0"/>
                          <a:r>
                            <a:rPr lang="en-GB" dirty="0"/>
                            <a:t>Net Baseline (Article)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2648056"/>
                      </a:ext>
                    </a:extLst>
                  </a:tr>
                  <a:tr h="378287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0.14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0.14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0.177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r>
                            <a:rPr kumimoji="0" lang="en-GB" b="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NRMSE D</a:t>
                          </a:r>
                          <a:endParaRPr kumimoji="0" lang="he-IL" b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7392063"/>
                      </a:ext>
                    </a:extLst>
                  </a:tr>
                  <a:tr h="378287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0.18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0.18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0.220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r>
                            <a:rPr kumimoji="0" lang="en-GB" b="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NRMSE f</a:t>
                          </a:r>
                          <a:endParaRPr kumimoji="0" lang="he-IL" b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2289255"/>
                      </a:ext>
                    </a:extLst>
                  </a:tr>
                  <a:tr h="424459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0.41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0.32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0.386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NRMSE D*</a:t>
                          </a:r>
                          <a:endParaRPr lang="he-IL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2476141"/>
                      </a:ext>
                    </a:extLst>
                  </a:tr>
                  <a:tr h="378287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0.21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0.20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∗)</m:t>
                                </m:r>
                              </m:oMath>
                            </m:oMathPara>
                          </a14:m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699668"/>
                      </a:ext>
                    </a:extLst>
                  </a:tr>
                  <a:tr h="378287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0.02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0.03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0.01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576829"/>
                      </a:ext>
                    </a:extLst>
                  </a:tr>
                  <a:tr h="454826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0.08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0.28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0.22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∗,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5160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B7552C35-C0AF-4772-B536-DB6F8D25E0D6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354959515"/>
                  </p:ext>
                </p:extLst>
              </p:nvPr>
            </p:nvGraphicFramePr>
            <p:xfrm>
              <a:off x="3108670" y="1984009"/>
              <a:ext cx="6287588" cy="3581153"/>
            </p:xfrm>
            <a:graphic>
              <a:graphicData uri="http://schemas.openxmlformats.org/drawingml/2006/table">
                <a:tbl>
                  <a:tblPr rtl="1" firstRow="1" bandRow="1">
                    <a:tableStyleId>{7DF18680-E054-41AD-8BC1-D1AEF772440D}</a:tableStyleId>
                  </a:tblPr>
                  <a:tblGrid>
                    <a:gridCol w="1571897">
                      <a:extLst>
                        <a:ext uri="{9D8B030D-6E8A-4147-A177-3AD203B41FA5}">
                          <a16:colId xmlns:a16="http://schemas.microsoft.com/office/drawing/2014/main" val="2090678925"/>
                        </a:ext>
                      </a:extLst>
                    </a:gridCol>
                    <a:gridCol w="1571897">
                      <a:extLst>
                        <a:ext uri="{9D8B030D-6E8A-4147-A177-3AD203B41FA5}">
                          <a16:colId xmlns:a16="http://schemas.microsoft.com/office/drawing/2014/main" val="1124196483"/>
                        </a:ext>
                      </a:extLst>
                    </a:gridCol>
                    <a:gridCol w="1571897">
                      <a:extLst>
                        <a:ext uri="{9D8B030D-6E8A-4147-A177-3AD203B41FA5}">
                          <a16:colId xmlns:a16="http://schemas.microsoft.com/office/drawing/2014/main" val="3865636163"/>
                        </a:ext>
                      </a:extLst>
                    </a:gridCol>
                    <a:gridCol w="1571897">
                      <a:extLst>
                        <a:ext uri="{9D8B030D-6E8A-4147-A177-3AD203B41FA5}">
                          <a16:colId xmlns:a16="http://schemas.microsoft.com/office/drawing/2014/main" val="1391280966"/>
                        </a:ext>
                      </a:extLst>
                    </a:gridCol>
                  </a:tblGrid>
                  <a:tr h="11887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With reduce on plateau</a:t>
                          </a:r>
                        </a:p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dirty="0"/>
                        </a:p>
                        <a:p>
                          <a:pPr algn="ctr" rtl="0"/>
                          <a:r>
                            <a:rPr lang="en-GB" dirty="0"/>
                            <a:t>Our</a:t>
                          </a:r>
                        </a:p>
                        <a:p>
                          <a:pPr algn="ctr" rtl="0"/>
                          <a:r>
                            <a:rPr lang="en-GB" dirty="0"/>
                            <a:t>Baseline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dirty="0"/>
                        </a:p>
                        <a:p>
                          <a:pPr algn="ctr" rtl="0"/>
                          <a:r>
                            <a:rPr lang="en-GB" dirty="0"/>
                            <a:t>Net Baseline (Article)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2648056"/>
                      </a:ext>
                    </a:extLst>
                  </a:tr>
                  <a:tr h="378287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0.14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0.14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0.177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r>
                            <a:rPr kumimoji="0" lang="en-GB" b="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NRMSE D</a:t>
                          </a:r>
                          <a:endParaRPr kumimoji="0" lang="he-IL" b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7392063"/>
                      </a:ext>
                    </a:extLst>
                  </a:tr>
                  <a:tr h="378287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0.18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0.18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0.220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r>
                            <a:rPr kumimoji="0" lang="en-GB" b="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NRMSE f</a:t>
                          </a:r>
                          <a:endParaRPr kumimoji="0" lang="he-IL" b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2289255"/>
                      </a:ext>
                    </a:extLst>
                  </a:tr>
                  <a:tr h="424459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0.41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0.32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0.386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NRMSE D*</a:t>
                          </a:r>
                          <a:endParaRPr lang="he-IL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2476141"/>
                      </a:ext>
                    </a:extLst>
                  </a:tr>
                  <a:tr h="378287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0.21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0.20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300775" t="-629032" r="-1550" b="-225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4699668"/>
                      </a:ext>
                    </a:extLst>
                  </a:tr>
                  <a:tr h="378287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0.02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0.03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0.01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300775" t="-729032" r="-1550" b="-125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576829"/>
                      </a:ext>
                    </a:extLst>
                  </a:tr>
                  <a:tr h="454826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GB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0.08</a:t>
                          </a:r>
                          <a:endParaRPr kumimoji="0" lang="he-IL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0.28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dirty="0"/>
                            <a:t>0.22</a:t>
                          </a:r>
                          <a:endParaRPr lang="he-IL" dirty="0">
                            <a:latin typeface="Gisha" panose="020B0502040204020203" pitchFamily="34" charset="-79"/>
                            <a:cs typeface="Gisha" panose="020B0502040204020203" pitchFamily="34" charset="-79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300775" t="-685333" r="-1550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5160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5618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C38B-7EAF-46CA-83FA-C14F36B4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Summary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0D7EE-7FEE-46D3-B873-F851658E04C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GB" dirty="0"/>
              <a:t>Dropout regularization may be unnecessary</a:t>
            </a:r>
          </a:p>
          <a:p>
            <a:pPr algn="l" rtl="0"/>
            <a:r>
              <a:rPr lang="en-GB" dirty="0"/>
              <a:t>Extensive sampling of the q-space is important for working with real data </a:t>
            </a:r>
          </a:p>
          <a:p>
            <a:pPr algn="l" rtl="0"/>
            <a:r>
              <a:rPr lang="en-GB" dirty="0"/>
              <a:t>Using simulations in unsupervised model can be helpful  </a:t>
            </a:r>
          </a:p>
          <a:p>
            <a:pPr algn="l" rtl="0"/>
            <a:endParaRPr lang="en-GB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90023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47DC-306B-4EC1-94C4-4480AA8A7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Deep Learning How to Fit an Intravoxel Incoherent Motion Model to Diffusion-Weighted MRI</a:t>
            </a:r>
            <a:endParaRPr lang="he-IL" sz="3200" dirty="0"/>
          </a:p>
        </p:txBody>
      </p:sp>
      <p:pic>
        <p:nvPicPr>
          <p:cNvPr id="3074" name="Picture 2" descr="Diffusion-Weighted Imaging: Recurrent Ischemic Stroke Risk After TIA -  Neurology Advisor">
            <a:extLst>
              <a:ext uri="{FF2B5EF4-FFF2-40B4-BE49-F238E27FC236}">
                <a16:creationId xmlns:a16="http://schemas.microsoft.com/office/drawing/2014/main" id="{C031E60C-455F-4D5E-8531-AB5E89EB54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4" t="2294" r="20564" b="1219"/>
          <a:stretch/>
        </p:blipFill>
        <p:spPr bwMode="auto">
          <a:xfrm>
            <a:off x="107083" y="2204997"/>
            <a:ext cx="948582" cy="111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FFEEB9C-FD15-433C-B3E7-40A8267C7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125" y="2533865"/>
            <a:ext cx="1019308" cy="101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E6DA23A9-3357-4416-9047-8309F0E63B1E}"/>
              </a:ext>
            </a:extLst>
          </p:cNvPr>
          <p:cNvSpPr/>
          <p:nvPr/>
        </p:nvSpPr>
        <p:spPr>
          <a:xfrm>
            <a:off x="1506961" y="2723535"/>
            <a:ext cx="764289" cy="58339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C408CF8-65A9-4C39-8130-4FB14B616BDA}"/>
              </a:ext>
            </a:extLst>
          </p:cNvPr>
          <p:cNvSpPr/>
          <p:nvPr/>
        </p:nvSpPr>
        <p:spPr>
          <a:xfrm>
            <a:off x="3205480" y="2723535"/>
            <a:ext cx="764289" cy="58339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1AF585-4929-4EBE-9002-753C769EDB58}"/>
              </a:ext>
            </a:extLst>
          </p:cNvPr>
          <p:cNvSpPr/>
          <p:nvPr/>
        </p:nvSpPr>
        <p:spPr>
          <a:xfrm>
            <a:off x="1231805" y="2147254"/>
            <a:ext cx="1187539" cy="5762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flatten</a:t>
            </a:r>
            <a:endParaRPr lang="he-IL" sz="2000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80BDD5-6E45-474A-BE68-58676A82BD16}"/>
              </a:ext>
            </a:extLst>
          </p:cNvPr>
          <p:cNvSpPr/>
          <p:nvPr/>
        </p:nvSpPr>
        <p:spPr>
          <a:xfrm>
            <a:off x="2958197" y="2147254"/>
            <a:ext cx="1187539" cy="5762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crop</a:t>
            </a:r>
            <a:endParaRPr lang="he-IL" sz="2000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8B52870-BC09-4A02-98C9-417474F6AB89}"/>
              </a:ext>
            </a:extLst>
          </p:cNvPr>
          <p:cNvSpPr/>
          <p:nvPr/>
        </p:nvSpPr>
        <p:spPr>
          <a:xfrm rot="20262114">
            <a:off x="5495400" y="2242167"/>
            <a:ext cx="764289" cy="58339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772B681-0266-48A3-B36D-C1CE2E2E8320}"/>
              </a:ext>
            </a:extLst>
          </p:cNvPr>
          <p:cNvSpPr/>
          <p:nvPr/>
        </p:nvSpPr>
        <p:spPr>
          <a:xfrm rot="888927">
            <a:off x="5515618" y="3340243"/>
            <a:ext cx="764289" cy="58339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16" name="Picture 8">
            <a:extLst>
              <a:ext uri="{FF2B5EF4-FFF2-40B4-BE49-F238E27FC236}">
                <a16:creationId xmlns:a16="http://schemas.microsoft.com/office/drawing/2014/main" id="{AD73EA5B-E1C7-454C-9EAD-2F27511E04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25" t="4785" r="11159" b="35081"/>
          <a:stretch/>
        </p:blipFill>
        <p:spPr bwMode="auto">
          <a:xfrm>
            <a:off x="6335887" y="1552252"/>
            <a:ext cx="374315" cy="165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6FD0012-9D7C-4FB5-B844-50C43ED0A868}"/>
              </a:ext>
            </a:extLst>
          </p:cNvPr>
          <p:cNvSpPr/>
          <p:nvPr/>
        </p:nvSpPr>
        <p:spPr>
          <a:xfrm>
            <a:off x="5134020" y="1640065"/>
            <a:ext cx="1187539" cy="5762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split</a:t>
            </a:r>
            <a:endParaRPr lang="he-IL" sz="2000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36B0D7D-C5FB-4805-8004-167214C929EC}"/>
              </a:ext>
            </a:extLst>
          </p:cNvPr>
          <p:cNvSpPr/>
          <p:nvPr/>
        </p:nvSpPr>
        <p:spPr>
          <a:xfrm>
            <a:off x="5730614" y="1661430"/>
            <a:ext cx="1449298" cy="724475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marL="0" lvl="0" indent="0" algn="ctr" defTabSz="17780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he-IL" sz="4000" kern="1200"/>
          </a:p>
        </p:txBody>
      </p:sp>
      <p:sp>
        <p:nvSpPr>
          <p:cNvPr id="21" name="Shape 20">
            <a:extLst>
              <a:ext uri="{FF2B5EF4-FFF2-40B4-BE49-F238E27FC236}">
                <a16:creationId xmlns:a16="http://schemas.microsoft.com/office/drawing/2014/main" id="{5DAEB193-18CC-4B9A-B045-DAD2F70000BA}"/>
              </a:ext>
            </a:extLst>
          </p:cNvPr>
          <p:cNvSpPr/>
          <p:nvPr/>
        </p:nvSpPr>
        <p:spPr>
          <a:xfrm rot="2820457">
            <a:off x="9126177" y="1418816"/>
            <a:ext cx="1032582" cy="1018777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8900000"/>
              <a:gd name="adj5" fmla="val 125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479E614-160C-4A83-8A9E-2AE5CA2557F5}"/>
              </a:ext>
            </a:extLst>
          </p:cNvPr>
          <p:cNvSpPr/>
          <p:nvPr/>
        </p:nvSpPr>
        <p:spPr>
          <a:xfrm>
            <a:off x="4045585" y="3168903"/>
            <a:ext cx="1449298" cy="724475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marL="0" lvl="0" indent="0" algn="ctr" defTabSz="17780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he-IL" sz="4000" kern="120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689FC81-2DB0-480F-8964-C26B9905DB0C}"/>
              </a:ext>
            </a:extLst>
          </p:cNvPr>
          <p:cNvSpPr/>
          <p:nvPr/>
        </p:nvSpPr>
        <p:spPr>
          <a:xfrm>
            <a:off x="4740982" y="4678544"/>
            <a:ext cx="1449298" cy="724475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marL="0" lvl="0" indent="0" algn="ctr" defTabSz="17780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he-IL" sz="4000" kern="12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BC700F2-0EC8-47C3-8D9A-2CCA965C777E}"/>
              </a:ext>
            </a:extLst>
          </p:cNvPr>
          <p:cNvSpPr/>
          <p:nvPr/>
        </p:nvSpPr>
        <p:spPr>
          <a:xfrm>
            <a:off x="9103856" y="1672126"/>
            <a:ext cx="1187539" cy="5762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train</a:t>
            </a:r>
            <a:endParaRPr lang="he-IL" sz="2000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3082" name="Picture 10" descr="Want to know how Deep Learning works? Here&amp;#39;s a quick guide for everyone. |  by Radu Raicea | We&amp;#39;ve moved to freeCodeCamp.org/news | Medium">
            <a:extLst>
              <a:ext uri="{FF2B5EF4-FFF2-40B4-BE49-F238E27FC236}">
                <a16:creationId xmlns:a16="http://schemas.microsoft.com/office/drawing/2014/main" id="{75165B3E-BB82-4690-B7D3-C0B797191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533" y="2216346"/>
            <a:ext cx="3003872" cy="200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D88DEFAC-8E2B-4318-AB60-6D82C8244FC4}"/>
              </a:ext>
            </a:extLst>
          </p:cNvPr>
          <p:cNvSpPr/>
          <p:nvPr/>
        </p:nvSpPr>
        <p:spPr>
          <a:xfrm rot="1898189">
            <a:off x="7229861" y="2086177"/>
            <a:ext cx="764289" cy="58339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540B228E-05ED-424F-BE94-4903F38796EC}"/>
              </a:ext>
            </a:extLst>
          </p:cNvPr>
          <p:cNvSpPr/>
          <p:nvPr/>
        </p:nvSpPr>
        <p:spPr>
          <a:xfrm rot="19738471">
            <a:off x="7293812" y="3584234"/>
            <a:ext cx="764289" cy="58339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33" name="Picture 10" descr="Want to know how Deep Learning works? Here&amp;#39;s a quick guide for everyone. |  by Radu Raicea | We&amp;#39;ve moved to freeCodeCamp.org/news | Medium">
            <a:extLst>
              <a:ext uri="{FF2B5EF4-FFF2-40B4-BE49-F238E27FC236}">
                <a16:creationId xmlns:a16="http://schemas.microsoft.com/office/drawing/2014/main" id="{96E05334-7F18-4F0F-B364-37CFD4719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046" y="4725788"/>
            <a:ext cx="3003872" cy="200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Arrow: Right 34">
            <a:extLst>
              <a:ext uri="{FF2B5EF4-FFF2-40B4-BE49-F238E27FC236}">
                <a16:creationId xmlns:a16="http://schemas.microsoft.com/office/drawing/2014/main" id="{90D0B8D4-9A8F-4483-B7B7-C0FBA2472938}"/>
              </a:ext>
            </a:extLst>
          </p:cNvPr>
          <p:cNvSpPr/>
          <p:nvPr/>
        </p:nvSpPr>
        <p:spPr>
          <a:xfrm rot="2706492">
            <a:off x="3306285" y="4292555"/>
            <a:ext cx="764289" cy="58339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5D7436D-E2C9-4138-8229-7E3FF1D25F79}"/>
              </a:ext>
            </a:extLst>
          </p:cNvPr>
          <p:cNvSpPr/>
          <p:nvPr/>
        </p:nvSpPr>
        <p:spPr>
          <a:xfrm>
            <a:off x="6386420" y="4931162"/>
            <a:ext cx="1187539" cy="5762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Predict</a:t>
            </a:r>
            <a:endParaRPr lang="he-IL" sz="2000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50A03A4-DC5E-4715-A66A-B01DC2176D1B}"/>
              </a:ext>
            </a:extLst>
          </p:cNvPr>
          <p:cNvGrpSpPr/>
          <p:nvPr/>
        </p:nvGrpSpPr>
        <p:grpSpPr>
          <a:xfrm>
            <a:off x="8153327" y="5345960"/>
            <a:ext cx="3551646" cy="761620"/>
            <a:chOff x="3823318" y="5305347"/>
            <a:chExt cx="3551646" cy="7616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CC0746FA-E260-49D9-8AC4-249E055E7B93}"/>
                    </a:ext>
                  </a:extLst>
                </p:cNvPr>
                <p:cNvSpPr/>
                <p:nvPr/>
              </p:nvSpPr>
              <p:spPr>
                <a:xfrm>
                  <a:off x="3823318" y="5398017"/>
                  <a:ext cx="941815" cy="57628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</m:acc>
                    </m:oMath>
                  </a14:m>
                  <a:r>
                    <a:rPr lang="en-GB" sz="2400" dirty="0">
                      <a:solidFill>
                        <a:schemeClr val="tx1"/>
                      </a:solidFill>
                      <a:cs typeface="Arial" panose="020B0604020202020204" pitchFamily="34" charset="0"/>
                    </a:rPr>
                    <a:t> </a:t>
                  </a:r>
                  <a:endParaRPr lang="he-IL" sz="2400" dirty="0">
                    <a:solidFill>
                      <a:schemeClr val="tx1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CC0746FA-E260-49D9-8AC4-249E055E7B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3318" y="5398017"/>
                  <a:ext cx="941815" cy="576281"/>
                </a:xfrm>
                <a:prstGeom prst="roundRect">
                  <a:avLst/>
                </a:prstGeom>
                <a:blipFill>
                  <a:blip r:embed="rId7"/>
                  <a:stretch>
                    <a:fillRect r="-2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9BB26D75-0D5C-4004-8897-BAFA4C655271}"/>
                    </a:ext>
                  </a:extLst>
                </p:cNvPr>
                <p:cNvSpPr/>
                <p:nvPr/>
              </p:nvSpPr>
              <p:spPr>
                <a:xfrm>
                  <a:off x="5100816" y="5398017"/>
                  <a:ext cx="941815" cy="57628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GB" sz="2400" dirty="0">
                      <a:solidFill>
                        <a:schemeClr val="tx1"/>
                      </a:solidFill>
                      <a:cs typeface="Arial" panose="020B0604020202020204" pitchFamily="34" charset="0"/>
                    </a:rPr>
                    <a:t> </a:t>
                  </a:r>
                  <a:endParaRPr lang="he-IL" sz="2400" dirty="0">
                    <a:solidFill>
                      <a:schemeClr val="tx1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1E51DEEF-76D3-4679-8879-EAF5120C52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816" y="5398017"/>
                  <a:ext cx="941815" cy="576281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1DBCEDFA-BEB5-4434-A8ED-493A3A123A83}"/>
                    </a:ext>
                  </a:extLst>
                </p:cNvPr>
                <p:cNvSpPr/>
                <p:nvPr/>
              </p:nvSpPr>
              <p:spPr>
                <a:xfrm>
                  <a:off x="6433149" y="5398017"/>
                  <a:ext cx="941815" cy="57628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GB" sz="2400" dirty="0">
                      <a:solidFill>
                        <a:schemeClr val="tx1"/>
                      </a:solidFill>
                      <a:cs typeface="Arial" panose="020B0604020202020204" pitchFamily="34" charset="0"/>
                    </a:rPr>
                    <a:t> </a:t>
                  </a:r>
                  <a:endParaRPr lang="he-IL" sz="2400" dirty="0">
                    <a:solidFill>
                      <a:schemeClr val="tx1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22DB4B50-9AB0-4445-B7F9-6512CDF8E9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3149" y="5398017"/>
                  <a:ext cx="941815" cy="576281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5528CAC9-439A-41F3-85B2-647012B45A53}"/>
                </a:ext>
              </a:extLst>
            </p:cNvPr>
            <p:cNvSpPr/>
            <p:nvPr/>
          </p:nvSpPr>
          <p:spPr>
            <a:xfrm>
              <a:off x="3823318" y="5305347"/>
              <a:ext cx="3420592" cy="7616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4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737BCABB-4EF8-42C4-871B-1E809852EF7B}"/>
              </a:ext>
            </a:extLst>
          </p:cNvPr>
          <p:cNvSpPr/>
          <p:nvPr/>
        </p:nvSpPr>
        <p:spPr>
          <a:xfrm>
            <a:off x="6632857" y="5457305"/>
            <a:ext cx="764289" cy="58339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45" name="Picture 8">
            <a:extLst>
              <a:ext uri="{FF2B5EF4-FFF2-40B4-BE49-F238E27FC236}">
                <a16:creationId xmlns:a16="http://schemas.microsoft.com/office/drawing/2014/main" id="{67F7E634-4A0C-4383-92BD-2ABD30C5D5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85" t="5889" r="11688" b="4944"/>
          <a:stretch/>
        </p:blipFill>
        <p:spPr bwMode="auto">
          <a:xfrm>
            <a:off x="2390558" y="1704423"/>
            <a:ext cx="311771" cy="244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>
            <a:extLst>
              <a:ext uri="{FF2B5EF4-FFF2-40B4-BE49-F238E27FC236}">
                <a16:creationId xmlns:a16="http://schemas.microsoft.com/office/drawing/2014/main" id="{14C85C1B-C0BA-4E14-BACE-E132DBCDC5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85" t="5889" r="11688" b="4944"/>
          <a:stretch/>
        </p:blipFill>
        <p:spPr bwMode="auto">
          <a:xfrm>
            <a:off x="2542958" y="1856823"/>
            <a:ext cx="311771" cy="244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>
            <a:extLst>
              <a:ext uri="{FF2B5EF4-FFF2-40B4-BE49-F238E27FC236}">
                <a16:creationId xmlns:a16="http://schemas.microsoft.com/office/drawing/2014/main" id="{7240FAA2-12D4-4E0C-BA21-E41DBBF478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85" t="5889" r="11688" b="4944"/>
          <a:stretch/>
        </p:blipFill>
        <p:spPr bwMode="auto">
          <a:xfrm>
            <a:off x="2695358" y="2009223"/>
            <a:ext cx="311771" cy="244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>
            <a:extLst>
              <a:ext uri="{FF2B5EF4-FFF2-40B4-BE49-F238E27FC236}">
                <a16:creationId xmlns:a16="http://schemas.microsoft.com/office/drawing/2014/main" id="{BF5C7B88-9159-4C0C-92A6-EED1821D36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25" t="4785" r="11159" b="35081"/>
          <a:stretch/>
        </p:blipFill>
        <p:spPr bwMode="auto">
          <a:xfrm>
            <a:off x="6488287" y="1698356"/>
            <a:ext cx="374315" cy="165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>
            <a:extLst>
              <a:ext uri="{FF2B5EF4-FFF2-40B4-BE49-F238E27FC236}">
                <a16:creationId xmlns:a16="http://schemas.microsoft.com/office/drawing/2014/main" id="{81987148-DF8E-4D52-B2C9-7D4017BE04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25" t="4785" r="11159" b="35081"/>
          <a:stretch/>
        </p:blipFill>
        <p:spPr bwMode="auto">
          <a:xfrm>
            <a:off x="6640687" y="1857052"/>
            <a:ext cx="374315" cy="165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8">
            <a:extLst>
              <a:ext uri="{FF2B5EF4-FFF2-40B4-BE49-F238E27FC236}">
                <a16:creationId xmlns:a16="http://schemas.microsoft.com/office/drawing/2014/main" id="{5222A0E5-D4E6-4245-9D8A-DC75317EE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97" t="63306" r="11587" b="6046"/>
          <a:stretch/>
        </p:blipFill>
        <p:spPr bwMode="auto">
          <a:xfrm>
            <a:off x="6365416" y="3798942"/>
            <a:ext cx="374316" cy="84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8">
            <a:extLst>
              <a:ext uri="{FF2B5EF4-FFF2-40B4-BE49-F238E27FC236}">
                <a16:creationId xmlns:a16="http://schemas.microsoft.com/office/drawing/2014/main" id="{88991EA7-8482-4F90-9F14-E439B70143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97" t="63306" r="11587" b="6046"/>
          <a:stretch/>
        </p:blipFill>
        <p:spPr bwMode="auto">
          <a:xfrm>
            <a:off x="6517816" y="3951342"/>
            <a:ext cx="374316" cy="84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8">
            <a:extLst>
              <a:ext uri="{FF2B5EF4-FFF2-40B4-BE49-F238E27FC236}">
                <a16:creationId xmlns:a16="http://schemas.microsoft.com/office/drawing/2014/main" id="{F4A8BCAC-0BDB-49B2-9DE7-A6FD3EFFD1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97" t="63306" r="11587" b="6046"/>
          <a:stretch/>
        </p:blipFill>
        <p:spPr bwMode="auto">
          <a:xfrm>
            <a:off x="6670216" y="4103742"/>
            <a:ext cx="374316" cy="84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Diffusion-Weighted Imaging: Recurrent Ischemic Stroke Risk After TIA -  Neurology Advisor">
            <a:extLst>
              <a:ext uri="{FF2B5EF4-FFF2-40B4-BE49-F238E27FC236}">
                <a16:creationId xmlns:a16="http://schemas.microsoft.com/office/drawing/2014/main" id="{22B428AA-F8C1-4420-9616-E5B521554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4" t="2294" r="20564" b="1219"/>
          <a:stretch/>
        </p:blipFill>
        <p:spPr bwMode="auto">
          <a:xfrm>
            <a:off x="259483" y="2357397"/>
            <a:ext cx="948582" cy="111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iffusion-Weighted Imaging: Recurrent Ischemic Stroke Risk After TIA -  Neurology Advisor">
            <a:extLst>
              <a:ext uri="{FF2B5EF4-FFF2-40B4-BE49-F238E27FC236}">
                <a16:creationId xmlns:a16="http://schemas.microsoft.com/office/drawing/2014/main" id="{23E1D472-D41C-4DC9-92B5-F74AA1AC9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4" t="2294" r="20564" b="1219"/>
          <a:stretch/>
        </p:blipFill>
        <p:spPr bwMode="auto">
          <a:xfrm>
            <a:off x="411883" y="2509797"/>
            <a:ext cx="948582" cy="111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990F67B-410A-4364-92A4-AF0951A8AAF3}"/>
              </a:ext>
            </a:extLst>
          </p:cNvPr>
          <p:cNvSpPr/>
          <p:nvPr/>
        </p:nvSpPr>
        <p:spPr>
          <a:xfrm flipH="1">
            <a:off x="4015811" y="4366782"/>
            <a:ext cx="1781000" cy="5762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Trained net</a:t>
            </a:r>
            <a:endParaRPr lang="he-IL" sz="2000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13251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40BF-A8E2-4D21-BD02-EB063D93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Question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3C3A4-FF43-4A7C-94AD-34281575741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1026" name="Picture 2" descr="200 Not-Boring Questions To Connect And Get To Know Someone Better">
            <a:extLst>
              <a:ext uri="{FF2B5EF4-FFF2-40B4-BE49-F238E27FC236}">
                <a16:creationId xmlns:a16="http://schemas.microsoft.com/office/drawing/2014/main" id="{CBEA3D18-DC47-468B-8295-9EF6BFDC9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526" y="1600200"/>
            <a:ext cx="9234948" cy="462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47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7023-A9BF-4C95-B4C4-07375914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 b="1" dirty="0"/>
              <a:t>Current approach </a:t>
            </a:r>
            <a:endParaRPr lang="he-IL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C27BB34-DEE4-41E6-8A76-C6A17964ECCA}"/>
              </a:ext>
            </a:extLst>
          </p:cNvPr>
          <p:cNvGrpSpPr/>
          <p:nvPr/>
        </p:nvGrpSpPr>
        <p:grpSpPr>
          <a:xfrm>
            <a:off x="789494" y="2348112"/>
            <a:ext cx="5728138" cy="3064491"/>
            <a:chOff x="231228" y="3031509"/>
            <a:chExt cx="5728138" cy="3064491"/>
          </a:xfrm>
        </p:grpSpPr>
        <p:pic>
          <p:nvPicPr>
            <p:cNvPr id="1030" name="Picture 6" descr="The Method of Least Squares | Introduction to Statistics | JMP">
              <a:extLst>
                <a:ext uri="{FF2B5EF4-FFF2-40B4-BE49-F238E27FC236}">
                  <a16:creationId xmlns:a16="http://schemas.microsoft.com/office/drawing/2014/main" id="{28006487-AF7E-45A1-85D2-195803FA69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228" y="3321433"/>
              <a:ext cx="5728138" cy="2774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A35F022-6F96-4121-AD51-A33DB62B71B2}"/>
                </a:ext>
              </a:extLst>
            </p:cNvPr>
            <p:cNvSpPr txBox="1"/>
            <p:nvPr/>
          </p:nvSpPr>
          <p:spPr>
            <a:xfrm>
              <a:off x="2507260" y="3031509"/>
              <a:ext cx="14881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rtl="0"/>
              <a:r>
                <a:rPr lang="en-GB" dirty="0"/>
                <a:t>Least-squares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CD5D976-0AFD-44AD-8C07-D3A27963629A}"/>
              </a:ext>
            </a:extLst>
          </p:cNvPr>
          <p:cNvGrpSpPr/>
          <p:nvPr/>
        </p:nvGrpSpPr>
        <p:grpSpPr>
          <a:xfrm>
            <a:off x="7634216" y="2348112"/>
            <a:ext cx="3711652" cy="3064491"/>
            <a:chOff x="7075950" y="3031509"/>
            <a:chExt cx="3711652" cy="306449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3FEAAF-25FF-4B50-9C63-9D94295F7D54}"/>
                </a:ext>
              </a:extLst>
            </p:cNvPr>
            <p:cNvSpPr txBox="1"/>
            <p:nvPr/>
          </p:nvSpPr>
          <p:spPr>
            <a:xfrm>
              <a:off x="7499462" y="3031509"/>
              <a:ext cx="31942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rtl="0"/>
              <a:r>
                <a:rPr lang="en-GB" dirty="0"/>
                <a:t>Bayesian-probability approach </a:t>
              </a:r>
              <a:endParaRPr lang="he-IL" dirty="0"/>
            </a:p>
          </p:txBody>
        </p:sp>
        <p:pic>
          <p:nvPicPr>
            <p:cNvPr id="1026" name="Picture 2" descr="Clinical trials in critical care: can a Bayesian approach enhance clinical  and scientific decision making? - The Lancet Respiratory Medicine">
              <a:extLst>
                <a:ext uri="{FF2B5EF4-FFF2-40B4-BE49-F238E27FC236}">
                  <a16:creationId xmlns:a16="http://schemas.microsoft.com/office/drawing/2014/main" id="{B5CEF437-AF48-4C89-9269-67481998B5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950" y="3563048"/>
              <a:ext cx="3711652" cy="2532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61833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2E8E-4911-4B20-A00B-698BD612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b="1" dirty="0"/>
              <a:t>Deep Learning How to Fit an Intravoxel Incoherent Motion Model to Diffusion-Weighted MRI</a:t>
            </a:r>
            <a:endParaRPr lang="he-IL" sz="3200" b="1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245F5807-CC4E-4729-BD4C-6ED2040C5EA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62152" y="4724533"/>
            <a:ext cx="11365817" cy="194826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The number of neurons equal to the number of b-values</a:t>
            </a:r>
          </a:p>
          <a:p>
            <a:pPr algn="l" rtl="0"/>
            <a:r>
              <a:rPr lang="en-GB" dirty="0"/>
              <a:t>3 neurons in the output layer</a:t>
            </a:r>
          </a:p>
        </p:txBody>
      </p:sp>
      <p:pic>
        <p:nvPicPr>
          <p:cNvPr id="2050" name="Picture 2" descr="Neural networks and deep learning">
            <a:extLst>
              <a:ext uri="{FF2B5EF4-FFF2-40B4-BE49-F238E27FC236}">
                <a16:creationId xmlns:a16="http://schemas.microsoft.com/office/drawing/2014/main" id="{68EC8B49-47A9-400E-8937-4DA5D9BE0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098" y="1900626"/>
            <a:ext cx="48768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F27CBEC-F439-41B8-A695-3E6FD9236FA1}"/>
              </a:ext>
            </a:extLst>
          </p:cNvPr>
          <p:cNvGrpSpPr/>
          <p:nvPr/>
        </p:nvGrpSpPr>
        <p:grpSpPr>
          <a:xfrm>
            <a:off x="2475603" y="2417910"/>
            <a:ext cx="1240235" cy="1513146"/>
            <a:chOff x="1966602" y="1543050"/>
            <a:chExt cx="3710298" cy="4410072"/>
          </a:xfrm>
        </p:grpSpPr>
        <p:pic>
          <p:nvPicPr>
            <p:cNvPr id="9" name="Picture 2" descr="T2 weighted image | Radiology Reference Article | Radiopaedia.org">
              <a:extLst>
                <a:ext uri="{FF2B5EF4-FFF2-40B4-BE49-F238E27FC236}">
                  <a16:creationId xmlns:a16="http://schemas.microsoft.com/office/drawing/2014/main" id="{C3534C2F-96BF-4853-B204-BB3FD8DBD2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6602" y="2242826"/>
              <a:ext cx="3710298" cy="3710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5CAF749-80E7-470F-AAF5-2C575F420B96}"/>
                </a:ext>
              </a:extLst>
            </p:cNvPr>
            <p:cNvSpPr/>
            <p:nvPr/>
          </p:nvSpPr>
          <p:spPr>
            <a:xfrm>
              <a:off x="2771775" y="1543050"/>
              <a:ext cx="1676400" cy="46672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T2</a:t>
              </a:r>
              <a:endParaRPr lang="he-IL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07C9E48-43D4-4316-B24C-7ABAB20EA560}"/>
              </a:ext>
            </a:extLst>
          </p:cNvPr>
          <p:cNvSpPr/>
          <p:nvPr/>
        </p:nvSpPr>
        <p:spPr>
          <a:xfrm>
            <a:off x="1879638" y="2905490"/>
            <a:ext cx="642745" cy="651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/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2D570DD-D6BB-4453-8001-B7DDF0617C92}"/>
              </a:ext>
            </a:extLst>
          </p:cNvPr>
          <p:cNvSpPr/>
          <p:nvPr/>
        </p:nvSpPr>
        <p:spPr>
          <a:xfrm>
            <a:off x="3974853" y="2842830"/>
            <a:ext cx="735519" cy="7143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DDF49E0-1D51-4C61-9706-0788C1A2ADEA}"/>
              </a:ext>
            </a:extLst>
          </p:cNvPr>
          <p:cNvGrpSpPr/>
          <p:nvPr/>
        </p:nvGrpSpPr>
        <p:grpSpPr>
          <a:xfrm>
            <a:off x="9678381" y="2177628"/>
            <a:ext cx="955523" cy="2044705"/>
            <a:chOff x="10490277" y="2130231"/>
            <a:chExt cx="955523" cy="2044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42D0AE20-28F8-414E-A7A1-8C0A1C106F0A}"/>
                    </a:ext>
                  </a:extLst>
                </p:cNvPr>
                <p:cNvSpPr/>
                <p:nvPr/>
              </p:nvSpPr>
              <p:spPr>
                <a:xfrm>
                  <a:off x="10503984" y="3598655"/>
                  <a:ext cx="941815" cy="57628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GB" sz="2400" dirty="0">
                      <a:solidFill>
                        <a:schemeClr val="tx1"/>
                      </a:solidFill>
                      <a:cs typeface="Arial" panose="020B0604020202020204" pitchFamily="34" charset="0"/>
                    </a:rPr>
                    <a:t> </a:t>
                  </a:r>
                  <a:endParaRPr lang="he-IL" sz="2400" dirty="0">
                    <a:solidFill>
                      <a:schemeClr val="tx1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42D0AE20-28F8-414E-A7A1-8C0A1C106F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3984" y="3598655"/>
                  <a:ext cx="941815" cy="576281"/>
                </a:xfrm>
                <a:prstGeom prst="roundRect">
                  <a:avLst/>
                </a:prstGeom>
                <a:blipFill>
                  <a:blip r:embed="rId5"/>
                  <a:stretch>
                    <a:fillRect r="-1419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D88B67BC-55FA-409A-9C08-95BE029B0E8A}"/>
                    </a:ext>
                  </a:extLst>
                </p:cNvPr>
                <p:cNvSpPr/>
                <p:nvPr/>
              </p:nvSpPr>
              <p:spPr>
                <a:xfrm>
                  <a:off x="10503985" y="2880830"/>
                  <a:ext cx="941815" cy="57628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GB" sz="2400" dirty="0">
                      <a:solidFill>
                        <a:schemeClr val="tx1"/>
                      </a:solidFill>
                      <a:cs typeface="Arial" panose="020B0604020202020204" pitchFamily="34" charset="0"/>
                    </a:rPr>
                    <a:t> </a:t>
                  </a:r>
                  <a:endParaRPr lang="he-IL" sz="2400" dirty="0">
                    <a:solidFill>
                      <a:schemeClr val="tx1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D88B67BC-55FA-409A-9C08-95BE029B0E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3985" y="2880830"/>
                  <a:ext cx="941815" cy="576281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BDCA23B9-4BFB-44CA-8AA4-63E4F569AC57}"/>
                    </a:ext>
                  </a:extLst>
                </p:cNvPr>
                <p:cNvSpPr/>
                <p:nvPr/>
              </p:nvSpPr>
              <p:spPr>
                <a:xfrm>
                  <a:off x="10490277" y="2130231"/>
                  <a:ext cx="941815" cy="57628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GB" sz="2400" dirty="0">
                      <a:solidFill>
                        <a:schemeClr val="tx1"/>
                      </a:solidFill>
                      <a:cs typeface="Arial" panose="020B0604020202020204" pitchFamily="34" charset="0"/>
                    </a:rPr>
                    <a:t> </a:t>
                  </a:r>
                  <a:endParaRPr lang="he-IL" sz="2400" dirty="0">
                    <a:solidFill>
                      <a:schemeClr val="tx1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BDCA23B9-4BFB-44CA-8AA4-63E4F569AC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0277" y="2130231"/>
                  <a:ext cx="941815" cy="576281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2A26C9D-681B-420A-B1E6-49BA3B82CED1}"/>
              </a:ext>
            </a:extLst>
          </p:cNvPr>
          <p:cNvGrpSpPr/>
          <p:nvPr/>
        </p:nvGrpSpPr>
        <p:grpSpPr>
          <a:xfrm>
            <a:off x="797228" y="2460573"/>
            <a:ext cx="1274351" cy="1428051"/>
            <a:chOff x="1143353" y="2336348"/>
            <a:chExt cx="1274351" cy="1428051"/>
          </a:xfrm>
        </p:grpSpPr>
        <p:pic>
          <p:nvPicPr>
            <p:cNvPr id="6" name="Picture 6" descr="Diffusion-weighted magnetic resonance imaging versus computed tomography in  the diagnosis of acute ischemic stroke - Journal of Emergency Medicine">
              <a:extLst>
                <a:ext uri="{FF2B5EF4-FFF2-40B4-BE49-F238E27FC236}">
                  <a16:creationId xmlns:a16="http://schemas.microsoft.com/office/drawing/2014/main" id="{13F93BDC-1ED4-4F47-B8B4-52E883FC1A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35" t="4765"/>
            <a:stretch/>
          </p:blipFill>
          <p:spPr bwMode="auto">
            <a:xfrm>
              <a:off x="1170769" y="2533786"/>
              <a:ext cx="1246935" cy="1230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3610F840-CFFD-4738-A4CD-6AF66B45096A}"/>
                </a:ext>
              </a:extLst>
            </p:cNvPr>
            <p:cNvSpPr/>
            <p:nvPr/>
          </p:nvSpPr>
          <p:spPr>
            <a:xfrm>
              <a:off x="1143353" y="2336348"/>
              <a:ext cx="1270499" cy="18667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DWI</a:t>
              </a:r>
              <a:endParaRPr lang="he-IL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EE15251-FA6C-4B66-8C85-B4E37F4F6624}"/>
              </a:ext>
            </a:extLst>
          </p:cNvPr>
          <p:cNvSpPr/>
          <p:nvPr/>
        </p:nvSpPr>
        <p:spPr>
          <a:xfrm>
            <a:off x="662152" y="2379542"/>
            <a:ext cx="3226676" cy="16954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1577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7DE6-6E77-4FA5-AE06-66C9529BF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Loss</a:t>
            </a:r>
            <a:endParaRPr lang="he-IL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BFFB46-7A89-4BC1-A317-64931AC898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0" t="20316" r="29395" b="5476"/>
          <a:stretch/>
        </p:blipFill>
        <p:spPr>
          <a:xfrm>
            <a:off x="6698555" y="4621859"/>
            <a:ext cx="4212310" cy="7919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7737CF-29CF-48F8-B3DD-A2465E2C7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632" y="4458370"/>
            <a:ext cx="4097976" cy="11117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2" descr="Neural networks and deep learning">
            <a:extLst>
              <a:ext uri="{FF2B5EF4-FFF2-40B4-BE49-F238E27FC236}">
                <a16:creationId xmlns:a16="http://schemas.microsoft.com/office/drawing/2014/main" id="{C749C1D7-ECEF-412D-9C62-F61547549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994" y="1758013"/>
            <a:ext cx="48768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C6A8F65-48EB-43C1-B700-865A4E86EADB}"/>
              </a:ext>
            </a:extLst>
          </p:cNvPr>
          <p:cNvGrpSpPr/>
          <p:nvPr/>
        </p:nvGrpSpPr>
        <p:grpSpPr>
          <a:xfrm>
            <a:off x="3012499" y="2275297"/>
            <a:ext cx="1240235" cy="1513146"/>
            <a:chOff x="1966602" y="1543050"/>
            <a:chExt cx="3710298" cy="4410072"/>
          </a:xfrm>
        </p:grpSpPr>
        <p:pic>
          <p:nvPicPr>
            <p:cNvPr id="9" name="Picture 2" descr="T2 weighted image | Radiology Reference Article | Radiopaedia.org">
              <a:extLst>
                <a:ext uri="{FF2B5EF4-FFF2-40B4-BE49-F238E27FC236}">
                  <a16:creationId xmlns:a16="http://schemas.microsoft.com/office/drawing/2014/main" id="{4F2FB168-4645-4AC3-BB70-DE995CACED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6602" y="2242826"/>
              <a:ext cx="3710298" cy="3710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22CDCB9-306D-4C96-B716-5F67848379EC}"/>
                </a:ext>
              </a:extLst>
            </p:cNvPr>
            <p:cNvSpPr/>
            <p:nvPr/>
          </p:nvSpPr>
          <p:spPr>
            <a:xfrm>
              <a:off x="2771775" y="1543050"/>
              <a:ext cx="1676400" cy="46672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T2</a:t>
              </a:r>
              <a:endParaRPr lang="he-IL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B7B9546-DFAB-4FC2-BAD1-68873968D5AA}"/>
              </a:ext>
            </a:extLst>
          </p:cNvPr>
          <p:cNvSpPr/>
          <p:nvPr/>
        </p:nvSpPr>
        <p:spPr>
          <a:xfrm>
            <a:off x="2416534" y="2762877"/>
            <a:ext cx="642745" cy="651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/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D38FA56-D968-4CE1-97B6-5645B7BF92C2}"/>
              </a:ext>
            </a:extLst>
          </p:cNvPr>
          <p:cNvSpPr/>
          <p:nvPr/>
        </p:nvSpPr>
        <p:spPr>
          <a:xfrm>
            <a:off x="4511749" y="2700217"/>
            <a:ext cx="735519" cy="7143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06CA982-8D2C-426D-82C3-9348E10FEDD4}"/>
              </a:ext>
            </a:extLst>
          </p:cNvPr>
          <p:cNvGrpSpPr/>
          <p:nvPr/>
        </p:nvGrpSpPr>
        <p:grpSpPr>
          <a:xfrm>
            <a:off x="10101482" y="2050158"/>
            <a:ext cx="955523" cy="2044705"/>
            <a:chOff x="10490277" y="2130231"/>
            <a:chExt cx="955523" cy="2044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A0DA6D7C-6CCE-4D55-902A-834280DC20B5}"/>
                    </a:ext>
                  </a:extLst>
                </p:cNvPr>
                <p:cNvSpPr/>
                <p:nvPr/>
              </p:nvSpPr>
              <p:spPr>
                <a:xfrm>
                  <a:off x="10503984" y="3598655"/>
                  <a:ext cx="941815" cy="57628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GB" sz="2400" dirty="0">
                      <a:solidFill>
                        <a:schemeClr val="tx1"/>
                      </a:solidFill>
                      <a:cs typeface="Arial" panose="020B0604020202020204" pitchFamily="34" charset="0"/>
                    </a:rPr>
                    <a:t> </a:t>
                  </a:r>
                  <a:endParaRPr lang="he-IL" sz="2400" dirty="0">
                    <a:solidFill>
                      <a:schemeClr val="tx1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42D0AE20-28F8-414E-A7A1-8C0A1C106F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3984" y="3598655"/>
                  <a:ext cx="941815" cy="576281"/>
                </a:xfrm>
                <a:prstGeom prst="roundRect">
                  <a:avLst/>
                </a:prstGeom>
                <a:blipFill>
                  <a:blip r:embed="rId6"/>
                  <a:stretch>
                    <a:fillRect r="-1419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C18940D6-2E6A-469C-97CF-205E492A1825}"/>
                    </a:ext>
                  </a:extLst>
                </p:cNvPr>
                <p:cNvSpPr/>
                <p:nvPr/>
              </p:nvSpPr>
              <p:spPr>
                <a:xfrm>
                  <a:off x="10503985" y="2880830"/>
                  <a:ext cx="941815" cy="57628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GB" sz="2400" dirty="0">
                      <a:solidFill>
                        <a:schemeClr val="tx1"/>
                      </a:solidFill>
                      <a:cs typeface="Arial" panose="020B0604020202020204" pitchFamily="34" charset="0"/>
                    </a:rPr>
                    <a:t> </a:t>
                  </a:r>
                  <a:endParaRPr lang="he-IL" sz="2400" dirty="0">
                    <a:solidFill>
                      <a:schemeClr val="tx1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D88B67BC-55FA-409A-9C08-95BE029B0E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3985" y="2880830"/>
                  <a:ext cx="941815" cy="576281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3BC708AC-F8F5-45C2-A63C-C1E407CCC10E}"/>
                    </a:ext>
                  </a:extLst>
                </p:cNvPr>
                <p:cNvSpPr/>
                <p:nvPr/>
              </p:nvSpPr>
              <p:spPr>
                <a:xfrm>
                  <a:off x="10490277" y="2130231"/>
                  <a:ext cx="941815" cy="57628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GB" sz="2400" dirty="0">
                      <a:solidFill>
                        <a:schemeClr val="tx1"/>
                      </a:solidFill>
                      <a:cs typeface="Arial" panose="020B0604020202020204" pitchFamily="34" charset="0"/>
                    </a:rPr>
                    <a:t> </a:t>
                  </a:r>
                  <a:endParaRPr lang="he-IL" sz="2400" dirty="0">
                    <a:solidFill>
                      <a:schemeClr val="tx1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BDCA23B9-4BFB-44CA-8AA4-63E4F569AC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0277" y="2130231"/>
                  <a:ext cx="941815" cy="576281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B3B15F-8ACE-4D92-9C0F-CF7C9915BF10}"/>
              </a:ext>
            </a:extLst>
          </p:cNvPr>
          <p:cNvGrpSpPr/>
          <p:nvPr/>
        </p:nvGrpSpPr>
        <p:grpSpPr>
          <a:xfrm>
            <a:off x="1334124" y="2317960"/>
            <a:ext cx="1274351" cy="1428051"/>
            <a:chOff x="1143353" y="2336348"/>
            <a:chExt cx="1274351" cy="1428051"/>
          </a:xfrm>
        </p:grpSpPr>
        <p:pic>
          <p:nvPicPr>
            <p:cNvPr id="18" name="Picture 6" descr="Diffusion-weighted magnetic resonance imaging versus computed tomography in  the diagnosis of acute ischemic stroke - Journal of Emergency Medicine">
              <a:extLst>
                <a:ext uri="{FF2B5EF4-FFF2-40B4-BE49-F238E27FC236}">
                  <a16:creationId xmlns:a16="http://schemas.microsoft.com/office/drawing/2014/main" id="{A1D52130-0F1B-470B-B69A-11CB7A4DF3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35" t="4765"/>
            <a:stretch/>
          </p:blipFill>
          <p:spPr bwMode="auto">
            <a:xfrm>
              <a:off x="1170769" y="2533786"/>
              <a:ext cx="1246935" cy="1230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A06C488-418E-4824-A1BA-936843B5314B}"/>
                </a:ext>
              </a:extLst>
            </p:cNvPr>
            <p:cNvSpPr/>
            <p:nvPr/>
          </p:nvSpPr>
          <p:spPr>
            <a:xfrm>
              <a:off x="1143353" y="2336348"/>
              <a:ext cx="1270499" cy="18667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DWI</a:t>
              </a:r>
              <a:endParaRPr lang="he-IL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CD98A8A-EB6D-4725-9E34-F54798794681}"/>
              </a:ext>
            </a:extLst>
          </p:cNvPr>
          <p:cNvSpPr/>
          <p:nvPr/>
        </p:nvSpPr>
        <p:spPr>
          <a:xfrm>
            <a:off x="1199048" y="2236929"/>
            <a:ext cx="3226676" cy="16954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13619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63B72-3F58-4D63-B8C0-073E3006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IVIM-NET </a:t>
            </a:r>
            <a:r>
              <a:rPr lang="en-GB" b="1" dirty="0" err="1"/>
              <a:t>optim</a:t>
            </a:r>
            <a:r>
              <a:rPr lang="en-GB" b="1" dirty="0"/>
              <a:t> </a:t>
            </a:r>
            <a:endParaRPr lang="he-IL" b="1" dirty="0"/>
          </a:p>
        </p:txBody>
      </p:sp>
      <p:pic>
        <p:nvPicPr>
          <p:cNvPr id="2052" name="Picture 4" descr="Hidden Layers in Neural Networks | i2tutorials">
            <a:extLst>
              <a:ext uri="{FF2B5EF4-FFF2-40B4-BE49-F238E27FC236}">
                <a16:creationId xmlns:a16="http://schemas.microsoft.com/office/drawing/2014/main" id="{00F11EFE-81DD-46B6-A42A-5743FCA72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97" y="4752906"/>
            <a:ext cx="4120308" cy="204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464AE9-A983-4030-8FA7-A39DAEF730E2}"/>
              </a:ext>
            </a:extLst>
          </p:cNvPr>
          <p:cNvGrpSpPr/>
          <p:nvPr/>
        </p:nvGrpSpPr>
        <p:grpSpPr>
          <a:xfrm>
            <a:off x="6598710" y="4288845"/>
            <a:ext cx="4616514" cy="2447454"/>
            <a:chOff x="6598710" y="4288845"/>
            <a:chExt cx="4616514" cy="2447454"/>
          </a:xfrm>
        </p:grpSpPr>
        <p:pic>
          <p:nvPicPr>
            <p:cNvPr id="2054" name="Picture 6" descr="Dropout in (Deep) Machine learning | by Amar Budhiraja | Medium">
              <a:extLst>
                <a:ext uri="{FF2B5EF4-FFF2-40B4-BE49-F238E27FC236}">
                  <a16:creationId xmlns:a16="http://schemas.microsoft.com/office/drawing/2014/main" id="{2E5E9190-FA1D-4F27-B10C-7652AD07E4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8710" y="4436886"/>
              <a:ext cx="4616514" cy="2299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786C31-1721-4EA3-803F-6A89D2E9D993}"/>
                </a:ext>
              </a:extLst>
            </p:cNvPr>
            <p:cNvSpPr/>
            <p:nvPr/>
          </p:nvSpPr>
          <p:spPr>
            <a:xfrm>
              <a:off x="8401403" y="4288845"/>
              <a:ext cx="1352197" cy="4875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Dropout</a:t>
              </a:r>
              <a:endParaRPr lang="he-IL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30A4A34-7FB2-46C2-A02F-DAF5C5DB5D32}"/>
              </a:ext>
            </a:extLst>
          </p:cNvPr>
          <p:cNvSpPr/>
          <p:nvPr/>
        </p:nvSpPr>
        <p:spPr>
          <a:xfrm>
            <a:off x="1191840" y="4265315"/>
            <a:ext cx="2493120" cy="487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Number of hidden layer </a:t>
            </a:r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25" name="Picture 2" descr="Impact of deep learning design on learning: effect of learning rate.... |  Download Scientific Diagram">
            <a:extLst>
              <a:ext uri="{FF2B5EF4-FFF2-40B4-BE49-F238E27FC236}">
                <a16:creationId xmlns:a16="http://schemas.microsoft.com/office/drawing/2014/main" id="{9C88942D-9E85-4EA3-AA34-787D0DE4A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75" y="1706791"/>
            <a:ext cx="3360888" cy="240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SyncBN Explained | Papers With Code">
            <a:extLst>
              <a:ext uri="{FF2B5EF4-FFF2-40B4-BE49-F238E27FC236}">
                <a16:creationId xmlns:a16="http://schemas.microsoft.com/office/drawing/2014/main" id="{3503B381-6367-4495-9ADF-AAAA4A5EAD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5654"/>
          <a:stretch/>
        </p:blipFill>
        <p:spPr bwMode="auto">
          <a:xfrm>
            <a:off x="7555022" y="1497854"/>
            <a:ext cx="2703890" cy="266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454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D741-6208-4373-BA26-82F82489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IVIM-NET </a:t>
            </a:r>
            <a:r>
              <a:rPr lang="en-GB" b="1" dirty="0" err="1"/>
              <a:t>optim</a:t>
            </a:r>
            <a:r>
              <a:rPr lang="en-GB" b="1" dirty="0"/>
              <a:t> </a:t>
            </a:r>
            <a:endParaRPr lang="he-IL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5AB3C7-AB4F-4035-98E1-526F5367E72A}"/>
              </a:ext>
            </a:extLst>
          </p:cNvPr>
          <p:cNvGrpSpPr/>
          <p:nvPr/>
        </p:nvGrpSpPr>
        <p:grpSpPr>
          <a:xfrm>
            <a:off x="3057153" y="2272862"/>
            <a:ext cx="6365627" cy="3235840"/>
            <a:chOff x="124767" y="1648466"/>
            <a:chExt cx="5575901" cy="2746145"/>
          </a:xfrm>
        </p:grpSpPr>
        <p:pic>
          <p:nvPicPr>
            <p:cNvPr id="5" name="Picture 2" descr="Neural networks and deep learning">
              <a:extLst>
                <a:ext uri="{FF2B5EF4-FFF2-40B4-BE49-F238E27FC236}">
                  <a16:creationId xmlns:a16="http://schemas.microsoft.com/office/drawing/2014/main" id="{51EDF25C-1D2C-4D01-95FD-29708E6C2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67" y="1807102"/>
              <a:ext cx="4876800" cy="2428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3B22457-BCA8-4737-BC7E-89CA7920C245}"/>
                </a:ext>
              </a:extLst>
            </p:cNvPr>
            <p:cNvGrpSpPr/>
            <p:nvPr/>
          </p:nvGrpSpPr>
          <p:grpSpPr>
            <a:xfrm>
              <a:off x="4745145" y="1648466"/>
              <a:ext cx="955523" cy="2746145"/>
              <a:chOff x="9564584" y="2209156"/>
              <a:chExt cx="955523" cy="274614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169B90A-208E-44BF-994D-B4D21B5EBF9D}"/>
                  </a:ext>
                </a:extLst>
              </p:cNvPr>
              <p:cNvGrpSpPr/>
              <p:nvPr/>
            </p:nvGrpSpPr>
            <p:grpSpPr>
              <a:xfrm>
                <a:off x="9564584" y="2209156"/>
                <a:ext cx="955523" cy="2044705"/>
                <a:chOff x="10490277" y="2130231"/>
                <a:chExt cx="955523" cy="204470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Rectangle: Rounded Corners 9">
                      <a:extLst>
                        <a:ext uri="{FF2B5EF4-FFF2-40B4-BE49-F238E27FC236}">
                          <a16:creationId xmlns:a16="http://schemas.microsoft.com/office/drawing/2014/main" id="{88EE5CB4-83B5-42D9-91D7-B0F5E77F15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03984" y="3598655"/>
                      <a:ext cx="941815" cy="576281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GB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</m:oMath>
                      </a14:m>
                      <a:r>
                        <a:rPr lang="en-GB" sz="2400" dirty="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 </a:t>
                      </a:r>
                      <a:endParaRPr lang="he-IL" sz="2400" dirty="0">
                        <a:solidFill>
                          <a:schemeClr val="tx1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Rectangle: Rounded Corners 32">
                      <a:extLst>
                        <a:ext uri="{FF2B5EF4-FFF2-40B4-BE49-F238E27FC236}">
                          <a16:creationId xmlns:a16="http://schemas.microsoft.com/office/drawing/2014/main" id="{42D0AE20-28F8-414E-A7A1-8C0A1C106F0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503984" y="3598655"/>
                      <a:ext cx="941815" cy="576281"/>
                    </a:xfrm>
                    <a:prstGeom prst="roundRect">
                      <a:avLst/>
                    </a:prstGeom>
                    <a:blipFill>
                      <a:blip r:embed="rId5"/>
                      <a:stretch>
                        <a:fillRect r="-14194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he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: Rounded Corners 10">
                      <a:extLst>
                        <a:ext uri="{FF2B5EF4-FFF2-40B4-BE49-F238E27FC236}">
                          <a16:creationId xmlns:a16="http://schemas.microsoft.com/office/drawing/2014/main" id="{202806C2-B81C-4DDE-A658-EA54A517CE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03985" y="2880830"/>
                      <a:ext cx="941815" cy="576281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GB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acc>
                        </m:oMath>
                      </a14:m>
                      <a:r>
                        <a:rPr lang="en-GB" sz="2400" dirty="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 </a:t>
                      </a:r>
                      <a:endParaRPr lang="he-IL" sz="2400" dirty="0">
                        <a:solidFill>
                          <a:schemeClr val="tx1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Rectangle: Rounded Corners 33">
                      <a:extLst>
                        <a:ext uri="{FF2B5EF4-FFF2-40B4-BE49-F238E27FC236}">
                          <a16:creationId xmlns:a16="http://schemas.microsoft.com/office/drawing/2014/main" id="{D88B67BC-55FA-409A-9C08-95BE029B0E8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503985" y="2880830"/>
                      <a:ext cx="941815" cy="576281"/>
                    </a:xfrm>
                    <a:prstGeom prst="round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he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Rectangle: Rounded Corners 11">
                      <a:extLst>
                        <a:ext uri="{FF2B5EF4-FFF2-40B4-BE49-F238E27FC236}">
                          <a16:creationId xmlns:a16="http://schemas.microsoft.com/office/drawing/2014/main" id="{82E4C4EF-D63D-4326-94C8-768D5DB8C3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90277" y="2130231"/>
                      <a:ext cx="941815" cy="576281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GB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acc>
                        </m:oMath>
                      </a14:m>
                      <a:r>
                        <a:rPr lang="en-GB" sz="2400" dirty="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 </a:t>
                      </a:r>
                      <a:endParaRPr lang="he-IL" sz="2400" dirty="0">
                        <a:solidFill>
                          <a:schemeClr val="tx1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Rectangle: Rounded Corners 34">
                      <a:extLst>
                        <a:ext uri="{FF2B5EF4-FFF2-40B4-BE49-F238E27FC236}">
                          <a16:creationId xmlns:a16="http://schemas.microsoft.com/office/drawing/2014/main" id="{BDCA23B9-4BFB-44CA-8AA4-63E4F569AC5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90277" y="2130231"/>
                      <a:ext cx="941815" cy="576281"/>
                    </a:xfrm>
                    <a:prstGeom prst="round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he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: Rounded Corners 8">
                    <a:extLst>
                      <a:ext uri="{FF2B5EF4-FFF2-40B4-BE49-F238E27FC236}">
                        <a16:creationId xmlns:a16="http://schemas.microsoft.com/office/drawing/2014/main" id="{65E3061C-E6AC-4D56-A406-11004BF8C3B3}"/>
                      </a:ext>
                    </a:extLst>
                  </p:cNvPr>
                  <p:cNvSpPr/>
                  <p:nvPr/>
                </p:nvSpPr>
                <p:spPr>
                  <a:xfrm>
                    <a:off x="9578292" y="4379020"/>
                    <a:ext cx="941815" cy="576281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GB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a14:m>
                    <a:r>
                      <a:rPr lang="en-GB" sz="2400" dirty="0">
                        <a:solidFill>
                          <a:schemeClr val="tx1"/>
                        </a:solidFill>
                        <a:cs typeface="Arial" panose="020B0604020202020204" pitchFamily="34" charset="0"/>
                      </a:rPr>
                      <a:t> </a:t>
                    </a:r>
                    <a:endParaRPr lang="he-IL" sz="2400" dirty="0">
                      <a:solidFill>
                        <a:schemeClr val="tx1"/>
                      </a:solidFill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Rectangle: Rounded Corners 8">
                    <a:extLst>
                      <a:ext uri="{FF2B5EF4-FFF2-40B4-BE49-F238E27FC236}">
                        <a16:creationId xmlns:a16="http://schemas.microsoft.com/office/drawing/2014/main" id="{65E3061C-E6AC-4D56-A406-11004BF8C3B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78292" y="4379020"/>
                    <a:ext cx="941815" cy="576281"/>
                  </a:xfrm>
                  <a:prstGeom prst="roundRect">
                    <a:avLst/>
                  </a:prstGeom>
                  <a:blipFill>
                    <a:blip r:embed="rId8"/>
                    <a:stretch>
                      <a:fillRect r="-1558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2CF9D4-071E-4FEF-BF44-E4109F4323CA}"/>
                </a:ext>
              </a:extLst>
            </p:cNvPr>
            <p:cNvSpPr/>
            <p:nvPr/>
          </p:nvSpPr>
          <p:spPr>
            <a:xfrm>
              <a:off x="4958461" y="3862674"/>
              <a:ext cx="472405" cy="4875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478638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ACFB-D1DE-454C-A7DD-9A36C94FC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800" b="1" dirty="0"/>
              <a:t>IVIM-NET </a:t>
            </a:r>
            <a:r>
              <a:rPr lang="en-GB" sz="4800" b="1" dirty="0" err="1"/>
              <a:t>optim</a:t>
            </a:r>
            <a:r>
              <a:rPr lang="en-GB" sz="4800" b="1" dirty="0"/>
              <a:t> </a:t>
            </a:r>
            <a:endParaRPr lang="he-IL" sz="4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D5696E-C7AB-4C86-AAC4-CCB2137A3A6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148089" y="1566272"/>
            <a:ext cx="5543967" cy="5403614"/>
          </a:xfrm>
        </p:spPr>
      </p:pic>
    </p:spTree>
    <p:extLst>
      <p:ext uri="{BB962C8B-B14F-4D97-AF65-F5344CB8AC3E}">
        <p14:creationId xmlns:p14="http://schemas.microsoft.com/office/powerpoint/2010/main" val="4209339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פורמט</Template>
  <TotalTime>9025</TotalTime>
  <Words>902</Words>
  <Application>Microsoft Office PowerPoint</Application>
  <PresentationFormat>Widescreen</PresentationFormat>
  <Paragraphs>371</Paragraphs>
  <Slides>30</Slides>
  <Notes>11</Notes>
  <HiddenSlides>8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Cambria Math</vt:lpstr>
      <vt:lpstr>Gisha</vt:lpstr>
      <vt:lpstr>Times New Roman</vt:lpstr>
      <vt:lpstr>Tw Cen MT</vt:lpstr>
      <vt:lpstr>Wingdings</vt:lpstr>
      <vt:lpstr>Wingdings 2</vt:lpstr>
      <vt:lpstr>חציון</vt:lpstr>
      <vt:lpstr>Intravoxel incoherent motion (IVIM)</vt:lpstr>
      <vt:lpstr>Intravoxel incoherent motion (IVIM)</vt:lpstr>
      <vt:lpstr>Deep Learning How to Fit an Intravoxel Incoherent Motion Model to Diffusion-Weighted MRI</vt:lpstr>
      <vt:lpstr>Current approach </vt:lpstr>
      <vt:lpstr>Deep Learning How to Fit an Intravoxel Incoherent Motion Model to Diffusion-Weighted MRI</vt:lpstr>
      <vt:lpstr>Loss</vt:lpstr>
      <vt:lpstr>IVIM-NET optim </vt:lpstr>
      <vt:lpstr>IVIM-NET optim </vt:lpstr>
      <vt:lpstr>IVIM-NET optim </vt:lpstr>
      <vt:lpstr>IVIM-NET optim </vt:lpstr>
      <vt:lpstr> IVIM-NET optim - Result</vt:lpstr>
      <vt:lpstr> IVIM-NET optim - Result</vt:lpstr>
      <vt:lpstr>Database</vt:lpstr>
      <vt:lpstr>Database</vt:lpstr>
      <vt:lpstr>Spinocerebellar Ataxia Type 2 (SCA2)</vt:lpstr>
      <vt:lpstr>Simulation parameters</vt:lpstr>
      <vt:lpstr>Simulation</vt:lpstr>
      <vt:lpstr>Result - LS</vt:lpstr>
      <vt:lpstr>Result - Net</vt:lpstr>
      <vt:lpstr>Result - Net</vt:lpstr>
      <vt:lpstr>Result - LS</vt:lpstr>
      <vt:lpstr>Result - Net</vt:lpstr>
      <vt:lpstr>Dropout optimization </vt:lpstr>
      <vt:lpstr>Dropout optimization </vt:lpstr>
      <vt:lpstr>Normalization optimization</vt:lpstr>
      <vt:lpstr>Normalization optimization</vt:lpstr>
      <vt:lpstr>Loss</vt:lpstr>
      <vt:lpstr>Scheduler</vt:lpstr>
      <vt:lpstr>Summary</vt:lpstr>
      <vt:lpstr>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Diffusion-weighted magnetic resonance imaging DWI</dc:title>
  <dc:creator>אלינוי פייביש</dc:creator>
  <cp:lastModifiedBy>Matan Kachel</cp:lastModifiedBy>
  <cp:revision>146</cp:revision>
  <dcterms:created xsi:type="dcterms:W3CDTF">2021-05-18T14:18:58Z</dcterms:created>
  <dcterms:modified xsi:type="dcterms:W3CDTF">2021-06-27T08:53:44Z</dcterms:modified>
</cp:coreProperties>
</file>