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51"/>
  </p:notesMasterIdLst>
  <p:sldIdLst>
    <p:sldId id="324" r:id="rId2"/>
    <p:sldId id="291" r:id="rId3"/>
    <p:sldId id="293" r:id="rId4"/>
    <p:sldId id="346" r:id="rId5"/>
    <p:sldId id="294" r:id="rId6"/>
    <p:sldId id="345" r:id="rId7"/>
    <p:sldId id="295" r:id="rId8"/>
    <p:sldId id="347" r:id="rId9"/>
    <p:sldId id="296" r:id="rId10"/>
    <p:sldId id="297" r:id="rId11"/>
    <p:sldId id="348" r:id="rId12"/>
    <p:sldId id="298" r:id="rId13"/>
    <p:sldId id="299" r:id="rId14"/>
    <p:sldId id="349" r:id="rId15"/>
    <p:sldId id="301" r:id="rId16"/>
    <p:sldId id="325" r:id="rId17"/>
    <p:sldId id="302" r:id="rId18"/>
    <p:sldId id="332" r:id="rId19"/>
    <p:sldId id="274" r:id="rId20"/>
    <p:sldId id="281" r:id="rId21"/>
    <p:sldId id="282" r:id="rId22"/>
    <p:sldId id="283" r:id="rId23"/>
    <p:sldId id="284" r:id="rId24"/>
    <p:sldId id="285" r:id="rId25"/>
    <p:sldId id="333" r:id="rId26"/>
    <p:sldId id="309" r:id="rId27"/>
    <p:sldId id="311" r:id="rId28"/>
    <p:sldId id="318" r:id="rId29"/>
    <p:sldId id="316" r:id="rId30"/>
    <p:sldId id="343" r:id="rId31"/>
    <p:sldId id="344" r:id="rId32"/>
    <p:sldId id="321" r:id="rId33"/>
    <p:sldId id="322" r:id="rId34"/>
    <p:sldId id="320" r:id="rId35"/>
    <p:sldId id="319" r:id="rId36"/>
    <p:sldId id="342" r:id="rId37"/>
    <p:sldId id="341" r:id="rId38"/>
    <p:sldId id="334" r:id="rId39"/>
    <p:sldId id="315" r:id="rId40"/>
    <p:sldId id="327" r:id="rId41"/>
    <p:sldId id="328" r:id="rId42"/>
    <p:sldId id="329" r:id="rId43"/>
    <p:sldId id="340" r:id="rId44"/>
    <p:sldId id="335" r:id="rId45"/>
    <p:sldId id="330" r:id="rId46"/>
    <p:sldId id="336" r:id="rId47"/>
    <p:sldId id="337" r:id="rId48"/>
    <p:sldId id="338" r:id="rId49"/>
    <p:sldId id="33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06E0E-89B2-41EA-B94E-59532C468B94}" v="15" dt="2021-03-11T07:51:4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2593" autoAdjust="0"/>
  </p:normalViewPr>
  <p:slideViewPr>
    <p:cSldViewPr>
      <p:cViewPr varScale="1">
        <p:scale>
          <a:sx n="71" d="100"/>
          <a:sy n="71" d="100"/>
        </p:scale>
        <p:origin x="17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2D906E0E-89B2-41EA-B94E-59532C468B94}"/>
    <pc:docChg chg="custSel modSld sldOrd">
      <pc:chgData name="חיה לוינגר" userId="5d951fd5-b2c4-4aa8-8d82-61ad5dbae658" providerId="ADAL" clId="{2D906E0E-89B2-41EA-B94E-59532C468B94}" dt="2021-03-11T07:51:57.126" v="123" actId="20577"/>
      <pc:docMkLst>
        <pc:docMk/>
      </pc:docMkLst>
      <pc:sldChg chg="ord">
        <pc:chgData name="חיה לוינגר" userId="5d951fd5-b2c4-4aa8-8d82-61ad5dbae658" providerId="ADAL" clId="{2D906E0E-89B2-41EA-B94E-59532C468B94}" dt="2021-03-10T17:20:54.997" v="20"/>
        <pc:sldMkLst>
          <pc:docMk/>
          <pc:sldMk cId="269361187" sldId="316"/>
        </pc:sldMkLst>
      </pc:sldChg>
      <pc:sldChg chg="modSp mod modNotesTx">
        <pc:chgData name="חיה לוינגר" userId="5d951fd5-b2c4-4aa8-8d82-61ad5dbae658" providerId="ADAL" clId="{2D906E0E-89B2-41EA-B94E-59532C468B94}" dt="2021-03-11T07:51:57.126" v="123" actId="20577"/>
        <pc:sldMkLst>
          <pc:docMk/>
          <pc:sldMk cId="4221983527" sldId="328"/>
        </pc:sldMkLst>
        <pc:spChg chg="mod">
          <ac:chgData name="חיה לוינגר" userId="5d951fd5-b2c4-4aa8-8d82-61ad5dbae658" providerId="ADAL" clId="{2D906E0E-89B2-41EA-B94E-59532C468B94}" dt="2021-03-11T07:50:39.953" v="23" actId="20577"/>
          <ac:spMkLst>
            <pc:docMk/>
            <pc:sldMk cId="4221983527" sldId="328"/>
            <ac:spMk id="3" creationId="{E310183D-2D39-4B11-9456-B6200BC1A16F}"/>
          </ac:spMkLst>
        </pc:spChg>
      </pc:sldChg>
      <pc:sldChg chg="modSp">
        <pc:chgData name="חיה לוינגר" userId="5d951fd5-b2c4-4aa8-8d82-61ad5dbae658" providerId="ADAL" clId="{2D906E0E-89B2-41EA-B94E-59532C468B94}" dt="2021-03-10T17:20:09.276" v="18" actId="20577"/>
        <pc:sldMkLst>
          <pc:docMk/>
          <pc:sldMk cId="3937259971" sldId="329"/>
        </pc:sldMkLst>
        <pc:spChg chg="mod">
          <ac:chgData name="חיה לוינגר" userId="5d951fd5-b2c4-4aa8-8d82-61ad5dbae658" providerId="ADAL" clId="{2D906E0E-89B2-41EA-B94E-59532C468B94}" dt="2021-03-10T17:20:09.276" v="18" actId="20577"/>
          <ac:spMkLst>
            <pc:docMk/>
            <pc:sldMk cId="3937259971" sldId="329"/>
            <ac:spMk id="3" creationId="{E310183D-2D39-4B11-9456-B6200BC1A16F}"/>
          </ac:spMkLst>
        </pc:spChg>
      </pc:sldChg>
      <pc:sldChg chg="modSp">
        <pc:chgData name="חיה לוינגר" userId="5d951fd5-b2c4-4aa8-8d82-61ad5dbae658" providerId="ADAL" clId="{2D906E0E-89B2-41EA-B94E-59532C468B94}" dt="2021-03-10T17:00:33.034" v="1" actId="20577"/>
        <pc:sldMkLst>
          <pc:docMk/>
          <pc:sldMk cId="907363167" sldId="336"/>
        </pc:sldMkLst>
        <pc:spChg chg="mod">
          <ac:chgData name="חיה לוינגר" userId="5d951fd5-b2c4-4aa8-8d82-61ad5dbae658" providerId="ADAL" clId="{2D906E0E-89B2-41EA-B94E-59532C468B94}" dt="2021-03-10T17:00:33.034" v="1" actId="20577"/>
          <ac:spMkLst>
            <pc:docMk/>
            <pc:sldMk cId="907363167" sldId="336"/>
            <ac:spMk id="4" creationId="{88B34884-97B0-43DD-B14A-185A634270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21388/using-group-by-on-multiple-column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68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עוד נתונים בטבלה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1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9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הליך מאוחסן הוא קוד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מוכן שתוכלו לשמור, כך שניתן יהיה להשתמש בו שוב ושוב.</a:t>
            </a:r>
          </a:p>
          <a:p>
            <a:pPr algn="r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אם יש שאילתת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שמשתמשים בה הרבה מומלץ לשמור אותה כהליך מאוחסן, ואז פשוט לקרוא לה כדי לבצע אותה.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גם להעביר פרמטרים לפרוצדורה המאוחסנת, כך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שהשאילתא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השמורה יכולה לפעול לפי פרמטרים משתנים שהיא מקבלת.</a:t>
            </a:r>
          </a:p>
          <a:p>
            <a:pPr algn="r" rtl="1"/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אצלי משום מה זה לא עובד עם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לכן, נחליף את הסימן הסוגר לסימן אחר ובסוף התהליך נחליף בחזרה.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למשל – </a:t>
            </a:r>
          </a:p>
          <a:p>
            <a:pPr marL="0" indent="0" algn="l" rtl="0">
              <a:buNone/>
            </a:pPr>
            <a:r>
              <a:rPr lang="en-US" dirty="0"/>
              <a:t>DELIMITER //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 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br>
              <a:rPr lang="en-US" dirty="0"/>
            </a:br>
            <a:r>
              <a:rPr lang="en-US" i="1" dirty="0" err="1"/>
              <a:t>sql_statement</a:t>
            </a:r>
            <a:r>
              <a:rPr lang="en-US" i="1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 </a:t>
            </a:r>
            <a:r>
              <a:rPr lang="en-US" dirty="0"/>
              <a:t>//</a:t>
            </a:r>
          </a:p>
          <a:p>
            <a:pPr marL="0" indent="0" algn="l" rtl="0">
              <a:buNone/>
            </a:pPr>
            <a:r>
              <a:rPr lang="en-US" dirty="0"/>
              <a:t>DELIMITER ;</a:t>
            </a:r>
          </a:p>
          <a:p>
            <a:pPr algn="l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22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6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שימו לב! טעות שלי. לא צריך את ה</a:t>
            </a:r>
            <a:r>
              <a:rPr lang="he-IL"/>
              <a:t>@. 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DELIMITER //</a:t>
            </a:r>
          </a:p>
          <a:p>
            <a:pPr algn="l" rtl="0"/>
            <a:r>
              <a:rPr lang="en-US" dirty="0"/>
              <a:t>CREATE PROCEDURE </a:t>
            </a:r>
            <a:r>
              <a:rPr lang="en-US" dirty="0" err="1"/>
              <a:t>SelectAllCustomers</a:t>
            </a:r>
            <a:r>
              <a:rPr lang="en-US" dirty="0"/>
              <a:t>(IN City varchar(30))</a:t>
            </a:r>
          </a:p>
          <a:p>
            <a:pPr algn="l" rtl="0"/>
            <a:r>
              <a:rPr lang="en-US" dirty="0"/>
              <a:t>BEGIN</a:t>
            </a:r>
          </a:p>
          <a:p>
            <a:pPr algn="l" rtl="0"/>
            <a:r>
              <a:rPr lang="en-US" dirty="0"/>
              <a:t>	SELECT *  FROM Customers where </a:t>
            </a:r>
            <a:r>
              <a:rPr lang="en-US" dirty="0" err="1"/>
              <a:t>Customers.City</a:t>
            </a:r>
            <a:r>
              <a:rPr lang="en-US" dirty="0"/>
              <a:t> = City;</a:t>
            </a:r>
          </a:p>
          <a:p>
            <a:pPr algn="l" rtl="0"/>
            <a:r>
              <a:rPr lang="en-US" dirty="0"/>
              <a:t>END //</a:t>
            </a:r>
          </a:p>
          <a:p>
            <a:pPr algn="l" rtl="0"/>
            <a:r>
              <a:rPr lang="en-US" dirty="0"/>
              <a:t>DELIMITER ;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796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8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10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01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1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11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</a:t>
            </a:r>
            <a:r>
              <a:rPr lang="he-IL" baseline="0" dirty="0" err="1"/>
              <a:t>לפנור</a:t>
            </a:r>
            <a:r>
              <a:rPr lang="he-IL" baseline="0" dirty="0"/>
              <a:t>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93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65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האופרטור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משמש לשלב 2 תוצאות של 2 פקודות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סלקט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(או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יותר)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לפתור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62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בעזרת</a:t>
            </a:r>
            <a:r>
              <a:rPr lang="he-IL" baseline="0" dirty="0"/>
              <a:t> ה</a:t>
            </a:r>
            <a:r>
              <a:rPr lang="en-US" baseline="0" dirty="0"/>
              <a:t>UNION</a:t>
            </a:r>
            <a:r>
              <a:rPr lang="he-IL" baseline="0" dirty="0"/>
              <a:t> נוכל לממש את ה</a:t>
            </a:r>
            <a:r>
              <a:rPr lang="en-US" baseline="0" dirty="0"/>
              <a:t>FULL JOIN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05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88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17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70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Using group by on multiple columns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https://stackoverflow.com/questions/2421388/using-group-by-on-multiple-columns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GROUP BY A,B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same as </a:t>
            </a:r>
            <a:r>
              <a:rPr lang="en-US" dirty="0"/>
              <a:t>GROUP BY B,A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02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טבלאות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87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1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1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0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11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0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1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3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2 </a:t>
            </a:r>
          </a:p>
        </p:txBody>
      </p:sp>
    </p:spTree>
    <p:extLst>
      <p:ext uri="{BB962C8B-B14F-4D97-AF65-F5344CB8AC3E}">
        <p14:creationId xmlns:p14="http://schemas.microsoft.com/office/powerpoint/2010/main" val="17889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84213" y="1341438"/>
            <a:ext cx="7467600" cy="21595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20" y="3212976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264939" y="5157192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הימנית (</a:t>
            </a:r>
            <a:r>
              <a:rPr lang="en-US" dirty="0"/>
              <a:t>table 2</a:t>
            </a:r>
            <a:r>
              <a:rPr lang="he-IL" dirty="0"/>
              <a:t>) עם ההתאמה של השורות בטבלה השמאלית (</a:t>
            </a:r>
            <a:r>
              <a:rPr lang="en-US" dirty="0"/>
              <a:t>table1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1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5C08E91-8C34-45BE-99CB-148FF2231D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9712" y="331147"/>
          <a:ext cx="6984776" cy="1749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Familia Arquibaldo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494572121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C265BD4-8F25-498C-8D39-5FB48EF51AAC}"/>
              </a:ext>
            </a:extLst>
          </p:cNvPr>
          <p:cNvGraphicFramePr/>
          <p:nvPr/>
        </p:nvGraphicFramePr>
        <p:xfrm>
          <a:off x="1979713" y="2312538"/>
          <a:ext cx="6984775" cy="17497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5233">
                  <a:extLst>
                    <a:ext uri="{9D8B030D-6E8A-4147-A177-3AD203B41FA5}">
                      <a16:colId xmlns:a16="http://schemas.microsoft.com/office/drawing/2014/main" val="8648330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777517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558807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08933222"/>
                    </a:ext>
                  </a:extLst>
                </a:gridCol>
                <a:gridCol w="1713078">
                  <a:extLst>
                    <a:ext uri="{9D8B030D-6E8A-4147-A177-3AD203B41FA5}">
                      <a16:colId xmlns:a16="http://schemas.microsoft.com/office/drawing/2014/main" val="634594131"/>
                    </a:ext>
                  </a:extLst>
                </a:gridCol>
              </a:tblGrid>
              <a:tr h="593366"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4222941671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152876694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806046815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558015252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61A6A-C6BD-4245-9AE0-999FB6AC2963}"/>
              </a:ext>
            </a:extLst>
          </p:cNvPr>
          <p:cNvSpPr txBox="1"/>
          <p:nvPr/>
        </p:nvSpPr>
        <p:spPr>
          <a:xfrm>
            <a:off x="323528" y="874096"/>
            <a:ext cx="23042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customers</a:t>
            </a:r>
            <a:endParaRPr lang="he-IL" sz="20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F8D1FE-A1A3-4EC0-B19B-0804F825889E}"/>
              </a:ext>
            </a:extLst>
          </p:cNvPr>
          <p:cNvSpPr txBox="1"/>
          <p:nvPr/>
        </p:nvSpPr>
        <p:spPr>
          <a:xfrm>
            <a:off x="323528" y="2987351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orders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F84E0B6-5709-4931-8395-5C7F737A38EB}"/>
              </a:ext>
            </a:extLst>
          </p:cNvPr>
          <p:cNvSpPr txBox="1"/>
          <p:nvPr/>
        </p:nvSpPr>
        <p:spPr>
          <a:xfrm>
            <a:off x="1799692" y="4737088"/>
            <a:ext cx="55446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customers </a:t>
            </a:r>
            <a:r>
              <a:rPr lang="en-US" sz="2800" b="1" dirty="0">
                <a:solidFill>
                  <a:schemeClr val="accent1"/>
                </a:solidFill>
              </a:rPr>
              <a:t> RIGHT JOIN </a:t>
            </a:r>
            <a:r>
              <a:rPr lang="en-US" sz="2800" b="1" dirty="0"/>
              <a:t>orders ?</a:t>
            </a:r>
            <a:endParaRPr lang="he-IL" sz="2800" b="1" dirty="0"/>
          </a:p>
        </p:txBody>
      </p:sp>
      <p:graphicFrame>
        <p:nvGraphicFramePr>
          <p:cNvPr id="8" name="מציין מיקום תוכן 4">
            <a:extLst>
              <a:ext uri="{FF2B5EF4-FFF2-40B4-BE49-F238E27FC236}">
                <a16:creationId xmlns:a16="http://schemas.microsoft.com/office/drawing/2014/main" id="{8FE9F4A2-E1CB-4BA8-92DA-14D47BDC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94588"/>
              </p:ext>
            </p:extLst>
          </p:nvPr>
        </p:nvGraphicFramePr>
        <p:xfrm>
          <a:off x="179511" y="4293929"/>
          <a:ext cx="8784977" cy="23685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5840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521879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88170195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2359974526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539791712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8550397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7133844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952877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0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שמות כל העובדים וההזמנות שביצעו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RIGHT JOIN </a:t>
            </a:r>
            <a:r>
              <a:rPr lang="en-US" dirty="0"/>
              <a:t>Employees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 err="1"/>
              <a:t>Orders.EmployeeID</a:t>
            </a:r>
            <a:r>
              <a:rPr lang="en-US" dirty="0"/>
              <a:t>=</a:t>
            </a:r>
            <a:r>
              <a:rPr lang="en-US" dirty="0" err="1"/>
              <a:t>Employees.EmployeeID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בגלל ה-</a:t>
            </a:r>
            <a:r>
              <a:rPr lang="en-US" dirty="0"/>
              <a:t>right join</a:t>
            </a:r>
            <a:r>
              <a:rPr lang="he-IL" dirty="0"/>
              <a:t> ישלפו כל הרשומות מטבלת העובדים , כולל עובדים שאין להם הזמנות בטבלה השמאלית. 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71" y="3121661"/>
            <a:ext cx="2400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79512" y="5157192"/>
            <a:ext cx="8820471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(</a:t>
            </a:r>
            <a:r>
              <a:rPr lang="en-US" dirty="0"/>
              <a:t>table 1</a:t>
            </a:r>
            <a:r>
              <a:rPr lang="he-IL" dirty="0"/>
              <a:t>) ואת כל הרשומות מהטבלה הימנית (</a:t>
            </a:r>
            <a:r>
              <a:rPr lang="en-US" dirty="0"/>
              <a:t>table 2</a:t>
            </a:r>
            <a:r>
              <a:rPr lang="he-IL" dirty="0"/>
              <a:t>)</a:t>
            </a:r>
          </a:p>
          <a:p>
            <a:r>
              <a:rPr lang="en-US" dirty="0" err="1"/>
              <a:t>mySql</a:t>
            </a:r>
            <a:r>
              <a:rPr lang="he-IL" dirty="0"/>
              <a:t> לא תומך ב-</a:t>
            </a:r>
            <a:r>
              <a:rPr lang="en-US" dirty="0"/>
              <a:t>Full Join</a:t>
            </a: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Full Join</a:t>
            </a:r>
            <a:endParaRPr lang="he-IL" sz="4400" b="1" dirty="0">
              <a:cs typeface="+mn-cs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83568" y="138541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743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5C08E91-8C34-45BE-99CB-148FF2231D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9712" y="331147"/>
          <a:ext cx="6984776" cy="1749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Familia </a:t>
                      </a:r>
                      <a:r>
                        <a:rPr lang="en-US" sz="1600" u="none" strike="noStrike" dirty="0" err="1">
                          <a:effectLst/>
                        </a:rPr>
                        <a:t>Arquibaldo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494572121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C265BD4-8F25-498C-8D39-5FB48EF51AAC}"/>
              </a:ext>
            </a:extLst>
          </p:cNvPr>
          <p:cNvGraphicFramePr/>
          <p:nvPr/>
        </p:nvGraphicFramePr>
        <p:xfrm>
          <a:off x="1979713" y="2312538"/>
          <a:ext cx="6984775" cy="17497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5233">
                  <a:extLst>
                    <a:ext uri="{9D8B030D-6E8A-4147-A177-3AD203B41FA5}">
                      <a16:colId xmlns:a16="http://schemas.microsoft.com/office/drawing/2014/main" val="8648330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777517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558807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08933222"/>
                    </a:ext>
                  </a:extLst>
                </a:gridCol>
                <a:gridCol w="1713078">
                  <a:extLst>
                    <a:ext uri="{9D8B030D-6E8A-4147-A177-3AD203B41FA5}">
                      <a16:colId xmlns:a16="http://schemas.microsoft.com/office/drawing/2014/main" val="634594131"/>
                    </a:ext>
                  </a:extLst>
                </a:gridCol>
              </a:tblGrid>
              <a:tr h="593366"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4222941671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152876694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806046815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558015252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61A6A-C6BD-4245-9AE0-999FB6AC2963}"/>
              </a:ext>
            </a:extLst>
          </p:cNvPr>
          <p:cNvSpPr txBox="1"/>
          <p:nvPr/>
        </p:nvSpPr>
        <p:spPr>
          <a:xfrm>
            <a:off x="323528" y="874096"/>
            <a:ext cx="23042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customers</a:t>
            </a:r>
            <a:endParaRPr lang="he-IL" sz="20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F8D1FE-A1A3-4EC0-B19B-0804F825889E}"/>
              </a:ext>
            </a:extLst>
          </p:cNvPr>
          <p:cNvSpPr txBox="1"/>
          <p:nvPr/>
        </p:nvSpPr>
        <p:spPr>
          <a:xfrm>
            <a:off x="323528" y="2987351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orders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F84E0B6-5709-4931-8395-5C7F737A38EB}"/>
              </a:ext>
            </a:extLst>
          </p:cNvPr>
          <p:cNvSpPr txBox="1"/>
          <p:nvPr/>
        </p:nvSpPr>
        <p:spPr>
          <a:xfrm>
            <a:off x="1799692" y="4737088"/>
            <a:ext cx="55446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customers </a:t>
            </a:r>
            <a:r>
              <a:rPr lang="en-US" sz="2800" b="1" dirty="0">
                <a:solidFill>
                  <a:schemeClr val="accent1"/>
                </a:solidFill>
              </a:rPr>
              <a:t> FULL JOIN </a:t>
            </a:r>
            <a:r>
              <a:rPr lang="en-US" sz="2800" b="1" dirty="0"/>
              <a:t>orders ?</a:t>
            </a:r>
            <a:endParaRPr lang="he-IL" sz="2800" b="1" dirty="0"/>
          </a:p>
        </p:txBody>
      </p:sp>
      <p:graphicFrame>
        <p:nvGraphicFramePr>
          <p:cNvPr id="8" name="מציין מיקום תוכן 4">
            <a:extLst>
              <a:ext uri="{FF2B5EF4-FFF2-40B4-BE49-F238E27FC236}">
                <a16:creationId xmlns:a16="http://schemas.microsoft.com/office/drawing/2014/main" id="{8FE9F4A2-E1CB-4BA8-92DA-14D47BDC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302931"/>
              </p:ext>
            </p:extLst>
          </p:nvPr>
        </p:nvGraphicFramePr>
        <p:xfrm>
          <a:off x="179511" y="3000761"/>
          <a:ext cx="8784977" cy="36098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5840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521879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88170195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2359974526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539791712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8550397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7133844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4218606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952877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Familia </a:t>
                      </a:r>
                      <a:r>
                        <a:rPr lang="en-US" sz="1600" u="none" strike="noStrike" dirty="0" err="1">
                          <a:effectLst/>
                        </a:rPr>
                        <a:t>Arquibaldo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3981129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5040560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משמש לאיחוד תוצאות של 2 פקודות </a:t>
            </a:r>
            <a:r>
              <a:rPr lang="en-US" sz="2400" dirty="0"/>
              <a:t>select</a:t>
            </a:r>
            <a:r>
              <a:rPr lang="he-IL" sz="2400" dirty="0"/>
              <a:t> (או יותר)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table1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UNION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table2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לדוגמא: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2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5758" y="1268760"/>
            <a:ext cx="8064896" cy="583116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הציגו את כל הערים הגרמניות השונות (יש לוודא שכל עיר מופיעה פעם אחת) מטבלאות </a:t>
            </a:r>
            <a:r>
              <a:rPr lang="en-US" dirty="0"/>
              <a:t>Customers </a:t>
            </a:r>
            <a:r>
              <a:rPr lang="he-IL" dirty="0"/>
              <a:t> ו-</a:t>
            </a:r>
            <a:r>
              <a:rPr lang="en-US" dirty="0"/>
              <a:t>Suppliers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  <a:p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3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cs typeface="+mn-cs"/>
              </a:rPr>
              <a:t>מימוש ה-</a:t>
            </a:r>
            <a:r>
              <a:rPr lang="en-US" sz="4400" b="1" dirty="0">
                <a:cs typeface="+mn-cs"/>
              </a:rPr>
              <a:t>Full Join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916832"/>
            <a:ext cx="8064896" cy="46445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apples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a   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left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join</a:t>
            </a:r>
            <a:r>
              <a:rPr lang="en-US" sz="3200" dirty="0"/>
              <a:t> oranges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o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a.price</a:t>
            </a:r>
            <a:r>
              <a:rPr lang="en-US" sz="3200" dirty="0"/>
              <a:t> = </a:t>
            </a:r>
            <a:r>
              <a:rPr lang="en-US" sz="3200" dirty="0" err="1"/>
              <a:t>o.price</a:t>
            </a:r>
            <a:endParaRPr lang="en-US" sz="3200" dirty="0"/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from apples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a   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right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join</a:t>
            </a:r>
            <a:r>
              <a:rPr lang="en-US" sz="3200" dirty="0"/>
              <a:t> oranges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o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a.price</a:t>
            </a:r>
            <a:r>
              <a:rPr lang="en-US" sz="3200" dirty="0"/>
              <a:t> = </a:t>
            </a:r>
            <a:r>
              <a:rPr lang="en-US" sz="3200" dirty="0" err="1"/>
              <a:t>o.price</a:t>
            </a:r>
            <a:r>
              <a:rPr lang="en-US" sz="3200" dirty="0"/>
              <a:t>;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599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24940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0784" y="1241648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171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2843808" y="332556"/>
            <a:ext cx="309634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Create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8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98168" y="476672"/>
            <a:ext cx="183840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Join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844824"/>
            <a:ext cx="7467600" cy="5283696"/>
          </a:xfrm>
        </p:spPr>
        <p:txBody>
          <a:bodyPr/>
          <a:lstStyle/>
          <a:p>
            <a:r>
              <a:rPr lang="he-IL" dirty="0"/>
              <a:t>משתמשים ב- </a:t>
            </a:r>
            <a:r>
              <a:rPr lang="en-US" dirty="0"/>
              <a:t>join</a:t>
            </a:r>
            <a:r>
              <a:rPr lang="he-IL" dirty="0"/>
              <a:t> בשביל לבצע שליפה מיותר מטבלה אחת. </a:t>
            </a:r>
          </a:p>
          <a:p>
            <a:r>
              <a:rPr lang="he-IL" dirty="0"/>
              <a:t>השליפה מבוססת על העמודות הזהות בכל הטבלאות.</a:t>
            </a:r>
          </a:p>
          <a:p>
            <a:r>
              <a:rPr lang="he-IL" dirty="0"/>
              <a:t>סוגים שונים</a:t>
            </a:r>
          </a:p>
          <a:p>
            <a:pPr marL="0" indent="0" algn="l" rtl="0">
              <a:buNone/>
            </a:pPr>
            <a:r>
              <a:rPr lang="en-US" dirty="0"/>
              <a:t>Inner join</a:t>
            </a:r>
          </a:p>
          <a:p>
            <a:pPr marL="0" indent="0" algn="l" rtl="0">
              <a:buNone/>
            </a:pPr>
            <a:r>
              <a:rPr lang="en-US" dirty="0"/>
              <a:t>Left join</a:t>
            </a:r>
          </a:p>
          <a:p>
            <a:pPr marL="0" indent="0" algn="l" rtl="0">
              <a:buNone/>
            </a:pPr>
            <a:r>
              <a:rPr lang="en-US" dirty="0"/>
              <a:t>Right join</a:t>
            </a:r>
          </a:p>
          <a:p>
            <a:pPr marL="0" indent="0" algn="l" rtl="0">
              <a:buNone/>
            </a:pPr>
            <a:r>
              <a:rPr lang="en-US" dirty="0"/>
              <a:t>Full join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28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93043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31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2060848"/>
            <a:ext cx="7776864" cy="4419600"/>
          </a:xfrm>
        </p:spPr>
        <p:txBody>
          <a:bodyPr/>
          <a:lstStyle/>
          <a:p>
            <a:r>
              <a:rPr lang="he-IL" dirty="0"/>
              <a:t>הסוגים העיקריים של טיפוסי נתונים הם- מספרים, מחרוזות ותאריכים</a:t>
            </a:r>
          </a:p>
          <a:p>
            <a:r>
              <a:rPr lang="he-IL" dirty="0"/>
              <a:t>את פירוט הסוגים ניתן לראות בקישור הבא-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https://www.w3schools.com/sql/sql_datatypes.asp</a:t>
            </a:r>
            <a:endParaRPr lang="he-IL" dirty="0"/>
          </a:p>
          <a:p>
            <a:pPr marL="0" indent="0">
              <a:buNone/>
            </a:pPr>
            <a:r>
              <a:rPr lang="he-IL" sz="2000" dirty="0"/>
              <a:t>(תחת הכותרת </a:t>
            </a:r>
            <a:r>
              <a:rPr lang="en-US" sz="2000" dirty="0"/>
              <a:t>MySQL Data Types</a:t>
            </a:r>
            <a:r>
              <a:rPr lang="he-IL" sz="2000" dirty="0"/>
              <a:t>)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3203848" y="404664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Data Types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35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2398" y="1628800"/>
            <a:ext cx="7467600" cy="4752528"/>
          </a:xfrm>
        </p:spPr>
        <p:txBody>
          <a:bodyPr>
            <a:normAutofit/>
          </a:bodyPr>
          <a:lstStyle/>
          <a:p>
            <a:r>
              <a:rPr lang="he-IL" dirty="0"/>
              <a:t>הוספת עמודה-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עדכון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MODIFY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1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3024" y="1484784"/>
            <a:ext cx="7992888" cy="5488556"/>
          </a:xfrm>
        </p:spPr>
        <p:txBody>
          <a:bodyPr>
            <a:normAutofit/>
          </a:bodyPr>
          <a:lstStyle/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מגיעים למסך כמו של יצירת טבלה ומעדכנים- מוסיפים עמודות, מוחקים עמודות או משנים הגדרות לעמודה.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3"/>
          <a:stretch/>
        </p:blipFill>
        <p:spPr bwMode="auto">
          <a:xfrm>
            <a:off x="1184243" y="1556792"/>
            <a:ext cx="37052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53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700808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מחיקת הגדרה + נתונים של טבלה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 </a:t>
            </a:r>
            <a:r>
              <a:rPr lang="en-US" dirty="0" err="1"/>
              <a:t>try_table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נתוני טבלה, ללא מחיקת הגדרת הטבלה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TRUNCATE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TRUNCATE </a:t>
            </a:r>
            <a:r>
              <a:rPr lang="en-US" dirty="0" err="1"/>
              <a:t>try_table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03848" y="332656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Drop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07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127525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F2D2-295E-4D02-A21A-3726D6CC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7886700" cy="435133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/>
              <a:t>ProductPrice</a:t>
            </a:r>
            <a:r>
              <a:rPr lang="en-US" dirty="0"/>
              <a:t>(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site_id</a:t>
            </a:r>
            <a:r>
              <a:rPr lang="en-US" dirty="0"/>
              <a:t>, price, </a:t>
            </a:r>
            <a:r>
              <a:rPr lang="en-US" dirty="0" err="1"/>
              <a:t>to_date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endParaRPr lang="en-US" dirty="0"/>
          </a:p>
          <a:p>
            <a:r>
              <a:rPr lang="he-IL" dirty="0"/>
              <a:t>מה תחזיר השאילתה הבאה?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SELECT MAX</a:t>
            </a:r>
            <a:r>
              <a:rPr lang="en-US" dirty="0"/>
              <a:t>(p1.price - p2.price)</a:t>
            </a:r>
            <a:br>
              <a:rPr lang="he-IL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p1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p2</a:t>
            </a:r>
            <a:br>
              <a:rPr lang="he-IL" dirty="0"/>
            </a:br>
            <a:r>
              <a:rPr lang="en-US" b="1" dirty="0"/>
              <a:t>ON</a:t>
            </a:r>
            <a:r>
              <a:rPr lang="en-US" dirty="0"/>
              <a:t> p1.p_id=p2.p_id </a:t>
            </a:r>
            <a:r>
              <a:rPr lang="en-US" b="1" dirty="0"/>
              <a:t>AND</a:t>
            </a:r>
            <a:r>
              <a:rPr lang="en-US" dirty="0"/>
              <a:t> p1.site_id&lt;&gt;p2.site_id</a:t>
            </a:r>
            <a:br>
              <a:rPr lang="he-IL" dirty="0"/>
            </a:br>
            <a:r>
              <a:rPr lang="en-US" b="1" dirty="0"/>
              <a:t>WHERE</a:t>
            </a:r>
            <a:r>
              <a:rPr lang="en-US" dirty="0"/>
              <a:t> p1.p_id=18 </a:t>
            </a:r>
            <a:r>
              <a:rPr lang="en-US" b="1" dirty="0"/>
              <a:t>AND</a:t>
            </a:r>
            <a:r>
              <a:rPr lang="en-US" dirty="0"/>
              <a:t> p1.to_date is NULL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9003" y="332656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Advanced SQL</a:t>
            </a:r>
            <a:endParaRPr lang="he-IL" sz="4400" b="1" dirty="0">
              <a:cs typeface="+mn-cs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979712" y="4834026"/>
            <a:ext cx="6540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הפרש המחירים של מוצר מס' 18 שלא פג תוקף באתרים השונים. בוחר את ההפרש הגדול ביותר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57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5E7F7-01A1-4D50-83F1-44107F3F1054}"/>
              </a:ext>
            </a:extLst>
          </p:cNvPr>
          <p:cNvSpPr txBox="1">
            <a:spLocks/>
          </p:cNvSpPr>
          <p:nvPr/>
        </p:nvSpPr>
        <p:spPr>
          <a:xfrm>
            <a:off x="1115616" y="548680"/>
            <a:ext cx="7467600" cy="15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/>
              <a:t>נתון מסד הנתונים הבא:</a:t>
            </a:r>
          </a:p>
          <a:p>
            <a:pPr marL="0" indent="0" algn="l" rtl="0">
              <a:buFont typeface="Wingdings 2" pitchFamily="18" charset="2"/>
              <a:buNone/>
            </a:pPr>
            <a:r>
              <a:rPr lang="en-US" b="1"/>
              <a:t>Employee(</a:t>
            </a:r>
            <a:r>
              <a:rPr lang="en-US" u="sng"/>
              <a:t>EmpId</a:t>
            </a:r>
            <a:r>
              <a:rPr lang="en-US"/>
              <a:t>, FullName, ManagerId</a:t>
            </a:r>
            <a:r>
              <a:rPr lang="en-US" b="1"/>
              <a:t>)</a:t>
            </a:r>
          </a:p>
          <a:p>
            <a:pPr marL="0" indent="0" algn="l" rtl="0">
              <a:buFont typeface="Wingdings 2" pitchFamily="18" charset="2"/>
              <a:buNone/>
            </a:pPr>
            <a:r>
              <a:rPr lang="en-US" b="1"/>
              <a:t>EmployeeSalary(</a:t>
            </a:r>
            <a:r>
              <a:rPr lang="en-US" u="sng"/>
              <a:t>EmpId</a:t>
            </a:r>
            <a:r>
              <a:rPr lang="en-US"/>
              <a:t>, Project, Salary</a:t>
            </a:r>
            <a:r>
              <a:rPr lang="en-US" b="1"/>
              <a:t>)</a:t>
            </a:r>
          </a:p>
          <a:p>
            <a:pPr algn="l" rtl="0"/>
            <a:endParaRPr lang="he-IL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14BD35-0FE8-4A17-B7D3-5E511DED6414}"/>
              </a:ext>
            </a:extLst>
          </p:cNvPr>
          <p:cNvSpPr txBox="1">
            <a:spLocks/>
          </p:cNvSpPr>
          <p:nvPr/>
        </p:nvSpPr>
        <p:spPr>
          <a:xfrm>
            <a:off x="1115616" y="222802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chemeClr val="tx1"/>
                </a:solidFill>
              </a:rPr>
              <a:t>כתבו שאילתה המציגה את כל העובדים שהם גם מנהלים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SELECT DISTINCT </a:t>
            </a:r>
            <a:r>
              <a:rPr lang="en-US" dirty="0" err="1">
                <a:solidFill>
                  <a:schemeClr val="tx1"/>
                </a:solidFill>
              </a:rPr>
              <a:t>E.FullName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Employee 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INNER JOIN Employee 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M.ManagerID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B8DAE7A-E88F-48EA-A80C-25337A079A63}"/>
              </a:ext>
            </a:extLst>
          </p:cNvPr>
          <p:cNvSpPr/>
          <p:nvPr/>
        </p:nvSpPr>
        <p:spPr>
          <a:xfrm>
            <a:off x="611560" y="1844824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dirty="0"/>
              <a:t>כתבו </a:t>
            </a:r>
            <a:r>
              <a:rPr lang="he-IL" sz="2400" b="1" dirty="0" err="1"/>
              <a:t>שאילתא</a:t>
            </a:r>
            <a:r>
              <a:rPr lang="he-IL" sz="2400" b="1" dirty="0"/>
              <a:t> למחיקת כפילויות מטבלת </a:t>
            </a:r>
            <a:r>
              <a:rPr lang="en-US" sz="2400" b="1" dirty="0" err="1"/>
              <a:t>EmployeeSalary</a:t>
            </a:r>
            <a:r>
              <a:rPr lang="he-IL" sz="2400" b="1" dirty="0"/>
              <a:t>.</a:t>
            </a:r>
          </a:p>
          <a:p>
            <a:pPr algn="r" rtl="1"/>
            <a:r>
              <a:rPr lang="he-IL" sz="2400" b="1" dirty="0"/>
              <a:t>                     (אין להשתמש בטבלה זמנית)  </a:t>
            </a:r>
            <a:endParaRPr lang="en-US" sz="2400" b="1" dirty="0"/>
          </a:p>
          <a:p>
            <a:pPr algn="l" rtl="0"/>
            <a:endParaRPr lang="he-IL" sz="2400" dirty="0"/>
          </a:p>
          <a:p>
            <a:pPr algn="l" rtl="0"/>
            <a:r>
              <a:rPr lang="en-US" sz="2400" dirty="0"/>
              <a:t>DELETE FROM </a:t>
            </a:r>
            <a:r>
              <a:rPr lang="en-US" sz="2400" dirty="0" err="1"/>
              <a:t>EmployeeSalary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	WHERE </a:t>
            </a:r>
            <a:r>
              <a:rPr lang="en-US" sz="2400" dirty="0" err="1"/>
              <a:t>EmpId</a:t>
            </a:r>
            <a:r>
              <a:rPr lang="en-US" sz="2400" dirty="0"/>
              <a:t> IN (</a:t>
            </a:r>
            <a:br>
              <a:rPr lang="en-US" sz="2400" dirty="0"/>
            </a:br>
            <a:r>
              <a:rPr lang="en-US" sz="2400" dirty="0"/>
              <a:t>		SELECT </a:t>
            </a:r>
            <a:r>
              <a:rPr lang="en-US" sz="2400" dirty="0" err="1"/>
              <a:t>EmpId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FROM </a:t>
            </a:r>
            <a:r>
              <a:rPr lang="en-US" sz="2400" dirty="0" err="1"/>
              <a:t>EmployeeSalary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GROUP BY Project, Salary </a:t>
            </a:r>
            <a:br>
              <a:rPr lang="en-US" sz="2400" dirty="0"/>
            </a:br>
            <a:r>
              <a:rPr lang="en-US" sz="2400" dirty="0"/>
              <a:t>		HAVING COUNT(*) &gt;1</a:t>
            </a:r>
            <a:br>
              <a:rPr lang="en-US" sz="2400" dirty="0"/>
            </a:br>
            <a:r>
              <a:rPr lang="en-US" sz="2400" dirty="0"/>
              <a:t>	)</a:t>
            </a:r>
            <a:br>
              <a:rPr lang="en-US" sz="2400" dirty="0"/>
            </a:br>
            <a:r>
              <a:rPr lang="en-US" sz="2400" dirty="0"/>
              <a:t>);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E04D564-364E-4AF9-B049-3D0D03C36BEF}"/>
              </a:ext>
            </a:extLst>
          </p:cNvPr>
          <p:cNvSpPr/>
          <p:nvPr/>
        </p:nvSpPr>
        <p:spPr>
          <a:xfrm>
            <a:off x="611560" y="404664"/>
            <a:ext cx="7236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Employee(</a:t>
            </a:r>
            <a:r>
              <a:rPr lang="en-US" sz="2100" u="sng" dirty="0" err="1"/>
              <a:t>EmpId</a:t>
            </a:r>
            <a:r>
              <a:rPr lang="en-US" sz="2100" dirty="0"/>
              <a:t>, </a:t>
            </a:r>
            <a:r>
              <a:rPr lang="en-US" sz="2100" dirty="0" err="1"/>
              <a:t>FullName</a:t>
            </a:r>
            <a:r>
              <a:rPr lang="en-US" sz="2100" dirty="0"/>
              <a:t>, </a:t>
            </a:r>
            <a:r>
              <a:rPr lang="en-US" sz="2100" dirty="0" err="1"/>
              <a:t>ManagerId</a:t>
            </a:r>
            <a:r>
              <a:rPr lang="en-US" sz="2100" b="1" dirty="0"/>
              <a:t>)</a:t>
            </a:r>
          </a:p>
          <a:p>
            <a:r>
              <a:rPr lang="en-US" sz="2100" b="1" dirty="0" err="1"/>
              <a:t>EmployeeSalary</a:t>
            </a:r>
            <a:r>
              <a:rPr lang="en-US" sz="2100" b="1" dirty="0"/>
              <a:t>(</a:t>
            </a:r>
            <a:r>
              <a:rPr lang="en-US" sz="2100" u="sng" dirty="0" err="1"/>
              <a:t>EmpId</a:t>
            </a:r>
            <a:r>
              <a:rPr lang="en-US" sz="2100" dirty="0"/>
              <a:t>, Project, Salary</a:t>
            </a:r>
            <a:r>
              <a:rPr lang="en-US" sz="2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0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6F8BAE-1935-48CD-A457-0B2C3CDAC6EE}"/>
              </a:ext>
            </a:extLst>
          </p:cNvPr>
          <p:cNvSpPr txBox="1">
            <a:spLocks/>
          </p:cNvSpPr>
          <p:nvPr/>
        </p:nvSpPr>
        <p:spPr>
          <a:xfrm>
            <a:off x="395536" y="2063590"/>
            <a:ext cx="7467600" cy="482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/>
              <a:t>כתבו שאילתא למציאת המשכורת ה </a:t>
            </a:r>
            <a:r>
              <a:rPr lang="en-US" b="1"/>
              <a:t>N</a:t>
            </a:r>
            <a:r>
              <a:rPr lang="he-IL" b="1"/>
              <a:t>-ית.</a:t>
            </a:r>
          </a:p>
          <a:p>
            <a:pPr algn="l" rtl="0"/>
            <a:endParaRPr lang="en-US" b="1"/>
          </a:p>
          <a:p>
            <a:pPr marL="0" indent="0" algn="l" rtl="0">
              <a:buFont typeface="Wingdings 2" pitchFamily="18" charset="2"/>
              <a:buNone/>
            </a:pPr>
            <a:r>
              <a:rPr lang="en-US"/>
              <a:t>SELECT TOP 1 Salary</a:t>
            </a:r>
            <a:br>
              <a:rPr lang="en-US"/>
            </a:br>
            <a:r>
              <a:rPr lang="en-US"/>
              <a:t>FROM (</a:t>
            </a:r>
            <a:br>
              <a:rPr lang="en-US"/>
            </a:br>
            <a:r>
              <a:rPr lang="en-US"/>
              <a:t>      SELECT DISTINCT TOP N Salary</a:t>
            </a:r>
            <a:br>
              <a:rPr lang="en-US"/>
            </a:br>
            <a:r>
              <a:rPr lang="en-US"/>
              <a:t>      FROM Employee</a:t>
            </a:r>
            <a:br>
              <a:rPr lang="en-US"/>
            </a:br>
            <a:r>
              <a:rPr lang="en-US"/>
              <a:t>      ORDER BY Salary DESC</a:t>
            </a:r>
            <a:br>
              <a:rPr lang="en-US"/>
            </a:br>
            <a:r>
              <a:rPr lang="en-US"/>
              <a:t>      )</a:t>
            </a:r>
            <a:br>
              <a:rPr lang="en-US"/>
            </a:br>
            <a:r>
              <a:rPr lang="en-US"/>
              <a:t>ORDER BY Salary ASC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7BF92B5-DAD2-4CB9-BFAB-230D7C4BB746}"/>
              </a:ext>
            </a:extLst>
          </p:cNvPr>
          <p:cNvSpPr/>
          <p:nvPr/>
        </p:nvSpPr>
        <p:spPr>
          <a:xfrm>
            <a:off x="492932" y="548680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, </a:t>
            </a:r>
            <a:r>
              <a:rPr lang="en-US" dirty="0" err="1"/>
              <a:t>ManagerId</a:t>
            </a:r>
            <a:r>
              <a:rPr lang="en-US" b="1" dirty="0"/>
              <a:t>)</a:t>
            </a:r>
          </a:p>
          <a:p>
            <a:r>
              <a:rPr lang="en-US" b="1" dirty="0" err="1"/>
              <a:t>EmployeeSalary</a:t>
            </a:r>
            <a:r>
              <a:rPr lang="en-US" b="1" dirty="0"/>
              <a:t>(</a:t>
            </a:r>
            <a:r>
              <a:rPr lang="en-US" u="sng" dirty="0" err="1"/>
              <a:t>EmpId</a:t>
            </a:r>
            <a:r>
              <a:rPr lang="en-US" dirty="0"/>
              <a:t>, Project, Salary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40768"/>
            <a:ext cx="7467600" cy="21602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table1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(INNER)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table2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table1.column_name=table2.column_name;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483077" cy="1926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77746" y="5451418"/>
            <a:ext cx="8280919" cy="77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מ-2 הטבלאות כל עוד יש התאמה בין העמודות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1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15ED6-60EB-4D44-8A74-B6AE024BA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53150"/>
          <a:stretch/>
        </p:blipFill>
        <p:spPr>
          <a:xfrm>
            <a:off x="251520" y="116632"/>
            <a:ext cx="8345987" cy="266429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166FAC8-5464-49E0-A4C1-F92D25BE5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38450"/>
          <a:stretch/>
        </p:blipFill>
        <p:spPr>
          <a:xfrm>
            <a:off x="261101" y="4293096"/>
            <a:ext cx="8345987" cy="79208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2047A1-BB88-43E6-A145-D322CB9C9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00" b="10100"/>
          <a:stretch/>
        </p:blipFill>
        <p:spPr>
          <a:xfrm>
            <a:off x="251519" y="5412381"/>
            <a:ext cx="8345987" cy="1296144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6A0E15D-422D-4CAE-9AA5-EEF54CC615F2}"/>
              </a:ext>
            </a:extLst>
          </p:cNvPr>
          <p:cNvSpPr txBox="1"/>
          <p:nvPr/>
        </p:nvSpPr>
        <p:spPr>
          <a:xfrm>
            <a:off x="1115616" y="3068960"/>
            <a:ext cx="74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רשום לכל סמסטר ולכל קורס את מספר המשתתפים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25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70C34-8ACD-406F-9BD1-10E07922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328592" cy="362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FE8E6-DA13-40A7-877D-89714BD0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791" y="2204864"/>
            <a:ext cx="3677217" cy="166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5DF5E-A542-40B4-9E51-61D63F75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868898"/>
            <a:ext cx="3782803" cy="28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8541-DB25-493B-9204-04F393E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case when</a:t>
            </a:r>
            <a:r>
              <a:rPr lang="en-US" sz="2800" dirty="0"/>
              <a:t> condition_1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when</a:t>
            </a:r>
            <a:r>
              <a:rPr lang="en-US" sz="2800" dirty="0"/>
              <a:t> condition_2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value2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else</a:t>
            </a:r>
            <a:r>
              <a:rPr lang="en-US" sz="2800" dirty="0"/>
              <a:t> value3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as</a:t>
            </a:r>
            <a:r>
              <a:rPr lang="en-US" sz="2800" dirty="0"/>
              <a:t> alias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table;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7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691F-597A-4D94-BFEE-1DE014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32859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כתבו שאילתה המחזירה את כל המוצרים – </a:t>
            </a:r>
            <a:r>
              <a:rPr lang="en-US" dirty="0"/>
              <a:t>Id</a:t>
            </a:r>
            <a:r>
              <a:rPr lang="he-IL" dirty="0"/>
              <a:t>, שם, ובמקום הקטגוריה יציג </a:t>
            </a:r>
            <a:r>
              <a:rPr lang="en-US" dirty="0"/>
              <a:t>Yes </a:t>
            </a:r>
            <a:r>
              <a:rPr lang="he-IL" dirty="0"/>
              <a:t> אם המוצר שייך ל</a:t>
            </a:r>
            <a:r>
              <a:rPr lang="en-US" dirty="0"/>
              <a:t>Beverages</a:t>
            </a:r>
            <a:r>
              <a:rPr lang="he-IL" dirty="0"/>
              <a:t> או </a:t>
            </a:r>
            <a:r>
              <a:rPr lang="en-US" dirty="0"/>
              <a:t>Condiments</a:t>
            </a:r>
            <a:r>
              <a:rPr lang="he-IL" dirty="0"/>
              <a:t> ו </a:t>
            </a:r>
            <a:r>
              <a:rPr lang="en-US" dirty="0"/>
              <a:t>No</a:t>
            </a:r>
            <a:r>
              <a:rPr lang="he-IL" dirty="0"/>
              <a:t> אחרת</a:t>
            </a:r>
            <a:endParaRPr lang="en-US" dirty="0"/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	</a:t>
            </a:r>
          </a:p>
          <a:p>
            <a:pPr marL="0" indent="0" algn="l" rtl="0">
              <a:buNone/>
            </a:pPr>
            <a:r>
              <a:rPr lang="en-US" dirty="0"/>
              <a:t>case 		</a:t>
            </a:r>
          </a:p>
          <a:p>
            <a:pPr marL="0" indent="0" algn="l" rtl="0">
              <a:buNone/>
            </a:pPr>
            <a:r>
              <a:rPr lang="en-US" dirty="0"/>
              <a:t>	when </a:t>
            </a:r>
            <a:r>
              <a:rPr lang="en-US" dirty="0" err="1"/>
              <a:t>c.CategoryName</a:t>
            </a:r>
            <a:r>
              <a:rPr lang="en-US" dirty="0"/>
              <a:t> in ("Beverages", "Condiments") then "Yes"	else "No"    </a:t>
            </a:r>
          </a:p>
          <a:p>
            <a:pPr marL="0" indent="0" algn="l" rtl="0">
              <a:buNone/>
            </a:pPr>
            <a:r>
              <a:rPr lang="en-US" dirty="0"/>
              <a:t>	end as category </a:t>
            </a:r>
          </a:p>
          <a:p>
            <a:pPr marL="0" indent="0" algn="l" rtl="0">
              <a:buNone/>
            </a:pPr>
            <a:r>
              <a:rPr lang="en-US" dirty="0"/>
              <a:t>from Products as p, Categories as c</a:t>
            </a:r>
          </a:p>
          <a:p>
            <a:pPr marL="0" indent="0" algn="l" rtl="0">
              <a:buNone/>
            </a:pPr>
            <a:r>
              <a:rPr lang="en-US" dirty="0"/>
              <a:t>where 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D96589-D987-49F9-AA58-966B5053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1856"/>
            <a:ext cx="1257300" cy="13906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8F6D47C-E346-4530-91DE-82361ADBC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46" y="0"/>
            <a:ext cx="1381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5C3D1-5031-4E74-9CCB-DD37C272A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0586" r="41338" b="36660"/>
          <a:stretch/>
        </p:blipFill>
        <p:spPr>
          <a:xfrm>
            <a:off x="539552" y="1268760"/>
            <a:ext cx="8034154" cy="518457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539552" y="260648"/>
            <a:ext cx="8034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רשמו שאילתה המוציאה לכל קטגוריה של מוצרים את סכום המוצרים הנמצאים במלאי לפי היבשת שממנה המוצר מסופק (אירופה, אמריקה ואסיה)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50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30C51-4F35-42A6-AC02-7484F89D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63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Temporary Table</a:t>
            </a:r>
          </a:p>
        </p:txBody>
      </p:sp>
    </p:spTree>
    <p:extLst>
      <p:ext uri="{BB962C8B-B14F-4D97-AF65-F5344CB8AC3E}">
        <p14:creationId xmlns:p14="http://schemas.microsoft.com/office/powerpoint/2010/main" val="2103073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BF7DBA-F068-4319-BC41-068B437D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1800" dirty="0"/>
              <a:t>רשמו את חמש ההזמנות ששילמו בהם הכי הרבה כסף. לכל הזמנה את שם הלקוח, תאריך ההזמנה ומי הספק והסכום ששילמו מסודרים מהסכום הגדול לקטן.</a:t>
            </a:r>
            <a:br>
              <a:rPr lang="he-IL" sz="1800" dirty="0"/>
            </a:br>
            <a:r>
              <a:rPr lang="he-IL" sz="1800" dirty="0"/>
              <a:t>השתמשו ב- </a:t>
            </a:r>
            <a:r>
              <a:rPr lang="en-US" sz="1800" dirty="0"/>
              <a:t>temporary table</a:t>
            </a:r>
            <a:endParaRPr lang="he-IL" sz="1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EEB35C-C608-4902-A8E6-2DC7F062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 CREATE TEMPORARY TABLE </a:t>
            </a:r>
            <a:r>
              <a:rPr lang="en-US" dirty="0" err="1"/>
              <a:t>top_order</a:t>
            </a:r>
            <a:r>
              <a:rPr lang="en-US" dirty="0"/>
              <a:t> AS</a:t>
            </a:r>
          </a:p>
          <a:p>
            <a:pPr marL="0" indent="0" algn="l" rtl="0">
              <a:buNone/>
            </a:pPr>
            <a:r>
              <a:rPr lang="en-US" dirty="0"/>
              <a:t> (SELECT </a:t>
            </a:r>
            <a:r>
              <a:rPr lang="en-US" dirty="0" err="1"/>
              <a:t>OrderID</a:t>
            </a:r>
            <a:r>
              <a:rPr lang="en-US" dirty="0"/>
              <a:t> as ids, sum(</a:t>
            </a:r>
            <a:r>
              <a:rPr lang="en-US" dirty="0" err="1"/>
              <a:t>UnitPrice</a:t>
            </a:r>
            <a:r>
              <a:rPr lang="en-US" dirty="0"/>
              <a:t>*Quantity) as </a:t>
            </a:r>
            <a:r>
              <a:rPr lang="en-US" dirty="0" err="1"/>
              <a:t>totalSum</a:t>
            </a:r>
            <a:r>
              <a:rPr lang="en-US" dirty="0"/>
              <a:t> From `order details` od GROUP BY </a:t>
            </a:r>
            <a:r>
              <a:rPr lang="en-US" dirty="0" err="1"/>
              <a:t>OrderID</a:t>
            </a:r>
            <a:r>
              <a:rPr lang="en-US" dirty="0"/>
              <a:t> ORDER BY </a:t>
            </a:r>
            <a:r>
              <a:rPr lang="en-US" dirty="0" err="1"/>
              <a:t>totalSum</a:t>
            </a:r>
            <a:r>
              <a:rPr lang="en-US" dirty="0"/>
              <a:t> desc  LIMIT 5 );</a:t>
            </a:r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c.CompanyName</a:t>
            </a:r>
            <a:r>
              <a:rPr lang="en-US" dirty="0"/>
              <a:t>, </a:t>
            </a:r>
            <a:r>
              <a:rPr lang="en-US" dirty="0" err="1"/>
              <a:t>c.ContactName</a:t>
            </a:r>
            <a:r>
              <a:rPr lang="en-US" dirty="0"/>
              <a:t>, </a:t>
            </a:r>
            <a:r>
              <a:rPr lang="en-US" dirty="0" err="1"/>
              <a:t>o.OrderDate</a:t>
            </a:r>
            <a:r>
              <a:rPr lang="en-US" dirty="0"/>
              <a:t>, </a:t>
            </a:r>
            <a:r>
              <a:rPr lang="en-US" dirty="0" err="1"/>
              <a:t>s.CompanyName</a:t>
            </a:r>
            <a:r>
              <a:rPr lang="en-US" dirty="0"/>
              <a:t>, </a:t>
            </a:r>
            <a:r>
              <a:rPr lang="en-US" dirty="0" err="1"/>
              <a:t>t.totalSum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FROM orders o, shippers s, customers c, </a:t>
            </a:r>
            <a:r>
              <a:rPr lang="en-US" dirty="0" err="1"/>
              <a:t>top_order</a:t>
            </a:r>
            <a:r>
              <a:rPr lang="en-US" dirty="0"/>
              <a:t> t</a:t>
            </a:r>
          </a:p>
          <a:p>
            <a:pPr marL="0" indent="0" algn="l" rtl="0">
              <a:buNone/>
            </a:pPr>
            <a:r>
              <a:rPr lang="en-US" dirty="0"/>
              <a:t> WHERE 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AND </a:t>
            </a:r>
            <a:r>
              <a:rPr lang="en-US" dirty="0" err="1"/>
              <a:t>s.ShipperID</a:t>
            </a:r>
            <a:r>
              <a:rPr lang="en-US" dirty="0"/>
              <a:t> = </a:t>
            </a:r>
            <a:r>
              <a:rPr lang="en-US" dirty="0" err="1"/>
              <a:t>o.ShipVia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AND </a:t>
            </a:r>
            <a:r>
              <a:rPr lang="en-US" dirty="0" err="1"/>
              <a:t>o.OrderID</a:t>
            </a:r>
            <a:r>
              <a:rPr lang="en-US" dirty="0"/>
              <a:t>= </a:t>
            </a:r>
            <a:r>
              <a:rPr lang="en-US" dirty="0" err="1"/>
              <a:t>t.ids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ORDER BY </a:t>
            </a:r>
            <a:r>
              <a:rPr lang="en-US" dirty="0" err="1"/>
              <a:t>totalSum</a:t>
            </a:r>
            <a:r>
              <a:rPr lang="en-US" dirty="0"/>
              <a:t> desc;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50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1979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2140903"/>
            <a:ext cx="7886700" cy="435133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 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br>
              <a:rPr lang="en-US" dirty="0"/>
            </a:br>
            <a:r>
              <a:rPr lang="en-US" i="1" dirty="0" err="1"/>
              <a:t>sql_statement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i="1" dirty="0"/>
              <a:t>()</a:t>
            </a:r>
            <a:r>
              <a:rPr lang="en-US" dirty="0"/>
              <a:t>;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5C08E91-8C34-45BE-99CB-148FF2231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83255"/>
              </p:ext>
            </p:extLst>
          </p:nvPr>
        </p:nvGraphicFramePr>
        <p:xfrm>
          <a:off x="1979712" y="331147"/>
          <a:ext cx="6984776" cy="1749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Familia Arquibaldo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494572121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C265BD4-8F25-498C-8D39-5FB48EF51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283502"/>
              </p:ext>
            </p:extLst>
          </p:nvPr>
        </p:nvGraphicFramePr>
        <p:xfrm>
          <a:off x="1979713" y="2312538"/>
          <a:ext cx="6984775" cy="17497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5233">
                  <a:extLst>
                    <a:ext uri="{9D8B030D-6E8A-4147-A177-3AD203B41FA5}">
                      <a16:colId xmlns:a16="http://schemas.microsoft.com/office/drawing/2014/main" val="8648330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777517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558807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08933222"/>
                    </a:ext>
                  </a:extLst>
                </a:gridCol>
                <a:gridCol w="1713078">
                  <a:extLst>
                    <a:ext uri="{9D8B030D-6E8A-4147-A177-3AD203B41FA5}">
                      <a16:colId xmlns:a16="http://schemas.microsoft.com/office/drawing/2014/main" val="634594131"/>
                    </a:ext>
                  </a:extLst>
                </a:gridCol>
              </a:tblGrid>
              <a:tr h="593366"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4222941671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152876694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806046815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558015252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61A6A-C6BD-4245-9AE0-999FB6AC2963}"/>
              </a:ext>
            </a:extLst>
          </p:cNvPr>
          <p:cNvSpPr txBox="1"/>
          <p:nvPr/>
        </p:nvSpPr>
        <p:spPr>
          <a:xfrm>
            <a:off x="323528" y="874096"/>
            <a:ext cx="23042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customers</a:t>
            </a:r>
            <a:endParaRPr lang="he-IL" sz="20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F8D1FE-A1A3-4EC0-B19B-0804F825889E}"/>
              </a:ext>
            </a:extLst>
          </p:cNvPr>
          <p:cNvSpPr txBox="1"/>
          <p:nvPr/>
        </p:nvSpPr>
        <p:spPr>
          <a:xfrm>
            <a:off x="323528" y="2987351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orders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F84E0B6-5709-4931-8395-5C7F737A38EB}"/>
              </a:ext>
            </a:extLst>
          </p:cNvPr>
          <p:cNvSpPr txBox="1"/>
          <p:nvPr/>
        </p:nvSpPr>
        <p:spPr>
          <a:xfrm>
            <a:off x="1799692" y="4737088"/>
            <a:ext cx="55446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customers </a:t>
            </a:r>
            <a:r>
              <a:rPr lang="en-US" sz="2800" b="1" dirty="0">
                <a:solidFill>
                  <a:schemeClr val="accent1"/>
                </a:solidFill>
              </a:rPr>
              <a:t>(INNER) JOIN </a:t>
            </a:r>
            <a:r>
              <a:rPr lang="en-US" sz="2800" b="1" dirty="0"/>
              <a:t>orders ?</a:t>
            </a:r>
            <a:endParaRPr lang="he-IL" sz="2800" b="1" dirty="0"/>
          </a:p>
        </p:txBody>
      </p:sp>
      <p:graphicFrame>
        <p:nvGraphicFramePr>
          <p:cNvPr id="8" name="מציין מיקום תוכן 4">
            <a:extLst>
              <a:ext uri="{FF2B5EF4-FFF2-40B4-BE49-F238E27FC236}">
                <a16:creationId xmlns:a16="http://schemas.microsoft.com/office/drawing/2014/main" id="{8FE9F4A2-E1CB-4BA8-92DA-14D47BDC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3964"/>
              </p:ext>
            </p:extLst>
          </p:nvPr>
        </p:nvGraphicFramePr>
        <p:xfrm>
          <a:off x="179511" y="4437112"/>
          <a:ext cx="8784977" cy="18440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5840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521879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88170195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2359974526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539791712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8550397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7133844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Comrcio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Mineiro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Av. dos </a:t>
                      </a:r>
                      <a:r>
                        <a:rPr lang="en-US" sz="1600" u="none" strike="noStrike" dirty="0" err="1">
                          <a:effectLst/>
                        </a:rPr>
                        <a:t>Lusadas</a:t>
                      </a:r>
                      <a:r>
                        <a:rPr lang="en-US" sz="1600" u="none" strike="noStrike" dirty="0">
                          <a:effectLst/>
                        </a:rPr>
                        <a:t>, 23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555-7647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Comrcio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Mineiro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Av. dos </a:t>
                      </a:r>
                      <a:r>
                        <a:rPr lang="en-US" sz="1600" u="none" strike="noStrike" dirty="0" err="1">
                          <a:effectLst/>
                        </a:rPr>
                        <a:t>Lusadas</a:t>
                      </a:r>
                      <a:r>
                        <a:rPr lang="en-US" sz="1600" u="none" strike="noStrike" dirty="0">
                          <a:effectLst/>
                        </a:rPr>
                        <a:t>, 23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555-7647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הרשומות מטבלת </a:t>
            </a:r>
            <a:r>
              <a:rPr lang="en-US" dirty="0"/>
              <a:t>Customers</a:t>
            </a:r>
          </a:p>
          <a:p>
            <a:endParaRPr lang="en-US" dirty="0"/>
          </a:p>
          <a:p>
            <a:pPr algn="l" rtl="0"/>
            <a:r>
              <a:rPr lang="en-US" dirty="0"/>
              <a:t>CREATE PROCEDURE </a:t>
            </a:r>
            <a:r>
              <a:rPr lang="en-US" dirty="0" err="1"/>
              <a:t>SelectAllCustomers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END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CALL </a:t>
            </a:r>
            <a:r>
              <a:rPr lang="en-US" dirty="0" err="1"/>
              <a:t>SelectAllCustomers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88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פרמטר אחד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הלקוחות מעיר מסויימת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CREATE PROCEDURE </a:t>
            </a:r>
            <a:r>
              <a:rPr lang="en-US" dirty="0" err="1"/>
              <a:t>SelectAllCustomers</a:t>
            </a:r>
            <a:r>
              <a:rPr lang="en-US" dirty="0"/>
              <a:t>(IN City varchar(30))</a:t>
            </a:r>
          </a:p>
          <a:p>
            <a:pPr marL="0" indent="0" algn="l" rtl="0">
              <a:buNone/>
            </a:pPr>
            <a:r>
              <a:rPr lang="en-US" dirty="0"/>
              <a:t>BEGIN</a:t>
            </a:r>
          </a:p>
          <a:p>
            <a:pPr marL="0" indent="0" algn="l" rtl="0">
              <a:buNone/>
            </a:pPr>
            <a:r>
              <a:rPr lang="en-US" dirty="0"/>
              <a:t>	SELECT *  FROM Customers where </a:t>
            </a:r>
            <a:r>
              <a:rPr lang="en-US" dirty="0" err="1"/>
              <a:t>Customers.City</a:t>
            </a:r>
            <a:r>
              <a:rPr lang="en-US" dirty="0"/>
              <a:t> = City;</a:t>
            </a:r>
          </a:p>
          <a:p>
            <a:pPr marL="0" indent="0" algn="l" rtl="0">
              <a:buNone/>
            </a:pPr>
            <a:r>
              <a:rPr lang="en-US" dirty="0"/>
              <a:t>END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CALL </a:t>
            </a:r>
            <a:r>
              <a:rPr lang="en-US" dirty="0" err="1"/>
              <a:t>SelectAllCustomers</a:t>
            </a:r>
            <a:r>
              <a:rPr lang="en-US" dirty="0"/>
              <a:t>("London");</a:t>
            </a:r>
          </a:p>
        </p:txBody>
      </p:sp>
    </p:spTree>
    <p:extLst>
      <p:ext uri="{BB962C8B-B14F-4D97-AF65-F5344CB8AC3E}">
        <p14:creationId xmlns:p14="http://schemas.microsoft.com/office/powerpoint/2010/main" val="4221983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כמה פרמטרים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269025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הלקוחות מעיר ומיקוד ספציפיים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CREATE PROCEDURE `</a:t>
            </a:r>
            <a:r>
              <a:rPr lang="en-US" dirty="0" err="1"/>
              <a:t>SelectAllCustomers</a:t>
            </a:r>
            <a:r>
              <a:rPr lang="en-US" dirty="0"/>
              <a:t>`  </a:t>
            </a:r>
          </a:p>
          <a:p>
            <a:pPr marL="0" indent="0" algn="l" rtl="0">
              <a:buNone/>
            </a:pPr>
            <a:r>
              <a:rPr lang="en-US" dirty="0"/>
              <a:t>(IN City varchar(30), IN </a:t>
            </a:r>
            <a:r>
              <a:rPr lang="en-US" dirty="0" err="1"/>
              <a:t>PostalCode</a:t>
            </a:r>
            <a:r>
              <a:rPr lang="en-US" dirty="0"/>
              <a:t> varchar(10))</a:t>
            </a:r>
          </a:p>
          <a:p>
            <a:pPr marL="0" indent="0" algn="l" rtl="0">
              <a:buNone/>
            </a:pPr>
            <a:r>
              <a:rPr lang="en-US" dirty="0"/>
              <a:t>BEGIN;</a:t>
            </a:r>
          </a:p>
          <a:p>
            <a:pPr marL="0" indent="0" algn="l" rtl="0">
              <a:buNone/>
            </a:pPr>
            <a:r>
              <a:rPr lang="en-US" dirty="0"/>
              <a:t>SELECT * FROM Customers WHERE City = </a:t>
            </a:r>
            <a:r>
              <a:rPr lang="en-US" dirty="0" err="1"/>
              <a:t>Customers.City</a:t>
            </a:r>
            <a:r>
              <a:rPr lang="en-US" dirty="0"/>
              <a:t> AND  </a:t>
            </a:r>
            <a:r>
              <a:rPr lang="en-US" dirty="0" err="1"/>
              <a:t>Customers.PostalCode</a:t>
            </a:r>
            <a:r>
              <a:rPr lang="en-US" dirty="0"/>
              <a:t> = </a:t>
            </a:r>
            <a:r>
              <a:rPr lang="en-US" dirty="0" err="1"/>
              <a:t>PostalCode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END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CALL </a:t>
            </a:r>
            <a:r>
              <a:rPr lang="en-US" dirty="0" err="1"/>
              <a:t>SelectAllCustomers</a:t>
            </a:r>
            <a:r>
              <a:rPr lang="en-US" dirty="0"/>
              <a:t> ("London", "WA1 1DP“);</a:t>
            </a:r>
          </a:p>
        </p:txBody>
      </p:sp>
    </p:spTree>
    <p:extLst>
      <p:ext uri="{BB962C8B-B14F-4D97-AF65-F5344CB8AC3E}">
        <p14:creationId xmlns:p14="http://schemas.microsoft.com/office/powerpoint/2010/main" val="39372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AD5EE-4737-4230-8AD8-D2E9B1CA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1800" dirty="0"/>
              <a:t>כתוב </a:t>
            </a:r>
            <a:r>
              <a:rPr lang="en-US" sz="1800" dirty="0"/>
              <a:t>stored procedure</a:t>
            </a:r>
            <a:r>
              <a:rPr lang="he-IL" sz="1800" dirty="0"/>
              <a:t> </a:t>
            </a:r>
            <a:r>
              <a:rPr lang="he-IL" sz="1800" dirty="0" err="1"/>
              <a:t>שבהנתן</a:t>
            </a:r>
            <a:r>
              <a:rPr lang="he-IL" sz="1800" dirty="0"/>
              <a:t> מס לקוח יחזיר את רשימת המוצרים שקנה בכל הזמנות שלו וכמה מוצרים מכל מוצר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B88BC-74C0-4710-A068-073CE32C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44824"/>
            <a:ext cx="7886700" cy="435133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CREATE PROCEDURE `</a:t>
            </a:r>
            <a:r>
              <a:rPr lang="en-US" dirty="0" err="1"/>
              <a:t>CustOrderHist</a:t>
            </a:r>
            <a:r>
              <a:rPr lang="en-US" dirty="0"/>
              <a:t>`(in </a:t>
            </a:r>
            <a:r>
              <a:rPr lang="en-US" dirty="0" err="1"/>
              <a:t>AtCustomerID</a:t>
            </a:r>
            <a:r>
              <a:rPr lang="en-US" dirty="0"/>
              <a:t> varchar(5))</a:t>
            </a:r>
          </a:p>
          <a:p>
            <a:pPr marL="0" indent="0" algn="l" rtl="0">
              <a:buNone/>
            </a:pPr>
            <a:r>
              <a:rPr lang="en-US" dirty="0"/>
              <a:t>BEGIN</a:t>
            </a:r>
          </a:p>
          <a:p>
            <a:pPr marL="0" indent="0" algn="l" rtl="0">
              <a:buNone/>
            </a:pPr>
            <a:r>
              <a:rPr lang="en-US" dirty="0"/>
              <a:t>SELECT ProductName,    SUM(Quantity) as TOTAL</a:t>
            </a:r>
          </a:p>
          <a:p>
            <a:pPr marL="0" indent="0" algn="l" rtl="0">
              <a:buNone/>
            </a:pPr>
            <a:r>
              <a:rPr lang="en-US" dirty="0"/>
              <a:t>FROM Products P,     `Order Details` OD,     Orders O,     Customers C</a:t>
            </a:r>
          </a:p>
          <a:p>
            <a:pPr marL="0" indent="0" algn="l" rtl="0">
              <a:buNone/>
            </a:pPr>
            <a:r>
              <a:rPr lang="en-US" dirty="0"/>
              <a:t>WHERE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AtCustomerID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 AND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AND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r>
              <a:rPr lang="en-US" dirty="0"/>
              <a:t>  </a:t>
            </a:r>
          </a:p>
          <a:p>
            <a:pPr marL="0" indent="0" algn="l" rtl="0">
              <a:buNone/>
            </a:pPr>
            <a:r>
              <a:rPr lang="en-US" dirty="0"/>
              <a:t>AND </a:t>
            </a:r>
            <a:r>
              <a:rPr lang="en-US" dirty="0" err="1"/>
              <a:t>OD.ProductID</a:t>
            </a:r>
            <a:r>
              <a:rPr lang="en-US" dirty="0"/>
              <a:t> = </a:t>
            </a:r>
            <a:r>
              <a:rPr lang="en-US" dirty="0" err="1"/>
              <a:t>P.ProductID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GROUP BY ProductName;</a:t>
            </a:r>
          </a:p>
          <a:p>
            <a:pPr marL="0" indent="0" algn="l" rtl="0">
              <a:buNone/>
            </a:pPr>
            <a:r>
              <a:rPr lang="en-US" dirty="0"/>
              <a:t>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8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76834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{BEFORE | AFTER} {INSERT | UPDATE| DELETE }</a:t>
            </a:r>
          </a:p>
          <a:p>
            <a:pPr marL="0" indent="0" algn="l" latinLnBrk="1">
              <a:buNone/>
            </a:pPr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 marL="0" indent="0" algn="l" latinLnBrk="1">
              <a:buNone/>
            </a:pPr>
            <a:r>
              <a:rPr lang="en-US" dirty="0" err="1"/>
              <a:t>trigger_body</a:t>
            </a:r>
            <a:r>
              <a:rPr lang="en-US" dirty="0"/>
              <a:t>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0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 err="1"/>
              <a:t>employees_audit</a:t>
            </a:r>
            <a:r>
              <a:rPr lang="en-US" dirty="0"/>
              <a:t> 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employeeNumber</a:t>
            </a:r>
            <a:r>
              <a:rPr lang="en-US" dirty="0"/>
              <a:t>, 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changedat</a:t>
            </a:r>
            <a:r>
              <a:rPr lang="en-US" dirty="0"/>
              <a:t>, action)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before_employee_update</a:t>
            </a:r>
            <a:r>
              <a:rPr lang="en-US" dirty="0"/>
              <a:t> </a:t>
            </a:r>
          </a:p>
          <a:p>
            <a:pPr marL="0" indent="0" algn="l" latinLnBrk="1">
              <a:buNone/>
            </a:pPr>
            <a:r>
              <a:rPr lang="en-US" dirty="0"/>
              <a:t>    BEFORE UPDATE ON employees</a:t>
            </a:r>
          </a:p>
          <a:p>
            <a:pPr marL="0" indent="0" algn="l" latinLnBrk="1">
              <a:buNone/>
            </a:pPr>
            <a:r>
              <a:rPr lang="en-US" dirty="0"/>
              <a:t>    FOR EACH ROW </a:t>
            </a:r>
          </a:p>
          <a:p>
            <a:pPr marL="0" indent="0" algn="l" latinLnBrk="1">
              <a:buNone/>
            </a:pPr>
            <a:r>
              <a:rPr lang="en-US" dirty="0"/>
              <a:t>INSERT INTO </a:t>
            </a:r>
            <a:r>
              <a:rPr lang="en-US" dirty="0" err="1"/>
              <a:t>employees_audit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SET action = 'update',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employeeNumber</a:t>
            </a:r>
            <a:r>
              <a:rPr lang="en-US" dirty="0"/>
              <a:t> = </a:t>
            </a:r>
            <a:r>
              <a:rPr lang="en-US" dirty="0" err="1"/>
              <a:t>OLD.employeeNumber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OLD.lastname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changedat</a:t>
            </a:r>
            <a:r>
              <a:rPr lang="en-US" dirty="0"/>
              <a:t> = NOW();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/>
          </a:p>
          <a:p>
            <a:pPr algn="l" rtl="0" latinLnBrk="1"/>
            <a:r>
              <a:rPr lang="en-US"/>
              <a:t>SHOW TRIGGERS;</a:t>
            </a:r>
          </a:p>
          <a:p>
            <a:pPr marL="0" indent="0" algn="l" latinLnBrk="1">
              <a:buNone/>
            </a:pPr>
            <a:endParaRPr lang="en-US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64E64-C9F9-4E19-9681-A735FE26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616569"/>
            <a:ext cx="8496942" cy="11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7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22B5C-9F2C-4664-AB91-B0893F97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204764"/>
            <a:ext cx="6164016" cy="5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8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Drop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DROP TRIGGER [IF EXISTS]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DROP TRIGGER </a:t>
            </a:r>
            <a:r>
              <a:rPr lang="en-US" dirty="0" err="1"/>
              <a:t>before_employee_update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4419600"/>
          </a:xfrm>
        </p:spPr>
        <p:txBody>
          <a:bodyPr>
            <a:normAutofit/>
          </a:bodyPr>
          <a:lstStyle/>
          <a:p>
            <a:r>
              <a:rPr lang="he-IL" dirty="0"/>
              <a:t>שליפו רשימה של שמות הלקוחות ומספרי ההזמנה של כל אחד מהם.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ישלפו רק הלקוחות שקיימת להם לפחות הזמנה אחת.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37785D9-BE82-41CC-9A43-73688D80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17" y="3861048"/>
            <a:ext cx="1278840" cy="279580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86A1919-05FE-4FCC-89D4-D9DCCE2F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4" y="3933056"/>
            <a:ext cx="1304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5EF97-F649-44C8-A880-12969068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 נוספים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BCD6C9-6800-44C7-B518-CDD580C1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שילפו</a:t>
            </a:r>
            <a:r>
              <a:rPr lang="he-IL" dirty="0"/>
              <a:t> את שמות הלקוחות ושמות העובדים שטיפלו בהזמנות שלהם (לכל הזמנה שורה נפרדת)</a:t>
            </a:r>
          </a:p>
          <a:p>
            <a:r>
              <a:rPr lang="he-IL" dirty="0" err="1"/>
              <a:t>שילפו</a:t>
            </a:r>
            <a:r>
              <a:rPr lang="he-IL" dirty="0"/>
              <a:t> את שמות הלקוחות וכמה עובדים טיפלו בהם בכל ההזמנות שלהם</a:t>
            </a:r>
          </a:p>
          <a:p>
            <a:r>
              <a:rPr lang="he-IL" dirty="0" err="1"/>
              <a:t>שילפו</a:t>
            </a:r>
            <a:r>
              <a:rPr lang="he-IL" dirty="0"/>
              <a:t> את רשימת המוצרים ולכל מוצר </a:t>
            </a:r>
            <a:r>
              <a:rPr lang="he-IL" dirty="0" err="1"/>
              <a:t>רישמו</a:t>
            </a:r>
            <a:r>
              <a:rPr lang="he-IL" dirty="0"/>
              <a:t> בכמה הזמנות הוא השתתף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44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96753"/>
            <a:ext cx="7467600" cy="20215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69" y="3218292"/>
            <a:ext cx="2971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79512" y="5301208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 (</a:t>
            </a:r>
            <a:r>
              <a:rPr lang="en-US" dirty="0"/>
              <a:t>table 1</a:t>
            </a:r>
            <a:r>
              <a:rPr lang="he-IL" dirty="0"/>
              <a:t>) עם ההתאמה של השורות בטבלה הימנית (</a:t>
            </a:r>
            <a:r>
              <a:rPr lang="en-US" dirty="0"/>
              <a:t>table2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0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5C08E91-8C34-45BE-99CB-148FF2231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28442"/>
              </p:ext>
            </p:extLst>
          </p:nvPr>
        </p:nvGraphicFramePr>
        <p:xfrm>
          <a:off x="1979712" y="331147"/>
          <a:ext cx="6984776" cy="1749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Familia Arquibaldo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extLst>
                  <a:ext uri="{0D108BD9-81ED-4DB2-BD59-A6C34878D82A}">
                    <a16:rowId xmlns:a16="http://schemas.microsoft.com/office/drawing/2014/main" val="494572121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C265BD4-8F25-498C-8D39-5FB48EF51AAC}"/>
              </a:ext>
            </a:extLst>
          </p:cNvPr>
          <p:cNvGraphicFramePr/>
          <p:nvPr/>
        </p:nvGraphicFramePr>
        <p:xfrm>
          <a:off x="1979713" y="2312538"/>
          <a:ext cx="6984775" cy="17497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5233">
                  <a:extLst>
                    <a:ext uri="{9D8B030D-6E8A-4147-A177-3AD203B41FA5}">
                      <a16:colId xmlns:a16="http://schemas.microsoft.com/office/drawing/2014/main" val="86483301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777517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558807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08933222"/>
                    </a:ext>
                  </a:extLst>
                </a:gridCol>
                <a:gridCol w="1713078">
                  <a:extLst>
                    <a:ext uri="{9D8B030D-6E8A-4147-A177-3AD203B41FA5}">
                      <a16:colId xmlns:a16="http://schemas.microsoft.com/office/drawing/2014/main" val="634594131"/>
                    </a:ext>
                  </a:extLst>
                </a:gridCol>
              </a:tblGrid>
              <a:tr h="593366"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4222941671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152876694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806046815"/>
                  </a:ext>
                </a:extLst>
              </a:tr>
              <a:tr h="38545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10250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HANAR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Rua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do Pao, 67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558015252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61A6A-C6BD-4245-9AE0-999FB6AC2963}"/>
              </a:ext>
            </a:extLst>
          </p:cNvPr>
          <p:cNvSpPr txBox="1"/>
          <p:nvPr/>
        </p:nvSpPr>
        <p:spPr>
          <a:xfrm>
            <a:off x="323528" y="874096"/>
            <a:ext cx="23042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customers</a:t>
            </a:r>
            <a:endParaRPr lang="he-IL" sz="20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F8D1FE-A1A3-4EC0-B19B-0804F825889E}"/>
              </a:ext>
            </a:extLst>
          </p:cNvPr>
          <p:cNvSpPr txBox="1"/>
          <p:nvPr/>
        </p:nvSpPr>
        <p:spPr>
          <a:xfrm>
            <a:off x="323528" y="2987351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orders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F84E0B6-5709-4931-8395-5C7F737A38EB}"/>
              </a:ext>
            </a:extLst>
          </p:cNvPr>
          <p:cNvSpPr txBox="1"/>
          <p:nvPr/>
        </p:nvSpPr>
        <p:spPr>
          <a:xfrm>
            <a:off x="1799692" y="4737088"/>
            <a:ext cx="55446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customers </a:t>
            </a:r>
            <a:r>
              <a:rPr lang="en-US" sz="2800" b="1" dirty="0">
                <a:solidFill>
                  <a:schemeClr val="accent1"/>
                </a:solidFill>
              </a:rPr>
              <a:t> LEFT JOIN </a:t>
            </a:r>
            <a:r>
              <a:rPr lang="en-US" sz="2800" b="1" dirty="0"/>
              <a:t>orders ?</a:t>
            </a:r>
            <a:endParaRPr lang="he-IL" sz="2800" b="1" dirty="0"/>
          </a:p>
        </p:txBody>
      </p:sp>
      <p:graphicFrame>
        <p:nvGraphicFramePr>
          <p:cNvPr id="8" name="מציין מיקום תוכן 4">
            <a:extLst>
              <a:ext uri="{FF2B5EF4-FFF2-40B4-BE49-F238E27FC236}">
                <a16:creationId xmlns:a16="http://schemas.microsoft.com/office/drawing/2014/main" id="{8FE9F4A2-E1CB-4BA8-92DA-14D47BDC5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439182"/>
              </p:ext>
            </p:extLst>
          </p:nvPr>
        </p:nvGraphicFramePr>
        <p:xfrm>
          <a:off x="186979" y="3372901"/>
          <a:ext cx="8784977" cy="30591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5840">
                  <a:extLst>
                    <a:ext uri="{9D8B030D-6E8A-4147-A177-3AD203B41FA5}">
                      <a16:colId xmlns:a16="http://schemas.microsoft.com/office/drawing/2014/main" val="803021835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873135458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3609210530"/>
                    </a:ext>
                  </a:extLst>
                </a:gridCol>
                <a:gridCol w="521879">
                  <a:extLst>
                    <a:ext uri="{9D8B030D-6E8A-4147-A177-3AD203B41FA5}">
                      <a16:colId xmlns:a16="http://schemas.microsoft.com/office/drawing/2014/main" val="350128652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32579618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881701959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2359974526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539791712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185503978"/>
                    </a:ext>
                  </a:extLst>
                </a:gridCol>
                <a:gridCol w="913290">
                  <a:extLst>
                    <a:ext uri="{9D8B030D-6E8A-4147-A177-3AD203B41FA5}">
                      <a16:colId xmlns:a16="http://schemas.microsoft.com/office/drawing/2014/main" val="3713384489"/>
                    </a:ext>
                  </a:extLst>
                </a:gridCol>
              </a:tblGrid>
              <a:tr h="52266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</a:rPr>
                        <a:t>CustomerID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CompanyName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Address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Country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Phone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ShipAddress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397340"/>
                  </a:ext>
                </a:extLst>
              </a:tr>
              <a:tr h="5226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Bottom-Dollar Markets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23 </a:t>
                      </a:r>
                      <a:r>
                        <a:rPr lang="en-US" sz="1600" u="none" strike="noStrike" dirty="0" err="1">
                          <a:effectLst/>
                        </a:rPr>
                        <a:t>Tsawassen</a:t>
                      </a:r>
                      <a:r>
                        <a:rPr lang="en-US" sz="1600" u="none" strike="noStrike" dirty="0">
                          <a:effectLst/>
                        </a:rPr>
                        <a:t> Blvd.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(604) 555-4729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017566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10248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1996-07-04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59 rue de l-Abbaye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6369247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Comrcio Mineiro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Av. dos Lusadas, 23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>
                          <a:effectLst/>
                        </a:rPr>
                        <a:t>(11) 555-7647</a:t>
                      </a:r>
                      <a:endParaRPr lang="he-I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10249</a:t>
                      </a: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COMMI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1996-07-05</a:t>
                      </a: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Luisenstr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. 48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9528778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FAMIA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Familia Arquibaldo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</a:rPr>
                        <a:t>Rua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Ors</a:t>
                      </a:r>
                      <a:r>
                        <a:rPr lang="en-US" sz="1600" u="none" strike="noStrike" dirty="0">
                          <a:effectLst/>
                        </a:rPr>
                        <a:t>, 92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Brazil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u="none" strike="noStrike" dirty="0">
                          <a:effectLst/>
                        </a:rPr>
                        <a:t>(11) 555-9857</a:t>
                      </a:r>
                      <a:endParaRPr lang="he-I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72" marR="11072" marT="5536" marB="5536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e-I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3" marR="63063" marT="31531" marB="31531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רשימת השמות הלקוחות ומס' ההזמנה שלהם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בגלל ה-</a:t>
            </a:r>
            <a:r>
              <a:rPr lang="en-US" dirty="0"/>
              <a:t>left join</a:t>
            </a:r>
            <a:r>
              <a:rPr lang="he-IL" dirty="0"/>
              <a:t> ישלפו כל שמות הלקוחות, כולל לקוחות שאין להם הזמנות.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26410</TotalTime>
  <Words>2954</Words>
  <Application>Microsoft Office PowerPoint</Application>
  <PresentationFormat>‫הצגה על המסך (4:3)</PresentationFormat>
  <Paragraphs>639</Paragraphs>
  <Slides>49</Slides>
  <Notes>20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 2</vt:lpstr>
      <vt:lpstr>HDOfficeLightV0</vt:lpstr>
      <vt:lpstr>מסדי נתונים</vt:lpstr>
      <vt:lpstr>Join</vt:lpstr>
      <vt:lpstr>Inner Join</vt:lpstr>
      <vt:lpstr>מצגת של PowerPoint‏</vt:lpstr>
      <vt:lpstr>Inner Join</vt:lpstr>
      <vt:lpstr>תרגילים נוספים</vt:lpstr>
      <vt:lpstr>Left Join</vt:lpstr>
      <vt:lpstr>מצגת של PowerPoint‏</vt:lpstr>
      <vt:lpstr>Left Join</vt:lpstr>
      <vt:lpstr>Right Join</vt:lpstr>
      <vt:lpstr>מצגת של PowerPoint‏</vt:lpstr>
      <vt:lpstr>Right Join</vt:lpstr>
      <vt:lpstr>Full Join</vt:lpstr>
      <vt:lpstr>מצגת של PowerPoint‏</vt:lpstr>
      <vt:lpstr>Union</vt:lpstr>
      <vt:lpstr>Union</vt:lpstr>
      <vt:lpstr>מימוש ה-Full Join</vt:lpstr>
      <vt:lpstr>Tables</vt:lpstr>
      <vt:lpstr>Create Table</vt:lpstr>
      <vt:lpstr>מצגת של PowerPoint‏</vt:lpstr>
      <vt:lpstr>Data Types</vt:lpstr>
      <vt:lpstr>Alter Table</vt:lpstr>
      <vt:lpstr>Alter Table</vt:lpstr>
      <vt:lpstr>Drop Table</vt:lpstr>
      <vt:lpstr>Advanced SQL</vt:lpstr>
      <vt:lpstr>Advanced SQL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CASE</vt:lpstr>
      <vt:lpstr>CASE</vt:lpstr>
      <vt:lpstr>מצגת של PowerPoint‏</vt:lpstr>
      <vt:lpstr>מצגת של PowerPoint‏</vt:lpstr>
      <vt:lpstr>Temporary Table</vt:lpstr>
      <vt:lpstr>רשמו את חמש ההזמנות ששילמו בהם הכי הרבה כסף. לכל הזמנה את שם הלקוח, תאריך ההזמנה ומי הספק והסכום ששילמו מסודרים מהסכום הגדול לקטן. השתמשו ב- temporary table</vt:lpstr>
      <vt:lpstr>Stored Procedures</vt:lpstr>
      <vt:lpstr>STORED PROCEDURE </vt:lpstr>
      <vt:lpstr>STORED PROCEDURE </vt:lpstr>
      <vt:lpstr>STORED PROCEDURE עם פרמטר אחד </vt:lpstr>
      <vt:lpstr>STORED PROCEDURE עם כמה פרמטרים </vt:lpstr>
      <vt:lpstr>כתוב stored procedure שבהנתן מס לקוח יחזיר את רשימת המוצרים שקנה בכל הזמנות שלו וכמה מוצרים מכל מוצר</vt:lpstr>
      <vt:lpstr>Triggers</vt:lpstr>
      <vt:lpstr>Create Trigger </vt:lpstr>
      <vt:lpstr>Create Trigger </vt:lpstr>
      <vt:lpstr>Create Trigger </vt:lpstr>
      <vt:lpstr>Create Trigger </vt:lpstr>
      <vt:lpstr>Drop 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חיה לוינגר</cp:lastModifiedBy>
  <cp:revision>490</cp:revision>
  <dcterms:created xsi:type="dcterms:W3CDTF">2017-03-10T06:38:14Z</dcterms:created>
  <dcterms:modified xsi:type="dcterms:W3CDTF">2021-03-11T07:51:58Z</dcterms:modified>
</cp:coreProperties>
</file>