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63" r:id="rId6"/>
    <p:sldId id="264" r:id="rId7"/>
    <p:sldId id="265" r:id="rId8"/>
    <p:sldId id="266" r:id="rId9"/>
    <p:sldId id="261" r:id="rId10"/>
    <p:sldId id="267" r:id="rId11"/>
    <p:sldId id="268" r:id="rId12"/>
    <p:sldId id="262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ren" initials="K" lastIdx="9" clrIdx="0">
    <p:extLst>
      <p:ext uri="{19B8F6BF-5375-455C-9EA6-DF929625EA0E}">
        <p15:presenceInfo xmlns:p15="http://schemas.microsoft.com/office/powerpoint/2012/main" userId="Ker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512727-FC97-47FD-B511-1CA58410DDBF}" v="196" dt="2020-04-16T09:25:24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חיה לוינגר" userId="5d951fd5-b2c4-4aa8-8d82-61ad5dbae658" providerId="ADAL" clId="{47512727-FC97-47FD-B511-1CA58410DDBF}"/>
    <pc:docChg chg="custSel addSld modSld">
      <pc:chgData name="חיה לוינגר" userId="5d951fd5-b2c4-4aa8-8d82-61ad5dbae658" providerId="ADAL" clId="{47512727-FC97-47FD-B511-1CA58410DDBF}" dt="2020-04-16T09:25:24.347" v="562"/>
      <pc:docMkLst>
        <pc:docMk/>
      </pc:docMkLst>
      <pc:sldChg chg="modSp add modAnim">
        <pc:chgData name="חיה לוינגר" userId="5d951fd5-b2c4-4aa8-8d82-61ad5dbae658" providerId="ADAL" clId="{47512727-FC97-47FD-B511-1CA58410DDBF}" dt="2020-04-14T09:59:22.015" v="149"/>
        <pc:sldMkLst>
          <pc:docMk/>
          <pc:sldMk cId="3903064500" sldId="271"/>
        </pc:sldMkLst>
        <pc:spChg chg="mod">
          <ac:chgData name="חיה לוינגר" userId="5d951fd5-b2c4-4aa8-8d82-61ad5dbae658" providerId="ADAL" clId="{47512727-FC97-47FD-B511-1CA58410DDBF}" dt="2020-04-14T09:56:18.798" v="54" actId="20577"/>
          <ac:spMkLst>
            <pc:docMk/>
            <pc:sldMk cId="3903064500" sldId="271"/>
            <ac:spMk id="2" creationId="{A7C06E9B-2BA6-453C-A8BA-D3D3A99D4199}"/>
          </ac:spMkLst>
        </pc:spChg>
        <pc:spChg chg="mod">
          <ac:chgData name="חיה לוינגר" userId="5d951fd5-b2c4-4aa8-8d82-61ad5dbae658" providerId="ADAL" clId="{47512727-FC97-47FD-B511-1CA58410DDBF}" dt="2020-04-14T09:59:16.621" v="148" actId="207"/>
          <ac:spMkLst>
            <pc:docMk/>
            <pc:sldMk cId="3903064500" sldId="271"/>
            <ac:spMk id="3" creationId="{426A8580-D9A2-4BA0-998F-C67005BEF2A7}"/>
          </ac:spMkLst>
        </pc:spChg>
      </pc:sldChg>
      <pc:sldChg chg="modSp add modAnim">
        <pc:chgData name="חיה לוינגר" userId="5d951fd5-b2c4-4aa8-8d82-61ad5dbae658" providerId="ADAL" clId="{47512727-FC97-47FD-B511-1CA58410DDBF}" dt="2020-04-16T09:25:24.347" v="562"/>
        <pc:sldMkLst>
          <pc:docMk/>
          <pc:sldMk cId="210530615" sldId="272"/>
        </pc:sldMkLst>
        <pc:spChg chg="mod">
          <ac:chgData name="חיה לוינגר" userId="5d951fd5-b2c4-4aa8-8d82-61ad5dbae658" providerId="ADAL" clId="{47512727-FC97-47FD-B511-1CA58410DDBF}" dt="2020-04-16T07:42:59.648" v="561" actId="20577"/>
          <ac:spMkLst>
            <pc:docMk/>
            <pc:sldMk cId="210530615" sldId="272"/>
            <ac:spMk id="3" creationId="{426A8580-D9A2-4BA0-998F-C67005BEF2A7}"/>
          </ac:spMkLst>
        </pc:spChg>
      </pc:sldChg>
      <pc:sldChg chg="modSp add modAnim">
        <pc:chgData name="חיה לוינגר" userId="5d951fd5-b2c4-4aa8-8d82-61ad5dbae658" providerId="ADAL" clId="{47512727-FC97-47FD-B511-1CA58410DDBF}" dt="2020-04-16T07:38:27.255" v="555"/>
        <pc:sldMkLst>
          <pc:docMk/>
          <pc:sldMk cId="1957695763" sldId="273"/>
        </pc:sldMkLst>
        <pc:spChg chg="mod">
          <ac:chgData name="חיה לוינגר" userId="5d951fd5-b2c4-4aa8-8d82-61ad5dbae658" providerId="ADAL" clId="{47512727-FC97-47FD-B511-1CA58410DDBF}" dt="2020-04-16T07:37:06.767" v="388" actId="20577"/>
          <ac:spMkLst>
            <pc:docMk/>
            <pc:sldMk cId="1957695763" sldId="273"/>
            <ac:spMk id="2" creationId="{A00A5B43-ACA2-4967-BFB0-36A44FEFDD8E}"/>
          </ac:spMkLst>
        </pc:spChg>
        <pc:spChg chg="mod">
          <ac:chgData name="חיה לוינגר" userId="5d951fd5-b2c4-4aa8-8d82-61ad5dbae658" providerId="ADAL" clId="{47512727-FC97-47FD-B511-1CA58410DDBF}" dt="2020-04-16T07:38:15.019" v="554" actId="20577"/>
          <ac:spMkLst>
            <pc:docMk/>
            <pc:sldMk cId="1957695763" sldId="273"/>
            <ac:spMk id="3" creationId="{81FABAAD-C49D-4D78-9F07-F695E19208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2085-58E8-4E7B-A275-D9E4566B6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7ED66-F180-41BC-A9F7-F7E5B6E04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1E5E5-6F2D-4A93-BCBE-10ABA305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875B-79EA-407D-8E6C-B3DE6047D89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84AB8-8DC4-4C43-B27A-804CBD50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3AE5A-57F8-46CA-B58D-78143D14D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2D0A-8BBE-438D-A131-4EFE6CBC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5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EB1F-E859-4925-BD95-BC68DA1E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22A08-D7ED-4E5A-A031-39C9701A1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D1958-7347-4EAD-A76B-0E2FB27F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875B-79EA-407D-8E6C-B3DE6047D89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0FFDD-0505-4A2B-A44A-F0317DA7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CB53-9121-4426-8467-185FE3FB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2D0A-8BBE-438D-A131-4EFE6CBC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5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AB1CB-F172-4354-99BE-C3C5F8EA0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10645-D6F3-4FF8-B24F-C6AE2EF69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8ABE0-FEF8-444E-9F5C-8FD3A6C0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875B-79EA-407D-8E6C-B3DE6047D89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87A57-C802-490A-BE65-F1EC0A5C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C5ED2-E13D-4329-8524-3D605770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2D0A-8BBE-438D-A131-4EFE6CBC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9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294C-1D2E-494D-88E6-8894536B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2E282-9EC2-48F7-968F-58DA4D764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EF2D7-7073-4627-BA32-3693C02C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875B-79EA-407D-8E6C-B3DE6047D89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144F-7A74-483B-A5CA-E2EF19E2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F71EB-57F8-4AA2-BB08-5696D16B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2D0A-8BBE-438D-A131-4EFE6CBC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3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CE02-C560-4610-A9FD-23E9C783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43077-7305-44CB-8977-7A8D2D3BD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9C88B-6F41-485C-9C00-D033D0C6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875B-79EA-407D-8E6C-B3DE6047D89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3EF92-5064-419D-B029-C66ABF70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41B8F-CEB5-487C-97CD-465469D2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2D0A-8BBE-438D-A131-4EFE6CBC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3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3608-03B6-4688-9477-F436AA9B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A83B2-FF8F-4B05-BB56-E0203B7F5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818F7-C8C2-402B-ACFA-969C37447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AC637-7DDA-4E08-A855-D965B065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875B-79EA-407D-8E6C-B3DE6047D89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6EC85-7F20-422D-A3FC-EF2817B2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E0F6D-E56E-4F94-A28E-F1DA8199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2D0A-8BBE-438D-A131-4EFE6CBC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1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3F6CC-2EA2-43DA-8B50-7BF425970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FAD1F-9DD8-4945-B3A5-701F8FC3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C3926-8FAB-4F8B-914F-4DD58831F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2F1C1-F4C8-4EBE-91E4-39C3E7E32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495EF-C011-4958-A53A-F506A3602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3C93FA-7F56-4C26-9E60-F44FF7A2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875B-79EA-407D-8E6C-B3DE6047D89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DADB64-50B8-406F-B807-BF31BCD1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6A3E89-1B89-43ED-921A-12AF632C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2D0A-8BBE-438D-A131-4EFE6CBC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0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F483-84D4-4315-88B4-D04CD61F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61BE1-ACEE-4C61-9E6D-53395112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875B-79EA-407D-8E6C-B3DE6047D89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CE859-60A5-4491-AC8B-0E6279E6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367AA-185C-4464-AEAE-E7D9CF49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2D0A-8BBE-438D-A131-4EFE6CBC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2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82DA-9250-47E2-8E19-F95CF136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875B-79EA-407D-8E6C-B3DE6047D89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FCE73-0269-4559-B6E5-8D320070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D2C94-F1E8-4080-AF8C-C490AF91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2D0A-8BBE-438D-A131-4EFE6CBC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8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2C9B-9664-4054-B673-974A8651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58F28-BC1A-4D61-8D79-D73FF0757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BBDC6-70E8-4DB2-84E6-DBFC4AB62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7B9D1-B01B-4A02-98BE-81614DB3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875B-79EA-407D-8E6C-B3DE6047D89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ED8B7-7916-4D80-93F9-C0969F87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84F00-AFDE-47B9-A346-DB2CD54F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2D0A-8BBE-438D-A131-4EFE6CBC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3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6195-34AA-4993-AB03-E50E4B2A6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01365-F87E-47B7-BD18-BC716158A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1BB9A-8C6B-4E53-9BA3-050388D29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B62C-F26D-41D1-96C9-451204468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875B-79EA-407D-8E6C-B3DE6047D89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562BE-E5FF-406E-BDB0-6B15739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A3182-F155-4B1E-B1C4-56431A1B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2D0A-8BBE-438D-A131-4EFE6CBC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E216AF-86FA-4731-8928-A4AFBF3C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654BB-07C9-49B7-92BA-40503214C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1ED54-D707-4821-AD80-BDD3888E9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0875B-79EA-407D-8E6C-B3DE6047D89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6AB84-841C-4EE5-B729-7E20236AE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6B23A-5DFC-42C7-9E37-7DEF7791C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12D0A-8BBE-438D-A131-4EFE6CBC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8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38DCF-743F-420E-AEE2-BCB2EF254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he-IL" dirty="0">
                <a:cs typeface="+mn-cs"/>
              </a:rPr>
              <a:t>מסדי נתונים</a:t>
            </a:r>
            <a:endParaRPr lang="en-US" dirty="0"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D9EFC-3DAC-425C-BE7C-2C828215D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he-IL" dirty="0"/>
              <a:t>נורמליזציה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45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A6B3D-22F5-4056-80E7-8BDF3DE05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6104"/>
            <a:ext cx="10515600" cy="5540859"/>
          </a:xfrm>
        </p:spPr>
        <p:txBody>
          <a:bodyPr/>
          <a:lstStyle/>
          <a:p>
            <a:r>
              <a:rPr lang="en-US" dirty="0"/>
              <a:t>R(A,B,C,D,E,F)</a:t>
            </a:r>
          </a:p>
          <a:p>
            <a:pPr lvl="1"/>
            <a:r>
              <a:rPr lang="en-US" dirty="0"/>
              <a:t>A -&gt; B</a:t>
            </a:r>
          </a:p>
          <a:p>
            <a:pPr lvl="1"/>
            <a:r>
              <a:rPr lang="en-US" dirty="0"/>
              <a:t>ED -&gt; F</a:t>
            </a:r>
          </a:p>
          <a:p>
            <a:pPr lvl="1"/>
            <a:r>
              <a:rPr lang="en-US" dirty="0"/>
              <a:t>BC -&gt;E</a:t>
            </a:r>
          </a:p>
          <a:p>
            <a:pPr lvl="1"/>
            <a:endParaRPr lang="en-US" dirty="0"/>
          </a:p>
          <a:p>
            <a:r>
              <a:rPr lang="en-US" dirty="0"/>
              <a:t>Candidate Key</a:t>
            </a:r>
          </a:p>
          <a:p>
            <a:pPr marL="0" indent="0">
              <a:buNone/>
            </a:pPr>
            <a:r>
              <a:rPr lang="en-US" dirty="0"/>
              <a:t>{ACD}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NF1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A6B3D-22F5-4056-80E7-8BDF3DE05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6104"/>
            <a:ext cx="10515600" cy="5540859"/>
          </a:xfrm>
        </p:spPr>
        <p:txBody>
          <a:bodyPr/>
          <a:lstStyle/>
          <a:p>
            <a:r>
              <a:rPr lang="en-US" dirty="0"/>
              <a:t>R(A,B,C,D)</a:t>
            </a:r>
          </a:p>
          <a:p>
            <a:pPr lvl="1"/>
            <a:r>
              <a:rPr lang="en-US" dirty="0"/>
              <a:t>D -&gt; B</a:t>
            </a:r>
          </a:p>
          <a:p>
            <a:pPr lvl="1"/>
            <a:r>
              <a:rPr lang="en-US" dirty="0"/>
              <a:t>AB -&gt; C</a:t>
            </a:r>
          </a:p>
          <a:p>
            <a:pPr lvl="1"/>
            <a:r>
              <a:rPr lang="en-US" dirty="0"/>
              <a:t>AB -&gt; D</a:t>
            </a:r>
          </a:p>
          <a:p>
            <a:pPr lvl="1"/>
            <a:r>
              <a:rPr lang="en-US" dirty="0"/>
              <a:t>C -&gt; A</a:t>
            </a:r>
          </a:p>
          <a:p>
            <a:pPr lvl="1"/>
            <a:endParaRPr lang="en-US" dirty="0"/>
          </a:p>
          <a:p>
            <a:r>
              <a:rPr lang="en-US" dirty="0"/>
              <a:t>Candidate Key</a:t>
            </a:r>
          </a:p>
          <a:p>
            <a:pPr marL="0" indent="0">
              <a:buNone/>
            </a:pPr>
            <a:r>
              <a:rPr lang="en-US" dirty="0"/>
              <a:t>{AB}, {AD}, {BC}, {CD}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NF3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6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A06CD-8366-40A8-AC84-87EF676E4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861"/>
            <a:ext cx="10515600" cy="5791200"/>
          </a:xfrm>
        </p:spPr>
        <p:txBody>
          <a:bodyPr>
            <a:normAutofit/>
          </a:bodyPr>
          <a:lstStyle/>
          <a:p>
            <a:r>
              <a:rPr lang="en-US" dirty="0"/>
              <a:t>R(W,X,Y,Z)</a:t>
            </a:r>
          </a:p>
          <a:p>
            <a:pPr lvl="1"/>
            <a:r>
              <a:rPr lang="en-US" dirty="0"/>
              <a:t>Z -&gt; W</a:t>
            </a:r>
          </a:p>
          <a:p>
            <a:pPr lvl="1"/>
            <a:r>
              <a:rPr lang="en-US" dirty="0"/>
              <a:t>Y -&gt; XZ</a:t>
            </a:r>
          </a:p>
          <a:p>
            <a:pPr lvl="1"/>
            <a:r>
              <a:rPr lang="en-US" dirty="0"/>
              <a:t>WX -&gt; Y</a:t>
            </a:r>
          </a:p>
          <a:p>
            <a:pPr lvl="1"/>
            <a:endParaRPr lang="en-US" dirty="0"/>
          </a:p>
          <a:p>
            <a:r>
              <a:rPr lang="en-US" dirty="0"/>
              <a:t>Candidate Key</a:t>
            </a:r>
          </a:p>
          <a:p>
            <a:pPr marL="0" indent="0">
              <a:buNone/>
            </a:pPr>
            <a:r>
              <a:rPr lang="en-US" dirty="0"/>
              <a:t>{Y}, {ZX}, {WX}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NF3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5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A06CD-8366-40A8-AC84-87EF676E4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861"/>
            <a:ext cx="10515600" cy="5791200"/>
          </a:xfrm>
        </p:spPr>
        <p:txBody>
          <a:bodyPr>
            <a:normAutofit/>
          </a:bodyPr>
          <a:lstStyle/>
          <a:p>
            <a:r>
              <a:rPr lang="en-US" dirty="0"/>
              <a:t>R(A,B,C,D,E,F,G,H)</a:t>
            </a:r>
          </a:p>
          <a:p>
            <a:pPr lvl="1"/>
            <a:r>
              <a:rPr lang="en-US" dirty="0"/>
              <a:t>CH -&gt;G</a:t>
            </a:r>
          </a:p>
          <a:p>
            <a:pPr lvl="1"/>
            <a:r>
              <a:rPr lang="en-US" dirty="0"/>
              <a:t>A -&gt; BC</a:t>
            </a:r>
          </a:p>
          <a:p>
            <a:pPr lvl="1"/>
            <a:r>
              <a:rPr lang="en-US" dirty="0"/>
              <a:t>B -&gt; CFH</a:t>
            </a:r>
          </a:p>
          <a:p>
            <a:pPr lvl="1"/>
            <a:r>
              <a:rPr lang="en-US" dirty="0"/>
              <a:t>E -&gt;A</a:t>
            </a:r>
          </a:p>
          <a:p>
            <a:pPr lvl="1"/>
            <a:endParaRPr lang="en-US" dirty="0"/>
          </a:p>
          <a:p>
            <a:r>
              <a:rPr lang="en-US" dirty="0"/>
              <a:t>Candidate Key</a:t>
            </a:r>
          </a:p>
          <a:p>
            <a:pPr marL="0" indent="0">
              <a:buNone/>
            </a:pPr>
            <a:r>
              <a:rPr lang="en-US" dirty="0"/>
              <a:t>{DE}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NF1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9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A06CD-8366-40A8-AC84-87EF676E4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861"/>
            <a:ext cx="10515600" cy="5791200"/>
          </a:xfrm>
        </p:spPr>
        <p:txBody>
          <a:bodyPr>
            <a:normAutofit/>
          </a:bodyPr>
          <a:lstStyle/>
          <a:p>
            <a:r>
              <a:rPr lang="en-US" dirty="0"/>
              <a:t>R(A,B,C,D,E)</a:t>
            </a:r>
          </a:p>
          <a:p>
            <a:pPr lvl="1"/>
            <a:r>
              <a:rPr lang="en-US" dirty="0"/>
              <a:t>A -&gt;BC</a:t>
            </a:r>
          </a:p>
          <a:p>
            <a:pPr lvl="1"/>
            <a:r>
              <a:rPr lang="en-US" dirty="0"/>
              <a:t>CD -&gt; E</a:t>
            </a:r>
          </a:p>
          <a:p>
            <a:pPr lvl="1"/>
            <a:r>
              <a:rPr lang="en-US" dirty="0"/>
              <a:t>B -&gt;D</a:t>
            </a:r>
          </a:p>
          <a:p>
            <a:pPr lvl="1"/>
            <a:r>
              <a:rPr lang="en-US" dirty="0"/>
              <a:t>E-&gt; A</a:t>
            </a:r>
          </a:p>
          <a:p>
            <a:pPr lvl="1"/>
            <a:endParaRPr lang="en-US" dirty="0"/>
          </a:p>
          <a:p>
            <a:r>
              <a:rPr lang="en-US" dirty="0"/>
              <a:t>Candidate Key</a:t>
            </a:r>
          </a:p>
          <a:p>
            <a:pPr marL="0" indent="0">
              <a:buNone/>
            </a:pPr>
            <a:r>
              <a:rPr lang="en-US" dirty="0"/>
              <a:t>{A}, {E}, {BC}, {CD}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NF3</a:t>
            </a:r>
          </a:p>
        </p:txBody>
      </p:sp>
    </p:spTree>
    <p:extLst>
      <p:ext uri="{BB962C8B-B14F-4D97-AF65-F5344CB8AC3E}">
        <p14:creationId xmlns:p14="http://schemas.microsoft.com/office/powerpoint/2010/main" val="91180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C06E9B-2BA6-453C-A8BA-D3D3A99D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שאלת מבחן – 2018 מועד א'.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6A8580-D9A2-4BA0-998F-C67005BEF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 marL="0" indent="0" algn="r" rtl="1">
              <a:buNone/>
            </a:pPr>
            <a:r>
              <a:rPr lang="he-IL" dirty="0"/>
              <a:t>נתונה </a:t>
            </a:r>
            <a:r>
              <a:rPr lang="he-IL" dirty="0" err="1"/>
              <a:t>הרלציה</a:t>
            </a:r>
            <a:r>
              <a:rPr lang="he-IL" dirty="0"/>
              <a:t> הבאה: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R(</a:t>
            </a:r>
            <a:r>
              <a:rPr lang="en-US" u="sng" dirty="0"/>
              <a:t>A, B, C</a:t>
            </a:r>
            <a:r>
              <a:rPr lang="en-US" dirty="0"/>
              <a:t>, D, E, F)</a:t>
            </a:r>
          </a:p>
          <a:p>
            <a:pPr marL="0" indent="0" algn="r" rtl="1">
              <a:buNone/>
            </a:pPr>
            <a:r>
              <a:rPr lang="he-IL" dirty="0"/>
              <a:t>ונתונה הרשימה החלקית הבאה של התלויות:</a:t>
            </a:r>
            <a:endParaRPr lang="en-US" dirty="0"/>
          </a:p>
          <a:p>
            <a:pPr algn="l"/>
            <a:r>
              <a:rPr lang="en-US" dirty="0"/>
              <a:t>{A, B, F} -&gt;E</a:t>
            </a:r>
          </a:p>
          <a:p>
            <a:pPr algn="l"/>
            <a:r>
              <a:rPr lang="en-US" dirty="0"/>
              <a:t>{A, B, C}-&gt;E</a:t>
            </a:r>
          </a:p>
          <a:p>
            <a:pPr algn="l"/>
            <a:r>
              <a:rPr lang="en-US" dirty="0"/>
              <a:t>{E, F} -&gt; D</a:t>
            </a:r>
          </a:p>
          <a:p>
            <a:pPr marL="0" lvl="0" indent="0" algn="r" rtl="1">
              <a:buNone/>
            </a:pPr>
            <a:r>
              <a:rPr lang="he-IL" dirty="0"/>
              <a:t>כמו כן נתון ש </a:t>
            </a:r>
            <a:r>
              <a:rPr lang="en-US" dirty="0"/>
              <a:t>A,B,C</a:t>
            </a:r>
            <a:r>
              <a:rPr lang="he-IL" dirty="0"/>
              <a:t> יחד מהווים </a:t>
            </a:r>
            <a:r>
              <a:rPr lang="en-US" dirty="0"/>
              <a:t>candidate key</a:t>
            </a:r>
            <a:r>
              <a:rPr lang="he-IL" dirty="0"/>
              <a:t>, והם קבוצת ה</a:t>
            </a:r>
            <a:r>
              <a:rPr lang="en-US" dirty="0"/>
              <a:t>candidate key</a:t>
            </a:r>
            <a:r>
              <a:rPr lang="he-IL" dirty="0"/>
              <a:t> היחידה שקיימת </a:t>
            </a:r>
            <a:r>
              <a:rPr lang="he-IL" dirty="0" err="1"/>
              <a:t>לרלציה</a:t>
            </a:r>
            <a:r>
              <a:rPr lang="he-IL" dirty="0"/>
              <a:t>. </a:t>
            </a:r>
            <a:endParaRPr lang="en-US" dirty="0"/>
          </a:p>
          <a:p>
            <a:pPr marL="0" lvl="0" indent="0" algn="r" rtl="1">
              <a:buNone/>
            </a:pPr>
            <a:r>
              <a:rPr lang="he-IL" dirty="0"/>
              <a:t>כמו כן נתון </a:t>
            </a:r>
            <a:r>
              <a:rPr lang="he-IL" dirty="0" err="1"/>
              <a:t>שהרלציה</a:t>
            </a:r>
            <a:r>
              <a:rPr lang="he-IL" dirty="0"/>
              <a:t> עונה על </a:t>
            </a:r>
            <a:r>
              <a:rPr lang="en-US" dirty="0"/>
              <a:t> 1NF </a:t>
            </a:r>
            <a:r>
              <a:rPr lang="he-IL" b="1" dirty="0"/>
              <a:t>ולא עונה</a:t>
            </a:r>
            <a:r>
              <a:rPr lang="he-IL" dirty="0"/>
              <a:t> על </a:t>
            </a:r>
            <a:r>
              <a:rPr lang="en-US" dirty="0"/>
              <a:t>2NF</a:t>
            </a:r>
            <a:r>
              <a:rPr lang="he-IL" dirty="0"/>
              <a:t>. </a:t>
            </a:r>
            <a:endParaRPr lang="en-US" dirty="0"/>
          </a:p>
          <a:p>
            <a:pPr algn="r" rtl="1"/>
            <a:r>
              <a:rPr lang="he-IL" dirty="0"/>
              <a:t>ציינו מדוע בהכרח קיימות תלויות נוספות שלא מופיעות לעיל (4 נק')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>
                <a:solidFill>
                  <a:schemeClr val="accent1"/>
                </a:solidFill>
              </a:rPr>
              <a:t>		מאחר ש</a:t>
            </a:r>
            <a:r>
              <a:rPr lang="en-US" dirty="0">
                <a:solidFill>
                  <a:schemeClr val="accent1"/>
                </a:solidFill>
              </a:rPr>
              <a:t>A,B,C</a:t>
            </a:r>
            <a:r>
              <a:rPr lang="he-IL" dirty="0">
                <a:solidFill>
                  <a:schemeClr val="accent1"/>
                </a:solidFill>
              </a:rPr>
              <a:t> לא מהווים מפתח. שכן, אי אפשר להגיע בעזרתם ל</a:t>
            </a: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he-IL" dirty="0">
                <a:solidFill>
                  <a:schemeClr val="accent1"/>
                </a:solidFill>
              </a:rPr>
              <a:t> </a:t>
            </a:r>
            <a:r>
              <a:rPr lang="he-IL" dirty="0" err="1">
                <a:solidFill>
                  <a:schemeClr val="accent1"/>
                </a:solidFill>
              </a:rPr>
              <a:t>ול</a:t>
            </a:r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he-IL" dirty="0">
                <a:solidFill>
                  <a:schemeClr val="accent1"/>
                </a:solidFill>
              </a:rPr>
              <a:t>.</a:t>
            </a:r>
          </a:p>
          <a:p>
            <a:pPr algn="r" rtl="1"/>
            <a:endParaRPr lang="en-US" dirty="0"/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0306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C06E9B-2BA6-453C-A8BA-D3D3A99D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שאלת מבחן – 2018 מועד א'.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6A8580-D9A2-4BA0-998F-C67005BEF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566"/>
            <a:ext cx="10515600" cy="5128309"/>
          </a:xfrm>
        </p:spPr>
        <p:txBody>
          <a:bodyPr>
            <a:normAutofit fontScale="77500" lnSpcReduction="20000"/>
          </a:bodyPr>
          <a:lstStyle/>
          <a:p>
            <a:pPr marL="0" indent="0" algn="r" rtl="1">
              <a:buNone/>
            </a:pPr>
            <a:r>
              <a:rPr lang="he-IL" dirty="0"/>
              <a:t>נתונה </a:t>
            </a:r>
            <a:r>
              <a:rPr lang="he-IL" dirty="0" err="1"/>
              <a:t>הרלציה</a:t>
            </a:r>
            <a:r>
              <a:rPr lang="he-IL" dirty="0"/>
              <a:t> הבאה: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R(</a:t>
            </a:r>
            <a:r>
              <a:rPr lang="en-US" u="sng" dirty="0"/>
              <a:t>A, B, C</a:t>
            </a:r>
            <a:r>
              <a:rPr lang="en-US" dirty="0"/>
              <a:t>, D, E, F)</a:t>
            </a:r>
          </a:p>
          <a:p>
            <a:pPr marL="0" indent="0" algn="r" rtl="1">
              <a:buNone/>
            </a:pPr>
            <a:r>
              <a:rPr lang="he-IL" dirty="0"/>
              <a:t>ונתונה הרשימה החלקית הבאה של התלויות:</a:t>
            </a:r>
            <a:endParaRPr lang="en-US" dirty="0"/>
          </a:p>
          <a:p>
            <a:pPr algn="l"/>
            <a:r>
              <a:rPr lang="en-US" dirty="0"/>
              <a:t>{A, B, F} -&gt;E</a:t>
            </a:r>
          </a:p>
          <a:p>
            <a:pPr algn="l"/>
            <a:r>
              <a:rPr lang="en-US" dirty="0"/>
              <a:t>{A, B, C}-&gt;E</a:t>
            </a:r>
          </a:p>
          <a:p>
            <a:pPr algn="l"/>
            <a:r>
              <a:rPr lang="en-US" dirty="0"/>
              <a:t>{E, F} -&gt; D</a:t>
            </a:r>
          </a:p>
          <a:p>
            <a:pPr marL="0" lvl="0" indent="0" algn="r" rtl="1">
              <a:buNone/>
            </a:pPr>
            <a:r>
              <a:rPr lang="he-IL" dirty="0"/>
              <a:t>כמו כן נתון ש </a:t>
            </a:r>
            <a:r>
              <a:rPr lang="en-US" dirty="0"/>
              <a:t>A,B,C</a:t>
            </a:r>
            <a:r>
              <a:rPr lang="he-IL" dirty="0"/>
              <a:t> יחד מהווים </a:t>
            </a:r>
            <a:r>
              <a:rPr lang="en-US" dirty="0"/>
              <a:t>candidate key</a:t>
            </a:r>
            <a:r>
              <a:rPr lang="he-IL" dirty="0"/>
              <a:t>, והם קבוצת ה</a:t>
            </a:r>
            <a:r>
              <a:rPr lang="en-US" dirty="0"/>
              <a:t>candidate key</a:t>
            </a:r>
            <a:r>
              <a:rPr lang="he-IL" dirty="0"/>
              <a:t> היחידה שקיימת </a:t>
            </a:r>
            <a:r>
              <a:rPr lang="he-IL" dirty="0" err="1"/>
              <a:t>לרלציה</a:t>
            </a:r>
            <a:r>
              <a:rPr lang="he-IL" dirty="0"/>
              <a:t>. </a:t>
            </a:r>
            <a:endParaRPr lang="en-US" dirty="0"/>
          </a:p>
          <a:p>
            <a:pPr marL="0" lvl="0" indent="0" algn="r" rtl="1">
              <a:buNone/>
            </a:pPr>
            <a:r>
              <a:rPr lang="he-IL" dirty="0"/>
              <a:t>כמו כן נתון </a:t>
            </a:r>
            <a:r>
              <a:rPr lang="he-IL" dirty="0" err="1"/>
              <a:t>שהרלציה</a:t>
            </a:r>
            <a:r>
              <a:rPr lang="he-IL" dirty="0"/>
              <a:t> עונה על </a:t>
            </a:r>
            <a:r>
              <a:rPr lang="en-US" dirty="0"/>
              <a:t> 1NF </a:t>
            </a:r>
            <a:r>
              <a:rPr lang="he-IL" b="1" dirty="0"/>
              <a:t>ולא עונה</a:t>
            </a:r>
            <a:r>
              <a:rPr lang="he-IL" dirty="0"/>
              <a:t> על </a:t>
            </a:r>
            <a:r>
              <a:rPr lang="en-US" dirty="0"/>
              <a:t>2NF</a:t>
            </a:r>
            <a:r>
              <a:rPr lang="he-IL" dirty="0"/>
              <a:t>. </a:t>
            </a:r>
            <a:endParaRPr lang="en-US" dirty="0"/>
          </a:p>
          <a:p>
            <a:pPr algn="r" rtl="1"/>
            <a:r>
              <a:rPr lang="he-IL" dirty="0" err="1"/>
              <a:t>כיתבו</a:t>
            </a:r>
            <a:r>
              <a:rPr lang="he-IL" dirty="0"/>
              <a:t> תלויות נוספות כך שקיומן יענה על התנאים הנתונים. יש להוסיף את מספר התלויות המינימאלי (כלומר יש להוסיף כמה שפחות תלויות)  (6 נק’)</a:t>
            </a:r>
          </a:p>
          <a:p>
            <a:pPr algn="r" rtl="1"/>
            <a:endParaRPr lang="he-IL" dirty="0"/>
          </a:p>
          <a:p>
            <a:pPr marL="2743200" lvl="6" indent="0" algn="r" rtl="1">
              <a:buNone/>
            </a:pPr>
            <a:r>
              <a:rPr lang="he-IL" sz="2800" dirty="0">
                <a:solidFill>
                  <a:schemeClr val="accent1"/>
                </a:solidFill>
              </a:rPr>
              <a:t>כרגע, רשימת התלויות מקיימת גם את </a:t>
            </a:r>
            <a:r>
              <a:rPr lang="en-US" sz="2800" dirty="0">
                <a:solidFill>
                  <a:schemeClr val="accent1"/>
                </a:solidFill>
              </a:rPr>
              <a:t>2NF</a:t>
            </a:r>
            <a:r>
              <a:rPr lang="he-IL" sz="2800" dirty="0">
                <a:solidFill>
                  <a:schemeClr val="accent1"/>
                </a:solidFill>
              </a:rPr>
              <a:t>. נצטרך להוסיף תלות שתעזור לנו להשיג את כל השדות בעזרת המפתח, וגם תפריח את </a:t>
            </a:r>
            <a:r>
              <a:rPr lang="en-US" sz="2800" dirty="0">
                <a:solidFill>
                  <a:schemeClr val="accent1"/>
                </a:solidFill>
              </a:rPr>
              <a:t>2NF</a:t>
            </a:r>
            <a:r>
              <a:rPr lang="he-IL" sz="2800" dirty="0">
                <a:solidFill>
                  <a:schemeClr val="accent1"/>
                </a:solidFill>
              </a:rPr>
              <a:t>. למשל -    </a:t>
            </a:r>
            <a:r>
              <a:rPr lang="en-US" sz="2800" dirty="0">
                <a:solidFill>
                  <a:schemeClr val="accent1"/>
                </a:solidFill>
              </a:rPr>
              <a:t>A-&gt;F</a:t>
            </a:r>
          </a:p>
          <a:p>
            <a:pPr marL="0" indent="0" algn="r" rtl="1">
              <a:buNone/>
            </a:pPr>
            <a:endParaRPr lang="he-IL" dirty="0">
              <a:solidFill>
                <a:schemeClr val="accent1"/>
              </a:solidFill>
            </a:endParaRPr>
          </a:p>
          <a:p>
            <a:pPr algn="r" rtl="1"/>
            <a:endParaRPr lang="en-US" dirty="0"/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053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9E25-D1AE-491A-B344-F0FC20D3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>
                <a:cs typeface="+mn-cs"/>
              </a:rPr>
              <a:t>רמות נירמול</a:t>
            </a:r>
            <a:endParaRPr lang="en-US" dirty="0"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BD022-C567-4E84-ACF5-B235C9345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NF1 - Every attribute must hold a single atomic value (searchability)</a:t>
            </a:r>
          </a:p>
          <a:p>
            <a:r>
              <a:rPr lang="en-US" dirty="0"/>
              <a:t>NF2 - </a:t>
            </a:r>
            <a:r>
              <a:rPr lang="en-US" dirty="0">
                <a:solidFill>
                  <a:srgbClr val="FF0000"/>
                </a:solidFill>
              </a:rPr>
              <a:t>Non-prime</a:t>
            </a:r>
            <a:r>
              <a:rPr lang="en-US" dirty="0"/>
              <a:t> attributes don't depend on a (strict) subset of a candidate key.</a:t>
            </a:r>
          </a:p>
          <a:p>
            <a:r>
              <a:rPr lang="en-US" dirty="0"/>
              <a:t>NF3 - </a:t>
            </a:r>
            <a:r>
              <a:rPr lang="en-US" dirty="0">
                <a:solidFill>
                  <a:srgbClr val="FF0000"/>
                </a:solidFill>
              </a:rPr>
              <a:t>Non-prime</a:t>
            </a:r>
            <a:r>
              <a:rPr lang="en-US" dirty="0"/>
              <a:t> attributes cannot depend on any set that isn't a super-key (transitive dependency).</a:t>
            </a:r>
            <a:endParaRPr lang="he-IL" dirty="0"/>
          </a:p>
          <a:p>
            <a:r>
              <a:rPr lang="en-US" dirty="0"/>
              <a:t>NF3.5 (BCNF) - For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two sets, X, Y, (Y</a:t>
            </a:r>
            <a:r>
              <a:rPr lang="en-US" dirty="0">
                <a:latin typeface="MS UI Gothic"/>
                <a:ea typeface="MS UI Gothic"/>
              </a:rPr>
              <a:t>⊈</a:t>
            </a:r>
            <a:r>
              <a:rPr lang="en-US" dirty="0"/>
              <a:t>X) such that X</a:t>
            </a:r>
            <a:r>
              <a:rPr lang="en-US" dirty="0">
                <a:sym typeface="Wingdings" pitchFamily="2" charset="2"/>
              </a:rPr>
              <a:t>Y, X is a super-key.</a:t>
            </a:r>
          </a:p>
          <a:p>
            <a:r>
              <a:rPr lang="en-US" dirty="0">
                <a:sym typeface="Wingdings" pitchFamily="2" charset="2"/>
              </a:rPr>
              <a:t>NF4 - </a:t>
            </a:r>
            <a:r>
              <a:rPr lang="en-US" dirty="0"/>
              <a:t>no multivalued dependencies.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endParaRPr lang="en-US" dirty="0"/>
          </a:p>
          <a:p>
            <a:pPr algn="l"/>
            <a:endParaRPr lang="en-US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5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0A5B43-ACA2-4967-BFB0-36A44FEF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2 "טריקים" שיקלו עלינו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1FABAAD-C49D-4D78-9F07-F695E1920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שדות שלא מופיעים מימין בכלל – חייבים להיות מוכלים במפתח.</a:t>
            </a:r>
          </a:p>
          <a:p>
            <a:pPr algn="r" rtl="1"/>
            <a:r>
              <a:rPr lang="he-IL" dirty="0"/>
              <a:t>שדות שנמצאים רק בימין, ולא בשמאל – חייבים להיות </a:t>
            </a:r>
            <a:r>
              <a:rPr lang="en-US" dirty="0"/>
              <a:t>non prime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769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4F17-9C66-4C64-BDB1-7E81B005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2"/>
          </a:xfrm>
        </p:spPr>
        <p:txBody>
          <a:bodyPr>
            <a:normAutofit/>
          </a:bodyPr>
          <a:lstStyle/>
          <a:p>
            <a:pPr algn="ctr" rtl="1"/>
            <a:r>
              <a:rPr lang="he-IL" dirty="0">
                <a:cs typeface="+mn-cs"/>
              </a:rPr>
              <a:t>תרגילים</a:t>
            </a:r>
            <a:endParaRPr lang="en-US" dirty="0"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BD8BE-A195-46EA-93BB-BA616B35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566"/>
            <a:ext cx="10515600" cy="4812397"/>
          </a:xfrm>
        </p:spPr>
        <p:txBody>
          <a:bodyPr/>
          <a:lstStyle/>
          <a:p>
            <a:r>
              <a:rPr lang="en-US" dirty="0"/>
              <a:t>R(A,B,C,D)</a:t>
            </a:r>
          </a:p>
          <a:p>
            <a:pPr lvl="1"/>
            <a:r>
              <a:rPr lang="en-US" dirty="0"/>
              <a:t>A-&gt;BCD</a:t>
            </a:r>
          </a:p>
          <a:p>
            <a:pPr lvl="1"/>
            <a:r>
              <a:rPr lang="en-US" dirty="0"/>
              <a:t>BC-&gt;AD</a:t>
            </a:r>
          </a:p>
          <a:p>
            <a:pPr lvl="1"/>
            <a:r>
              <a:rPr lang="en-US" dirty="0"/>
              <a:t>D-&gt;B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Candidate Key</a:t>
            </a:r>
          </a:p>
          <a:p>
            <a:pPr marL="0" indent="0">
              <a:buNone/>
            </a:pPr>
            <a:r>
              <a:rPr lang="en-US" dirty="0"/>
              <a:t>{A}, {BC}, {CD}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NF3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2A6254-5624-4EC1-92AF-5F1AF9032EAA}"/>
              </a:ext>
            </a:extLst>
          </p:cNvPr>
          <p:cNvSpPr txBox="1">
            <a:spLocks/>
          </p:cNvSpPr>
          <p:nvPr/>
        </p:nvSpPr>
        <p:spPr>
          <a:xfrm>
            <a:off x="1143000" y="3897783"/>
            <a:ext cx="10515600" cy="758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8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BD8BE-A195-46EA-93BB-BA616B35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566"/>
            <a:ext cx="10515600" cy="4812397"/>
          </a:xfrm>
        </p:spPr>
        <p:txBody>
          <a:bodyPr/>
          <a:lstStyle/>
          <a:p>
            <a:r>
              <a:rPr lang="en-US" dirty="0"/>
              <a:t>R(A,B,C,D,E)</a:t>
            </a:r>
          </a:p>
          <a:p>
            <a:pPr lvl="1"/>
            <a:r>
              <a:rPr lang="en-US" dirty="0"/>
              <a:t>A-&gt;B</a:t>
            </a:r>
          </a:p>
          <a:p>
            <a:pPr lvl="1"/>
            <a:r>
              <a:rPr lang="en-US" dirty="0"/>
              <a:t>ED-&gt;A</a:t>
            </a:r>
          </a:p>
          <a:p>
            <a:pPr lvl="1"/>
            <a:r>
              <a:rPr lang="en-US" dirty="0"/>
              <a:t>BC-&gt;E</a:t>
            </a:r>
          </a:p>
          <a:p>
            <a:pPr lvl="1"/>
            <a:endParaRPr lang="en-US" dirty="0"/>
          </a:p>
          <a:p>
            <a:r>
              <a:rPr lang="en-US" dirty="0"/>
              <a:t>Candidate Key</a:t>
            </a:r>
          </a:p>
          <a:p>
            <a:pPr marL="0" indent="0">
              <a:buNone/>
            </a:pPr>
            <a:r>
              <a:rPr lang="en-US" dirty="0"/>
              <a:t>{ACD}, {BCD}, {ECD}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NF3</a:t>
            </a:r>
          </a:p>
        </p:txBody>
      </p:sp>
    </p:spTree>
    <p:extLst>
      <p:ext uri="{BB962C8B-B14F-4D97-AF65-F5344CB8AC3E}">
        <p14:creationId xmlns:p14="http://schemas.microsoft.com/office/powerpoint/2010/main" val="50504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9B519-0E1C-4D9A-A870-149A52134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/>
          <a:lstStyle/>
          <a:p>
            <a:r>
              <a:rPr lang="en-US" dirty="0"/>
              <a:t>R(A,B,C,D,E,F,G,H)</a:t>
            </a:r>
          </a:p>
          <a:p>
            <a:pPr lvl="1"/>
            <a:r>
              <a:rPr lang="en-US" dirty="0"/>
              <a:t>AB-&gt;C</a:t>
            </a:r>
          </a:p>
          <a:p>
            <a:pPr lvl="1"/>
            <a:r>
              <a:rPr lang="en-US" dirty="0"/>
              <a:t>BD-&gt;EF</a:t>
            </a:r>
          </a:p>
          <a:p>
            <a:pPr lvl="1"/>
            <a:r>
              <a:rPr lang="en-US" dirty="0"/>
              <a:t>AD-&gt;G</a:t>
            </a:r>
          </a:p>
          <a:p>
            <a:pPr lvl="1"/>
            <a:r>
              <a:rPr lang="en-US" dirty="0"/>
              <a:t>A-&gt;H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Candidate Key</a:t>
            </a:r>
          </a:p>
          <a:p>
            <a:pPr marL="0" indent="0">
              <a:buNone/>
            </a:pPr>
            <a:r>
              <a:rPr lang="en-US" dirty="0"/>
              <a:t>{ABD}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NF1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7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241-478E-42B6-835E-31A02E15F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8870"/>
            <a:ext cx="10515600" cy="5448093"/>
          </a:xfrm>
        </p:spPr>
        <p:txBody>
          <a:bodyPr/>
          <a:lstStyle/>
          <a:p>
            <a:r>
              <a:rPr lang="en-US" dirty="0"/>
              <a:t>R(A,B,C,D,E,F,G,H)</a:t>
            </a:r>
          </a:p>
          <a:p>
            <a:pPr lvl="1"/>
            <a:r>
              <a:rPr lang="en-US" dirty="0"/>
              <a:t>AB -&gt; C</a:t>
            </a:r>
          </a:p>
          <a:p>
            <a:pPr lvl="1"/>
            <a:r>
              <a:rPr lang="en-US" dirty="0"/>
              <a:t>A -&gt; DF</a:t>
            </a:r>
          </a:p>
          <a:p>
            <a:pPr lvl="1"/>
            <a:r>
              <a:rPr lang="en-US" dirty="0"/>
              <a:t>B -&gt;F</a:t>
            </a:r>
          </a:p>
          <a:p>
            <a:pPr lvl="1"/>
            <a:r>
              <a:rPr lang="en-US" dirty="0"/>
              <a:t>F -&gt;GH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Candidate Key</a:t>
            </a:r>
          </a:p>
          <a:p>
            <a:pPr marL="0" indent="0">
              <a:buNone/>
            </a:pPr>
            <a:r>
              <a:rPr lang="en-US" dirty="0"/>
              <a:t>{ABE}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NF1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241-478E-42B6-835E-31A02E15F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8870"/>
            <a:ext cx="10515600" cy="5448093"/>
          </a:xfrm>
        </p:spPr>
        <p:txBody>
          <a:bodyPr/>
          <a:lstStyle/>
          <a:p>
            <a:r>
              <a:rPr lang="en-US" dirty="0"/>
              <a:t>R(A,B,C,D,E)</a:t>
            </a:r>
          </a:p>
          <a:p>
            <a:pPr lvl="1"/>
            <a:r>
              <a:rPr lang="en-US" dirty="0"/>
              <a:t>BC -&gt; ADE</a:t>
            </a:r>
          </a:p>
          <a:p>
            <a:pPr lvl="1"/>
            <a:r>
              <a:rPr lang="en-US" dirty="0"/>
              <a:t>D -&gt;B</a:t>
            </a:r>
          </a:p>
          <a:p>
            <a:pPr lvl="1"/>
            <a:endParaRPr lang="en-US" dirty="0"/>
          </a:p>
          <a:p>
            <a:r>
              <a:rPr lang="en-US" dirty="0"/>
              <a:t>Candidate Key</a:t>
            </a:r>
          </a:p>
          <a:p>
            <a:pPr marL="0" indent="0">
              <a:buNone/>
            </a:pPr>
            <a:r>
              <a:rPr lang="en-US" dirty="0"/>
              <a:t>{CB}, {CD}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NF3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1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A6B3D-22F5-4056-80E7-8BDF3DE05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6104"/>
            <a:ext cx="10515600" cy="5540859"/>
          </a:xfrm>
        </p:spPr>
        <p:txBody>
          <a:bodyPr/>
          <a:lstStyle/>
          <a:p>
            <a:r>
              <a:rPr lang="en-US" dirty="0"/>
              <a:t>R(A,B,C,D,E)</a:t>
            </a:r>
          </a:p>
          <a:p>
            <a:pPr lvl="1"/>
            <a:r>
              <a:rPr lang="en-US" dirty="0"/>
              <a:t>AB -&gt; CD</a:t>
            </a:r>
          </a:p>
          <a:p>
            <a:pPr lvl="1"/>
            <a:r>
              <a:rPr lang="en-US" dirty="0"/>
              <a:t>D -&gt; A</a:t>
            </a:r>
          </a:p>
          <a:p>
            <a:pPr lvl="1"/>
            <a:r>
              <a:rPr lang="en-US" dirty="0"/>
              <a:t>BC -&gt; DE</a:t>
            </a:r>
          </a:p>
          <a:p>
            <a:pPr lvl="1"/>
            <a:endParaRPr lang="en-US" dirty="0"/>
          </a:p>
          <a:p>
            <a:r>
              <a:rPr lang="en-US" dirty="0"/>
              <a:t>Candidate Key</a:t>
            </a:r>
          </a:p>
          <a:p>
            <a:pPr marL="0" indent="0">
              <a:buNone/>
            </a:pPr>
            <a:r>
              <a:rPr lang="en-US" dirty="0"/>
              <a:t>{BA}, {BC}, {BD}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NF3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7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3217</TotalTime>
  <Words>765</Words>
  <Application>Microsoft Office PowerPoint</Application>
  <PresentationFormat>מסך רחב</PresentationFormat>
  <Paragraphs>142</Paragraphs>
  <Slides>16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1" baseType="lpstr">
      <vt:lpstr>MS UI Gothic</vt:lpstr>
      <vt:lpstr>Arial</vt:lpstr>
      <vt:lpstr>Calibri</vt:lpstr>
      <vt:lpstr>Calibri Light</vt:lpstr>
      <vt:lpstr>Office Theme</vt:lpstr>
      <vt:lpstr>מסדי נתונים</vt:lpstr>
      <vt:lpstr>רמות נירמול</vt:lpstr>
      <vt:lpstr>2 "טריקים" שיקלו עלינו</vt:lpstr>
      <vt:lpstr>תרגילים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שאלת מבחן – 2018 מועד א'.</vt:lpstr>
      <vt:lpstr>שאלת מבחן – 2018 מועד א'.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תרגול 2</dc:title>
  <dc:creator>Moshe Stekel</dc:creator>
  <cp:lastModifiedBy>חיה לוינגר</cp:lastModifiedBy>
  <cp:revision>83</cp:revision>
  <dcterms:created xsi:type="dcterms:W3CDTF">2017-08-13T07:35:40Z</dcterms:created>
  <dcterms:modified xsi:type="dcterms:W3CDTF">2021-03-23T09:05:08Z</dcterms:modified>
</cp:coreProperties>
</file>