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40"/>
  </p:notesMasterIdLst>
  <p:sldIdLst>
    <p:sldId id="305" r:id="rId3"/>
    <p:sldId id="307" r:id="rId4"/>
    <p:sldId id="308" r:id="rId5"/>
    <p:sldId id="309" r:id="rId6"/>
    <p:sldId id="310" r:id="rId7"/>
    <p:sldId id="311" r:id="rId8"/>
    <p:sldId id="324" r:id="rId9"/>
    <p:sldId id="313" r:id="rId10"/>
    <p:sldId id="312" r:id="rId11"/>
    <p:sldId id="314" r:id="rId12"/>
    <p:sldId id="315" r:id="rId13"/>
    <p:sldId id="316" r:id="rId14"/>
    <p:sldId id="287" r:id="rId15"/>
    <p:sldId id="288" r:id="rId16"/>
    <p:sldId id="289" r:id="rId17"/>
    <p:sldId id="290" r:id="rId18"/>
    <p:sldId id="291" r:id="rId19"/>
    <p:sldId id="292" r:id="rId20"/>
    <p:sldId id="325" r:id="rId21"/>
    <p:sldId id="258" r:id="rId22"/>
    <p:sldId id="259" r:id="rId23"/>
    <p:sldId id="272" r:id="rId24"/>
    <p:sldId id="271" r:id="rId25"/>
    <p:sldId id="260" r:id="rId26"/>
    <p:sldId id="273" r:id="rId27"/>
    <p:sldId id="261" r:id="rId28"/>
    <p:sldId id="262" r:id="rId29"/>
    <p:sldId id="274" r:id="rId30"/>
    <p:sldId id="275" r:id="rId31"/>
    <p:sldId id="276" r:id="rId32"/>
    <p:sldId id="266" r:id="rId33"/>
    <p:sldId id="265" r:id="rId34"/>
    <p:sldId id="263" r:id="rId35"/>
    <p:sldId id="277" r:id="rId36"/>
    <p:sldId id="278" r:id="rId37"/>
    <p:sldId id="279" r:id="rId38"/>
    <p:sldId id="280" r:id="rId3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AA816-AB73-4E28-AC10-B4F3E017F798}" v="6" dt="2021-05-04T08:22:56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44598" autoAdjust="0"/>
  </p:normalViewPr>
  <p:slideViewPr>
    <p:cSldViewPr>
      <p:cViewPr varScale="1">
        <p:scale>
          <a:sx n="38" d="100"/>
          <a:sy n="38" d="100"/>
        </p:scale>
        <p:origin x="27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C33FF682-617A-490C-ADB7-669C095C10A4}"/>
    <pc:docChg chg="modSld">
      <pc:chgData name="חיה לוינגר" userId="5d951fd5-b2c4-4aa8-8d82-61ad5dbae658" providerId="ADAL" clId="{C33FF682-617A-490C-ADB7-669C095C10A4}" dt="2020-05-21T06:28:00.256" v="153" actId="13926"/>
      <pc:docMkLst>
        <pc:docMk/>
      </pc:docMkLst>
      <pc:sldChg chg="modNotesTx">
        <pc:chgData name="חיה לוינגר" userId="5d951fd5-b2c4-4aa8-8d82-61ad5dbae658" providerId="ADAL" clId="{C33FF682-617A-490C-ADB7-669C095C10A4}" dt="2020-05-21T06:28:00.256" v="153" actId="13926"/>
        <pc:sldMkLst>
          <pc:docMk/>
          <pc:sldMk cId="927762096" sldId="287"/>
        </pc:sldMkLst>
      </pc:sldChg>
    </pc:docChg>
  </pc:docChgLst>
  <pc:docChgLst>
    <pc:chgData name="חיה לוינגר" userId="5d951fd5-b2c4-4aa8-8d82-61ad5dbae658" providerId="ADAL" clId="{40FAA816-AB73-4E28-AC10-B4F3E017F798}"/>
    <pc:docChg chg="undo custSel addSld delSld modSld">
      <pc:chgData name="חיה לוינגר" userId="5d951fd5-b2c4-4aa8-8d82-61ad5dbae658" providerId="ADAL" clId="{40FAA816-AB73-4E28-AC10-B4F3E017F798}" dt="2021-05-04T10:06:07.409" v="110" actId="2696"/>
      <pc:docMkLst>
        <pc:docMk/>
      </pc:docMkLst>
      <pc:sldChg chg="modNotesTx">
        <pc:chgData name="חיה לוינגר" userId="5d951fd5-b2c4-4aa8-8d82-61ad5dbae658" providerId="ADAL" clId="{40FAA816-AB73-4E28-AC10-B4F3E017F798}" dt="2021-04-27T08:24:05.103" v="9"/>
        <pc:sldMkLst>
          <pc:docMk/>
          <pc:sldMk cId="927762096" sldId="287"/>
        </pc:sldMkLst>
      </pc:sldChg>
      <pc:sldChg chg="addSp delSp mod modNotesTx">
        <pc:chgData name="חיה לוינגר" userId="5d951fd5-b2c4-4aa8-8d82-61ad5dbae658" providerId="ADAL" clId="{40FAA816-AB73-4E28-AC10-B4F3E017F798}" dt="2021-04-27T08:18:24.107" v="2"/>
        <pc:sldMkLst>
          <pc:docMk/>
          <pc:sldMk cId="2071993068" sldId="307"/>
        </pc:sldMkLst>
        <pc:spChg chg="add del">
          <ac:chgData name="חיה לוינגר" userId="5d951fd5-b2c4-4aa8-8d82-61ad5dbae658" providerId="ADAL" clId="{40FAA816-AB73-4E28-AC10-B4F3E017F798}" dt="2021-04-27T08:18:21.582" v="1" actId="22"/>
          <ac:spMkLst>
            <pc:docMk/>
            <pc:sldMk cId="2071993068" sldId="307"/>
            <ac:spMk id="5" creationId="{76AF3700-1149-4724-9288-DDA6D52129D6}"/>
          </ac:spMkLst>
        </pc:spChg>
      </pc:sldChg>
      <pc:sldChg chg="modNotesTx">
        <pc:chgData name="חיה לוינגר" userId="5d951fd5-b2c4-4aa8-8d82-61ad5dbae658" providerId="ADAL" clId="{40FAA816-AB73-4E28-AC10-B4F3E017F798}" dt="2021-05-04T06:56:46.903" v="16" actId="121"/>
        <pc:sldMkLst>
          <pc:docMk/>
          <pc:sldMk cId="2226426534" sldId="309"/>
        </pc:sldMkLst>
      </pc:sldChg>
      <pc:sldChg chg="modNotesTx">
        <pc:chgData name="חיה לוינגר" userId="5d951fd5-b2c4-4aa8-8d82-61ad5dbae658" providerId="ADAL" clId="{40FAA816-AB73-4E28-AC10-B4F3E017F798}" dt="2021-04-27T08:21:18.451" v="7" actId="20577"/>
        <pc:sldMkLst>
          <pc:docMk/>
          <pc:sldMk cId="1553220363" sldId="312"/>
        </pc:sldMkLst>
      </pc:sldChg>
      <pc:sldChg chg="modNotesTx">
        <pc:chgData name="חיה לוינגר" userId="5d951fd5-b2c4-4aa8-8d82-61ad5dbae658" providerId="ADAL" clId="{40FAA816-AB73-4E28-AC10-B4F3E017F798}" dt="2021-05-04T09:57:23.880" v="109"/>
        <pc:sldMkLst>
          <pc:docMk/>
          <pc:sldMk cId="74104117" sldId="313"/>
        </pc:sldMkLst>
      </pc:sldChg>
      <pc:sldChg chg="del">
        <pc:chgData name="חיה לוינגר" userId="5d951fd5-b2c4-4aa8-8d82-61ad5dbae658" providerId="ADAL" clId="{40FAA816-AB73-4E28-AC10-B4F3E017F798}" dt="2021-05-04T07:44:43.605" v="21" actId="47"/>
        <pc:sldMkLst>
          <pc:docMk/>
          <pc:sldMk cId="1445406858" sldId="317"/>
        </pc:sldMkLst>
      </pc:sldChg>
      <pc:sldChg chg="del">
        <pc:chgData name="חיה לוינגר" userId="5d951fd5-b2c4-4aa8-8d82-61ad5dbae658" providerId="ADAL" clId="{40FAA816-AB73-4E28-AC10-B4F3E017F798}" dt="2021-05-04T07:44:43.605" v="21" actId="47"/>
        <pc:sldMkLst>
          <pc:docMk/>
          <pc:sldMk cId="301118108" sldId="318"/>
        </pc:sldMkLst>
      </pc:sldChg>
      <pc:sldChg chg="del">
        <pc:chgData name="חיה לוינגר" userId="5d951fd5-b2c4-4aa8-8d82-61ad5dbae658" providerId="ADAL" clId="{40FAA816-AB73-4E28-AC10-B4F3E017F798}" dt="2021-05-04T07:44:43.605" v="21" actId="47"/>
        <pc:sldMkLst>
          <pc:docMk/>
          <pc:sldMk cId="69545675" sldId="319"/>
        </pc:sldMkLst>
      </pc:sldChg>
      <pc:sldChg chg="del">
        <pc:chgData name="חיה לוינגר" userId="5d951fd5-b2c4-4aa8-8d82-61ad5dbae658" providerId="ADAL" clId="{40FAA816-AB73-4E28-AC10-B4F3E017F798}" dt="2021-05-04T07:44:43.605" v="21" actId="47"/>
        <pc:sldMkLst>
          <pc:docMk/>
          <pc:sldMk cId="3368596534" sldId="320"/>
        </pc:sldMkLst>
      </pc:sldChg>
      <pc:sldChg chg="del">
        <pc:chgData name="חיה לוינגר" userId="5d951fd5-b2c4-4aa8-8d82-61ad5dbae658" providerId="ADAL" clId="{40FAA816-AB73-4E28-AC10-B4F3E017F798}" dt="2021-05-04T07:44:26.481" v="20" actId="47"/>
        <pc:sldMkLst>
          <pc:docMk/>
          <pc:sldMk cId="3299586133" sldId="321"/>
        </pc:sldMkLst>
      </pc:sldChg>
      <pc:sldChg chg="del">
        <pc:chgData name="חיה לוינגר" userId="5d951fd5-b2c4-4aa8-8d82-61ad5dbae658" providerId="ADAL" clId="{40FAA816-AB73-4E28-AC10-B4F3E017F798}" dt="2021-05-04T07:44:26.481" v="20" actId="47"/>
        <pc:sldMkLst>
          <pc:docMk/>
          <pc:sldMk cId="3198319369" sldId="322"/>
        </pc:sldMkLst>
      </pc:sldChg>
      <pc:sldChg chg="del">
        <pc:chgData name="חיה לוינגר" userId="5d951fd5-b2c4-4aa8-8d82-61ad5dbae658" providerId="ADAL" clId="{40FAA816-AB73-4E28-AC10-B4F3E017F798}" dt="2021-05-04T07:44:26.481" v="20" actId="47"/>
        <pc:sldMkLst>
          <pc:docMk/>
          <pc:sldMk cId="3585493" sldId="323"/>
        </pc:sldMkLst>
      </pc:sldChg>
      <pc:sldChg chg="modSp mod">
        <pc:chgData name="חיה לוינגר" userId="5d951fd5-b2c4-4aa8-8d82-61ad5dbae658" providerId="ADAL" clId="{40FAA816-AB73-4E28-AC10-B4F3E017F798}" dt="2021-05-04T06:59:51.626" v="19" actId="13242"/>
        <pc:sldMkLst>
          <pc:docMk/>
          <pc:sldMk cId="2252416588" sldId="324"/>
        </pc:sldMkLst>
        <pc:graphicFrameChg chg="modGraphic">
          <ac:chgData name="חיה לוינגר" userId="5d951fd5-b2c4-4aa8-8d82-61ad5dbae658" providerId="ADAL" clId="{40FAA816-AB73-4E28-AC10-B4F3E017F798}" dt="2021-05-04T06:59:51.626" v="19" actId="13242"/>
          <ac:graphicFrameMkLst>
            <pc:docMk/>
            <pc:sldMk cId="2252416588" sldId="324"/>
            <ac:graphicFrameMk id="4" creationId="{33FC3318-6588-49D6-A998-473A29227D2F}"/>
          </ac:graphicFrameMkLst>
        </pc:graphicFrameChg>
      </pc:sldChg>
      <pc:sldChg chg="addSp delSp modSp new mod modNotesTx">
        <pc:chgData name="חיה לוינגר" userId="5d951fd5-b2c4-4aa8-8d82-61ad5dbae658" providerId="ADAL" clId="{40FAA816-AB73-4E28-AC10-B4F3E017F798}" dt="2021-04-27T08:26:31.688" v="15"/>
        <pc:sldMkLst>
          <pc:docMk/>
          <pc:sldMk cId="3510729269" sldId="325"/>
        </pc:sldMkLst>
        <pc:spChg chg="mod">
          <ac:chgData name="חיה לוינגר" userId="5d951fd5-b2c4-4aa8-8d82-61ad5dbae658" providerId="ADAL" clId="{40FAA816-AB73-4E28-AC10-B4F3E017F798}" dt="2021-04-27T08:26:01.605" v="12" actId="1076"/>
          <ac:spMkLst>
            <pc:docMk/>
            <pc:sldMk cId="3510729269" sldId="325"/>
            <ac:spMk id="2" creationId="{6811679C-D0AB-4C19-853B-FBD190AD80D9}"/>
          </ac:spMkLst>
        </pc:spChg>
        <pc:spChg chg="del">
          <ac:chgData name="חיה לוינגר" userId="5d951fd5-b2c4-4aa8-8d82-61ad5dbae658" providerId="ADAL" clId="{40FAA816-AB73-4E28-AC10-B4F3E017F798}" dt="2021-04-27T08:26:10.487" v="13"/>
          <ac:spMkLst>
            <pc:docMk/>
            <pc:sldMk cId="3510729269" sldId="325"/>
            <ac:spMk id="3" creationId="{6B4DBF28-27A4-4D13-9C05-E194F2DA7E59}"/>
          </ac:spMkLst>
        </pc:spChg>
        <pc:spChg chg="add mod">
          <ac:chgData name="חיה לוינגר" userId="5d951fd5-b2c4-4aa8-8d82-61ad5dbae658" providerId="ADAL" clId="{40FAA816-AB73-4E28-AC10-B4F3E017F798}" dt="2021-04-27T08:26:16.812" v="14" actId="1076"/>
          <ac:spMkLst>
            <pc:docMk/>
            <pc:sldMk cId="3510729269" sldId="325"/>
            <ac:spMk id="4" creationId="{FABF8EDF-CDCB-4F60-87A4-4702AED7D3A7}"/>
          </ac:spMkLst>
        </pc:spChg>
      </pc:sldChg>
      <pc:sldChg chg="modSp new del mod">
        <pc:chgData name="חיה לוינגר" userId="5d951fd5-b2c4-4aa8-8d82-61ad5dbae658" providerId="ADAL" clId="{40FAA816-AB73-4E28-AC10-B4F3E017F798}" dt="2021-05-04T10:06:07.409" v="110" actId="2696"/>
        <pc:sldMkLst>
          <pc:docMk/>
          <pc:sldMk cId="2287012963" sldId="326"/>
        </pc:sldMkLst>
        <pc:spChg chg="mod">
          <ac:chgData name="חיה לוינגר" userId="5d951fd5-b2c4-4aa8-8d82-61ad5dbae658" providerId="ADAL" clId="{40FAA816-AB73-4E28-AC10-B4F3E017F798}" dt="2021-05-04T08:22:14.426" v="50" actId="1076"/>
          <ac:spMkLst>
            <pc:docMk/>
            <pc:sldMk cId="2287012963" sldId="326"/>
            <ac:spMk id="2" creationId="{9AF8A78A-143B-409F-AB92-EF1344B40647}"/>
          </ac:spMkLst>
        </pc:spChg>
        <pc:spChg chg="mod">
          <ac:chgData name="חיה לוינגר" userId="5d951fd5-b2c4-4aa8-8d82-61ad5dbae658" providerId="ADAL" clId="{40FAA816-AB73-4E28-AC10-B4F3E017F798}" dt="2021-05-04T08:22:56.185" v="62" actId="20577"/>
          <ac:spMkLst>
            <pc:docMk/>
            <pc:sldMk cId="2287012963" sldId="326"/>
            <ac:spMk id="3" creationId="{779B508C-400A-4447-A60A-5444397CA5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A1%D7%93_%D7%A0%D7%AA%D7%95%D7%A0%D7%99%D7%9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X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/index.php?title=Labeled_Graph&amp;action=edit&amp;redlink=1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כתוב ב-</a:t>
            </a:r>
          </a:p>
          <a:p>
            <a:r>
              <a:rPr lang="en-US" dirty="0"/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1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רכיבי המאפיין יכולים גם להיות מוגדרים כתכונות (במקום מרכיבים)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שימו לב לשורה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cd:artist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rdf:resource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="http://www.recshop.fake/cd/dylan" /&gt;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dirty="0"/>
              <a:t>לאמן אין ערך, אלא הפניה למשאב המכיל מידע על האמן.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שפת שאילתות סמנטיות ל</a:t>
            </a:r>
            <a:r>
              <a:rPr lang="he-IL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מסד נתונים"/>
              </a:rPr>
              <a:t>מסדי נתונים</a:t>
            </a:r>
            <a:r>
              <a:rPr lang="he-IL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שמאפשרת לאחזר ולטפל בנתונים המאוחסנים ב</a:t>
            </a:r>
            <a:endParaRPr lang="en-US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</a:p>
          <a:p>
            <a:endParaRPr lang="he-IL" sz="2000" b="1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521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טבלה רגילה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73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המרה ל</a:t>
            </a:r>
            <a:r>
              <a:rPr lang="en-US" dirty="0"/>
              <a:t>RDF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04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נבחר את כל ה </a:t>
            </a:r>
            <a:r>
              <a:rPr lang="en-US" dirty="0"/>
              <a:t>X</a:t>
            </a:r>
            <a:r>
              <a:rPr lang="he-IL" dirty="0"/>
              <a:t> שמקיימים שקיימות שלישיות כמו שביקשנו.</a:t>
            </a:r>
          </a:p>
          <a:p>
            <a:r>
              <a:rPr lang="he-IL" dirty="0"/>
              <a:t>שימו 3&gt; - מה שמתחיל ב ? הוא משתנה.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40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Here is a an example on how to get the first 10 rows of a dataset. </a:t>
            </a:r>
            <a:endParaRPr lang="he-IL" dirty="0"/>
          </a:p>
          <a:p>
            <a:pPr algn="l"/>
            <a:r>
              <a:rPr lang="en-US" dirty="0"/>
              <a:t>When doing such a query it is important to set LIMIT 10.</a:t>
            </a:r>
            <a:r>
              <a:rPr lang="he-IL" dirty="0"/>
              <a:t>  </a:t>
            </a:r>
            <a:r>
              <a:rPr lang="en-US" dirty="0"/>
              <a:t>This limit avoids performance issues, if the size of the dataset is unknown.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085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</a:t>
            </a:r>
            <a:r>
              <a:rPr lang="he-IL" dirty="0"/>
              <a:t> – בחירה של ערכים </a:t>
            </a:r>
            <a:r>
              <a:rPr lang="he-IL" dirty="0" err="1"/>
              <a:t>מסויימים</a:t>
            </a:r>
            <a:r>
              <a:rPr lang="he-IL" dirty="0"/>
              <a:t> מהאוסף.</a:t>
            </a:r>
          </a:p>
          <a:p>
            <a:endParaRPr lang="he-IL" dirty="0"/>
          </a:p>
          <a:p>
            <a:r>
              <a:rPr lang="en-US" dirty="0"/>
              <a:t>Map</a:t>
            </a:r>
            <a:r>
              <a:rPr lang="he-IL" dirty="0"/>
              <a:t> – הפעלת פעולה מסוימת על כל הערכים ברצף</a:t>
            </a:r>
          </a:p>
          <a:p>
            <a:endParaRPr lang="he-IL" dirty="0"/>
          </a:p>
          <a:p>
            <a:r>
              <a:rPr lang="en-US" dirty="0"/>
              <a:t>Sorted</a:t>
            </a:r>
            <a:r>
              <a:rPr lang="he-IL" dirty="0"/>
              <a:t> – מיון</a:t>
            </a:r>
          </a:p>
          <a:p>
            <a:endParaRPr lang="he-IL" dirty="0"/>
          </a:p>
          <a:p>
            <a:r>
              <a:rPr lang="en-US" dirty="0"/>
              <a:t>Match</a:t>
            </a:r>
            <a:r>
              <a:rPr lang="he-IL" dirty="0"/>
              <a:t> – בדיקה בוליאנית האם הזרם מקיים תנאי מסוים.</a:t>
            </a:r>
          </a:p>
          <a:p>
            <a:r>
              <a:rPr lang="he-IL" dirty="0"/>
              <a:t>ישנם שלושה סוגי </a:t>
            </a:r>
            <a:r>
              <a:rPr lang="en-US" dirty="0"/>
              <a:t>match</a:t>
            </a:r>
            <a:r>
              <a:rPr lang="he-IL" dirty="0"/>
              <a:t> : </a:t>
            </a:r>
          </a:p>
          <a:p>
            <a:r>
              <a:rPr lang="en-US" dirty="0" err="1"/>
              <a:t>allMatch</a:t>
            </a:r>
            <a:r>
              <a:rPr lang="he-IL" dirty="0"/>
              <a:t> – האם כל האלמנטים מקיימים את התנאי.</a:t>
            </a:r>
          </a:p>
          <a:p>
            <a:r>
              <a:rPr lang="en-US" dirty="0" err="1"/>
              <a:t>anyMatch</a:t>
            </a:r>
            <a:r>
              <a:rPr lang="he-IL" dirty="0"/>
              <a:t> – האם קיים אלמנט המקיים את התנאי</a:t>
            </a:r>
          </a:p>
          <a:p>
            <a:r>
              <a:rPr lang="en-US" dirty="0" err="1"/>
              <a:t>noneMatch</a:t>
            </a:r>
            <a:r>
              <a:rPr lang="he-IL" dirty="0"/>
              <a:t> – האם לא קיים אלמנט המקיים את התנאי.</a:t>
            </a:r>
          </a:p>
          <a:p>
            <a:endParaRPr lang="en-US" dirty="0"/>
          </a:p>
          <a:p>
            <a:r>
              <a:rPr lang="en-US" sz="1200" dirty="0"/>
              <a:t>Reduce</a:t>
            </a:r>
            <a:r>
              <a:rPr lang="he-IL" sz="1200" dirty="0"/>
              <a:t> – פונקציות </a:t>
            </a:r>
            <a:r>
              <a:rPr lang="he-IL" sz="1200" dirty="0" err="1"/>
              <a:t>אגרגטביות</a:t>
            </a:r>
            <a:r>
              <a:rPr lang="he-IL" sz="1200" dirty="0"/>
              <a:t>. </a:t>
            </a:r>
            <a:r>
              <a:rPr lang="en-US" sz="1200" dirty="0"/>
              <a:t>Sum, min, max, avg, collect</a:t>
            </a:r>
            <a:r>
              <a:rPr lang="he-IL" sz="1200" dirty="0"/>
              <a:t>...</a:t>
            </a:r>
            <a:r>
              <a:rPr lang="en-US" sz="1200" dirty="0"/>
              <a:t>.</a:t>
            </a:r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20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3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Intermediate</a:t>
            </a:r>
            <a:r>
              <a:rPr lang="he-IL" dirty="0"/>
              <a:t> – פעולות חמדניות. כלומר לא חייבות לעבור על כל הרצף.</a:t>
            </a:r>
          </a:p>
          <a:p>
            <a:r>
              <a:rPr lang="he-IL" dirty="0"/>
              <a:t>למשל – מצא את האיבר הראשון שקטן מ5.</a:t>
            </a:r>
          </a:p>
          <a:p>
            <a:endParaRPr lang="he-IL" dirty="0"/>
          </a:p>
          <a:p>
            <a:r>
              <a:rPr lang="en-US" dirty="0"/>
              <a:t>Terminal</a:t>
            </a:r>
            <a:r>
              <a:rPr lang="he-IL" dirty="0"/>
              <a:t> – פעולות מוחלטות. חייבים לעבור על כל הרצף בשבילן.</a:t>
            </a:r>
          </a:p>
          <a:p>
            <a:r>
              <a:rPr lang="he-IL" dirty="0"/>
              <a:t>למשל – מצא את האיבר הגדול ביותר. או – החזר את כל האיברים שקטנים מ3.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345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he-IL" dirty="0"/>
              <a:t> – הגדרת פעולה שתתבצע על כל איבר ברצף בנפרד.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61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שפה להגדרת מקורות מידע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ברשת</a:t>
            </a: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השפה בנויה מעל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XML"/>
              </a:rPr>
              <a:t>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ומיוצגת כ-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abeled Graph (הדף אינו קיים)"/>
              </a:rPr>
              <a:t>Labeled Graph</a:t>
            </a:r>
            <a:endParaRPr lang="he-IL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השפה מורכבת משלישיות של נושא נשוא ומושא</a:t>
            </a:r>
            <a:endParaRPr lang="he-IL" dirty="0"/>
          </a:p>
          <a:p>
            <a:endParaRPr lang="he-IL" dirty="0"/>
          </a:p>
          <a:p>
            <a:r>
              <a:rPr lang="he-IL" dirty="0"/>
              <a:t>דוגמאות לשימושים:</a:t>
            </a:r>
          </a:p>
          <a:p>
            <a:endParaRPr lang="he-IL" dirty="0"/>
          </a:p>
          <a:p>
            <a:r>
              <a:rPr lang="he-IL" dirty="0"/>
              <a:t>תיאור מאפיינים עבור פריטי קניות, כגון מחיר וזמינות</a:t>
            </a:r>
          </a:p>
          <a:p>
            <a:r>
              <a:rPr lang="he-IL" dirty="0"/>
              <a:t>תיאורים של לוחות זמנים לאירועים באינטרנט</a:t>
            </a:r>
          </a:p>
          <a:p>
            <a:r>
              <a:rPr lang="he-IL" dirty="0"/>
              <a:t>תיאור מידע על דפי אינטרנט (תוכן, מחבר, תאריך יצירה ושינוי)</a:t>
            </a:r>
          </a:p>
          <a:p>
            <a:r>
              <a:rPr lang="he-IL" dirty="0"/>
              <a:t>תיאור תוכן ודירוג לתמונות אינטרנט</a:t>
            </a:r>
          </a:p>
          <a:p>
            <a:r>
              <a:rPr lang="he-IL" dirty="0"/>
              <a:t>מתאר תוכן עבור מנועי החיפוש</a:t>
            </a:r>
          </a:p>
          <a:p>
            <a:r>
              <a:rPr lang="he-IL" dirty="0"/>
              <a:t>תיאור ספריות אלקטרוניות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1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he-IL" dirty="0"/>
              <a:t> ממין לפי סדר עולה או לפי </a:t>
            </a:r>
            <a:r>
              <a:rPr lang="en-US" dirty="0" err="1"/>
              <a:t>Comperator</a:t>
            </a:r>
            <a:r>
              <a:rPr lang="he-IL" dirty="0"/>
              <a:t> שנשלח אליו.</a:t>
            </a:r>
          </a:p>
          <a:p>
            <a:endParaRPr lang="he-IL" dirty="0"/>
          </a:p>
          <a:p>
            <a:r>
              <a:rPr lang="en-US" dirty="0" err="1"/>
              <a:t>Comperator</a:t>
            </a:r>
            <a:r>
              <a:rPr lang="he-IL" dirty="0"/>
              <a:t> – </a:t>
            </a:r>
            <a:r>
              <a:rPr lang="he-IL" dirty="0" err="1"/>
              <a:t>פונקצית</a:t>
            </a:r>
            <a:r>
              <a:rPr lang="he-IL" dirty="0"/>
              <a:t> השוואה בין 2 איברים.</a:t>
            </a:r>
          </a:p>
          <a:p>
            <a:r>
              <a:rPr lang="he-IL" dirty="0"/>
              <a:t>מחזירה שלילי אם האיבר הראשון קטן מהשני, חיובי אם השני גדול מהראשון ו0 אם האיברים שווים.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59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ifPresent</a:t>
            </a:r>
            <a:r>
              <a:rPr lang="he-IL" dirty="0"/>
              <a:t> – אם קיים. (אם הרצף ריק לא קיים איבר </a:t>
            </a:r>
            <a:r>
              <a:rPr lang="he-IL"/>
              <a:t>ראשון.)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50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534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toList</a:t>
            </a:r>
            <a:r>
              <a:rPr lang="he-IL" dirty="0"/>
              <a:t> – הופך את הרצף לרשימה</a:t>
            </a:r>
          </a:p>
          <a:p>
            <a:endParaRPr lang="he-IL" dirty="0"/>
          </a:p>
          <a:p>
            <a:r>
              <a:rPr lang="en-US" dirty="0" err="1"/>
              <a:t>groupingBy</a:t>
            </a:r>
            <a:r>
              <a:rPr lang="he-IL" dirty="0"/>
              <a:t> – הופך את הרצף לתתי אוספים לפי תנאי קיבוץ מסוים. (דוגמא בשקף הבא)</a:t>
            </a:r>
          </a:p>
          <a:p>
            <a:endParaRPr lang="he-IL" dirty="0"/>
          </a:p>
          <a:p>
            <a:r>
              <a:rPr lang="en-US" dirty="0" err="1"/>
              <a:t>summarizingInt</a:t>
            </a:r>
            <a:r>
              <a:rPr lang="he-IL" dirty="0"/>
              <a:t> – מחזיר איזשהו סיכום על הרצף. דוגמא בהמשך.</a:t>
            </a:r>
          </a:p>
          <a:p>
            <a:endParaRPr lang="he-IL" dirty="0"/>
          </a:p>
          <a:p>
            <a:r>
              <a:rPr lang="en-US" dirty="0"/>
              <a:t>Joining</a:t>
            </a:r>
            <a:r>
              <a:rPr lang="he-IL" dirty="0"/>
              <a:t> – משרשר את האיברים.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355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19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 ראשונה – סכום האיברים</a:t>
            </a:r>
          </a:p>
          <a:p>
            <a:r>
              <a:rPr lang="he-IL" dirty="0"/>
              <a:t>דוגמא שניה – שרשור של האיברים עם "," </a:t>
            </a:r>
            <a:r>
              <a:rPr lang="he-IL" dirty="0" err="1"/>
              <a:t>בינהם</a:t>
            </a:r>
            <a:endParaRPr lang="he-IL" dirty="0"/>
          </a:p>
          <a:p>
            <a:r>
              <a:rPr lang="he-IL" dirty="0"/>
              <a:t>דוגמא שלישית – ספירה של האיברים.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184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parallelStream</a:t>
            </a:r>
            <a:r>
              <a:rPr lang="he-IL" dirty="0"/>
              <a:t> – כמו </a:t>
            </a:r>
            <a:r>
              <a:rPr lang="en-US" dirty="0"/>
              <a:t>stream</a:t>
            </a:r>
            <a:r>
              <a:rPr lang="he-IL" dirty="0"/>
              <a:t> רק שאין חשיבות לסדר אז אפשר לבצע פעולות במקביל.</a:t>
            </a:r>
          </a:p>
          <a:p>
            <a:r>
              <a:rPr lang="he-IL" dirty="0"/>
              <a:t>יעיל כשיש איברים רבים. כמובן שצריך לוודא שהמעבד פנוי לחישובים מקביליים.</a:t>
            </a:r>
          </a:p>
          <a:p>
            <a:endParaRPr lang="he-IL" dirty="0"/>
          </a:p>
          <a:p>
            <a:r>
              <a:rPr lang="he-IL" dirty="0"/>
              <a:t>בדוגמא – בגלל שיש אפשרות לחישוב מקבילי הוא יחשב כל איבר בפני עצמו עם הערך הראשוני שנתנו (2) עם הפונקציה לחישוב ערך מצטבר וערך (*) ואז יאחד כל 2 תוצאות באמצעות החישוב של 2 ערכים מצטברים (+).</a:t>
            </a:r>
          </a:p>
          <a:p>
            <a:r>
              <a:rPr lang="he-IL" dirty="0"/>
              <a:t>בסופו של דבר יכפיל את כל האיברים ב2 </a:t>
            </a:r>
            <a:r>
              <a:rPr lang="he-IL" dirty="0" err="1"/>
              <a:t>ויסכום</a:t>
            </a:r>
            <a:r>
              <a:rPr lang="he-IL" dirty="0"/>
              <a:t>. יחזיר 12.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086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רשימה של סטודנטים שלכל סטודנט יש רשימה של ציונים ושם. אנחנו רוצים להדפיס עבור כל סטודנט את השם שלו ואת ממוצע הציונים שלו.</a:t>
            </a:r>
          </a:p>
          <a:p>
            <a:r>
              <a:rPr lang="he-IL" dirty="0"/>
              <a:t>עוברים על הסטודנטים ועבור כל סטודנט מגדירים משתנה שיכיל את ממוצע הציונים (גם פה באמצעות </a:t>
            </a:r>
            <a:r>
              <a:rPr lang="en-US" dirty="0"/>
              <a:t>stream</a:t>
            </a:r>
            <a:r>
              <a:rPr lang="he-IL" dirty="0"/>
              <a:t>) ומדפיסים הודעה מתאימה.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769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עבור כל סטודנט הופך לזוג (</a:t>
            </a:r>
            <a:r>
              <a:rPr lang="en-US" dirty="0" err="1"/>
              <a:t>key:value</a:t>
            </a:r>
            <a:r>
              <a:rPr lang="he-IL" dirty="0"/>
              <a:t>) (ממוצע </a:t>
            </a:r>
            <a:r>
              <a:rPr lang="he-IL" dirty="0" err="1"/>
              <a:t>ציונים:סטודנט</a:t>
            </a:r>
            <a:r>
              <a:rPr lang="he-IL" dirty="0"/>
              <a:t>)</a:t>
            </a:r>
          </a:p>
          <a:p>
            <a:r>
              <a:rPr lang="he-IL" dirty="0"/>
              <a:t>עכשיו נשארנו עם </a:t>
            </a:r>
            <a:r>
              <a:rPr lang="en-US" dirty="0"/>
              <a:t>stream</a:t>
            </a:r>
            <a:r>
              <a:rPr lang="he-IL" dirty="0"/>
              <a:t> של זוגות. עוברים על הזוגות ומדפיסים הודעה מתאימה.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355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תשובה:</a:t>
            </a:r>
          </a:p>
          <a:p>
            <a:r>
              <a:rPr lang="he-IL" dirty="0"/>
              <a:t>כל מילה תהפוך להיות שרשור שלה עם עצמה ואז נבחר רק את המילים שאורכן &gt;= 7.</a:t>
            </a:r>
          </a:p>
          <a:p>
            <a:r>
              <a:rPr lang="he-IL" dirty="0"/>
              <a:t>כלומר – התוצאה תהיה רשימה של כל המילים שאורכן גדול מ3 משורשרות לעצמן.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17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Triples</a:t>
            </a:r>
            <a:r>
              <a:rPr lang="he-IL" dirty="0"/>
              <a:t>  </a:t>
            </a:r>
            <a:r>
              <a:rPr lang="en-US" dirty="0"/>
              <a:t>= </a:t>
            </a:r>
          </a:p>
          <a:p>
            <a:r>
              <a:rPr lang="he-IL" dirty="0"/>
              <a:t>שלשות</a:t>
            </a:r>
          </a:p>
          <a:p>
            <a:endParaRPr lang="he-IL" dirty="0"/>
          </a:p>
          <a:p>
            <a:r>
              <a:rPr lang="he-IL" dirty="0"/>
              <a:t>הסבר על המבנה של השלשה בהמשך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4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475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/>
              <a:t>הדוגמא הזו מופשטת,</a:t>
            </a:r>
          </a:p>
          <a:p>
            <a:r>
              <a:rPr lang="he-IL" b="1" dirty="0"/>
              <a:t>אלו לא השמות האמיתיים של האלמנטים</a:t>
            </a:r>
            <a:endParaRPr lang="en-US" b="1" dirty="0"/>
          </a:p>
          <a:p>
            <a:endParaRPr lang="en-US" b="0" dirty="0"/>
          </a:p>
          <a:p>
            <a:r>
              <a:rPr lang="he-IL" b="0" dirty="0"/>
              <a:t>המסמך הזה מתאר קובץ</a:t>
            </a:r>
          </a:p>
          <a:p>
            <a:r>
              <a:rPr lang="en-US" b="0" dirty="0"/>
              <a:t>RDF</a:t>
            </a:r>
            <a:endParaRPr lang="he-IL" b="0" dirty="0"/>
          </a:p>
          <a:p>
            <a:r>
              <a:rPr lang="he-IL" b="0" dirty="0"/>
              <a:t>אחר באמצעות 2 שלשות:</a:t>
            </a:r>
          </a:p>
          <a:p>
            <a:endParaRPr lang="he-IL" b="0" dirty="0"/>
          </a:p>
          <a:p>
            <a:r>
              <a:rPr lang="he-IL" b="0" dirty="0"/>
              <a:t>שלשה ראשונה:</a:t>
            </a:r>
          </a:p>
          <a:p>
            <a:r>
              <a:rPr lang="en-US" b="1" dirty="0"/>
              <a:t>Subject</a:t>
            </a:r>
          </a:p>
          <a:p>
            <a:r>
              <a:rPr lang="he-IL" dirty="0"/>
              <a:t>הנושא של הביטוי הוא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https://www.w3schools.com/rdf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Refsnes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הביטוי המתואר באמצאות השלשה: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author of https://www.w3schools.com/rdf is Jan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Refsnes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b="0" dirty="0"/>
              <a:t>שלשה שניה:</a:t>
            </a:r>
          </a:p>
          <a:p>
            <a:r>
              <a:rPr lang="en-US" b="1" dirty="0"/>
              <a:t>Subject</a:t>
            </a:r>
          </a:p>
          <a:p>
            <a:r>
              <a:rPr lang="he-IL" dirty="0"/>
              <a:t>הנושא של הביטוי הוא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https://www.w3schools.com/rdf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 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הביטוי המתואר באמצאות השלשה: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homepage of https://www.w3schools.com/rdf is https://www.w3schools.com".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 להריץ את ה-</a:t>
            </a:r>
          </a:p>
          <a:p>
            <a:r>
              <a:rPr lang="en-US" dirty="0"/>
              <a:t>RDF</a:t>
            </a:r>
          </a:p>
          <a:p>
            <a:r>
              <a:rPr lang="he-IL" dirty="0"/>
              <a:t>מהשקף הקודם כדי להראות שהוא תקין</a:t>
            </a:r>
          </a:p>
          <a:p>
            <a:endParaRPr lang="he-IL" dirty="0"/>
          </a:p>
          <a:p>
            <a:r>
              <a:rPr lang="he-IL" dirty="0"/>
              <a:t>בנוסף, אפשר להסיר איזה סוגר ואז להראות שהתוצאה לא תקינה</a:t>
            </a:r>
          </a:p>
          <a:p>
            <a:endParaRPr lang="he-IL" dirty="0"/>
          </a:p>
          <a:p>
            <a:r>
              <a:rPr lang="he-IL" b="1" dirty="0"/>
              <a:t>שימו לב</a:t>
            </a:r>
          </a:p>
          <a:p>
            <a:r>
              <a:rPr lang="he-IL" dirty="0"/>
              <a:t>שיש אפשרות לבחור אם גם להציג גרף ואז הוא גם יחולל את הגרף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הדוגמא שתלווה אותנו במהלך השיעור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מסמך ה-</a:t>
            </a:r>
            <a:endParaRPr lang="en-US" dirty="0"/>
          </a:p>
          <a:p>
            <a:r>
              <a:rPr lang="en-US" dirty="0"/>
              <a:t>RDF</a:t>
            </a:r>
          </a:p>
          <a:p>
            <a:r>
              <a:rPr lang="he-IL" dirty="0"/>
              <a:t>המתאים</a:t>
            </a:r>
          </a:p>
          <a:p>
            <a:endParaRPr lang="he-IL" dirty="0"/>
          </a:p>
          <a:p>
            <a:r>
              <a:rPr lang="he-IL" dirty="0"/>
              <a:t>זהו חלק מהמסמך כיוון שייתכנו עוד דיסקים ברשימה</a:t>
            </a:r>
          </a:p>
          <a:p>
            <a:endParaRPr lang="he-IL" dirty="0"/>
          </a:p>
          <a:p>
            <a:r>
              <a:rPr lang="he-IL" dirty="0"/>
              <a:t>פירוט משמעות האלמנטים בהמשך המצגת.</a:t>
            </a:r>
          </a:p>
          <a:p>
            <a:pPr algn="r"/>
            <a:r>
              <a:rPr lang="he-IL" dirty="0"/>
              <a:t>תוכלו לפרט באמצעות השקף הזה בלבד או להציג שקף עבור כל אלמנט בנפרד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ה</a:t>
            </a:r>
            <a:r>
              <a:rPr lang="en-US" dirty="0"/>
              <a:t>playground</a:t>
            </a:r>
            <a:r>
              <a:rPr lang="he-IL" dirty="0"/>
              <a:t> שהודגם בהרצאה - </a:t>
            </a:r>
            <a:r>
              <a:rPr lang="en-US" dirty="0"/>
              <a:t>http://sparql-playground.nextprot.org/</a:t>
            </a:r>
            <a:endParaRPr lang="he-IL" dirty="0"/>
          </a:p>
          <a:p>
            <a:pPr algn="l"/>
            <a:endParaRPr lang="en-US" dirty="0"/>
          </a:p>
          <a:p>
            <a:pPr algn="l"/>
            <a:r>
              <a:rPr lang="en-US" dirty="0"/>
              <a:t>&lt;?xml version="1.0"?&gt;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rdf:RDF</a:t>
            </a:r>
            <a:r>
              <a:rPr lang="en-US" dirty="0"/>
              <a:t> </a:t>
            </a:r>
            <a:r>
              <a:rPr lang="en-US" dirty="0" err="1"/>
              <a:t>xmlns:rdf</a:t>
            </a:r>
            <a:r>
              <a:rPr lang="en-US" dirty="0"/>
              <a:t>="http://www.w3.org/1999/02/22-rdf-syntax-ns#"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xmlns:dc</a:t>
            </a:r>
            <a:r>
              <a:rPr lang="en-US" dirty="0"/>
              <a:t>="http://purl.org/dc/elements/1.1/"&gt;</a:t>
            </a:r>
          </a:p>
          <a:p>
            <a:pPr algn="l"/>
            <a:r>
              <a:rPr lang="en-US" dirty="0"/>
              <a:t>  &lt;</a:t>
            </a:r>
            <a:r>
              <a:rPr lang="en-US" dirty="0" err="1"/>
              <a:t>rdf:Description</a:t>
            </a:r>
            <a:r>
              <a:rPr lang="en-US" dirty="0"/>
              <a:t> </a:t>
            </a:r>
            <a:r>
              <a:rPr lang="en-US" dirty="0" err="1"/>
              <a:t>rdf:about</a:t>
            </a:r>
            <a:r>
              <a:rPr lang="en-US" dirty="0"/>
              <a:t>="http://www.recshop.fake/cd/Empire Burlesque"&gt;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dc:title</a:t>
            </a:r>
            <a:r>
              <a:rPr lang="en-US" dirty="0"/>
              <a:t>&gt;Empire Burlesque&lt;/</a:t>
            </a:r>
            <a:r>
              <a:rPr lang="en-US" dirty="0" err="1"/>
              <a:t>dc:title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dc:artist</a:t>
            </a:r>
            <a:r>
              <a:rPr lang="en-US" dirty="0"/>
              <a:t>&gt;Bob Dylan&lt;/</a:t>
            </a:r>
            <a:r>
              <a:rPr lang="en-US" dirty="0" err="1"/>
              <a:t>dc:artist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dc:country</a:t>
            </a:r>
            <a:r>
              <a:rPr lang="en-US" dirty="0"/>
              <a:t>&gt;USA&lt;/</a:t>
            </a:r>
            <a:r>
              <a:rPr lang="en-US" dirty="0" err="1"/>
              <a:t>dc:country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dc:company</a:t>
            </a:r>
            <a:r>
              <a:rPr lang="en-US" dirty="0"/>
              <a:t>&gt;Columbia&lt;/</a:t>
            </a:r>
            <a:r>
              <a:rPr lang="en-US" dirty="0" err="1"/>
              <a:t>dc:company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dc:price</a:t>
            </a:r>
            <a:r>
              <a:rPr lang="en-US" dirty="0"/>
              <a:t>&gt;10.90&lt;/</a:t>
            </a:r>
            <a:r>
              <a:rPr lang="en-US" dirty="0" err="1"/>
              <a:t>dc:price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dc:year</a:t>
            </a:r>
            <a:r>
              <a:rPr lang="en-US" dirty="0"/>
              <a:t>&gt;1985&lt;/</a:t>
            </a:r>
            <a:r>
              <a:rPr lang="en-US" dirty="0" err="1"/>
              <a:t>dc:year</a:t>
            </a:r>
            <a:r>
              <a:rPr lang="en-US" dirty="0"/>
              <a:t>&gt; </a:t>
            </a:r>
          </a:p>
          <a:p>
            <a:pPr algn="l"/>
            <a:r>
              <a:rPr lang="en-US" dirty="0"/>
              <a:t>  &lt;/</a:t>
            </a:r>
            <a:r>
              <a:rPr lang="en-US" dirty="0" err="1"/>
              <a:t>rdf:Description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rdf:Description</a:t>
            </a:r>
            <a:r>
              <a:rPr lang="en-US" dirty="0"/>
              <a:t> </a:t>
            </a:r>
            <a:r>
              <a:rPr lang="en-US" dirty="0" err="1"/>
              <a:t>rdf:about</a:t>
            </a:r>
            <a:r>
              <a:rPr lang="en-US" dirty="0"/>
              <a:t>="http://www.recshop.fake/cd/Hide your heart"&gt;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dc:title</a:t>
            </a:r>
            <a:r>
              <a:rPr lang="en-US" dirty="0"/>
              <a:t>&gt;Hide your heart&lt;/</a:t>
            </a:r>
            <a:r>
              <a:rPr lang="en-US" dirty="0" err="1"/>
              <a:t>dc:title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dc:artist</a:t>
            </a:r>
            <a:r>
              <a:rPr lang="en-US" dirty="0"/>
              <a:t>&gt;Bonnie Tyler&lt;/</a:t>
            </a:r>
            <a:r>
              <a:rPr lang="en-US" dirty="0" err="1"/>
              <a:t>dc:artist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dc:country</a:t>
            </a:r>
            <a:r>
              <a:rPr lang="en-US" dirty="0"/>
              <a:t>&gt;UK&lt;/</a:t>
            </a:r>
            <a:r>
              <a:rPr lang="en-US" dirty="0" err="1"/>
              <a:t>dc:country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dc:company</a:t>
            </a:r>
            <a:r>
              <a:rPr lang="en-US" dirty="0"/>
              <a:t>&gt;CBS Records&lt;/</a:t>
            </a:r>
            <a:r>
              <a:rPr lang="en-US" dirty="0" err="1"/>
              <a:t>dc:company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dc:price</a:t>
            </a:r>
            <a:r>
              <a:rPr lang="en-US" dirty="0"/>
              <a:t>&gt;9.90&lt;/</a:t>
            </a:r>
            <a:r>
              <a:rPr lang="en-US" dirty="0" err="1"/>
              <a:t>dc:price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dc:year</a:t>
            </a:r>
            <a:r>
              <a:rPr lang="en-US" dirty="0"/>
              <a:t>&gt;1988&lt;/</a:t>
            </a:r>
            <a:r>
              <a:rPr lang="en-US" dirty="0" err="1"/>
              <a:t>dc:year</a:t>
            </a:r>
            <a:r>
              <a:rPr lang="en-US" dirty="0"/>
              <a:t>&gt; </a:t>
            </a:r>
          </a:p>
          <a:p>
            <a:pPr algn="l"/>
            <a:r>
              <a:rPr lang="en-US" dirty="0"/>
              <a:t>  &lt;/</a:t>
            </a:r>
            <a:r>
              <a:rPr lang="en-US" dirty="0" err="1"/>
              <a:t>rdf:Description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&lt;/</a:t>
            </a:r>
            <a:r>
              <a:rPr lang="en-US" dirty="0" err="1"/>
              <a:t>rdf:RDF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אלמנט השורש של מסמכי</a:t>
            </a:r>
          </a:p>
          <a:p>
            <a:r>
              <a:rPr lang="en-US" dirty="0"/>
              <a:t>RDF</a:t>
            </a:r>
            <a:endParaRPr lang="he-IL" dirty="0"/>
          </a:p>
          <a:p>
            <a:endParaRPr lang="he-IL" dirty="0"/>
          </a:p>
          <a:p>
            <a:r>
              <a:rPr lang="en-US" b="1" dirty="0" err="1">
                <a:solidFill>
                  <a:srgbClr val="FF0000"/>
                </a:solidFill>
              </a:rPr>
              <a:t>xmlns:rdf</a:t>
            </a:r>
            <a:endParaRPr lang="he-IL" b="1" dirty="0">
              <a:solidFill>
                <a:srgbClr val="FF0000"/>
              </a:solidFill>
            </a:endParaRPr>
          </a:p>
          <a:p>
            <a:r>
              <a:rPr lang="he-IL" dirty="0"/>
              <a:t>מציין כי אלמנטים שיופיעו בהמשך עם הקידומת</a:t>
            </a:r>
            <a:endParaRPr lang="en-US" dirty="0"/>
          </a:p>
          <a:p>
            <a:r>
              <a:rPr lang="en-US" dirty="0" err="1"/>
              <a:t>rdf</a:t>
            </a:r>
            <a:r>
              <a:rPr lang="en-US" dirty="0"/>
              <a:t> </a:t>
            </a:r>
          </a:p>
          <a:p>
            <a:r>
              <a:rPr lang="he-IL" dirty="0"/>
              <a:t>הם מתוך מרחב השמות בקובץ הזה</a:t>
            </a:r>
            <a:endParaRPr lang="he-IL" b="1" dirty="0">
              <a:solidFill>
                <a:srgbClr val="FF0000"/>
              </a:solidFill>
            </a:endParaRPr>
          </a:p>
          <a:p>
            <a:endParaRPr lang="he-IL" dirty="0"/>
          </a:p>
          <a:p>
            <a:r>
              <a:rPr lang="en-US" b="1" dirty="0" err="1">
                <a:solidFill>
                  <a:srgbClr val="FF0000"/>
                </a:solidFill>
              </a:rPr>
              <a:t>xmlns:cd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he-IL" b="0" dirty="0">
                <a:solidFill>
                  <a:srgbClr val="FF0000"/>
                </a:solidFill>
              </a:rPr>
              <a:t>מציין </a:t>
            </a:r>
            <a:r>
              <a:rPr lang="he-IL" dirty="0"/>
              <a:t>כי אלמנטים שיופיעו בהמשך עם הקידומת</a:t>
            </a:r>
          </a:p>
          <a:p>
            <a:r>
              <a:rPr lang="en-US" b="0" dirty="0"/>
              <a:t>cd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הם מתוך מרחב השמות בקובץ הזה</a:t>
            </a:r>
            <a:endParaRPr lang="he-IL" b="1" dirty="0">
              <a:solidFill>
                <a:srgbClr val="FF0000"/>
              </a:solidFill>
            </a:endParaRPr>
          </a:p>
          <a:p>
            <a:endParaRPr lang="he-IL" b="0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האלמנט מכיל את תיאור השאב שמפורט ב-</a:t>
            </a:r>
          </a:p>
          <a:p>
            <a:r>
              <a:rPr lang="en-US" dirty="0" err="1">
                <a:solidFill>
                  <a:srgbClr val="FF0000"/>
                </a:solidFill>
              </a:rPr>
              <a:t>rdf:about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he-IL" dirty="0">
                <a:solidFill>
                  <a:srgbClr val="FF0000"/>
                </a:solidFill>
              </a:rPr>
              <a:t>האלמנט הזה מוגדר ב</a:t>
            </a:r>
          </a:p>
          <a:p>
            <a:r>
              <a:rPr lang="en-US" dirty="0" err="1"/>
              <a:t>xmlns:rdf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he-IL" dirty="0">
              <a:solidFill>
                <a:srgbClr val="FF0000"/>
              </a:solidFill>
            </a:endParaRPr>
          </a:p>
          <a:p>
            <a:r>
              <a:rPr lang="he-IL" dirty="0"/>
              <a:t>האלמנטים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cd:artist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cd:country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cd:company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מוגדרים 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FF0000"/>
                </a:solidFill>
              </a:rPr>
              <a:t>xmlns:cd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בהמשך נראה איך מצהירים על הנתונים בלי שמות המוגדרים במקום אחר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91525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958" y="1267485"/>
            <a:ext cx="7235981" cy="5133316"/>
          </a:xfrm>
        </p:spPr>
        <p:txBody>
          <a:bodyPr/>
          <a:lstStyle>
            <a:lvl1pPr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01702"/>
            <a:ext cx="6189583" cy="94956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30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943073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1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76" y="838200"/>
            <a:ext cx="7467600" cy="4419600"/>
          </a:xfrm>
        </p:spPr>
        <p:txBody>
          <a:bodyPr>
            <a:normAutofit/>
          </a:bodyPr>
          <a:lstStyle>
            <a:lvl1pPr algn="r">
              <a:defRPr sz="2800"/>
            </a:lvl1pPr>
            <a:lvl2pPr algn="r">
              <a:defRPr sz="1800">
                <a:solidFill>
                  <a:schemeClr val="tx1"/>
                </a:solidFill>
              </a:defRPr>
            </a:lvl2pPr>
            <a:lvl3pPr algn="r">
              <a:defRPr sz="1800">
                <a:solidFill>
                  <a:schemeClr val="tx1"/>
                </a:solidFill>
              </a:defRPr>
            </a:lvl3pPr>
            <a:lvl4pPr algn="r">
              <a:defRPr sz="1800">
                <a:solidFill>
                  <a:schemeClr val="tx1"/>
                </a:solidFill>
              </a:defRPr>
            </a:lvl4pPr>
            <a:lvl5pPr algn="r"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3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597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09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23528" y="841248"/>
            <a:ext cx="3730752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209728" y="841248"/>
            <a:ext cx="3730752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7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6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776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380744"/>
            <a:ext cx="3730752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209728" y="1380743"/>
            <a:ext cx="3730752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5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41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15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15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15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452197" y="381000"/>
            <a:ext cx="4800600" cy="59436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219" y="4624754"/>
            <a:ext cx="5486400" cy="404446"/>
          </a:xfrm>
        </p:spPr>
        <p:txBody>
          <a:bodyPr bIns="0" anchor="b"/>
          <a:lstStyle>
            <a:lvl1pPr algn="r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5498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5768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62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467816" y="838200"/>
            <a:ext cx="7467600" cy="4419600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459155" y="274638"/>
            <a:ext cx="2057400" cy="5851525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2691403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8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0346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16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56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76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flipH="1">
            <a:off x="462376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716718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62978B4A-0046-469A-9A7D-7049E2D26DA3}" type="datetimeFigureOut">
              <a:rPr lang="he-IL" smtClean="0"/>
              <a:pPr/>
              <a:t>כ"ב/אייר/תשפ"א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1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r" defTabSz="914400" rtl="1" eaLnBrk="1" latinLnBrk="0" hangingPunct="1">
        <a:spcBef>
          <a:spcPct val="0"/>
        </a:spcBef>
        <a:buNone/>
        <a:defRPr sz="48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RDF/Valida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DCFB-BFCA-456E-B607-FEA69EEF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01985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FDFF-4A9A-43E6-B30B-D5B6975C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0259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950" dirty="0"/>
              <a:t>Resource Description Framework </a:t>
            </a:r>
          </a:p>
        </p:txBody>
      </p:sp>
    </p:spTree>
    <p:extLst>
      <p:ext uri="{BB962C8B-B14F-4D97-AF65-F5344CB8AC3E}">
        <p14:creationId xmlns:p14="http://schemas.microsoft.com/office/powerpoint/2010/main" val="108339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373DDE-0070-4B8F-A64A-33BFF77C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33" y="1125995"/>
            <a:ext cx="7886700" cy="994172"/>
          </a:xfrm>
        </p:spPr>
        <p:txBody>
          <a:bodyPr/>
          <a:lstStyle/>
          <a:p>
            <a:pPr algn="ctr"/>
            <a:r>
              <a:rPr lang="en-US" b="1" dirty="0"/>
              <a:t>The &lt;</a:t>
            </a:r>
            <a:r>
              <a:rPr lang="en-US" b="1" dirty="0" err="1"/>
              <a:t>rdf:Description</a:t>
            </a:r>
            <a:r>
              <a:rPr lang="en-US" b="1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759362-E84A-492B-985E-DE43922F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72816"/>
            <a:ext cx="7886700" cy="4342754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?xml </a:t>
            </a:r>
            <a:r>
              <a:rPr lang="en-US" dirty="0">
                <a:solidFill>
                  <a:srgbClr val="FF0000"/>
                </a:solidFill>
              </a:rPr>
              <a:t>version=</a:t>
            </a:r>
            <a:r>
              <a:rPr lang="en-US" dirty="0">
                <a:solidFill>
                  <a:schemeClr val="accent1"/>
                </a:solidFill>
              </a:rPr>
              <a:t>"1.0"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/>
              <a:t>rdf:RDF</a:t>
            </a: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xmlns:rdf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"http://www.w3.org/1999/02/22-rdf-syntax-ns#"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xmlns:cd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"http://www.recshop.fake/cd#"&gt;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rdf:Description</a:t>
            </a:r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rdf:about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chemeClr val="accent1"/>
                </a:solidFill>
              </a:rPr>
              <a:t>"http://www.recshop.fake/cd/EmpireBurlesque"&gt;</a:t>
            </a:r>
            <a:br>
              <a:rPr lang="en-US" b="1" dirty="0"/>
            </a:br>
            <a:r>
              <a:rPr lang="en-US" b="1" dirty="0"/>
              <a:t>	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cd:artist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Bob Dylan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cd:artist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cd:country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USA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cd:country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cd:company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Columbia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cd:company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cd:price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10.90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cd:price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cd:year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1985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cd:year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/>
            </a:b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rdf:Description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….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/</a:t>
            </a:r>
            <a:r>
              <a:rPr lang="en-US" dirty="0" err="1"/>
              <a:t>rdf:RDF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D0FB-1EEB-44FD-A6AD-2AB99778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25" y="47667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Properties as Attributes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756649-C1A9-4264-A110-8584320B9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9274" y="1388504"/>
            <a:ext cx="5845451" cy="40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67AB-348A-43BE-9D05-38C49599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Properties as Resources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1FDE8-002D-42F4-8404-1325A6C95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757" y="1475656"/>
            <a:ext cx="6712486" cy="40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1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80052-9039-4562-BE15-575C5D82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76" y="0"/>
            <a:ext cx="7239000" cy="1143000"/>
          </a:xfrm>
        </p:spPr>
        <p:txBody>
          <a:bodyPr/>
          <a:lstStyle/>
          <a:p>
            <a:pPr algn="l" rtl="0"/>
            <a:r>
              <a:rPr lang="en-US" dirty="0"/>
              <a:t>SPARQL: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E41E39-FC14-4662-BFB2-56276CB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419600"/>
          </a:xfrm>
        </p:spPr>
        <p:txBody>
          <a:bodyPr/>
          <a:lstStyle/>
          <a:p>
            <a:r>
              <a:rPr lang="en-US" dirty="0"/>
              <a:t>SPARQL</a:t>
            </a:r>
            <a:r>
              <a:rPr lang="he-IL" dirty="0"/>
              <a:t> היא שפת השאילתות על קבצי </a:t>
            </a:r>
            <a:r>
              <a:rPr lang="en-US" dirty="0"/>
              <a:t>RDF</a:t>
            </a:r>
            <a:r>
              <a:rPr lang="he-IL" dirty="0"/>
              <a:t>.</a:t>
            </a:r>
          </a:p>
          <a:p>
            <a:r>
              <a:rPr lang="he-IL" dirty="0"/>
              <a:t>כל רכיב </a:t>
            </a:r>
            <a:r>
              <a:rPr lang="he-IL" dirty="0" err="1"/>
              <a:t>בשאילתא</a:t>
            </a:r>
            <a:r>
              <a:rPr lang="he-IL" dirty="0"/>
              <a:t> שהוא לא קבוע יתחיל ב'?'.</a:t>
            </a:r>
          </a:p>
          <a:p>
            <a:r>
              <a:rPr lang="he-IL" dirty="0"/>
              <a:t>כל </a:t>
            </a:r>
            <a:r>
              <a:rPr lang="he-IL" dirty="0" err="1"/>
              <a:t>שאילתא</a:t>
            </a:r>
            <a:r>
              <a:rPr lang="he-IL" dirty="0"/>
              <a:t> מסתיימת ב'.'</a:t>
            </a:r>
          </a:p>
          <a:p>
            <a:r>
              <a:rPr lang="he-IL" dirty="0"/>
              <a:t>כל </a:t>
            </a:r>
            <a:r>
              <a:rPr lang="he-IL" dirty="0" err="1"/>
              <a:t>שאילתא</a:t>
            </a:r>
            <a:r>
              <a:rPr lang="he-IL" dirty="0"/>
              <a:t> מורכבת משלשות:</a:t>
            </a:r>
          </a:p>
          <a:p>
            <a:pPr marL="0" indent="0" algn="l" rtl="0">
              <a:buNone/>
            </a:pPr>
            <a:r>
              <a:rPr lang="en-US" dirty="0"/>
              <a:t>Select ?????</a:t>
            </a:r>
          </a:p>
          <a:p>
            <a:pPr marL="0" indent="0" algn="l" rtl="0">
              <a:buNone/>
            </a:pPr>
            <a:r>
              <a:rPr lang="en-US" dirty="0"/>
              <a:t>Where Subject Predicate Object.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76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652A2ED6-281A-4482-8BD3-9763B97D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13466"/>
              </p:ext>
            </p:extLst>
          </p:nvPr>
        </p:nvGraphicFramePr>
        <p:xfrm>
          <a:off x="323525" y="2052960"/>
          <a:ext cx="8424938" cy="275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85191">
                  <a:extLst>
                    <a:ext uri="{9D8B030D-6E8A-4147-A177-3AD203B41FA5}">
                      <a16:colId xmlns:a16="http://schemas.microsoft.com/office/drawing/2014/main" val="2212309841"/>
                    </a:ext>
                  </a:extLst>
                </a:gridCol>
                <a:gridCol w="1573932">
                  <a:extLst>
                    <a:ext uri="{9D8B030D-6E8A-4147-A177-3AD203B41FA5}">
                      <a16:colId xmlns:a16="http://schemas.microsoft.com/office/drawing/2014/main" val="2645634666"/>
                    </a:ext>
                  </a:extLst>
                </a:gridCol>
                <a:gridCol w="892696">
                  <a:extLst>
                    <a:ext uri="{9D8B030D-6E8A-4147-A177-3AD203B41FA5}">
                      <a16:colId xmlns:a16="http://schemas.microsoft.com/office/drawing/2014/main" val="2584837268"/>
                    </a:ext>
                  </a:extLst>
                </a:gridCol>
                <a:gridCol w="1861592">
                  <a:extLst>
                    <a:ext uri="{9D8B030D-6E8A-4147-A177-3AD203B41FA5}">
                      <a16:colId xmlns:a16="http://schemas.microsoft.com/office/drawing/2014/main" val="3428229765"/>
                    </a:ext>
                  </a:extLst>
                </a:gridCol>
                <a:gridCol w="1876771">
                  <a:extLst>
                    <a:ext uri="{9D8B030D-6E8A-4147-A177-3AD203B41FA5}">
                      <a16:colId xmlns:a16="http://schemas.microsoft.com/office/drawing/2014/main" val="2044176358"/>
                    </a:ext>
                  </a:extLst>
                </a:gridCol>
                <a:gridCol w="1034756">
                  <a:extLst>
                    <a:ext uri="{9D8B030D-6E8A-4147-A177-3AD203B41FA5}">
                      <a16:colId xmlns:a16="http://schemas.microsoft.com/office/drawing/2014/main" val="1698642652"/>
                    </a:ext>
                  </a:extLst>
                </a:gridCol>
              </a:tblGrid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gender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email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age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Last_name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First_name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00612"/>
                  </a:ext>
                </a:extLst>
              </a:tr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female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AAA@aaa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12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AAA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Alice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24930"/>
                  </a:ext>
                </a:extLst>
              </a:tr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male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BBB@bbb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35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BBB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Bob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3693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57220378-AD06-4C3D-BBE1-BB283C1F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76" y="0"/>
            <a:ext cx="7239000" cy="1143000"/>
          </a:xfrm>
        </p:spPr>
        <p:txBody>
          <a:bodyPr/>
          <a:lstStyle/>
          <a:p>
            <a:r>
              <a:rPr lang="he-IL" dirty="0"/>
              <a:t>דוגמא:</a:t>
            </a:r>
          </a:p>
        </p:txBody>
      </p:sp>
    </p:spTree>
    <p:extLst>
      <p:ext uri="{BB962C8B-B14F-4D97-AF65-F5344CB8AC3E}">
        <p14:creationId xmlns:p14="http://schemas.microsoft.com/office/powerpoint/2010/main" val="61669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E8179C14-23AD-49E5-B98B-DF1AEEC5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570112"/>
              </p:ext>
            </p:extLst>
          </p:nvPr>
        </p:nvGraphicFramePr>
        <p:xfrm>
          <a:off x="838200" y="579120"/>
          <a:ext cx="7467600" cy="5699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14309389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59207327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26868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Object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Predicate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Subject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9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Alice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First_name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AAA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Last_name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5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12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Age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AAA@aaa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Email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1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Female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Gender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9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Bob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First_name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BBB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Last_name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8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35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Age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1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BBB@bbb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Email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male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gender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8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1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406A23-AB56-4B36-9071-6D51A47B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לשלוף את כל הפרטים של בוב: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/>
              <a:t>Select ?x where {</a:t>
            </a:r>
          </a:p>
          <a:p>
            <a:pPr marL="0" indent="0" algn="l" rtl="0">
              <a:buNone/>
            </a:pPr>
            <a:r>
              <a:rPr lang="en-US" dirty="0"/>
              <a:t>?Person </a:t>
            </a:r>
            <a:r>
              <a:rPr lang="en-US" dirty="0" err="1"/>
              <a:t>first_name</a:t>
            </a:r>
            <a:r>
              <a:rPr lang="en-US" dirty="0"/>
              <a:t> ”Bob”.</a:t>
            </a:r>
          </a:p>
          <a:p>
            <a:pPr marL="0" indent="0" algn="l" rtl="0">
              <a:buNone/>
            </a:pPr>
            <a:r>
              <a:rPr lang="en-US" dirty="0"/>
              <a:t>?Person ?</a:t>
            </a:r>
            <a:r>
              <a:rPr lang="en-US" dirty="0" err="1"/>
              <a:t>pred</a:t>
            </a:r>
            <a:r>
              <a:rPr lang="en-US" dirty="0"/>
              <a:t> ?x.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636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DE3434-2E0A-477D-964D-B52E147C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736"/>
            <a:ext cx="7467600" cy="4419600"/>
          </a:xfrm>
        </p:spPr>
        <p:txBody>
          <a:bodyPr/>
          <a:lstStyle/>
          <a:p>
            <a:r>
              <a:rPr lang="he-IL" dirty="0"/>
              <a:t>שליפת כל כתובות האימייל במאגר:</a:t>
            </a:r>
          </a:p>
          <a:p>
            <a:pPr marL="0" indent="0" algn="l" rtl="0">
              <a:buNone/>
            </a:pPr>
            <a:r>
              <a:rPr lang="en-US" dirty="0"/>
              <a:t>Select ?E where ?person email ?E.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/>
              <a:t>שליפת שמות מלאים מהמאגר:</a:t>
            </a:r>
          </a:p>
          <a:p>
            <a:pPr marL="0" indent="0" algn="l" rtl="0">
              <a:buNone/>
            </a:pPr>
            <a:r>
              <a:rPr lang="en-US" dirty="0"/>
              <a:t>Select ?F ?L where {</a:t>
            </a:r>
          </a:p>
          <a:p>
            <a:pPr marL="0" indent="0" algn="l" rtl="0">
              <a:buNone/>
            </a:pPr>
            <a:r>
              <a:rPr lang="en-US" dirty="0"/>
              <a:t>?person </a:t>
            </a:r>
            <a:r>
              <a:rPr lang="en-US" dirty="0" err="1"/>
              <a:t>First_name</a:t>
            </a:r>
            <a:r>
              <a:rPr lang="en-US" dirty="0"/>
              <a:t> ?f.</a:t>
            </a:r>
          </a:p>
          <a:p>
            <a:pPr marL="0" indent="0" algn="l" rtl="0">
              <a:buNone/>
            </a:pPr>
            <a:r>
              <a:rPr lang="en-US" dirty="0"/>
              <a:t>?Person </a:t>
            </a:r>
            <a:r>
              <a:rPr lang="en-US" dirty="0" err="1"/>
              <a:t>Last_name</a:t>
            </a:r>
            <a:r>
              <a:rPr lang="en-US" dirty="0"/>
              <a:t> ?L.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48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7BFDDA-6440-4965-9968-80BCB25A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00" y="838200"/>
            <a:ext cx="7467600" cy="4419600"/>
          </a:xfrm>
        </p:spPr>
        <p:txBody>
          <a:bodyPr/>
          <a:lstStyle/>
          <a:p>
            <a:r>
              <a:rPr lang="he-IL" dirty="0"/>
              <a:t>מה תציג </a:t>
            </a:r>
            <a:r>
              <a:rPr lang="he-IL" dirty="0" err="1"/>
              <a:t>השאילתא</a:t>
            </a:r>
            <a:r>
              <a:rPr lang="he-IL" dirty="0"/>
              <a:t> הבאה? –</a:t>
            </a:r>
          </a:p>
          <a:p>
            <a:pPr marL="0" indent="0" algn="l" rtl="0">
              <a:buNone/>
            </a:pPr>
            <a:r>
              <a:rPr lang="en-US" dirty="0"/>
              <a:t>Select ?ID ?A where {</a:t>
            </a:r>
          </a:p>
          <a:p>
            <a:pPr marL="0" indent="0" algn="l" rtl="0">
              <a:buNone/>
            </a:pPr>
            <a:r>
              <a:rPr lang="en-US" dirty="0"/>
              <a:t>?ID age ?A.</a:t>
            </a:r>
          </a:p>
          <a:p>
            <a:pPr marL="0" indent="0" algn="l" rtl="0">
              <a:buNone/>
            </a:pPr>
            <a:r>
              <a:rPr lang="en-US" dirty="0"/>
              <a:t>?ID gender “male”.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algn="r"/>
            <a:r>
              <a:rPr lang="he-IL" dirty="0"/>
              <a:t>תציג את תעודות הזהות והגילאים של כל הגברים. </a:t>
            </a:r>
          </a:p>
        </p:txBody>
      </p:sp>
    </p:spTree>
    <p:extLst>
      <p:ext uri="{BB962C8B-B14F-4D97-AF65-F5344CB8AC3E}">
        <p14:creationId xmlns:p14="http://schemas.microsoft.com/office/powerpoint/2010/main" val="23728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1679C-D0AB-4C19-853B-FBD190AD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24" y="-21336"/>
            <a:ext cx="7239000" cy="1143000"/>
          </a:xfrm>
        </p:spPr>
        <p:txBody>
          <a:bodyPr/>
          <a:lstStyle/>
          <a:p>
            <a:r>
              <a:rPr lang="he-IL" sz="4000" dirty="0">
                <a:cs typeface="+mn-cs"/>
              </a:rPr>
              <a:t>ומה תציג </a:t>
            </a:r>
            <a:r>
              <a:rPr lang="he-IL" sz="4000" dirty="0" err="1">
                <a:cs typeface="+mn-cs"/>
              </a:rPr>
              <a:t>השאילתא</a:t>
            </a:r>
            <a:r>
              <a:rPr lang="he-IL" sz="4000" dirty="0">
                <a:cs typeface="+mn-cs"/>
              </a:rPr>
              <a:t> הזו?</a:t>
            </a:r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BF8EDF-CDCB-4F60-87A4-4702AED7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4784"/>
            <a:ext cx="7467600" cy="44196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SELECT DISTINCT * WHERE {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he-IL" dirty="0"/>
              <a:t>	</a:t>
            </a:r>
            <a:r>
              <a:rPr lang="en-US" dirty="0"/>
              <a:t>?s ?p ?o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r>
              <a:rPr lang="en-US" dirty="0"/>
              <a:t>LIMIT 10</a:t>
            </a:r>
          </a:p>
        </p:txBody>
      </p:sp>
    </p:spTree>
    <p:extLst>
      <p:ext uri="{BB962C8B-B14F-4D97-AF65-F5344CB8AC3E}">
        <p14:creationId xmlns:p14="http://schemas.microsoft.com/office/powerpoint/2010/main" val="35107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871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56792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מסגרת המאפשרת תאור משאבים</a:t>
            </a:r>
            <a:r>
              <a:rPr lang="en-US" dirty="0"/>
              <a:t> </a:t>
            </a:r>
            <a:r>
              <a:rPr lang="he-IL" dirty="0"/>
              <a:t>ברשת</a:t>
            </a:r>
          </a:p>
          <a:p>
            <a:pPr algn="r" rtl="1"/>
            <a:r>
              <a:rPr lang="he-IL" dirty="0"/>
              <a:t>נועד לקריאה והבנה ע"י מחשבים ולא מיועד להצגה בפני אנשים</a:t>
            </a:r>
          </a:p>
          <a:p>
            <a:pPr algn="r" rtl="1"/>
            <a:r>
              <a:rPr lang="he-IL" dirty="0"/>
              <a:t>כתוב ב-</a:t>
            </a:r>
            <a:r>
              <a:rPr lang="en-US" dirty="0"/>
              <a:t>XML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27384"/>
            <a:ext cx="8892480" cy="936104"/>
          </a:xfrm>
        </p:spPr>
        <p:txBody>
          <a:bodyPr/>
          <a:lstStyle/>
          <a:p>
            <a:pPr algn="ctr"/>
            <a:r>
              <a:rPr lang="en-US" dirty="0"/>
              <a:t>Streams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67544" y="1052736"/>
            <a:ext cx="8064896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Stream</a:t>
            </a:r>
            <a:r>
              <a:rPr lang="he-IL" sz="3000" dirty="0"/>
              <a:t> הוא כלי בג'אווה המאפשר לנו להתייחס לאוספים כאל רצפים ומאפשר לנו לבצע פעולות וחישובים על האלמנטים הנמצאים באוסף.</a:t>
            </a:r>
            <a:endParaRPr lang="en-US" sz="3000" dirty="0"/>
          </a:p>
          <a:p>
            <a:r>
              <a:rPr lang="he-IL" sz="3000" dirty="0"/>
              <a:t>הפעולות יכולות להשפיע על כמות האלמנטים, סוג האלמנטים או על הסדר שלהם.</a:t>
            </a:r>
          </a:p>
          <a:p>
            <a:r>
              <a:rPr lang="he-IL" sz="3000" dirty="0"/>
              <a:t> דוגמאות-</a:t>
            </a:r>
          </a:p>
          <a:p>
            <a:pPr lvl="1"/>
            <a:r>
              <a:rPr lang="he-IL" sz="2000" dirty="0"/>
              <a:t> </a:t>
            </a:r>
            <a:r>
              <a:rPr lang="en-US" sz="2000" dirty="0"/>
              <a:t>filter</a:t>
            </a:r>
          </a:p>
          <a:p>
            <a:pPr lvl="1"/>
            <a:r>
              <a:rPr lang="en-US" sz="2000" dirty="0"/>
              <a:t>map</a:t>
            </a:r>
          </a:p>
          <a:p>
            <a:pPr lvl="1"/>
            <a:r>
              <a:rPr lang="en-US" sz="2000" dirty="0"/>
              <a:t>sorted</a:t>
            </a:r>
          </a:p>
          <a:p>
            <a:pPr lvl="1"/>
            <a:r>
              <a:rPr lang="en-US" sz="2000" dirty="0"/>
              <a:t>match</a:t>
            </a:r>
          </a:p>
          <a:p>
            <a:pPr lvl="1"/>
            <a:r>
              <a:rPr lang="en-US" sz="2000" dirty="0"/>
              <a:t>reduce</a:t>
            </a:r>
            <a:r>
              <a:rPr lang="he-IL" sz="2000" dirty="0"/>
              <a:t> .....</a:t>
            </a:r>
          </a:p>
          <a:p>
            <a:pPr marL="457200" lvl="1" indent="0">
              <a:buNone/>
            </a:pPr>
            <a:endParaRPr lang="he-IL" sz="3000" dirty="0"/>
          </a:p>
          <a:p>
            <a:pPr marL="0" indent="0">
              <a:buNone/>
            </a:pP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34077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412776"/>
            <a:ext cx="7467600" cy="4419600"/>
          </a:xfrm>
        </p:spPr>
        <p:txBody>
          <a:bodyPr/>
          <a:lstStyle/>
          <a:p>
            <a:r>
              <a:rPr lang="he-IL" dirty="0"/>
              <a:t>אפשר להפוך ל-</a:t>
            </a:r>
            <a:r>
              <a:rPr lang="en-US" dirty="0"/>
              <a:t>stream</a:t>
            </a:r>
            <a:r>
              <a:rPr lang="he-IL" dirty="0"/>
              <a:t> מטיפוסי נתונים שונים, כמו- 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 i/o resources</a:t>
            </a:r>
            <a:r>
              <a:rPr lang="he-IL" dirty="0"/>
              <a:t>  .....</a:t>
            </a:r>
          </a:p>
          <a:p>
            <a:r>
              <a:rPr lang="he-IL" dirty="0"/>
              <a:t>סוגי האופרציות ב-</a:t>
            </a:r>
            <a:r>
              <a:rPr lang="en-US" dirty="0"/>
              <a:t>stream</a:t>
            </a:r>
            <a:endParaRPr lang="he-IL" dirty="0"/>
          </a:p>
          <a:p>
            <a:pPr lvl="1"/>
            <a:r>
              <a:rPr lang="en-US" dirty="0"/>
              <a:t>intermediate </a:t>
            </a:r>
            <a:endParaRPr lang="he-IL" dirty="0"/>
          </a:p>
          <a:p>
            <a:pPr lvl="1"/>
            <a:r>
              <a:rPr lang="en-US" dirty="0"/>
              <a:t>Terminal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08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22D23F-BD49-4D35-97BE-CB426D0A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במהלך הדוגמאות הבאות נשתמש במערך</a:t>
            </a:r>
          </a:p>
          <a:p>
            <a:pPr marL="0" indent="0" algn="l" rtl="0">
              <a:buNone/>
            </a:pPr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{1, 2, 45, 78, 3, 48, 23, 105, 5, 15};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/>
              <a:t>על מנת שנוכל לראות את התוצאות נוסיף בסוף הפקודה שלנו את הפקודה</a:t>
            </a:r>
          </a:p>
          <a:p>
            <a:pPr marL="0" indent="0" algn="l" rtl="0">
              <a:buNone/>
            </a:pPr>
            <a:r>
              <a:rPr lang="he-IL" dirty="0"/>
              <a:t> 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54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C5D59E-3B77-459B-9FFC-85D6EE1D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6846"/>
            <a:ext cx="8064896" cy="1143000"/>
          </a:xfrm>
        </p:spPr>
        <p:txBody>
          <a:bodyPr/>
          <a:lstStyle/>
          <a:p>
            <a:r>
              <a:rPr lang="he-IL" dirty="0"/>
              <a:t>דוגמאות:</a:t>
            </a:r>
            <a:br>
              <a:rPr lang="he-IL" dirty="0"/>
            </a:br>
            <a:r>
              <a:rPr lang="he-IL" dirty="0"/>
              <a:t> </a:t>
            </a:r>
            <a:r>
              <a:rPr lang="en-US" dirty="0"/>
              <a:t>[1, 2, 45, 78, 3, 48, 23, 105, 5, 15]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FF01D973-A167-4C20-BCCE-BDCAFF81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00808"/>
            <a:ext cx="8363544" cy="441960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איך נחזיר את כל האיברים הקטנים מ10?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).filter(s -&gt; (s &lt; 10))</a:t>
            </a:r>
          </a:p>
          <a:p>
            <a:endParaRPr lang="he-IL" dirty="0"/>
          </a:p>
          <a:p>
            <a:pPr algn="r"/>
            <a:r>
              <a:rPr lang="he-IL" dirty="0"/>
              <a:t>איך נחזיר את כל שאריות החלוקה ב10 של הערכים ברצף?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).map(s-&gt;s%10)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איך נחזיר את הרצף ממוין בסגר לקסיקוגרפי עולה?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).sorted()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1005"/>
            <a:ext cx="8892480" cy="815707"/>
          </a:xfrm>
        </p:spPr>
        <p:txBody>
          <a:bodyPr/>
          <a:lstStyle/>
          <a:p>
            <a:r>
              <a:rPr lang="he-IL" dirty="0"/>
              <a:t>מה תדפיס לנו הפקודה הבאה?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8776" y="881608"/>
            <a:ext cx="8331696" cy="58597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List&lt;String&gt; </a:t>
            </a:r>
            <a:r>
              <a:rPr lang="en-US" dirty="0" err="1"/>
              <a:t>myList</a:t>
            </a:r>
            <a:r>
              <a:rPr lang="en-US" dirty="0"/>
              <a:t> = 				</a:t>
            </a:r>
            <a:r>
              <a:rPr lang="en-US" dirty="0" err="1"/>
              <a:t>Arrays.asList</a:t>
            </a:r>
            <a:r>
              <a:rPr lang="en-US" dirty="0"/>
              <a:t>("a1", "a2", "b1", "c2", "c1"); 		</a:t>
            </a:r>
            <a:r>
              <a:rPr lang="en-US" dirty="0" err="1"/>
              <a:t>myList</a:t>
            </a:r>
            <a:r>
              <a:rPr lang="en-US" dirty="0"/>
              <a:t> 						.stream() 						.filter(s -&gt; </a:t>
            </a:r>
            <a:r>
              <a:rPr lang="en-US" dirty="0" err="1"/>
              <a:t>s.startsWith</a:t>
            </a:r>
            <a:r>
              <a:rPr lang="en-US" dirty="0"/>
              <a:t>("c"))			.map(String::</a:t>
            </a:r>
            <a:r>
              <a:rPr lang="en-US" dirty="0" err="1"/>
              <a:t>toUpperCase</a:t>
            </a:r>
            <a:r>
              <a:rPr lang="en-US" dirty="0"/>
              <a:t>) 			.sorted() 				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>
                <a:solidFill>
                  <a:srgbClr val="0070C0"/>
                </a:solidFill>
              </a:rPr>
              <a:t>יודפסו כל איברי הרצף המתחילים במחרוזת "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he-IL" dirty="0">
                <a:solidFill>
                  <a:srgbClr val="0070C0"/>
                </a:solidFill>
              </a:rPr>
              <a:t>" עם אותיות גדולות במקום קטנות ובסדר לקסיקוגרפי עולה.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8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C95C38-5041-4D94-AEA2-C3F54AD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40" y="1219200"/>
            <a:ext cx="7467600" cy="4419600"/>
          </a:xfrm>
        </p:spPr>
        <p:txBody>
          <a:bodyPr/>
          <a:lstStyle/>
          <a:p>
            <a:pPr algn="l" rtl="0"/>
            <a:r>
              <a:rPr lang="en-US" dirty="0" err="1"/>
              <a:t>Arrays.asList</a:t>
            </a:r>
            <a:r>
              <a:rPr lang="en-US" dirty="0"/>
              <a:t>("a1", "a2", "b1", "c2", "c1")		.stream() 					.</a:t>
            </a:r>
            <a:r>
              <a:rPr lang="en-US" dirty="0" err="1"/>
              <a:t>findFirst</a:t>
            </a:r>
            <a:r>
              <a:rPr lang="en-US" dirty="0"/>
              <a:t>() 			.</a:t>
            </a:r>
            <a:r>
              <a:rPr lang="en-US" dirty="0" err="1"/>
              <a:t>ifPresent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 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>
                <a:solidFill>
                  <a:srgbClr val="0070C0"/>
                </a:solidFill>
              </a:rPr>
              <a:t>יודפס האיבר הראשון ברצף.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DE6C0784-B29F-4AC3-9DAD-2E49CA3BA47A}"/>
              </a:ext>
            </a:extLst>
          </p:cNvPr>
          <p:cNvSpPr txBox="1">
            <a:spLocks/>
          </p:cNvSpPr>
          <p:nvPr/>
        </p:nvSpPr>
        <p:spPr>
          <a:xfrm>
            <a:off x="0" y="21005"/>
            <a:ext cx="8892480" cy="815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0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e-IL"/>
              <a:t>מה תדפיס לנו הפקודה הבאה?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025624"/>
            <a:ext cx="8712968" cy="456361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err="1"/>
              <a:t>Stream.of</a:t>
            </a:r>
            <a:r>
              <a:rPr lang="en-US" dirty="0"/>
              <a:t>(1, 2, 45, 78, 3, 48, 23, 105, 5, 15).map(x -&gt; x+1)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>
                <a:solidFill>
                  <a:srgbClr val="0070C0"/>
                </a:solidFill>
              </a:rPr>
              <a:t>יחזיר רצף שבו כל האיברים גדולים ב1 מהרצף שיצרנו.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C175B7F-13E7-47E6-A98F-56ADB6F7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05"/>
            <a:ext cx="8892480" cy="815707"/>
          </a:xfrm>
        </p:spPr>
        <p:txBody>
          <a:bodyPr/>
          <a:lstStyle/>
          <a:p>
            <a:r>
              <a:rPr lang="he-IL" dirty="0"/>
              <a:t>אפשר ליצור גם </a:t>
            </a:r>
            <a:r>
              <a:rPr lang="en-US" dirty="0"/>
              <a:t>stream</a:t>
            </a:r>
            <a:r>
              <a:rPr lang="he-IL" dirty="0"/>
              <a:t> מכלום!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512" y="5239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collect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987790"/>
            <a:ext cx="8280920" cy="4745466"/>
          </a:xfrm>
        </p:spPr>
        <p:txBody>
          <a:bodyPr/>
          <a:lstStyle/>
          <a:p>
            <a:r>
              <a:rPr lang="en-US" dirty="0"/>
              <a:t>Collect</a:t>
            </a:r>
            <a:r>
              <a:rPr lang="he-IL" dirty="0"/>
              <a:t> היא סוג של אופרציה שימושית מאד על </a:t>
            </a:r>
            <a:r>
              <a:rPr lang="en-US" dirty="0"/>
              <a:t>streams</a:t>
            </a:r>
            <a:r>
              <a:rPr lang="he-IL" dirty="0"/>
              <a:t>.</a:t>
            </a:r>
          </a:p>
          <a:p>
            <a:r>
              <a:rPr lang="en-US" dirty="0"/>
              <a:t>Collect</a:t>
            </a:r>
            <a:r>
              <a:rPr lang="he-IL" dirty="0"/>
              <a:t> הופכת את האלמנטים שנמצאים ב-</a:t>
            </a:r>
            <a:r>
              <a:rPr lang="en-US" dirty="0"/>
              <a:t>stream</a:t>
            </a:r>
            <a:r>
              <a:rPr lang="he-IL" dirty="0"/>
              <a:t> לסוג אחר של נתונים, כמו למשל- </a:t>
            </a:r>
            <a:r>
              <a:rPr lang="en-US" dirty="0"/>
              <a:t>list, set, map</a:t>
            </a:r>
            <a:r>
              <a:rPr lang="he-IL" dirty="0"/>
              <a:t>.</a:t>
            </a:r>
          </a:p>
          <a:p>
            <a:r>
              <a:rPr lang="he-IL" dirty="0"/>
              <a:t>ה-</a:t>
            </a:r>
            <a:r>
              <a:rPr lang="en-US" dirty="0"/>
              <a:t>collect</a:t>
            </a:r>
            <a:r>
              <a:rPr lang="he-IL" dirty="0"/>
              <a:t> מקבל אובייקט שנקרא </a:t>
            </a:r>
            <a:r>
              <a:rPr lang="en-US" dirty="0"/>
              <a:t>collector</a:t>
            </a:r>
            <a:r>
              <a:rPr lang="he-IL" dirty="0"/>
              <a:t> ולו יש כל מיני אופרציות כמו-</a:t>
            </a:r>
          </a:p>
          <a:p>
            <a:pPr lvl="1"/>
            <a:r>
              <a:rPr lang="en-US" dirty="0" err="1"/>
              <a:t>ToList</a:t>
            </a:r>
            <a:endParaRPr lang="he-IL" dirty="0"/>
          </a:p>
          <a:p>
            <a:pPr lvl="1"/>
            <a:r>
              <a:rPr lang="en-US" dirty="0" err="1"/>
              <a:t>groupingBy</a:t>
            </a:r>
            <a:endParaRPr lang="he-IL" dirty="0"/>
          </a:p>
          <a:p>
            <a:pPr lvl="1"/>
            <a:r>
              <a:rPr lang="en-US" dirty="0" err="1"/>
              <a:t>summarizingInt</a:t>
            </a:r>
            <a:endParaRPr lang="he-IL" dirty="0"/>
          </a:p>
          <a:p>
            <a:pPr lvl="1"/>
            <a:r>
              <a:rPr lang="en-US" dirty="0"/>
              <a:t>Joining</a:t>
            </a:r>
            <a:r>
              <a:rPr lang="he-IL" dirty="0"/>
              <a:t>  ......</a:t>
            </a:r>
          </a:p>
        </p:txBody>
      </p:sp>
    </p:spTree>
    <p:extLst>
      <p:ext uri="{BB962C8B-B14F-4D97-AF65-F5344CB8AC3E}">
        <p14:creationId xmlns:p14="http://schemas.microsoft.com/office/powerpoint/2010/main" val="318295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B0758-7E38-4DFF-9DE9-8C9524C9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7467600" cy="4419600"/>
          </a:xfrm>
        </p:spPr>
        <p:txBody>
          <a:bodyPr/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(1, 2, 45, 78, 3, 48, 23, 105, 5, 15)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Collectors.groupingBy</a:t>
            </a:r>
            <a:r>
              <a:rPr lang="en-US" dirty="0"/>
              <a:t>(x-&gt;x%10));</a:t>
            </a:r>
          </a:p>
          <a:p>
            <a:pPr algn="r"/>
            <a:endParaRPr lang="en-US" dirty="0"/>
          </a:p>
          <a:p>
            <a:pPr algn="l" rtl="0"/>
            <a:r>
              <a:rPr lang="he-IL" dirty="0">
                <a:solidFill>
                  <a:srgbClr val="0070C0"/>
                </a:solidFill>
              </a:rPr>
              <a:t>{1=[1], 2=[2], 3=[3, 23], 5=[45, 105, 5, 15], 8=[78, 48]}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47B27C6-F7D8-439F-98A2-FF03CE00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5239"/>
            <a:ext cx="8928992" cy="831473"/>
          </a:xfrm>
        </p:spPr>
        <p:txBody>
          <a:bodyPr/>
          <a:lstStyle/>
          <a:p>
            <a:pPr algn="ctr"/>
            <a:r>
              <a:rPr lang="en-US" dirty="0" err="1"/>
              <a:t>groupingBy</a:t>
            </a:r>
            <a:r>
              <a:rPr lang="en-US" dirty="0"/>
              <a:t> 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46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B9910B-460C-4FC4-A94C-090A4924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68" y="1169640"/>
            <a:ext cx="7755632" cy="4419600"/>
          </a:xfrm>
        </p:spPr>
        <p:txBody>
          <a:bodyPr/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(1, 2, 45, 78, 3, 48, 23, 105, 5, 15)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Collectors.summarizingInt</a:t>
            </a:r>
            <a:r>
              <a:rPr lang="en-US" dirty="0"/>
              <a:t>((x-&gt;x)));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IntSummaryStatistics</a:t>
            </a:r>
            <a:r>
              <a:rPr lang="en-US" dirty="0">
                <a:solidFill>
                  <a:srgbClr val="0070C0"/>
                </a:solidFill>
              </a:rPr>
              <a:t>{count=10, sum=325, min=1, average=32.500000, max=105}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7A03F454-A343-4914-A952-F7FFC86E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5239"/>
            <a:ext cx="8928992" cy="831473"/>
          </a:xfrm>
        </p:spPr>
        <p:txBody>
          <a:bodyPr/>
          <a:lstStyle/>
          <a:p>
            <a:pPr algn="ctr"/>
            <a:r>
              <a:rPr lang="en-US" dirty="0" err="1"/>
              <a:t>summarizingInt</a:t>
            </a:r>
            <a:r>
              <a:rPr lang="en-US" dirty="0"/>
              <a:t> 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26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80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233532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מערך הנתונים מורכב מרשימה של שלשות מהצורה הבאה: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r>
              <a:rPr lang="he-IL" dirty="0"/>
              <a:t>כל הנתונים מוצגים רק ע"י השלשות הללו</a:t>
            </a:r>
          </a:p>
          <a:p>
            <a:pPr algn="r" rtl="1"/>
            <a:r>
              <a:rPr lang="he-IL" dirty="0"/>
              <a:t>יש רק "טבלה" אחת, המכילה את כל השלשות הללו</a:t>
            </a:r>
          </a:p>
          <a:p>
            <a:pPr algn="r" rt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EDADC-B18B-4646-AF47-EA436B9D769B}"/>
              </a:ext>
            </a:extLst>
          </p:cNvPr>
          <p:cNvGrpSpPr/>
          <p:nvPr/>
        </p:nvGrpSpPr>
        <p:grpSpPr>
          <a:xfrm>
            <a:off x="2627784" y="2757532"/>
            <a:ext cx="4002731" cy="685800"/>
            <a:chOff x="3237012" y="5562600"/>
            <a:chExt cx="5336975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B90261-0E5F-4CA3-B8BF-FE4134E4EEBE}"/>
                </a:ext>
              </a:extLst>
            </p:cNvPr>
            <p:cNvSpPr/>
            <p:nvPr/>
          </p:nvSpPr>
          <p:spPr>
            <a:xfrm>
              <a:off x="3237012" y="5562600"/>
              <a:ext cx="163978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Subject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AC1B2-B3C7-4CCB-A8AC-F446DBB33605}"/>
                </a:ext>
              </a:extLst>
            </p:cNvPr>
            <p:cNvSpPr/>
            <p:nvPr/>
          </p:nvSpPr>
          <p:spPr>
            <a:xfrm>
              <a:off x="6934199" y="5562600"/>
              <a:ext cx="163978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Object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0EDF47-0034-4C25-BD73-B7CFE4283D2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4876800" y="6019800"/>
              <a:ext cx="205739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CDE34-23D3-45A7-8B9E-21FB408A64F4}"/>
                </a:ext>
              </a:extLst>
            </p:cNvPr>
            <p:cNvSpPr txBox="1"/>
            <p:nvPr/>
          </p:nvSpPr>
          <p:spPr>
            <a:xfrm>
              <a:off x="5105400" y="5638800"/>
              <a:ext cx="1295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Predicate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56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AC07D4-32C1-4A80-BAC3-3FED2F63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48" y="873460"/>
            <a:ext cx="8403704" cy="511108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());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Helloworld</a:t>
            </a:r>
            <a:endParaRPr lang="en-US" dirty="0">
              <a:solidFill>
                <a:srgbClr val="0070C0"/>
              </a:solidFill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(" - "));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Hello – world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(" - ", "start " , " end"));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Start Hello – world end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6A253FF-1073-4271-9B5D-778CF6B65573}"/>
              </a:ext>
            </a:extLst>
          </p:cNvPr>
          <p:cNvSpPr txBox="1">
            <a:spLocks/>
          </p:cNvSpPr>
          <p:nvPr/>
        </p:nvSpPr>
        <p:spPr>
          <a:xfrm>
            <a:off x="-36512" y="5239"/>
            <a:ext cx="8928992" cy="831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0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joining 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4597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512" y="5239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8776" y="881608"/>
            <a:ext cx="7467600" cy="5859760"/>
          </a:xfrm>
        </p:spPr>
        <p:txBody>
          <a:bodyPr/>
          <a:lstStyle/>
          <a:p>
            <a:r>
              <a:rPr lang="he-IL" dirty="0"/>
              <a:t>פונקציית </a:t>
            </a:r>
            <a:r>
              <a:rPr lang="en-US" dirty="0"/>
              <a:t>reduce</a:t>
            </a:r>
            <a:r>
              <a:rPr lang="he-IL" dirty="0"/>
              <a:t> לוקחת רצף של אלמנטים ומאחדת אותם </a:t>
            </a:r>
            <a:r>
              <a:rPr lang="he-IL" dirty="0" err="1"/>
              <a:t>לאיזשהיא</a:t>
            </a:r>
            <a:r>
              <a:rPr lang="he-IL" dirty="0"/>
              <a:t> תוצאה לפי מה שהוגדר.</a:t>
            </a:r>
          </a:p>
          <a:p>
            <a:r>
              <a:rPr lang="he-IL" dirty="0"/>
              <a:t>ניתן להשתמש בהגדרות קיימות כמו-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Count</a:t>
            </a:r>
            <a:r>
              <a:rPr lang="he-IL" dirty="0"/>
              <a:t> .... </a:t>
            </a:r>
          </a:p>
          <a:p>
            <a:r>
              <a:rPr lang="he-IL" dirty="0"/>
              <a:t>לדוגמא:</a:t>
            </a:r>
          </a:p>
          <a:p>
            <a:pPr marL="0" indent="0" algn="l" rtl="0">
              <a:buNone/>
            </a:pPr>
            <a:r>
              <a:rPr lang="en-US" dirty="0" err="1"/>
              <a:t>Stream.of</a:t>
            </a:r>
            <a:r>
              <a:rPr lang="en-US" dirty="0"/>
              <a:t>(1,45, 6, 23, 8).reduce(Integer::sum);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7228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908720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656692"/>
            <a:ext cx="8640960" cy="5544616"/>
          </a:xfrm>
        </p:spPr>
        <p:txBody>
          <a:bodyPr>
            <a:normAutofit/>
          </a:bodyPr>
          <a:lstStyle/>
          <a:p>
            <a:r>
              <a:rPr lang="he-IL" dirty="0"/>
              <a:t>ניתן לכתוב פונקציית </a:t>
            </a:r>
            <a:r>
              <a:rPr lang="en-US" dirty="0"/>
              <a:t>reduce</a:t>
            </a:r>
            <a:r>
              <a:rPr lang="he-IL" dirty="0"/>
              <a:t> בעצמנו</a:t>
            </a:r>
            <a:endParaRPr lang="en-US" dirty="0"/>
          </a:p>
          <a:p>
            <a:r>
              <a:rPr lang="he-IL" dirty="0"/>
              <a:t>מבנה-</a:t>
            </a:r>
          </a:p>
          <a:p>
            <a:pPr marL="0" indent="0" algn="l" rtl="0">
              <a:buNone/>
            </a:pPr>
            <a:r>
              <a:rPr lang="en-US" dirty="0" err="1"/>
              <a:t>recude</a:t>
            </a:r>
            <a:r>
              <a:rPr lang="en-US" dirty="0"/>
              <a:t>([identity], accumulator, [combiner])</a:t>
            </a:r>
          </a:p>
          <a:p>
            <a:pPr lvl="1"/>
            <a:r>
              <a:rPr lang="en-US" dirty="0"/>
              <a:t>Accumulator</a:t>
            </a:r>
            <a:r>
              <a:rPr lang="he-IL" dirty="0"/>
              <a:t>: פונקציית למבדה עם 2 ערכי קלט- התוצאה עד עכשיו, האלמנט הנוכחי. הפונקציה מחזירה את התוצאה החלקית אחרי הוספת האלמנט הנוכחי.</a:t>
            </a:r>
          </a:p>
          <a:p>
            <a:pPr lvl="1"/>
            <a:r>
              <a:rPr lang="en-US" dirty="0"/>
              <a:t>Combiner</a:t>
            </a:r>
            <a:r>
              <a:rPr lang="he-IL" dirty="0"/>
              <a:t>: פונקציית למבדה עם 2 ערכי קלט- 2 תוצאות חלקיות. הפונקציה מחזירה את התוצאה החלקית של שניהם יחד.</a:t>
            </a:r>
          </a:p>
          <a:p>
            <a:pPr lvl="1"/>
            <a:r>
              <a:rPr lang="en-US" dirty="0"/>
              <a:t>Identity</a:t>
            </a:r>
            <a:r>
              <a:rPr lang="he-IL" dirty="0"/>
              <a:t>: אלמנט התחלתי שלא משנה את התוצאה (לדוגמא 0 במקרה של סכום, 1 במקרה של הכפלה)</a:t>
            </a:r>
          </a:p>
          <a:p>
            <a:r>
              <a:rPr lang="he-IL" dirty="0"/>
              <a:t>לדוגמא-</a:t>
            </a:r>
          </a:p>
          <a:p>
            <a:pPr marL="0" indent="0" algn="l" rtl="0">
              <a:buNone/>
            </a:pPr>
            <a:r>
              <a:rPr lang="es-ES" dirty="0"/>
              <a:t>Stream.of(1,45, 6).</a:t>
            </a:r>
            <a:r>
              <a:rPr lang="en-US" dirty="0"/>
              <a:t>reduce((</a:t>
            </a:r>
            <a:r>
              <a:rPr lang="en-US" dirty="0" err="1"/>
              <a:t>x,y</a:t>
            </a:r>
            <a:r>
              <a:rPr lang="en-US" dirty="0"/>
              <a:t>) -&gt; </a:t>
            </a:r>
            <a:r>
              <a:rPr lang="en-US" dirty="0" err="1"/>
              <a:t>x+y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s-ES" dirty="0"/>
              <a:t>Stream.of(1,45, 6).reduce((x, y) -&gt; x +</a:t>
            </a:r>
            <a:r>
              <a:rPr lang="es-ES" b="1" dirty="0"/>
              <a:t>" , " </a:t>
            </a:r>
            <a:r>
              <a:rPr lang="es-ES" dirty="0"/>
              <a:t>+ y);</a:t>
            </a:r>
          </a:p>
          <a:p>
            <a:pPr marL="0" indent="0" algn="l" rtl="0">
              <a:buNone/>
            </a:pPr>
            <a:r>
              <a:rPr lang="es-ES" dirty="0"/>
              <a:t>Stream.of(1,45, 6).reduce(0, (x,y) -&gt; (x+1), (x,y)-&gt; x+y)</a:t>
            </a: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047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512" y="5239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Parallel Streams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881608"/>
            <a:ext cx="8424936" cy="4419600"/>
          </a:xfrm>
        </p:spPr>
        <p:txBody>
          <a:bodyPr/>
          <a:lstStyle/>
          <a:p>
            <a:r>
              <a:rPr lang="he-IL" dirty="0"/>
              <a:t>במקרים בהם יש הרבה אלמנטים ואין חשיבות לסדר </a:t>
            </a:r>
            <a:r>
              <a:rPr lang="he-IL" dirty="0" err="1"/>
              <a:t>בינהם</a:t>
            </a:r>
            <a:r>
              <a:rPr lang="he-IL" dirty="0"/>
              <a:t>- ניתן להשתמש ב-</a:t>
            </a:r>
            <a:r>
              <a:rPr lang="en-US" dirty="0"/>
              <a:t> </a:t>
            </a:r>
            <a:r>
              <a:rPr lang="en-US" dirty="0" err="1"/>
              <a:t>parallelStream</a:t>
            </a:r>
            <a:r>
              <a:rPr lang="en-US" dirty="0"/>
              <a:t>()</a:t>
            </a:r>
            <a:r>
              <a:rPr lang="he-IL" dirty="0"/>
              <a:t> במקום ב-</a:t>
            </a:r>
            <a:r>
              <a:rPr lang="en-US" dirty="0"/>
              <a:t>Streams()</a:t>
            </a:r>
            <a:r>
              <a:rPr lang="he-IL" dirty="0"/>
              <a:t> </a:t>
            </a:r>
          </a:p>
          <a:p>
            <a:r>
              <a:rPr lang="he-IL" dirty="0"/>
              <a:t>כמובן שצריך לוודא שיש לנו </a:t>
            </a:r>
            <a:r>
              <a:rPr lang="en-US" dirty="0"/>
              <a:t>threads</a:t>
            </a:r>
            <a:r>
              <a:rPr lang="he-IL" dirty="0"/>
              <a:t> פנויים...</a:t>
            </a:r>
          </a:p>
          <a:p>
            <a:r>
              <a:rPr lang="he-IL" dirty="0"/>
              <a:t>לדוגמא-</a:t>
            </a:r>
          </a:p>
          <a:p>
            <a:pPr marL="0" indent="0" algn="l" rtl="0">
              <a:buNone/>
            </a:pPr>
            <a:r>
              <a:rPr lang="en-US" b="1" dirty="0" err="1"/>
              <a:t>Arrays.asList</a:t>
            </a:r>
            <a:r>
              <a:rPr lang="en-US" b="1" dirty="0"/>
              <a:t>(1,2,3).</a:t>
            </a:r>
            <a:r>
              <a:rPr lang="en-US" b="1" dirty="0" err="1"/>
              <a:t>parallelStream</a:t>
            </a:r>
            <a:r>
              <a:rPr lang="en-US" b="1" dirty="0"/>
              <a:t>()</a:t>
            </a:r>
          </a:p>
          <a:p>
            <a:pPr marL="0" indent="0" algn="l" rtl="0">
              <a:buNone/>
            </a:pPr>
            <a:r>
              <a:rPr lang="en-US" b="1" dirty="0"/>
              <a:t>	.reduce(2, (s1, s2) -&gt; s1 * s2, (p, q) -&gt; p + q)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59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4CFF2C-E443-4FB9-AA8C-722413C7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2076"/>
            <a:ext cx="7239000" cy="1143000"/>
          </a:xfrm>
        </p:spPr>
        <p:txBody>
          <a:bodyPr/>
          <a:lstStyle/>
          <a:p>
            <a:r>
              <a:rPr lang="he-IL" dirty="0"/>
              <a:t>דוגמא נוספת: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21788A-3AC7-45B9-937A-4291994E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419600"/>
          </a:xfrm>
        </p:spPr>
        <p:txBody>
          <a:bodyPr/>
          <a:lstStyle/>
          <a:p>
            <a:pPr algn="l" rtl="0"/>
            <a:r>
              <a:rPr lang="en-US" dirty="0"/>
              <a:t> </a:t>
            </a:r>
            <a:r>
              <a:rPr lang="en-US" dirty="0" err="1"/>
              <a:t>students.stream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(s -&gt;{</a:t>
            </a:r>
          </a:p>
          <a:p>
            <a:pPr marL="0" indent="0" algn="l" rtl="0">
              <a:buNone/>
            </a:pPr>
            <a:r>
              <a:rPr lang="en-US" dirty="0"/>
              <a:t>	double average = </a:t>
            </a:r>
            <a:r>
              <a:rPr lang="en-US" dirty="0" err="1"/>
              <a:t>s.getGrades</a:t>
            </a:r>
            <a:r>
              <a:rPr lang="en-US" dirty="0"/>
              <a:t>().stream() 	.</a:t>
            </a:r>
            <a:r>
              <a:rPr lang="en-US" dirty="0" err="1"/>
              <a:t>mapToDouble</a:t>
            </a:r>
            <a:r>
              <a:rPr lang="en-US" dirty="0"/>
              <a:t>(g -&gt;</a:t>
            </a:r>
            <a:r>
              <a:rPr lang="en-US" dirty="0" err="1"/>
              <a:t>g.getValue</a:t>
            </a:r>
            <a:r>
              <a:rPr lang="en-US" dirty="0"/>
              <a:t>()).average()</a:t>
            </a:r>
          </a:p>
          <a:p>
            <a:pPr marL="0" indent="0" algn="l" rtl="0">
              <a:buNone/>
            </a:pPr>
            <a:r>
              <a:rPr lang="en-US" dirty="0"/>
              <a:t>	.</a:t>
            </a:r>
            <a:r>
              <a:rPr lang="en-US" dirty="0" err="1"/>
              <a:t>getAsDouble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   	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s.getName</a:t>
            </a:r>
            <a:r>
              <a:rPr lang="en-US" dirty="0"/>
              <a:t>() + " 	average: " + average);</a:t>
            </a:r>
          </a:p>
          <a:p>
            <a:pPr marL="0" indent="0" algn="l" rtl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709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A3483E-A208-44B1-A614-99A4E353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92"/>
            <a:ext cx="7467600" cy="441960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err="1"/>
              <a:t>students.stream</a:t>
            </a:r>
            <a:r>
              <a:rPr lang="en-US" dirty="0"/>
              <a:t>(). map(s -&gt; {</a:t>
            </a:r>
          </a:p>
          <a:p>
            <a:pPr marL="0" indent="0" algn="l" rtl="0">
              <a:buNone/>
            </a:pPr>
            <a:r>
              <a:rPr lang="en-US" dirty="0"/>
              <a:t>          double average = </a:t>
            </a:r>
            <a:r>
              <a:rPr lang="en-US" dirty="0" err="1"/>
              <a:t>s.getGrades</a:t>
            </a:r>
            <a:r>
              <a:rPr lang="en-US" dirty="0"/>
              <a:t>().stream()</a:t>
            </a:r>
          </a:p>
          <a:p>
            <a:pPr marL="0" indent="0" algn="l" rtl="0">
              <a:buNone/>
            </a:pPr>
            <a:r>
              <a:rPr lang="en-US" dirty="0"/>
              <a:t>	.</a:t>
            </a:r>
            <a:r>
              <a:rPr lang="en-US" dirty="0" err="1"/>
              <a:t>mapToDouble</a:t>
            </a:r>
            <a:r>
              <a:rPr lang="en-US" dirty="0"/>
              <a:t>(g -&gt; </a:t>
            </a:r>
            <a:r>
              <a:rPr lang="en-US" dirty="0" err="1"/>
              <a:t>g.getValue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dirty="0"/>
              <a:t>	.average().</a:t>
            </a:r>
            <a:r>
              <a:rPr lang="en-US" dirty="0" err="1"/>
              <a:t>getAsDouble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          return new Pair(s, average);</a:t>
            </a:r>
          </a:p>
          <a:p>
            <a:pPr marL="0" indent="0" algn="l" rtl="0">
              <a:buNone/>
            </a:pPr>
            <a:r>
              <a:rPr lang="en-US" dirty="0"/>
              <a:t>       }).</a:t>
            </a:r>
            <a:r>
              <a:rPr lang="en-US" dirty="0" err="1"/>
              <a:t>forEach</a:t>
            </a:r>
            <a:r>
              <a:rPr lang="en-US" dirty="0"/>
              <a:t>(p -&gt; 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(((Student)</a:t>
            </a:r>
            <a:r>
              <a:rPr lang="en-US" dirty="0" err="1"/>
              <a:t>p.getKey</a:t>
            </a:r>
            <a:r>
              <a:rPr lang="en-US" dirty="0"/>
              <a:t>()).get	Name() + "'s average is " + </a:t>
            </a:r>
            <a:r>
              <a:rPr lang="en-US" dirty="0" err="1"/>
              <a:t>p.getValue</a:t>
            </a:r>
            <a:r>
              <a:rPr lang="en-US" dirty="0"/>
              <a:t>());</a:t>
            </a:r>
          </a:p>
          <a:p>
            <a:pPr marL="0" indent="0" algn="l" rtl="0">
              <a:buNone/>
            </a:pPr>
            <a:r>
              <a:rPr lang="en-US" dirty="0"/>
              <a:t>});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D5C8EF4C-EC6B-42FF-92DC-306FD9E8E37B}"/>
              </a:ext>
            </a:extLst>
          </p:cNvPr>
          <p:cNvSpPr txBox="1">
            <a:spLocks/>
          </p:cNvSpPr>
          <p:nvPr/>
        </p:nvSpPr>
        <p:spPr>
          <a:xfrm>
            <a:off x="952500" y="22076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0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דרך נוספת:</a:t>
            </a:r>
          </a:p>
        </p:txBody>
      </p:sp>
    </p:spTree>
    <p:extLst>
      <p:ext uri="{BB962C8B-B14F-4D97-AF65-F5344CB8AC3E}">
        <p14:creationId xmlns:p14="http://schemas.microsoft.com/office/powerpoint/2010/main" val="343424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DE05A5-79E2-4F37-BC74-92C7C39B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59" y="266700"/>
            <a:ext cx="7239000" cy="1143000"/>
          </a:xfrm>
        </p:spPr>
        <p:txBody>
          <a:bodyPr/>
          <a:lstStyle/>
          <a:p>
            <a:r>
              <a:rPr lang="he-IL" dirty="0"/>
              <a:t>שאלת מבחן: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26FE56-EAC4-4F71-86D2-26938E73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424935" cy="4419600"/>
          </a:xfrm>
        </p:spPr>
        <p:txBody>
          <a:bodyPr/>
          <a:lstStyle/>
          <a:p>
            <a:pPr algn="r"/>
            <a:r>
              <a:rPr lang="he-IL" dirty="0"/>
              <a:t>מה יהיה הפלט של קטע הקוד הבא:</a:t>
            </a:r>
          </a:p>
          <a:p>
            <a:pPr marL="0" indent="0" algn="l" rtl="0">
              <a:buNone/>
            </a:pPr>
            <a:r>
              <a:rPr lang="en-US" dirty="0"/>
              <a:t>List&lt;String&gt;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Arrays.asList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("camel", "zebra", "you", "apple", "banana", "me");</a:t>
            </a:r>
          </a:p>
          <a:p>
            <a:pPr marL="0" indent="0" algn="l" rtl="0">
              <a:buNone/>
            </a:pPr>
            <a:r>
              <a:rPr lang="en-US" dirty="0" err="1"/>
              <a:t>myList.stream</a:t>
            </a:r>
            <a:r>
              <a:rPr lang="en-US" dirty="0"/>
              <a:t>().map(a-&gt;</a:t>
            </a:r>
            <a:r>
              <a:rPr lang="en-US" dirty="0" err="1"/>
              <a:t>a+a</a:t>
            </a:r>
            <a:r>
              <a:rPr lang="en-US" dirty="0"/>
              <a:t>).filter(a-&gt;</a:t>
            </a:r>
            <a:r>
              <a:rPr lang="en-US" dirty="0" err="1"/>
              <a:t>a.length</a:t>
            </a:r>
            <a:r>
              <a:rPr lang="en-US" dirty="0"/>
              <a:t>()&gt;=7)</a:t>
            </a:r>
          </a:p>
          <a:p>
            <a:pPr marL="0" indent="0" algn="l" rtl="0">
              <a:buNone/>
            </a:pPr>
            <a:r>
              <a:rPr lang="en-US" dirty="0"/>
              <a:t>	.sorted().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256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DE05A5-79E2-4F37-BC74-92C7C39B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59" y="266700"/>
            <a:ext cx="7239000" cy="1143000"/>
          </a:xfrm>
        </p:spPr>
        <p:txBody>
          <a:bodyPr/>
          <a:lstStyle/>
          <a:p>
            <a:r>
              <a:rPr lang="he-IL" dirty="0"/>
              <a:t>שאלת מבחן נוספת: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26FE56-EAC4-4F71-86D2-26938E73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424935" cy="4419600"/>
          </a:xfrm>
        </p:spPr>
        <p:txBody>
          <a:bodyPr/>
          <a:lstStyle/>
          <a:p>
            <a:r>
              <a:rPr lang="he-IL" dirty="0"/>
              <a:t>כתבו </a:t>
            </a:r>
            <a:r>
              <a:rPr lang="he-IL" dirty="0" err="1"/>
              <a:t>פונקצית</a:t>
            </a:r>
            <a:r>
              <a:rPr lang="he-IL" dirty="0"/>
              <a:t> </a:t>
            </a:r>
            <a:r>
              <a:rPr lang="en-US" dirty="0"/>
              <a:t>reduce</a:t>
            </a:r>
            <a:r>
              <a:rPr lang="he-IL" dirty="0"/>
              <a:t> </a:t>
            </a:r>
            <a:r>
              <a:rPr lang="he-IL" dirty="0" err="1"/>
              <a:t>בג'אוה</a:t>
            </a:r>
            <a:r>
              <a:rPr lang="he-IL" dirty="0"/>
              <a:t> </a:t>
            </a:r>
            <a:r>
              <a:rPr lang="en-US" dirty="0"/>
              <a:t>stream</a:t>
            </a:r>
            <a:r>
              <a:rPr lang="he-IL" dirty="0"/>
              <a:t> שמקבלת רצף של מספרים ומחזירה את המכפלה של כל המספרים ההופכיים להם.</a:t>
            </a:r>
          </a:p>
          <a:p>
            <a:endParaRPr lang="he-IL" dirty="0"/>
          </a:p>
          <a:p>
            <a:endParaRPr lang="en-US" dirty="0"/>
          </a:p>
          <a:p>
            <a:pPr algn="r"/>
            <a:r>
              <a:rPr lang="he-IL" dirty="0"/>
              <a:t>תשובה:</a:t>
            </a:r>
          </a:p>
          <a:p>
            <a:pPr marL="0" indent="0" algn="l" rtl="0">
              <a:buNone/>
            </a:pPr>
            <a:r>
              <a:rPr lang="es-ES" dirty="0">
                <a:solidFill>
                  <a:srgbClr val="0070C0"/>
                </a:solidFill>
              </a:rPr>
              <a:t>Stream.of(1</a:t>
            </a:r>
            <a:r>
              <a:rPr lang="en-US" dirty="0">
                <a:solidFill>
                  <a:srgbClr val="0070C0"/>
                </a:solidFill>
              </a:rPr>
              <a:t>.0</a:t>
            </a:r>
            <a:r>
              <a:rPr lang="es-ES" dirty="0">
                <a:solidFill>
                  <a:srgbClr val="0070C0"/>
                </a:solidFill>
              </a:rPr>
              <a:t>,2.0, 2.0, 3.0).reduce(1.0, (x,y) -&gt; (x*(1/y)));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29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63" y="1866900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לדוגמא, מסמך פשוט המתאר את </a:t>
            </a:r>
            <a:r>
              <a:rPr lang="en-US" dirty="0"/>
              <a:t>https://www.w3schools.com/rdf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34F47-7550-408C-945C-863DA192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48" y="2924944"/>
            <a:ext cx="6663230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04664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</a:t>
            </a:r>
            <a:r>
              <a:rPr lang="he-IL" b="1" dirty="0"/>
              <a:t> </a:t>
            </a:r>
            <a:r>
              <a:rPr lang="en-US" b="1" dirty="0"/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5191"/>
            <a:ext cx="7886700" cy="3263504"/>
          </a:xfrm>
        </p:spPr>
        <p:txBody>
          <a:bodyPr/>
          <a:lstStyle/>
          <a:p>
            <a:pPr algn="r" rtl="1"/>
            <a:r>
              <a:rPr lang="he-IL" dirty="0"/>
              <a:t>מאפשר לבדוק את תקינות קבצי ה-</a:t>
            </a:r>
            <a:r>
              <a:rPr lang="en-US" dirty="0"/>
              <a:t>RDF</a:t>
            </a:r>
            <a:r>
              <a:rPr lang="he-IL" dirty="0"/>
              <a:t> שלנו</a:t>
            </a:r>
          </a:p>
          <a:p>
            <a:pPr marL="0" indent="0">
              <a:buNone/>
            </a:pPr>
            <a:endParaRPr lang="he-IL" dirty="0"/>
          </a:p>
          <a:p>
            <a:pPr marL="0" indent="0" algn="l">
              <a:buNone/>
            </a:pPr>
            <a:r>
              <a:rPr lang="en-US" dirty="0">
                <a:hlinkClick r:id="rId3"/>
              </a:rPr>
              <a:t>http://www.w3.org/RDF/Validator/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algn="r" rtl="1"/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98" y="11663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98" y="1412776"/>
            <a:ext cx="7467600" cy="4419600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r>
              <a:rPr lang="he-IL" dirty="0"/>
              <a:t>נניח שיש לנו את 2 הרשומות הבאות ברשימה של דיסקים: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3DB80-24B0-4D51-AAFF-DC6E1FAD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" y="3168098"/>
            <a:ext cx="8840963" cy="18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84F17F-7EE6-40BC-ACC0-A8269D86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33784"/>
            <a:ext cx="7239000" cy="746944"/>
          </a:xfrm>
        </p:spPr>
        <p:txBody>
          <a:bodyPr/>
          <a:lstStyle/>
          <a:p>
            <a:pPr algn="ctr" rtl="0"/>
            <a:r>
              <a:rPr lang="en-US" dirty="0"/>
              <a:t>RDF table</a:t>
            </a:r>
            <a:endParaRPr lang="he-IL" dirty="0"/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33FC3318-6588-49D6-A998-473A29227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60993"/>
              </p:ext>
            </p:extLst>
          </p:nvPr>
        </p:nvGraphicFramePr>
        <p:xfrm>
          <a:off x="424272" y="2915816"/>
          <a:ext cx="8295456" cy="3708400"/>
        </p:xfrm>
        <a:graphic>
          <a:graphicData uri="http://schemas.openxmlformats.org/drawingml/2006/table">
            <a:tbl>
              <a:tblPr rtl="1" bandRow="1">
                <a:tableStyleId>{69CF1AB2-1976-4502-BF36-3FF5EA218861}</a:tableStyleId>
              </a:tblPr>
              <a:tblGrid>
                <a:gridCol w="2073864">
                  <a:extLst>
                    <a:ext uri="{9D8B030D-6E8A-4147-A177-3AD203B41FA5}">
                      <a16:colId xmlns:a16="http://schemas.microsoft.com/office/drawing/2014/main" val="2270121280"/>
                    </a:ext>
                  </a:extLst>
                </a:gridCol>
                <a:gridCol w="2073864">
                  <a:extLst>
                    <a:ext uri="{9D8B030D-6E8A-4147-A177-3AD203B41FA5}">
                      <a16:colId xmlns:a16="http://schemas.microsoft.com/office/drawing/2014/main" val="1727941679"/>
                    </a:ext>
                  </a:extLst>
                </a:gridCol>
                <a:gridCol w="2073864">
                  <a:extLst>
                    <a:ext uri="{9D8B030D-6E8A-4147-A177-3AD203B41FA5}">
                      <a16:colId xmlns:a16="http://schemas.microsoft.com/office/drawing/2014/main" val="3769892057"/>
                    </a:ext>
                  </a:extLst>
                </a:gridCol>
                <a:gridCol w="2073864">
                  <a:extLst>
                    <a:ext uri="{9D8B030D-6E8A-4147-A177-3AD203B41FA5}">
                      <a16:colId xmlns:a16="http://schemas.microsoft.com/office/drawing/2014/main" val="168001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Bob Dylan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artist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Empire Burlesque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9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USA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country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Empire Burlesque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Columbia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company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Empire Burlesque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10.90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price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Empire Burlesque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1985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year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Empire Burlesque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4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Bonnie Tyler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artist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Hide your heart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1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UK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country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Hide your heart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CBS Records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company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Hide your heart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8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9.90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price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Hide your heart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3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year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Hide your heart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30994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85EACC9E-1E8F-4D9F-9F0E-D5626C68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8" y="980728"/>
            <a:ext cx="8618984" cy="1522614"/>
          </a:xfrm>
          <a:prstGeom prst="rect">
            <a:avLst/>
          </a:prstGeom>
        </p:spPr>
      </p:pic>
      <p:sp>
        <p:nvSpPr>
          <p:cNvPr id="6" name="חץ: למטה 5">
            <a:extLst>
              <a:ext uri="{FF2B5EF4-FFF2-40B4-BE49-F238E27FC236}">
                <a16:creationId xmlns:a16="http://schemas.microsoft.com/office/drawing/2014/main" id="{AA001669-1E13-44B0-AE83-9DAAEE957BED}"/>
              </a:ext>
            </a:extLst>
          </p:cNvPr>
          <p:cNvSpPr/>
          <p:nvPr/>
        </p:nvSpPr>
        <p:spPr>
          <a:xfrm>
            <a:off x="4463988" y="2570786"/>
            <a:ext cx="216024" cy="277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241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4E8D-5143-4D41-A07A-7356ACC7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404664"/>
            <a:ext cx="7886700" cy="475825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?xml </a:t>
            </a:r>
            <a:r>
              <a:rPr lang="en-US" sz="1500" b="1" dirty="0">
                <a:solidFill>
                  <a:srgbClr val="FF0000"/>
                </a:solidFill>
              </a:rPr>
              <a:t>version=</a:t>
            </a:r>
            <a:r>
              <a:rPr lang="en-US" sz="1500" b="1" dirty="0">
                <a:solidFill>
                  <a:schemeClr val="accent1"/>
                </a:solidFill>
              </a:rPr>
              <a:t>"1.0"</a:t>
            </a:r>
            <a:r>
              <a:rPr lang="en-US" sz="1500" b="1" dirty="0">
                <a:solidFill>
                  <a:srgbClr val="FF0000"/>
                </a:solidFill>
              </a:rPr>
              <a:t>?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rdf:RDF</a:t>
            </a:r>
            <a:r>
              <a:rPr lang="he-IL" sz="1500" b="1" dirty="0"/>
              <a:t>   </a:t>
            </a:r>
            <a:r>
              <a:rPr lang="en-US" sz="1500" b="1" dirty="0" err="1">
                <a:solidFill>
                  <a:srgbClr val="FF0000"/>
                </a:solidFill>
              </a:rPr>
              <a:t>xmlns:rdf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"http://www.w3.org/1999/02/22-rdf-syntax-ns#"</a:t>
            </a:r>
            <a:br>
              <a:rPr lang="en-US" sz="1500" b="1" dirty="0"/>
            </a:br>
            <a:r>
              <a:rPr lang="he-IL" sz="1500" b="1" dirty="0"/>
              <a:t>     </a:t>
            </a:r>
            <a:r>
              <a:rPr lang="en-US" sz="1500" b="1" dirty="0"/>
              <a:t>              </a:t>
            </a:r>
            <a:r>
              <a:rPr lang="en-US" sz="1500" b="1" dirty="0" err="1">
                <a:solidFill>
                  <a:srgbClr val="FF0000"/>
                </a:solidFill>
              </a:rPr>
              <a:t>xmlns:cd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"http://www.recshop.fake/cd#"&gt;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rdf:Description</a:t>
            </a:r>
            <a:r>
              <a:rPr lang="en-US" sz="1500" b="1" dirty="0"/>
              <a:t>	</a:t>
            </a:r>
            <a:r>
              <a:rPr lang="en-US" sz="1500" b="1" dirty="0" err="1">
                <a:solidFill>
                  <a:srgbClr val="FF0000"/>
                </a:solidFill>
              </a:rPr>
              <a:t>rdf:about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"http://www.recshop.fake/cd/Empire Burlesque"&gt;</a:t>
            </a:r>
            <a:br>
              <a:rPr lang="en-US" sz="1500" b="1" dirty="0"/>
            </a:br>
            <a:r>
              <a:rPr lang="en-US" sz="1500" b="1" dirty="0"/>
              <a:t>  		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Bob Dylan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USA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Columbia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10.90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  	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1985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rdf:Description</a:t>
            </a:r>
            <a:r>
              <a:rPr lang="en-US" sz="1500" b="1" dirty="0"/>
              <a:t>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rdf:Description</a:t>
            </a:r>
            <a:r>
              <a:rPr lang="en-US" sz="1500" b="1" dirty="0"/>
              <a:t>	</a:t>
            </a:r>
            <a:r>
              <a:rPr lang="en-US" sz="1500" b="1" dirty="0" err="1">
                <a:solidFill>
                  <a:srgbClr val="FF0000"/>
                </a:solidFill>
              </a:rPr>
              <a:t>rdf:about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"http://www.recshop.fake/cd/Hide your heart"&gt;</a:t>
            </a:r>
            <a:br>
              <a:rPr lang="en-US" sz="1500" b="1" dirty="0"/>
            </a:br>
            <a:r>
              <a:rPr lang="en-US" sz="1500" b="1" dirty="0"/>
              <a:t>  		 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Bonnie Tyler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  		  &lt;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UK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CBS Records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9.90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1988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rdf:Description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.</a:t>
            </a:r>
            <a:br>
              <a:rPr lang="en-US" sz="1500" b="1" dirty="0"/>
            </a:br>
            <a:r>
              <a:rPr lang="en-US" sz="1500" b="1" dirty="0"/>
              <a:t>	.</a:t>
            </a:r>
            <a:br>
              <a:rPr lang="en-US" sz="1500" b="1" dirty="0"/>
            </a:b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rdf:RDF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10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373DDE-0070-4B8F-A64A-33BFF77C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6478"/>
            <a:ext cx="7886700" cy="994172"/>
          </a:xfrm>
        </p:spPr>
        <p:txBody>
          <a:bodyPr/>
          <a:lstStyle/>
          <a:p>
            <a:pPr algn="ctr"/>
            <a:r>
              <a:rPr lang="en-US" b="1" dirty="0"/>
              <a:t>The &lt;</a:t>
            </a:r>
            <a:r>
              <a:rPr lang="en-US" b="1" dirty="0" err="1"/>
              <a:t>rdf:RDF</a:t>
            </a:r>
            <a:r>
              <a:rPr lang="en-US" b="1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759362-E84A-492B-985E-DE43922F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9227"/>
            <a:ext cx="7886700" cy="3263504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?xml </a:t>
            </a:r>
            <a:r>
              <a:rPr lang="en-US" dirty="0">
                <a:solidFill>
                  <a:srgbClr val="FF0000"/>
                </a:solidFill>
              </a:rPr>
              <a:t>version</a:t>
            </a:r>
            <a:r>
              <a:rPr lang="en-US" dirty="0">
                <a:solidFill>
                  <a:schemeClr val="accent1"/>
                </a:solidFill>
              </a:rPr>
              <a:t>="1.0"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rdf:RDF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xmlns:rdf</a:t>
            </a:r>
            <a:r>
              <a:rPr lang="en-US" b="1" dirty="0">
                <a:solidFill>
                  <a:schemeClr val="accent1"/>
                </a:solidFill>
              </a:rPr>
              <a:t>="http://www.w3.org/1999/02/22-rdf-syntax-ns#"</a:t>
            </a:r>
            <a:br>
              <a:rPr lang="en-US" b="1" dirty="0"/>
            </a:br>
            <a:r>
              <a:rPr lang="en-US" b="1" dirty="0"/>
              <a:t>	     </a:t>
            </a:r>
            <a:r>
              <a:rPr lang="en-US" b="1" dirty="0" err="1">
                <a:solidFill>
                  <a:srgbClr val="FF0000"/>
                </a:solidFill>
              </a:rPr>
              <a:t>xmlns:cd</a:t>
            </a:r>
            <a:r>
              <a:rPr lang="en-US" b="1" dirty="0">
                <a:solidFill>
                  <a:schemeClr val="accent1"/>
                </a:solidFill>
              </a:rPr>
              <a:t>="http://www.recshop.fake/cd#"&gt;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dirty="0"/>
              <a:t> ...</a:t>
            </a:r>
            <a:r>
              <a:rPr lang="en-US" i="1" dirty="0"/>
              <a:t>Description goes here... </a:t>
            </a:r>
            <a:r>
              <a:rPr lang="en-US" b="1" dirty="0"/>
              <a:t>	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rdf:RDF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32203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rmal_TP101859858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3355</Words>
  <Application>Microsoft Office PowerPoint</Application>
  <PresentationFormat>‫הצגה על המסך (4:3)</PresentationFormat>
  <Paragraphs>505</Paragraphs>
  <Slides>37</Slides>
  <Notes>30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37</vt:i4>
      </vt:variant>
    </vt:vector>
  </HeadingPairs>
  <TitlesOfParts>
    <vt:vector size="41" baseType="lpstr">
      <vt:lpstr>Arial</vt:lpstr>
      <vt:lpstr>Calibri</vt:lpstr>
      <vt:lpstr>ערכת נושא של Office</vt:lpstr>
      <vt:lpstr>1_thermal_TP101859858</vt:lpstr>
      <vt:lpstr>RDF</vt:lpstr>
      <vt:lpstr>RDF</vt:lpstr>
      <vt:lpstr>RDF Triples</vt:lpstr>
      <vt:lpstr>RDF Example</vt:lpstr>
      <vt:lpstr>RDF Validator</vt:lpstr>
      <vt:lpstr>RDF Example</vt:lpstr>
      <vt:lpstr>RDF table</vt:lpstr>
      <vt:lpstr>מצגת של PowerPoint‏</vt:lpstr>
      <vt:lpstr>The &lt;rdf:RDF&gt; Element </vt:lpstr>
      <vt:lpstr>The &lt;rdf:Description&gt; Element </vt:lpstr>
      <vt:lpstr>Properties as Attributes </vt:lpstr>
      <vt:lpstr>Properties as Resources </vt:lpstr>
      <vt:lpstr>SPARQL:</vt:lpstr>
      <vt:lpstr>דוגמא:</vt:lpstr>
      <vt:lpstr>מצגת של PowerPoint‏</vt:lpstr>
      <vt:lpstr>מצגת של PowerPoint‏</vt:lpstr>
      <vt:lpstr>מצגת של PowerPoint‏</vt:lpstr>
      <vt:lpstr>מצגת של PowerPoint‏</vt:lpstr>
      <vt:lpstr>ומה תציג השאילתא הזו?</vt:lpstr>
      <vt:lpstr>Streams</vt:lpstr>
      <vt:lpstr>מצגת של PowerPoint‏</vt:lpstr>
      <vt:lpstr>מצגת של PowerPoint‏</vt:lpstr>
      <vt:lpstr>דוגמאות:  [1, 2, 45, 78, 3, 48, 23, 105, 5, 15]</vt:lpstr>
      <vt:lpstr>מה תדפיס לנו הפקודה הבאה?</vt:lpstr>
      <vt:lpstr>מצגת של PowerPoint‏</vt:lpstr>
      <vt:lpstr>אפשר ליצור גם stream מכלום! </vt:lpstr>
      <vt:lpstr>collect</vt:lpstr>
      <vt:lpstr>groupingBy :</vt:lpstr>
      <vt:lpstr>summarizingInt :</vt:lpstr>
      <vt:lpstr>מצגת של PowerPoint‏</vt:lpstr>
      <vt:lpstr>reduce</vt:lpstr>
      <vt:lpstr>Reduce</vt:lpstr>
      <vt:lpstr>Parallel Streams</vt:lpstr>
      <vt:lpstr>דוגמא נוספת:</vt:lpstr>
      <vt:lpstr>מצגת של PowerPoint‏</vt:lpstr>
      <vt:lpstr>שאלת מבחן:</vt:lpstr>
      <vt:lpstr>שאלת מבחן נוספת: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חיה לוינגר</cp:lastModifiedBy>
  <cp:revision>97</cp:revision>
  <dcterms:created xsi:type="dcterms:W3CDTF">2017-04-18T08:19:34Z</dcterms:created>
  <dcterms:modified xsi:type="dcterms:W3CDTF">2021-05-04T10:06:14Z</dcterms:modified>
</cp:coreProperties>
</file>