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45"/>
  </p:notesMasterIdLst>
  <p:sldIdLst>
    <p:sldId id="256" r:id="rId2"/>
    <p:sldId id="285" r:id="rId3"/>
    <p:sldId id="258" r:id="rId4"/>
    <p:sldId id="293" r:id="rId5"/>
    <p:sldId id="277" r:id="rId6"/>
    <p:sldId id="275" r:id="rId7"/>
    <p:sldId id="276" r:id="rId8"/>
    <p:sldId id="259" r:id="rId9"/>
    <p:sldId id="266" r:id="rId10"/>
    <p:sldId id="294" r:id="rId11"/>
    <p:sldId id="314" r:id="rId12"/>
    <p:sldId id="267" r:id="rId13"/>
    <p:sldId id="268" r:id="rId14"/>
    <p:sldId id="296" r:id="rId15"/>
    <p:sldId id="269" r:id="rId16"/>
    <p:sldId id="295" r:id="rId17"/>
    <p:sldId id="297" r:id="rId18"/>
    <p:sldId id="270" r:id="rId19"/>
    <p:sldId id="271" r:id="rId20"/>
    <p:sldId id="272" r:id="rId21"/>
    <p:sldId id="298" r:id="rId22"/>
    <p:sldId id="274" r:id="rId23"/>
    <p:sldId id="284" r:id="rId24"/>
    <p:sldId id="278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299" r:id="rId33"/>
    <p:sldId id="282" r:id="rId34"/>
    <p:sldId id="286" r:id="rId35"/>
    <p:sldId id="290" r:id="rId36"/>
    <p:sldId id="291" r:id="rId37"/>
    <p:sldId id="292" r:id="rId38"/>
    <p:sldId id="300" r:id="rId39"/>
    <p:sldId id="301" r:id="rId40"/>
    <p:sldId id="302" r:id="rId41"/>
    <p:sldId id="303" r:id="rId42"/>
    <p:sldId id="305" r:id="rId43"/>
    <p:sldId id="306" r:id="rId4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B0BC9-F4DA-49DE-B10A-FFACC3938E17}" v="59" dt="2020-05-18T19:53:07.47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71936" autoAdjust="0"/>
  </p:normalViewPr>
  <p:slideViewPr>
    <p:cSldViewPr>
      <p:cViewPr varScale="1">
        <p:scale>
          <a:sx n="48" d="100"/>
          <a:sy n="48" d="100"/>
        </p:scale>
        <p:origin x="19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חיה לוינגר" userId="5d951fd5-b2c4-4aa8-8d82-61ad5dbae658" providerId="ADAL" clId="{E6BB0BC9-F4DA-49DE-B10A-FFACC3938E17}"/>
    <pc:docChg chg="undo custSel addSld modSld">
      <pc:chgData name="חיה לוינגר" userId="5d951fd5-b2c4-4aa8-8d82-61ad5dbae658" providerId="ADAL" clId="{E6BB0BC9-F4DA-49DE-B10A-FFACC3938E17}" dt="2020-05-18T19:53:07.473" v="129"/>
      <pc:docMkLst>
        <pc:docMk/>
      </pc:docMkLst>
      <pc:sldChg chg="modSp modAnim">
        <pc:chgData name="חיה לוינגר" userId="5d951fd5-b2c4-4aa8-8d82-61ad5dbae658" providerId="ADAL" clId="{E6BB0BC9-F4DA-49DE-B10A-FFACC3938E17}" dt="2020-05-18T18:27:07.512" v="52" actId="20577"/>
        <pc:sldMkLst>
          <pc:docMk/>
          <pc:sldMk cId="2253188944" sldId="294"/>
        </pc:sldMkLst>
        <pc:spChg chg="mod">
          <ac:chgData name="חיה לוינגר" userId="5d951fd5-b2c4-4aa8-8d82-61ad5dbae658" providerId="ADAL" clId="{E6BB0BC9-F4DA-49DE-B10A-FFACC3938E17}" dt="2020-05-18T18:27:07.512" v="52" actId="20577"/>
          <ac:spMkLst>
            <pc:docMk/>
            <pc:sldMk cId="2253188944" sldId="294"/>
            <ac:spMk id="3" creationId="{00000000-0000-0000-0000-000000000000}"/>
          </ac:spMkLst>
        </pc:spChg>
      </pc:sldChg>
      <pc:sldChg chg="modSp">
        <pc:chgData name="חיה לוינגר" userId="5d951fd5-b2c4-4aa8-8d82-61ad5dbae658" providerId="ADAL" clId="{E6BB0BC9-F4DA-49DE-B10A-FFACC3938E17}" dt="2020-05-18T18:51:36.782" v="120" actId="1076"/>
        <pc:sldMkLst>
          <pc:docMk/>
          <pc:sldMk cId="120453310" sldId="295"/>
        </pc:sldMkLst>
        <pc:spChg chg="mod">
          <ac:chgData name="חיה לוינגר" userId="5d951fd5-b2c4-4aa8-8d82-61ad5dbae658" providerId="ADAL" clId="{E6BB0BC9-F4DA-49DE-B10A-FFACC3938E17}" dt="2020-05-18T18:51:36.782" v="120" actId="1076"/>
          <ac:spMkLst>
            <pc:docMk/>
            <pc:sldMk cId="120453310" sldId="295"/>
            <ac:spMk id="3" creationId="{00000000-0000-0000-0000-000000000000}"/>
          </ac:spMkLst>
        </pc:spChg>
      </pc:sldChg>
      <pc:sldChg chg="modSp">
        <pc:chgData name="חיה לוינגר" userId="5d951fd5-b2c4-4aa8-8d82-61ad5dbae658" providerId="ADAL" clId="{E6BB0BC9-F4DA-49DE-B10A-FFACC3938E17}" dt="2020-05-18T19:06:38.700" v="127" actId="1076"/>
        <pc:sldMkLst>
          <pc:docMk/>
          <pc:sldMk cId="586418509" sldId="297"/>
        </pc:sldMkLst>
        <pc:grpChg chg="mod">
          <ac:chgData name="חיה לוינגר" userId="5d951fd5-b2c4-4aa8-8d82-61ad5dbae658" providerId="ADAL" clId="{E6BB0BC9-F4DA-49DE-B10A-FFACC3938E17}" dt="2020-05-18T19:06:38.700" v="127" actId="1076"/>
          <ac:grpSpMkLst>
            <pc:docMk/>
            <pc:sldMk cId="586418509" sldId="297"/>
            <ac:grpSpMk id="4" creationId="{00000000-0000-0000-0000-000000000000}"/>
          </ac:grpSpMkLst>
        </pc:grpChg>
        <pc:grpChg chg="mod">
          <ac:chgData name="חיה לוינגר" userId="5d951fd5-b2c4-4aa8-8d82-61ad5dbae658" providerId="ADAL" clId="{E6BB0BC9-F4DA-49DE-B10A-FFACC3938E17}" dt="2020-05-18T19:06:13.183" v="125" actId="1076"/>
          <ac:grpSpMkLst>
            <pc:docMk/>
            <pc:sldMk cId="586418509" sldId="297"/>
            <ac:grpSpMk id="5" creationId="{00000000-0000-0000-0000-000000000000}"/>
          </ac:grpSpMkLst>
        </pc:grpChg>
      </pc:sldChg>
      <pc:sldChg chg="modSp">
        <pc:chgData name="חיה לוינגר" userId="5d951fd5-b2c4-4aa8-8d82-61ad5dbae658" providerId="ADAL" clId="{E6BB0BC9-F4DA-49DE-B10A-FFACC3938E17}" dt="2020-05-18T19:53:07.473" v="129"/>
        <pc:sldMkLst>
          <pc:docMk/>
          <pc:sldMk cId="2085109411" sldId="313"/>
        </pc:sldMkLst>
        <pc:spChg chg="mod">
          <ac:chgData name="חיה לוינגר" userId="5d951fd5-b2c4-4aa8-8d82-61ad5dbae658" providerId="ADAL" clId="{E6BB0BC9-F4DA-49DE-B10A-FFACC3938E17}" dt="2020-05-18T19:53:07.473" v="129"/>
          <ac:spMkLst>
            <pc:docMk/>
            <pc:sldMk cId="2085109411" sldId="313"/>
            <ac:spMk id="3" creationId="{4CD55180-8B04-4469-AC34-D1AD77993B31}"/>
          </ac:spMkLst>
        </pc:spChg>
      </pc:sldChg>
      <pc:sldChg chg="addSp delSp modSp add">
        <pc:chgData name="חיה לוינגר" userId="5d951fd5-b2c4-4aa8-8d82-61ad5dbae658" providerId="ADAL" clId="{E6BB0BC9-F4DA-49DE-B10A-FFACC3938E17}" dt="2020-05-18T18:29:23.321" v="81" actId="1076"/>
        <pc:sldMkLst>
          <pc:docMk/>
          <pc:sldMk cId="352561935" sldId="314"/>
        </pc:sldMkLst>
        <pc:spChg chg="del">
          <ac:chgData name="חיה לוינגר" userId="5d951fd5-b2c4-4aa8-8d82-61ad5dbae658" providerId="ADAL" clId="{E6BB0BC9-F4DA-49DE-B10A-FFACC3938E17}" dt="2020-05-18T18:27:25.958" v="55" actId="478"/>
          <ac:spMkLst>
            <pc:docMk/>
            <pc:sldMk cId="352561935" sldId="314"/>
            <ac:spMk id="2" creationId="{59ED35E0-9FCB-4F27-B276-2599B5AE1BE1}"/>
          </ac:spMkLst>
        </pc:spChg>
        <pc:spChg chg="add del mod">
          <ac:chgData name="חיה לוינגר" userId="5d951fd5-b2c4-4aa8-8d82-61ad5dbae658" providerId="ADAL" clId="{E6BB0BC9-F4DA-49DE-B10A-FFACC3938E17}" dt="2020-05-18T18:29:23.321" v="81" actId="1076"/>
          <ac:spMkLst>
            <pc:docMk/>
            <pc:sldMk cId="352561935" sldId="314"/>
            <ac:spMk id="3" creationId="{224A9D54-0C60-4072-A3AE-1EFDFEAA60E6}"/>
          </ac:spMkLst>
        </pc:spChg>
        <pc:spChg chg="add mod">
          <ac:chgData name="חיה לוינגר" userId="5d951fd5-b2c4-4aa8-8d82-61ad5dbae658" providerId="ADAL" clId="{E6BB0BC9-F4DA-49DE-B10A-FFACC3938E17}" dt="2020-05-18T18:27:29.235" v="56" actId="1076"/>
          <ac:spMkLst>
            <pc:docMk/>
            <pc:sldMk cId="352561935" sldId="314"/>
            <ac:spMk id="4" creationId="{5367D3A4-8221-4C97-8CED-B5110CC309E1}"/>
          </ac:spMkLst>
        </pc:spChg>
        <pc:spChg chg="add del">
          <ac:chgData name="חיה לוינגר" userId="5d951fd5-b2c4-4aa8-8d82-61ad5dbae658" providerId="ADAL" clId="{E6BB0BC9-F4DA-49DE-B10A-FFACC3938E17}" dt="2020-05-18T18:27:41.984" v="60"/>
          <ac:spMkLst>
            <pc:docMk/>
            <pc:sldMk cId="352561935" sldId="314"/>
            <ac:spMk id="5" creationId="{B3B9C533-B686-43C1-AD56-B07D3F7A816D}"/>
          </ac:spMkLst>
        </pc:spChg>
        <pc:spChg chg="add del">
          <ac:chgData name="חיה לוינגר" userId="5d951fd5-b2c4-4aa8-8d82-61ad5dbae658" providerId="ADAL" clId="{E6BB0BC9-F4DA-49DE-B10A-FFACC3938E17}" dt="2020-05-18T18:28:27.063" v="72" actId="478"/>
          <ac:spMkLst>
            <pc:docMk/>
            <pc:sldMk cId="352561935" sldId="314"/>
            <ac:spMk id="6" creationId="{F65352FE-7FA7-48B0-9AEF-86C7E62E10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A167DA-65A7-46DF-8855-92EF5A016213}" type="datetimeFigureOut">
              <a:rPr lang="he-IL" smtClean="0"/>
              <a:t>כ"ז/אייר/תש"ף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974B92A-8698-4800-9542-24E59C54D0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22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/index.php?title=MapReduce&amp;action=edit&amp;redlink=1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10000"/>
              </a:lnSpc>
              <a:buNone/>
            </a:pPr>
            <a:r>
              <a:rPr lang="he-IL" dirty="0"/>
              <a:t>שפה דינמית - אין טיפוסים נוקשים (למשל אותו משתנה יכול להיות בשורה אחת</a:t>
            </a:r>
            <a:r>
              <a:rPr lang="en-US" dirty="0"/>
              <a:t>integer </a:t>
            </a:r>
            <a:r>
              <a:rPr lang="he-IL" dirty="0"/>
              <a:t> ובשורה אח"כ אובייקט – וכן בשדות של אובייקטים</a:t>
            </a:r>
          </a:p>
          <a:p>
            <a:pPr marL="0" indent="0" algn="l">
              <a:lnSpc>
                <a:spcPct val="110000"/>
              </a:lnSpc>
              <a:buNone/>
            </a:pPr>
            <a:endParaRPr lang="he-IL" dirty="0"/>
          </a:p>
          <a:p>
            <a:pPr marL="0" indent="0" algn="l">
              <a:lnSpc>
                <a:spcPct val="110000"/>
              </a:lnSpc>
              <a:buNone/>
            </a:pPr>
            <a:r>
              <a:rPr lang="he-IL" dirty="0"/>
              <a:t>לדוגמא:</a:t>
            </a:r>
          </a:p>
          <a:p>
            <a:pPr marL="0" indent="0" algn="l">
              <a:lnSpc>
                <a:spcPct val="110000"/>
              </a:lnSpc>
              <a:buNone/>
            </a:pPr>
            <a:endParaRPr lang="he-IL" dirty="0"/>
          </a:p>
          <a:p>
            <a:pPr marL="0" indent="0" algn="l">
              <a:lnSpc>
                <a:spcPct val="110000"/>
              </a:lnSpc>
              <a:buNone/>
            </a:pPr>
            <a:r>
              <a:rPr lang="en-US" dirty="0"/>
              <a:t>a=5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dirty="0"/>
              <a:t>a= True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dirty="0"/>
              <a:t>a={2,6,’Michal’}</a:t>
            </a:r>
            <a:endParaRPr lang="he-IL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7212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3132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1132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סוגריים מסולסלים</a:t>
            </a:r>
          </a:p>
          <a:p>
            <a:r>
              <a:rPr lang="he-IL" dirty="0"/>
              <a:t>מבנה של מפתח וערך</a:t>
            </a:r>
            <a:endParaRPr lang="en-US" dirty="0"/>
          </a:p>
          <a:p>
            <a:endParaRPr lang="en-US" dirty="0"/>
          </a:p>
          <a:p>
            <a:endParaRPr lang="he-IL" b="1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9860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אין ++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1762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667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7630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שימו לב להזחה</a:t>
            </a:r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829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641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5694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14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5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990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הכי טוב להסביר עם הדוגמאות בהמשך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2834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התוצאות מודגשות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912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פונקציה אנונימית באמצעות המילה </a:t>
            </a:r>
            <a:r>
              <a:rPr lang="en-US" dirty="0"/>
              <a:t>lambda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8132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ספארק חושף ממשק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למפתחים המתבסס על מבנה נתונים הנקרא 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resilient distributed dataset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ספארק פותח לתת מענה למגבלות הקיימות בפרדיגמת האשכול של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apReduce (הדף אינו קיים)"/>
              </a:rPr>
              <a:t>MapReduce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אשר מכריח מעבר ליניארי של מידע.  תוכנות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MapReduce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קוראות מידע מהדיסק, ממפות פונקציה הפועלת על המידע, מפחיתות את המפה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Map-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של התוצאה ומאחסנות את תוצאות ההפחתה על הדיסק.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RDD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של ספארק פועל כסט מידע פעיל אשר באופן מכוון יוצר ביזור מידע בתצורה מוגבלת.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6715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SC</a:t>
            </a:r>
            <a:r>
              <a:rPr lang="he-IL" b="0" dirty="0"/>
              <a:t> הוא מסוג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SparkContext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textFile</a:t>
            </a:r>
            <a:r>
              <a:rPr lang="he-I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מחזירה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he-I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עם שורות מה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textFile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0" dirty="0"/>
          </a:p>
          <a:p>
            <a:r>
              <a:rPr lang="en-US" b="0" dirty="0" err="1"/>
              <a:t>flatMap</a:t>
            </a:r>
            <a:r>
              <a:rPr lang="he-IL" b="0" dirty="0"/>
              <a:t> תמפה כל ערך (בעצם כל מילה מהטקסט) לרשימה ואז תשטח הכל ל</a:t>
            </a:r>
            <a:r>
              <a:rPr lang="en-US" b="0" dirty="0"/>
              <a:t>RDD</a:t>
            </a:r>
            <a:r>
              <a:rPr lang="he-IL" b="0" dirty="0"/>
              <a:t> חדש</a:t>
            </a:r>
          </a:p>
          <a:p>
            <a:r>
              <a:rPr lang="en-US" sz="1200" dirty="0" err="1"/>
              <a:t>reduceByKey</a:t>
            </a:r>
            <a:r>
              <a:rPr lang="he-IL" sz="1200" dirty="0"/>
              <a:t> יאחד את התוצאות לכל מפתח לפי הפונקציית קלט</a:t>
            </a:r>
            <a:endParaRPr lang="en-US" sz="1200" dirty="0"/>
          </a:p>
          <a:p>
            <a:endParaRPr lang="en-US" sz="1200" b="0" dirty="0"/>
          </a:p>
          <a:p>
            <a:r>
              <a:rPr lang="en-US" sz="1200" b="0" dirty="0"/>
              <a:t> %s</a:t>
            </a:r>
            <a:r>
              <a:rPr lang="he-IL" sz="1200" b="0" dirty="0"/>
              <a:t>מבצע פירמוט ל</a:t>
            </a:r>
            <a:r>
              <a:rPr lang="en-US" sz="1200" b="0" dirty="0"/>
              <a:t>string</a:t>
            </a:r>
          </a:p>
          <a:p>
            <a:r>
              <a:rPr lang="en-US" b="0" dirty="0"/>
              <a:t>%d</a:t>
            </a:r>
            <a:r>
              <a:rPr lang="he-IL" b="0" dirty="0"/>
              <a:t> מבצע פירמוט ל</a:t>
            </a:r>
            <a:r>
              <a:rPr lang="en-US" b="0" dirty="0"/>
              <a:t>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2806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רק מוסיפים 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  <a:r>
              <a:rPr lang="en-US" sz="1200" dirty="0" err="1">
                <a:solidFill>
                  <a:srgbClr val="FF0000"/>
                </a:solidFill>
              </a:rPr>
              <a:t>sortByKey</a:t>
            </a:r>
            <a:r>
              <a:rPr lang="en-US" sz="1200" dirty="0">
                <a:solidFill>
                  <a:srgbClr val="FF0000"/>
                </a:solidFill>
              </a:rPr>
              <a:t>() \</a:t>
            </a:r>
          </a:p>
          <a:p>
            <a:r>
              <a:rPr lang="he-IL" dirty="0"/>
              <a:t> כדי למיין את התוצאות</a:t>
            </a:r>
          </a:p>
          <a:p>
            <a:endParaRPr lang="he-IL" dirty="0"/>
          </a:p>
          <a:p>
            <a:r>
              <a:rPr lang="he-IL" sz="1200" dirty="0"/>
              <a:t>[</a:t>
            </a:r>
            <a:r>
              <a:rPr lang="en-US" sz="1200" dirty="0"/>
              <a:t>[0:15</a:t>
            </a:r>
            <a:endParaRPr lang="he-IL" sz="1200" dirty="0"/>
          </a:p>
          <a:p>
            <a:r>
              <a:rPr lang="he-IL" sz="1200" dirty="0"/>
              <a:t>מדפיסים רק 15 תוצאות ראשונות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0535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כדי למיין לפי הערך קודם מחליפים בין המפתח לערך ואז ממיינים</a:t>
            </a:r>
          </a:p>
          <a:p>
            <a:r>
              <a:rPr lang="he-IL" dirty="0"/>
              <a:t>אחרי המיון מחליפים שוב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096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041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015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>
                <a:solidFill>
                  <a:prstClr val="black"/>
                </a:solidFill>
              </a:rPr>
              <a:pPr/>
              <a:t>4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1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9507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הפונקציה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bigram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מחלקת לזוגות.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לדוגמא אם הקלט הוא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“hello world shalom”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אז: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['hello', 'world', 'shalom’]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words[1:]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['world', 'shalom']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וזה התוצאה של ה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zip()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[('hello', 'world'), ('world', 'shalom’)]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בשלב הבא,</a:t>
            </a:r>
            <a:endParaRPr lang="en-US" b="0" dirty="0"/>
          </a:p>
          <a:p>
            <a:r>
              <a:rPr lang="en-US" b="0" dirty="0" err="1"/>
              <a:t>flatMap</a:t>
            </a:r>
            <a:r>
              <a:rPr lang="he-IL" b="0" dirty="0"/>
              <a:t> תמפה כל ערך (בעצם כל מילה מהטקסט) לרשימה ואז תשטח הכל ל</a:t>
            </a:r>
            <a:r>
              <a:rPr lang="en-US" b="0" dirty="0"/>
              <a:t>RDD</a:t>
            </a:r>
            <a:endParaRPr lang="he-IL" b="0" dirty="0"/>
          </a:p>
          <a:p>
            <a:r>
              <a:rPr lang="en-US" b="0" dirty="0"/>
              <a:t>count</a:t>
            </a:r>
            <a:r>
              <a:rPr lang="he-IL" b="0" dirty="0"/>
              <a:t> = כל זוג ממופה למספר 1</a:t>
            </a:r>
          </a:p>
          <a:p>
            <a:r>
              <a:rPr lang="en-US" sz="1200" dirty="0" err="1"/>
              <a:t>reduceByKey</a:t>
            </a:r>
            <a:r>
              <a:rPr lang="he-IL" sz="1200" dirty="0"/>
              <a:t> יאחד את התוצאות לכל מפתח לפי הפונקציית קלט</a:t>
            </a:r>
            <a:endParaRPr lang="en-US" sz="120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בהדפסה מאחדים את הכל ומדפיסים רק את 10 הזוגות הראשונים (ממופים לכמה פעמים כל זוג מופיע בטקסט)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68106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ממיינים קודם לפי מס' הפעמים שכל זוג מופיע בסדר יורד ורק אז מדפיסים (רק את עשרת העליונים)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256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האופרטור * משטח את המערך שנוצר לחד </a:t>
            </a:r>
            <a:r>
              <a:rPr lang="he-IL" dirty="0" err="1"/>
              <a:t>מימדי</a:t>
            </a:r>
            <a:r>
              <a:rPr lang="he-IL" dirty="0"/>
              <a:t>. </a:t>
            </a:r>
          </a:p>
          <a:p>
            <a:r>
              <a:rPr lang="he-IL" dirty="0"/>
              <a:t>הפונקציה </a:t>
            </a:r>
            <a:r>
              <a:rPr lang="he-IL" dirty="0" err="1"/>
              <a:t>זיפ</a:t>
            </a:r>
            <a:r>
              <a:rPr lang="he-IL" dirty="0"/>
              <a:t> מצפה לקבל כמה פרמטרים שכל אחד מהם הוא רשימה. ולא מצפה לקבל פרמטר אחד שהוא רשימה של רשימות...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115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370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הסברים בהמשך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208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8823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155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סוגריים מרובעים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91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סוגריים עגולים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409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91525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958" y="1267485"/>
            <a:ext cx="7235981" cy="5133316"/>
          </a:xfrm>
        </p:spPr>
        <p:txBody>
          <a:bodyPr/>
          <a:lstStyle>
            <a:lvl1pPr>
              <a:defRPr sz="8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01702"/>
            <a:ext cx="6189583" cy="94956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כ"ז/אייר/תש"ף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30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 flipH="1">
            <a:off x="943073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1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0800000">
            <a:off x="467816" y="838200"/>
            <a:ext cx="7467600" cy="4419600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כ"ז/אייר/תש"ף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04800" y="5257800"/>
            <a:ext cx="7239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0800000">
            <a:off x="459155" y="274638"/>
            <a:ext cx="2057400" cy="5851525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0800000">
            <a:off x="2691403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כ"ז/אייר/תש"ף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68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00" y="5257800"/>
            <a:ext cx="7239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76" y="838200"/>
            <a:ext cx="7467600" cy="4419600"/>
          </a:xfrm>
        </p:spPr>
        <p:txBody>
          <a:bodyPr>
            <a:normAutofit/>
          </a:bodyPr>
          <a:lstStyle>
            <a:lvl1pPr algn="r">
              <a:defRPr sz="2800"/>
            </a:lvl1pPr>
            <a:lvl2pPr algn="r">
              <a:defRPr sz="1800">
                <a:solidFill>
                  <a:schemeClr val="tx1"/>
                </a:solidFill>
              </a:defRPr>
            </a:lvl2pPr>
            <a:lvl3pPr algn="r">
              <a:defRPr sz="1800">
                <a:solidFill>
                  <a:schemeClr val="tx1"/>
                </a:solidFill>
              </a:defRPr>
            </a:lvl3pPr>
            <a:lvl4pPr algn="r">
              <a:defRPr sz="1800">
                <a:solidFill>
                  <a:schemeClr val="tx1"/>
                </a:solidFill>
              </a:defRPr>
            </a:lvl4pPr>
            <a:lvl5pPr algn="r"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כ"ז/אייר/תש"ף</a:t>
            </a:fld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3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597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כ"ז/אייר/תש"ף</a:t>
            </a:fld>
            <a:endParaRPr lang="he-I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04800" y="5257800"/>
            <a:ext cx="7239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0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כ"ז/אייר/תש"ף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23528" y="841248"/>
            <a:ext cx="3730752" cy="43891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209728" y="841248"/>
            <a:ext cx="3730752" cy="43891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04800" y="5257800"/>
            <a:ext cx="7239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7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6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776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כ"ז/אייר/תש"ף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3528" y="1380744"/>
            <a:ext cx="3730752" cy="384048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209728" y="1380743"/>
            <a:ext cx="3730752" cy="384048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04800" y="5257800"/>
            <a:ext cx="7239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5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כ"ז/אייר/תש"ף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4800" y="5257800"/>
            <a:ext cx="7239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4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כ"ז/אייר/תש"ף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1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15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115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452197" y="381000"/>
            <a:ext cx="4800600" cy="59436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כ"ז/אייר/תש"ף</a:t>
            </a:fld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219" y="4624754"/>
            <a:ext cx="5486400" cy="404446"/>
          </a:xfrm>
        </p:spPr>
        <p:txBody>
          <a:bodyPr bIns="0" anchor="b"/>
          <a:lstStyle>
            <a:lvl1pPr algn="r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5498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5768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כ"ז/אייר/תש"ף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6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0346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816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56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76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 flipH="1">
            <a:off x="462376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716718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62978B4A-0046-469A-9A7D-7049E2D26DA3}" type="datetimeFigureOut">
              <a:rPr lang="he-IL" smtClean="0"/>
              <a:pPr/>
              <a:t>כ"ז/אייר/תש"ף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071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r" defTabSz="914400" rtl="1" eaLnBrk="1" latinLnBrk="0" hangingPunct="1">
        <a:spcBef>
          <a:spcPct val="0"/>
        </a:spcBef>
        <a:buNone/>
        <a:defRPr sz="48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xtester.com/l/python3_online_compile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text-datasets/nietzsche.tx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7065940-A5BF-460C-B752-D00C7F08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636912"/>
            <a:ext cx="7239000" cy="1143000"/>
          </a:xfrm>
        </p:spPr>
        <p:txBody>
          <a:bodyPr/>
          <a:lstStyle/>
          <a:p>
            <a:pPr algn="ctr"/>
            <a:r>
              <a:rPr lang="en-US" sz="8800" b="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68486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71600" y="-231239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Tuples </a:t>
            </a:r>
            <a:endParaRPr lang="fr-FR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87624" y="944216"/>
            <a:ext cx="7467600" cy="5913784"/>
          </a:xfrm>
        </p:spPr>
        <p:txBody>
          <a:bodyPr>
            <a:normAutofit fontScale="70000" lnSpcReduction="20000"/>
          </a:bodyPr>
          <a:lstStyle/>
          <a:p>
            <a:r>
              <a:rPr lang="he-IL" dirty="0"/>
              <a:t>דומה למערך אך ללא האפשרות לשינוי.</a:t>
            </a:r>
          </a:p>
          <a:p>
            <a:r>
              <a:rPr lang="he-IL" dirty="0"/>
              <a:t>משמש כ-</a:t>
            </a:r>
            <a:r>
              <a:rPr lang="en-US" dirty="0"/>
              <a:t> read only lists</a:t>
            </a:r>
          </a:p>
          <a:p>
            <a:pPr marL="0" indent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fr-FR" dirty="0"/>
              <a:t>tuple = ('</a:t>
            </a:r>
            <a:r>
              <a:rPr lang="fr-FR" dirty="0" err="1"/>
              <a:t>abcd</a:t>
            </a:r>
            <a:r>
              <a:rPr lang="fr-FR" dirty="0"/>
              <a:t>', 786 , 2.23, '</a:t>
            </a:r>
            <a:r>
              <a:rPr lang="fr-FR" dirty="0" err="1"/>
              <a:t>john</a:t>
            </a:r>
            <a:r>
              <a:rPr lang="fr-FR" dirty="0"/>
              <a:t>', 70.2)</a:t>
            </a:r>
          </a:p>
          <a:p>
            <a:pPr marL="0" indent="0" algn="l" rtl="0">
              <a:buNone/>
            </a:pPr>
            <a:r>
              <a:rPr lang="fr-FR" dirty="0" err="1"/>
              <a:t>tinytuple</a:t>
            </a:r>
            <a:r>
              <a:rPr lang="fr-FR" dirty="0"/>
              <a:t> = (123, '</a:t>
            </a:r>
            <a:r>
              <a:rPr lang="fr-FR" dirty="0" err="1"/>
              <a:t>john</a:t>
            </a:r>
            <a:r>
              <a:rPr lang="fr-FR" dirty="0"/>
              <a:t>')</a:t>
            </a:r>
          </a:p>
          <a:p>
            <a:pPr marL="0" indent="0">
              <a:buNone/>
            </a:pP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(tuple)   </a:t>
            </a:r>
          </a:p>
          <a:p>
            <a:pPr marL="0" indent="0" algn="l" rtl="0">
              <a:buNone/>
            </a:pPr>
            <a:r>
              <a:rPr lang="en-US" b="1" dirty="0"/>
              <a:t>	('</a:t>
            </a:r>
            <a:r>
              <a:rPr lang="en-US" b="1" dirty="0" err="1"/>
              <a:t>abcd</a:t>
            </a:r>
            <a:r>
              <a:rPr lang="en-US" b="1" dirty="0"/>
              <a:t>', 786, 2.23, 'john', 70.2)</a:t>
            </a: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(tuple[0])</a:t>
            </a:r>
          </a:p>
          <a:p>
            <a:pPr marL="0" indent="0" algn="l" rtl="0">
              <a:buNone/>
            </a:pPr>
            <a:r>
              <a:rPr lang="en-US" b="1" dirty="0"/>
              <a:t>	</a:t>
            </a:r>
            <a:r>
              <a:rPr lang="en-US" b="1" dirty="0" err="1"/>
              <a:t>abcd</a:t>
            </a: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(tuple[1:3]) </a:t>
            </a:r>
          </a:p>
          <a:p>
            <a:pPr marL="0" indent="0" algn="l" rtl="0">
              <a:buNone/>
            </a:pPr>
            <a:r>
              <a:rPr lang="en-US" b="1" dirty="0"/>
              <a:t>	(786, 2.23)</a:t>
            </a: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(tuple[2:])  </a:t>
            </a:r>
          </a:p>
          <a:p>
            <a:pPr marL="0" indent="0" algn="l" rtl="0">
              <a:buNone/>
            </a:pPr>
            <a:r>
              <a:rPr lang="en-US" b="1" dirty="0"/>
              <a:t>	(2.23, 'john', 70.2)</a:t>
            </a: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tinytuple</a:t>
            </a:r>
            <a:r>
              <a:rPr lang="fr-FR" dirty="0"/>
              <a:t> * 2) </a:t>
            </a:r>
          </a:p>
          <a:p>
            <a:pPr marL="0" indent="0" algn="l" rtl="0">
              <a:buNone/>
            </a:pPr>
            <a:r>
              <a:rPr lang="en-US" b="1" dirty="0"/>
              <a:t>	(123, 'john', 123, 'john')</a:t>
            </a: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(tuple + </a:t>
            </a:r>
            <a:r>
              <a:rPr lang="fr-FR" dirty="0" err="1"/>
              <a:t>tinytuple</a:t>
            </a:r>
            <a:r>
              <a:rPr lang="fr-FR" dirty="0"/>
              <a:t>) </a:t>
            </a:r>
          </a:p>
          <a:p>
            <a:pPr marL="0" indent="0" algn="l" rtl="0">
              <a:buNone/>
            </a:pPr>
            <a:r>
              <a:rPr lang="en-US" b="1" dirty="0"/>
              <a:t>	('</a:t>
            </a:r>
            <a:r>
              <a:rPr lang="en-US" b="1" dirty="0" err="1"/>
              <a:t>abcd</a:t>
            </a:r>
            <a:r>
              <a:rPr lang="en-US" b="1" dirty="0"/>
              <a:t>', 786, 2.23, 'john', 70.2, 123, 'john')</a:t>
            </a:r>
          </a:p>
          <a:p>
            <a:pPr marL="0" indent="0" algn="l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318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4A9D54-0C60-4072-A3AE-1EFDFEAA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7467600" cy="4419600"/>
          </a:xfrm>
        </p:spPr>
        <p:txBody>
          <a:bodyPr/>
          <a:lstStyle/>
          <a:p>
            <a:pPr algn="l" rtl="0"/>
            <a:r>
              <a:rPr lang="en-US" sz="2000" dirty="0"/>
              <a:t>tuple = ('</a:t>
            </a:r>
            <a:r>
              <a:rPr lang="en-US" sz="2000" dirty="0" err="1"/>
              <a:t>abcd</a:t>
            </a:r>
            <a:r>
              <a:rPr lang="en-US" sz="2000" dirty="0"/>
              <a:t>', 786 , 2.23, 'john', 70.2)</a:t>
            </a:r>
          </a:p>
          <a:p>
            <a:pPr marL="0" indent="0" algn="l" rtl="0">
              <a:buNone/>
            </a:pPr>
            <a:r>
              <a:rPr lang="en-US" sz="2000" dirty="0"/>
              <a:t>	</a:t>
            </a:r>
            <a:r>
              <a:rPr lang="en-US" sz="2000" dirty="0" err="1"/>
              <a:t>tinytuple</a:t>
            </a:r>
            <a:r>
              <a:rPr lang="en-US" sz="2000" dirty="0"/>
              <a:t> = (123, 'john’)</a:t>
            </a:r>
          </a:p>
          <a:p>
            <a:pPr marL="0" indent="0" algn="l" rtl="0">
              <a:buNone/>
            </a:pPr>
            <a:r>
              <a:rPr lang="en-US" sz="2000" dirty="0"/>
              <a:t>	tuple[0] = 'new’</a:t>
            </a:r>
          </a:p>
          <a:p>
            <a:pPr marL="0" indent="0" algn="l" rtl="0">
              <a:buNone/>
            </a:pPr>
            <a:r>
              <a:rPr lang="en-US" sz="2000" dirty="0"/>
              <a:t>	print tuple</a:t>
            </a:r>
          </a:p>
          <a:p>
            <a:pPr marL="0" indent="0" algn="l" rtl="0">
              <a:buNone/>
            </a:pPr>
            <a:r>
              <a:rPr lang="en-US" sz="2000" b="1" dirty="0" err="1"/>
              <a:t>TypeError</a:t>
            </a:r>
            <a:r>
              <a:rPr lang="en-US" sz="2000" b="1" dirty="0"/>
              <a:t>: 'tuple' object does not support item assignment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5367D3A4-8221-4C97-8CED-B5110CC309E1}"/>
              </a:ext>
            </a:extLst>
          </p:cNvPr>
          <p:cNvSpPr txBox="1">
            <a:spLocks/>
          </p:cNvSpPr>
          <p:nvPr/>
        </p:nvSpPr>
        <p:spPr>
          <a:xfrm>
            <a:off x="952500" y="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sz="40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Tuples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56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71600" y="-231239"/>
            <a:ext cx="7239000" cy="1143000"/>
          </a:xfrm>
        </p:spPr>
        <p:txBody>
          <a:bodyPr/>
          <a:lstStyle/>
          <a:p>
            <a:pPr algn="ctr"/>
            <a:r>
              <a:rPr lang="he-IL" dirty="0"/>
              <a:t>מערכים מקוננים</a:t>
            </a:r>
            <a:endParaRPr lang="fr-FR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1052736"/>
            <a:ext cx="8403704" cy="580526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dirty="0" err="1"/>
              <a:t>arr</a:t>
            </a:r>
            <a:r>
              <a:rPr lang="en-US" dirty="0"/>
              <a:t> = (4, [5,4, [5.2, 9.3], "What?"], "Yes", ("It", 3, "Ok"))</a:t>
            </a:r>
          </a:p>
          <a:p>
            <a:pPr marL="0" indent="0" algn="l" rtl="0">
              <a:buNone/>
            </a:pPr>
            <a:endParaRPr lang="he-IL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arr</a:t>
            </a:r>
            <a:r>
              <a:rPr lang="en-US" dirty="0"/>
              <a:t>[1][2][1])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tx1"/>
                </a:solidFill>
              </a:rPr>
              <a:t>	9.3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34248"/>
            <a:ext cx="7239000" cy="1143000"/>
          </a:xfrm>
        </p:spPr>
        <p:txBody>
          <a:bodyPr/>
          <a:lstStyle/>
          <a:p>
            <a:pPr algn="ctr"/>
            <a:r>
              <a:rPr lang="en-US" b="0" dirty="0">
                <a:effectLst/>
              </a:rPr>
              <a:t>Dictionary</a:t>
            </a:r>
            <a:endParaRPr lang="fr-FR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99592" y="1340768"/>
            <a:ext cx="7467600" cy="5184576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dirty="0" err="1"/>
              <a:t>dict</a:t>
            </a:r>
            <a:r>
              <a:rPr lang="en-US" dirty="0"/>
              <a:t> = {}</a:t>
            </a:r>
          </a:p>
          <a:p>
            <a:pPr marL="0" indent="0" algn="l" rtl="0">
              <a:buNone/>
            </a:pPr>
            <a:r>
              <a:rPr lang="en-US" dirty="0" err="1"/>
              <a:t>dict</a:t>
            </a:r>
            <a:r>
              <a:rPr lang="en-US" dirty="0"/>
              <a:t>['one'] = "This is one"</a:t>
            </a:r>
          </a:p>
          <a:p>
            <a:pPr marL="0" indent="0" algn="l" rtl="0">
              <a:buNone/>
            </a:pPr>
            <a:r>
              <a:rPr lang="en-US" dirty="0" err="1"/>
              <a:t>dict</a:t>
            </a:r>
            <a:r>
              <a:rPr lang="en-US" dirty="0"/>
              <a:t>[2]     = "This is two"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tinydict</a:t>
            </a:r>
            <a:r>
              <a:rPr lang="en-US" dirty="0"/>
              <a:t> = {'name': 'john','code':6734, '</a:t>
            </a:r>
            <a:r>
              <a:rPr lang="en-US" dirty="0" err="1"/>
              <a:t>dept</a:t>
            </a:r>
            <a:r>
              <a:rPr lang="en-US" dirty="0"/>
              <a:t>': 'sales'}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dict</a:t>
            </a:r>
            <a:r>
              <a:rPr lang="en-US" dirty="0"/>
              <a:t>['one’]) </a:t>
            </a:r>
          </a:p>
          <a:p>
            <a:pPr marL="0" indent="0" algn="l" rtl="0">
              <a:buNone/>
            </a:pPr>
            <a:r>
              <a:rPr lang="en-US" b="1" dirty="0"/>
              <a:t>	This is one</a:t>
            </a:r>
            <a:endParaRPr lang="en-US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dict</a:t>
            </a:r>
            <a:r>
              <a:rPr lang="en-US" dirty="0"/>
              <a:t>[2])         </a:t>
            </a:r>
          </a:p>
          <a:p>
            <a:pPr marL="0" indent="0" algn="l" rtl="0">
              <a:buNone/>
            </a:pPr>
            <a:r>
              <a:rPr lang="en-US" b="1" dirty="0"/>
              <a:t>	This is two</a:t>
            </a:r>
            <a:endParaRPr lang="en-US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tinydict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b="1" dirty="0"/>
              <a:t>	{'name': 'john', 'code': 6734, 'dept': 'sales'}</a:t>
            </a:r>
            <a:endParaRPr lang="en-US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tinydict.keys</a:t>
            </a:r>
            <a:r>
              <a:rPr lang="en-US" dirty="0"/>
              <a:t>())</a:t>
            </a:r>
          </a:p>
          <a:p>
            <a:pPr marL="0" indent="0" algn="l" rtl="0">
              <a:buNone/>
            </a:pPr>
            <a:r>
              <a:rPr lang="en-US" b="1" dirty="0"/>
              <a:t>	{</a:t>
            </a:r>
            <a:r>
              <a:rPr lang="en-US" b="1" dirty="0" err="1"/>
              <a:t>dict_keys</a:t>
            </a:r>
            <a:r>
              <a:rPr lang="en-US" b="1" dirty="0"/>
              <a:t>(['name', 'code', 'dept'])</a:t>
            </a:r>
            <a:endParaRPr lang="en-US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tinydict.values</a:t>
            </a:r>
            <a:r>
              <a:rPr lang="en-US" dirty="0"/>
              <a:t>())</a:t>
            </a:r>
          </a:p>
          <a:p>
            <a:pPr marL="0" indent="0" algn="l" rtl="0">
              <a:buNone/>
            </a:pPr>
            <a:r>
              <a:rPr lang="en-US" b="1" dirty="0"/>
              <a:t>	</a:t>
            </a:r>
            <a:r>
              <a:rPr lang="en-US" b="1" dirty="0" err="1"/>
              <a:t>dict_values</a:t>
            </a:r>
            <a:r>
              <a:rPr lang="en-US" b="1" dirty="0"/>
              <a:t>(['john', 6734, 'sales'])</a:t>
            </a:r>
          </a:p>
          <a:p>
            <a:pPr marL="0" indent="0" algn="l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-29818"/>
            <a:ext cx="7239000" cy="1143000"/>
          </a:xfrm>
        </p:spPr>
        <p:txBody>
          <a:bodyPr/>
          <a:lstStyle/>
          <a:p>
            <a:pPr algn="ctr"/>
            <a:r>
              <a:rPr lang="he-IL" dirty="0"/>
              <a:t>אופרטורים</a:t>
            </a:r>
            <a:endParaRPr lang="fr-FR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1196752"/>
            <a:ext cx="7467600" cy="6246440"/>
          </a:xfrm>
        </p:spPr>
        <p:txBody>
          <a:bodyPr>
            <a:normAutofit/>
          </a:bodyPr>
          <a:lstStyle/>
          <a:p>
            <a:endParaRPr lang="he-IL" dirty="0"/>
          </a:p>
          <a:p>
            <a:r>
              <a:rPr lang="he-IL" dirty="0"/>
              <a:t>השוואה- 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==, !=, &gt;,&lt;,&gt;=,&lt;=</a:t>
            </a:r>
          </a:p>
          <a:p>
            <a:r>
              <a:rPr lang="he-IL" dirty="0"/>
              <a:t>השמה-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a+=</a:t>
            </a:r>
            <a:r>
              <a:rPr lang="he-IL" dirty="0"/>
              <a:t>, </a:t>
            </a:r>
            <a:r>
              <a:rPr lang="en-US" dirty="0"/>
              <a:t>c*=</a:t>
            </a:r>
            <a:r>
              <a:rPr lang="he-IL" dirty="0"/>
              <a:t> ....</a:t>
            </a:r>
          </a:p>
          <a:p>
            <a:r>
              <a:rPr lang="he-IL" dirty="0"/>
              <a:t>לוגיים-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And, or, not</a:t>
            </a:r>
          </a:p>
          <a:p>
            <a:r>
              <a:rPr lang="en-US" dirty="0"/>
              <a:t>Membership and identity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in, not in, is, is not</a:t>
            </a:r>
            <a:endParaRPr lang="he-IL" dirty="0"/>
          </a:p>
          <a:p>
            <a:endParaRPr lang="he-IL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29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1377" y="23529"/>
            <a:ext cx="7239000" cy="1143000"/>
          </a:xfrm>
        </p:spPr>
        <p:txBody>
          <a:bodyPr/>
          <a:lstStyle/>
          <a:p>
            <a:pPr algn="ctr"/>
            <a:r>
              <a:rPr lang="he-IL" dirty="0"/>
              <a:t>אופרטורים</a:t>
            </a:r>
            <a:r>
              <a:rPr lang="en-US" dirty="0"/>
              <a:t>  - </a:t>
            </a:r>
            <a:r>
              <a:rPr lang="he-IL" dirty="0"/>
              <a:t>מתמטיים</a:t>
            </a:r>
            <a:endParaRPr lang="fr-FR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27077" y="1198374"/>
            <a:ext cx="7467600" cy="62464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e-IL" sz="2800" dirty="0"/>
              <a:t>+ הוספה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e-IL" sz="2800" dirty="0"/>
              <a:t>- הפחתה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e-IL" sz="2800" dirty="0"/>
              <a:t>* הכפלה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e-IL" sz="2800" dirty="0"/>
              <a:t>/ חילוק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e-IL" sz="2800" dirty="0"/>
              <a:t>% שארית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/>
              <a:t>**</a:t>
            </a:r>
            <a:r>
              <a:rPr lang="he-IL" sz="2800" dirty="0"/>
              <a:t> חזקה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e-IL" sz="2800" dirty="0"/>
              <a:t>// חילוק ועיגול למס' השלם הנמוך</a:t>
            </a:r>
          </a:p>
          <a:p>
            <a:pPr>
              <a:buFont typeface="Wingdings" panose="05000000000000000000" pitchFamily="2" charset="2"/>
              <a:buChar char="§"/>
            </a:pPr>
            <a:endParaRPr lang="he-IL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239000" cy="1143000"/>
          </a:xfrm>
        </p:spPr>
        <p:txBody>
          <a:bodyPr/>
          <a:lstStyle/>
          <a:p>
            <a:pPr algn="ctr"/>
            <a:r>
              <a:rPr lang="he-IL" dirty="0"/>
              <a:t>אופרטורים - בינריים</a:t>
            </a:r>
            <a:endParaRPr lang="fr-FR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12132" y="1376061"/>
            <a:ext cx="5245968" cy="6246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he-I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e-IL" sz="2800" dirty="0"/>
              <a:t>&amp;</a:t>
            </a:r>
            <a:r>
              <a:rPr lang="en-US" sz="2800" dirty="0"/>
              <a:t> </a:t>
            </a:r>
            <a:r>
              <a:rPr lang="he-IL" sz="2800" dirty="0"/>
              <a:t>- </a:t>
            </a:r>
            <a:r>
              <a:rPr lang="en-US" sz="2800" dirty="0"/>
              <a:t>and</a:t>
            </a:r>
            <a:endParaRPr lang="he-IL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e-IL" sz="2800" dirty="0"/>
              <a:t>| - </a:t>
            </a:r>
            <a:r>
              <a:rPr lang="en-US" sz="2800" dirty="0"/>
              <a:t>or</a:t>
            </a:r>
            <a:endParaRPr lang="he-IL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e-IL" sz="2800" dirty="0"/>
              <a:t>^ -  </a:t>
            </a:r>
            <a:r>
              <a:rPr lang="en-US" sz="2800" dirty="0" err="1"/>
              <a:t>xor</a:t>
            </a:r>
            <a:endParaRPr lang="en-US" sz="2800" dirty="0"/>
          </a:p>
          <a:p>
            <a:pPr algn="l" rtl="0">
              <a:buFont typeface="Wingdings" panose="05000000000000000000" pitchFamily="2" charset="2"/>
              <a:buChar char="§"/>
            </a:pPr>
            <a:r>
              <a:rPr lang="fr-FR" sz="2400" dirty="0" err="1"/>
              <a:t>print</a:t>
            </a:r>
            <a:r>
              <a:rPr lang="fr-FR" sz="2400" dirty="0"/>
              <a:t> 1&amp;1</a:t>
            </a:r>
          </a:p>
          <a:p>
            <a:pPr marL="457200" lvl="1" indent="0" algn="l" rtl="0">
              <a:buNone/>
            </a:pPr>
            <a:r>
              <a:rPr lang="fr-FR" sz="2400" dirty="0"/>
              <a:t>	</a:t>
            </a:r>
            <a:r>
              <a:rPr lang="fr-FR" sz="2400" b="1" dirty="0"/>
              <a:t>1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fr-FR" sz="2400" dirty="0" err="1"/>
              <a:t>print</a:t>
            </a:r>
            <a:r>
              <a:rPr lang="fr-FR" sz="2400" dirty="0"/>
              <a:t> 1|1</a:t>
            </a:r>
          </a:p>
          <a:p>
            <a:pPr marL="0" indent="0" algn="l" rtl="0">
              <a:buNone/>
            </a:pPr>
            <a:r>
              <a:rPr lang="fr-FR" sz="2400" dirty="0"/>
              <a:t>	</a:t>
            </a:r>
            <a:r>
              <a:rPr lang="fr-FR" sz="2400" b="1" dirty="0"/>
              <a:t>1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fr-FR" sz="2400" dirty="0" err="1"/>
              <a:t>print</a:t>
            </a:r>
            <a:r>
              <a:rPr lang="fr-FR" sz="2400" dirty="0"/>
              <a:t> 1^1</a:t>
            </a:r>
          </a:p>
          <a:p>
            <a:pPr marL="0" indent="0" algn="l" rtl="0">
              <a:buNone/>
            </a:pPr>
            <a:r>
              <a:rPr lang="fr-FR" sz="2400" dirty="0"/>
              <a:t>	</a:t>
            </a:r>
            <a:r>
              <a:rPr lang="fr-FR" sz="24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045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-387424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Conditional Statement</a:t>
            </a:r>
            <a:endParaRPr lang="fr-FR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755576"/>
            <a:ext cx="7467600" cy="6102424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 err="1"/>
              <a:t>var</a:t>
            </a:r>
            <a:r>
              <a:rPr lang="en-US" dirty="0"/>
              <a:t> = 100</a:t>
            </a:r>
          </a:p>
          <a:p>
            <a:pPr marL="0" indent="0" algn="l" rtl="0">
              <a:buNone/>
            </a:pPr>
            <a:r>
              <a:rPr lang="en-US" dirty="0"/>
              <a:t>if </a:t>
            </a:r>
            <a:r>
              <a:rPr lang="en-US" dirty="0" err="1"/>
              <a:t>var</a:t>
            </a:r>
            <a:r>
              <a:rPr lang="en-US" dirty="0"/>
              <a:t> &lt; 200:</a:t>
            </a:r>
          </a:p>
          <a:p>
            <a:pPr marL="0" indent="0" algn="l" rtl="0">
              <a:buNone/>
            </a:pPr>
            <a:r>
              <a:rPr lang="en-US" dirty="0"/>
              <a:t>   print ("Expression value is less than 200")</a:t>
            </a:r>
          </a:p>
          <a:p>
            <a:pPr marL="0" indent="0" algn="l" rtl="0">
              <a:buNone/>
            </a:pPr>
            <a:r>
              <a:rPr lang="en-US" dirty="0"/>
              <a:t>   if </a:t>
            </a:r>
            <a:r>
              <a:rPr lang="en-US" dirty="0" err="1"/>
              <a:t>var</a:t>
            </a:r>
            <a:r>
              <a:rPr lang="en-US" dirty="0"/>
              <a:t> == 150:</a:t>
            </a:r>
          </a:p>
          <a:p>
            <a:pPr marL="0" indent="0" algn="l" rtl="0">
              <a:buNone/>
            </a:pPr>
            <a:r>
              <a:rPr lang="en-US" dirty="0"/>
              <a:t>      print ("Which is 150")</a:t>
            </a:r>
          </a:p>
          <a:p>
            <a:pPr marL="0" indent="0" algn="l" rtl="0">
              <a:buNone/>
            </a:pPr>
            <a:r>
              <a:rPr lang="en-US" dirty="0"/>
              <a:t>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== 100:</a:t>
            </a:r>
          </a:p>
          <a:p>
            <a:pPr marL="0" indent="0" algn="l" rtl="0">
              <a:buNone/>
            </a:pPr>
            <a:r>
              <a:rPr lang="en-US" dirty="0"/>
              <a:t>      print ("Which is 100")</a:t>
            </a:r>
          </a:p>
          <a:p>
            <a:pPr marL="0" indent="0" algn="l" rtl="0">
              <a:buNone/>
            </a:pPr>
            <a:r>
              <a:rPr lang="en-US" dirty="0"/>
              <a:t>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== 50:</a:t>
            </a:r>
          </a:p>
          <a:p>
            <a:pPr marL="0" indent="0" algn="l" rtl="0">
              <a:buNone/>
            </a:pPr>
            <a:r>
              <a:rPr lang="en-US" dirty="0"/>
              <a:t>      print ("Which is 50")</a:t>
            </a:r>
          </a:p>
          <a:p>
            <a:pPr marL="0" indent="0" algn="l" rtl="0">
              <a:buNone/>
            </a:pP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&lt; 50:</a:t>
            </a:r>
          </a:p>
          <a:p>
            <a:pPr marL="0" indent="0" algn="l" rtl="0">
              <a:buNone/>
            </a:pPr>
            <a:r>
              <a:rPr lang="en-US" dirty="0"/>
              <a:t>   print ("Expression value is less than 50")</a:t>
            </a:r>
          </a:p>
          <a:p>
            <a:pPr marL="0" indent="0" algn="l" rtl="0">
              <a:buNone/>
            </a:pPr>
            <a:r>
              <a:rPr lang="en-US" dirty="0"/>
              <a:t>else:</a:t>
            </a:r>
          </a:p>
          <a:p>
            <a:pPr marL="0" indent="0" algn="l" rtl="0">
              <a:buNone/>
            </a:pPr>
            <a:r>
              <a:rPr lang="en-US" dirty="0"/>
              <a:t>   print ("Could not find true expression")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print ("Good bye!")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179512" y="1322771"/>
            <a:ext cx="226673" cy="4068442"/>
            <a:chOff x="179512" y="1340768"/>
            <a:chExt cx="360040" cy="3384376"/>
          </a:xfrm>
        </p:grpSpPr>
        <p:cxnSp>
          <p:nvCxnSpPr>
            <p:cNvPr id="7" name="מחבר ישר 6"/>
            <p:cNvCxnSpPr>
              <a:cxnSpLocks/>
            </p:cNvCxnSpPr>
            <p:nvPr/>
          </p:nvCxnSpPr>
          <p:spPr>
            <a:xfrm>
              <a:off x="179512" y="1340768"/>
              <a:ext cx="0" cy="3384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ישר 9"/>
            <p:cNvCxnSpPr/>
            <p:nvPr/>
          </p:nvCxnSpPr>
          <p:spPr>
            <a:xfrm>
              <a:off x="179512" y="1340768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/>
            <p:cNvCxnSpPr/>
            <p:nvPr/>
          </p:nvCxnSpPr>
          <p:spPr>
            <a:xfrm>
              <a:off x="179512" y="4077072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/>
            <p:nvPr/>
          </p:nvCxnSpPr>
          <p:spPr>
            <a:xfrm>
              <a:off x="179512" y="472514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קבוצה 3"/>
          <p:cNvGrpSpPr/>
          <p:nvPr/>
        </p:nvGrpSpPr>
        <p:grpSpPr>
          <a:xfrm>
            <a:off x="503548" y="2074336"/>
            <a:ext cx="216024" cy="1728192"/>
            <a:chOff x="539552" y="1988840"/>
            <a:chExt cx="216024" cy="1512168"/>
          </a:xfrm>
        </p:grpSpPr>
        <p:cxnSp>
          <p:nvCxnSpPr>
            <p:cNvPr id="13" name="מחבר ישר 12"/>
            <p:cNvCxnSpPr>
              <a:cxnSpLocks/>
            </p:cNvCxnSpPr>
            <p:nvPr/>
          </p:nvCxnSpPr>
          <p:spPr>
            <a:xfrm>
              <a:off x="539552" y="1988840"/>
              <a:ext cx="0" cy="1512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>
              <a:cxnSpLocks/>
            </p:cNvCxnSpPr>
            <p:nvPr/>
          </p:nvCxnSpPr>
          <p:spPr>
            <a:xfrm>
              <a:off x="539552" y="1988840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מחבר ישר 16"/>
            <p:cNvCxnSpPr>
              <a:cxnSpLocks/>
            </p:cNvCxnSpPr>
            <p:nvPr/>
          </p:nvCxnSpPr>
          <p:spPr>
            <a:xfrm>
              <a:off x="539552" y="278092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>
              <a:cxnSpLocks/>
            </p:cNvCxnSpPr>
            <p:nvPr/>
          </p:nvCxnSpPr>
          <p:spPr>
            <a:xfrm>
              <a:off x="539552" y="350100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B409C6-7D3D-4B20-BCC4-BF71BC696802}"/>
              </a:ext>
            </a:extLst>
          </p:cNvPr>
          <p:cNvSpPr/>
          <p:nvPr/>
        </p:nvSpPr>
        <p:spPr>
          <a:xfrm>
            <a:off x="4660706" y="2168860"/>
            <a:ext cx="3672408" cy="190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000" b="1" u="sng" dirty="0">
                <a:solidFill>
                  <a:schemeClr val="tx1"/>
                </a:solidFill>
              </a:rPr>
              <a:t>Results:</a:t>
            </a:r>
          </a:p>
          <a:p>
            <a:pPr algn="l"/>
            <a:endParaRPr lang="he-IL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Expression value is less than 200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Which is 100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Good bye!</a:t>
            </a:r>
          </a:p>
          <a:p>
            <a:pPr algn="l" rtl="0"/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1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3852" y="-9534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Conditional Statement</a:t>
            </a:r>
            <a:endParaRPr lang="fr-FR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53852" y="1484784"/>
            <a:ext cx="7467600" cy="610242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Short way</a:t>
            </a:r>
            <a:r>
              <a:rPr lang="he-IL" dirty="0"/>
              <a:t> </a:t>
            </a:r>
            <a:r>
              <a:rPr lang="en-US" dirty="0"/>
              <a:t>-</a:t>
            </a:r>
          </a:p>
          <a:p>
            <a:pPr marL="0" indent="0" algn="l" rtl="0">
              <a:buNone/>
            </a:pPr>
            <a:r>
              <a:rPr lang="en-US" dirty="0"/>
              <a:t>b = 10 if a &lt; 5 else 3 </a:t>
            </a:r>
          </a:p>
          <a:p>
            <a:pPr marL="0" indent="0" algn="l" rtl="0">
              <a:buNone/>
            </a:pPr>
            <a:r>
              <a:rPr lang="en-US" dirty="0"/>
              <a:t>#equivalent to b=(a&lt;5?10:3)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34248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Loops - While </a:t>
            </a:r>
            <a:endParaRPr lang="fr-FR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1484784"/>
            <a:ext cx="7467600" cy="44196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count = 0</a:t>
            </a:r>
          </a:p>
          <a:p>
            <a:pPr marL="0" indent="0" algn="l" rtl="0">
              <a:buNone/>
            </a:pPr>
            <a:r>
              <a:rPr lang="en-US" dirty="0"/>
              <a:t>while (count &lt; 9):</a:t>
            </a:r>
          </a:p>
          <a:p>
            <a:pPr marL="0" indent="0" algn="l" rtl="0">
              <a:buNone/>
            </a:pPr>
            <a:r>
              <a:rPr lang="en-US" dirty="0"/>
              <a:t>   print ('The count is:', count)</a:t>
            </a:r>
          </a:p>
          <a:p>
            <a:pPr marL="0" indent="0" algn="l" rtl="0">
              <a:buNone/>
            </a:pPr>
            <a:r>
              <a:rPr lang="en-US" dirty="0"/>
              <a:t>   count = count + 1</a:t>
            </a:r>
          </a:p>
          <a:p>
            <a:pPr marL="0" indent="0" algn="l" rtl="0">
              <a:buNone/>
            </a:pPr>
            <a:r>
              <a:rPr lang="en-US" dirty="0"/>
              <a:t>else:</a:t>
            </a:r>
          </a:p>
          <a:p>
            <a:pPr marL="0" indent="0" algn="l" rtl="0">
              <a:buNone/>
            </a:pPr>
            <a:r>
              <a:rPr lang="en-US" dirty="0"/>
              <a:t>   print (count, " is not less than 9")</a:t>
            </a:r>
          </a:p>
          <a:p>
            <a:pPr marL="0" indent="0" algn="l" rtl="0">
              <a:buNone/>
            </a:pPr>
            <a:r>
              <a:rPr lang="en-US" dirty="0"/>
              <a:t>print ("Good bye!")</a:t>
            </a:r>
          </a:p>
          <a:p>
            <a:pPr marL="0" indent="0">
              <a:buNone/>
            </a:pPr>
            <a:endParaRPr lang="fr-FR" dirty="0"/>
          </a:p>
          <a:p>
            <a:pPr marL="0" indent="0" algn="l" rtl="0">
              <a:buNone/>
            </a:pPr>
            <a:endParaRPr lang="fr-FR" dirty="0"/>
          </a:p>
          <a:p>
            <a:pPr marL="0" indent="0" algn="l" rtl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B68E10-CB2C-4811-8A08-3A004EEC8B79}"/>
              </a:ext>
            </a:extLst>
          </p:cNvPr>
          <p:cNvSpPr/>
          <p:nvPr/>
        </p:nvSpPr>
        <p:spPr>
          <a:xfrm>
            <a:off x="6084168" y="1597460"/>
            <a:ext cx="2483768" cy="430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000" b="1" u="sng" dirty="0">
                <a:solidFill>
                  <a:schemeClr val="tx1"/>
                </a:solidFill>
              </a:rPr>
              <a:t>Results:</a:t>
            </a:r>
          </a:p>
          <a:p>
            <a:pPr algn="l" rtl="0"/>
            <a:endParaRPr lang="en-US" sz="2000" b="1" dirty="0">
              <a:solidFill>
                <a:schemeClr val="tx1"/>
              </a:solidFill>
            </a:endParaRP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0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1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2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3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4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5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6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7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8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9  is not less than 9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Good bye!</a:t>
            </a:r>
          </a:p>
          <a:p>
            <a:pPr algn="l" rtl="0"/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4800" y="260648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Python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90500" y="1772816"/>
            <a:ext cx="7467600" cy="52836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השפה אינה צורכת קומפילציה</a:t>
            </a:r>
          </a:p>
          <a:p>
            <a:pPr>
              <a:lnSpc>
                <a:spcPct val="110000"/>
              </a:lnSpc>
            </a:pPr>
            <a:r>
              <a:rPr lang="he-IL" dirty="0"/>
              <a:t>בד"כ נדרשות פחות שורות קוד</a:t>
            </a:r>
          </a:p>
          <a:p>
            <a:pPr>
              <a:lnSpc>
                <a:spcPct val="110000"/>
              </a:lnSpc>
            </a:pPr>
            <a:r>
              <a:rPr lang="he-IL" dirty="0"/>
              <a:t>אין הצהרה על משתנים</a:t>
            </a:r>
          </a:p>
          <a:p>
            <a:pPr>
              <a:lnSpc>
                <a:spcPct val="110000"/>
              </a:lnSpc>
            </a:pPr>
            <a:r>
              <a:rPr lang="he-IL" dirty="0"/>
              <a:t>שפה דינמית</a:t>
            </a:r>
          </a:p>
          <a:p>
            <a:pPr>
              <a:lnSpc>
                <a:spcPct val="110000"/>
              </a:lnSpc>
            </a:pPr>
            <a:r>
              <a:rPr lang="he-IL" dirty="0"/>
              <a:t>מאפשרת ניתוח נח של הנתונים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he-IL" dirty="0"/>
              <a:t>ה-</a:t>
            </a:r>
            <a:r>
              <a:rPr lang="en-US" dirty="0"/>
              <a:t>SCOPE </a:t>
            </a:r>
            <a:r>
              <a:rPr lang="he-IL" dirty="0"/>
              <a:t> נקבע ע"י הזחה (דוגמאות בהמשך)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67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34248"/>
            <a:ext cx="7239000" cy="1143000"/>
          </a:xfrm>
        </p:spPr>
        <p:txBody>
          <a:bodyPr/>
          <a:lstStyle/>
          <a:p>
            <a:pPr algn="ctr"/>
            <a:r>
              <a:rPr lang="fr-FR" dirty="0" err="1"/>
              <a:t>Loops</a:t>
            </a:r>
            <a:r>
              <a:rPr lang="fr-FR" dirty="0"/>
              <a:t> - For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177249"/>
            <a:ext cx="8568952" cy="538048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fr-FR" dirty="0"/>
              <a:t>fruits = ['banana', '</a:t>
            </a:r>
            <a:r>
              <a:rPr lang="fr-FR" dirty="0" err="1"/>
              <a:t>apple</a:t>
            </a:r>
            <a:r>
              <a:rPr lang="fr-FR" dirty="0"/>
              <a:t>', '</a:t>
            </a:r>
            <a:r>
              <a:rPr lang="fr-FR" dirty="0" err="1"/>
              <a:t>mango</a:t>
            </a:r>
            <a:r>
              <a:rPr lang="fr-FR" dirty="0"/>
              <a:t>’, ‘melon’, ‘</a:t>
            </a:r>
            <a:r>
              <a:rPr lang="fr-FR" dirty="0" err="1"/>
              <a:t>watermelon</a:t>
            </a:r>
            <a:r>
              <a:rPr lang="fr-FR" dirty="0"/>
              <a:t>’]</a:t>
            </a:r>
          </a:p>
          <a:p>
            <a:pPr marL="0" indent="0" algn="l" rtl="0">
              <a:buNone/>
            </a:pPr>
            <a:r>
              <a:rPr lang="fr-FR" dirty="0"/>
              <a:t>for fruit in fruits:   </a:t>
            </a:r>
          </a:p>
          <a:p>
            <a:pPr marL="0" indent="0" algn="l" rtl="0">
              <a:buNone/>
            </a:pPr>
            <a:r>
              <a:rPr lang="fr-FR" dirty="0"/>
              <a:t>   </a:t>
            </a:r>
            <a:r>
              <a:rPr lang="fr-FR" dirty="0" err="1"/>
              <a:t>print</a:t>
            </a:r>
            <a:r>
              <a:rPr lang="fr-FR" dirty="0"/>
              <a:t> ('</a:t>
            </a:r>
            <a:r>
              <a:rPr lang="fr-FR" dirty="0" err="1"/>
              <a:t>Current</a:t>
            </a:r>
            <a:r>
              <a:rPr lang="fr-FR" dirty="0"/>
              <a:t> fruit :', fruit)</a:t>
            </a:r>
          </a:p>
          <a:p>
            <a:pPr marL="0" indent="0" algn="l" rtl="0">
              <a:buNone/>
            </a:pPr>
            <a:r>
              <a:rPr lang="fr-FR" dirty="0"/>
              <a:t>   if fruit==‘melon’:</a:t>
            </a:r>
          </a:p>
          <a:p>
            <a:pPr marL="0" indent="0" algn="l" rtl="0">
              <a:buNone/>
            </a:pPr>
            <a:r>
              <a:rPr lang="fr-FR" dirty="0"/>
              <a:t>      break;</a:t>
            </a:r>
          </a:p>
          <a:p>
            <a:pPr marL="0" indent="0" rtl="0">
              <a:buNone/>
            </a:pPr>
            <a:r>
              <a:rPr lang="he-IL" dirty="0"/>
              <a:t>אותו הדבר בדרך אחרת:</a:t>
            </a:r>
            <a:endParaRPr lang="fr-FR" dirty="0"/>
          </a:p>
          <a:p>
            <a:pPr marL="0" indent="0" algn="l" rtl="0">
              <a:buNone/>
            </a:pPr>
            <a:r>
              <a:rPr lang="en-US" dirty="0"/>
              <a:t>for index in range(</a:t>
            </a:r>
            <a:r>
              <a:rPr lang="en-US" dirty="0" err="1"/>
              <a:t>len</a:t>
            </a:r>
            <a:r>
              <a:rPr lang="en-US" dirty="0"/>
              <a:t>(fruits)):</a:t>
            </a:r>
          </a:p>
          <a:p>
            <a:pPr marL="0" indent="0" algn="l" rtl="0">
              <a:buNone/>
            </a:pPr>
            <a:r>
              <a:rPr lang="en-US" dirty="0"/>
              <a:t>   print ('Current fruit :', fruits[index])</a:t>
            </a:r>
          </a:p>
          <a:p>
            <a:pPr marL="0" indent="0" algn="l" rtl="0">
              <a:buNone/>
            </a:pPr>
            <a:r>
              <a:rPr lang="fr-FR" dirty="0"/>
              <a:t>   if </a:t>
            </a:r>
            <a:r>
              <a:rPr lang="en-US" dirty="0"/>
              <a:t>fruits[index] </a:t>
            </a:r>
            <a:r>
              <a:rPr lang="fr-FR" dirty="0"/>
              <a:t>==‘melon’:</a:t>
            </a:r>
          </a:p>
          <a:p>
            <a:pPr marL="0" indent="0" algn="l" rtl="0">
              <a:buNone/>
            </a:pPr>
            <a:r>
              <a:rPr lang="fr-FR" dirty="0"/>
              <a:t>      break;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FEA746-7790-4CA4-96D6-31A6485A5913}"/>
              </a:ext>
            </a:extLst>
          </p:cNvPr>
          <p:cNvSpPr/>
          <p:nvPr/>
        </p:nvSpPr>
        <p:spPr>
          <a:xfrm>
            <a:off x="6084168" y="4337720"/>
            <a:ext cx="2736304" cy="222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fr-FR" sz="2000" b="1" u="sng" dirty="0" err="1">
                <a:solidFill>
                  <a:schemeClr val="tx1"/>
                </a:solidFill>
              </a:rPr>
              <a:t>Results</a:t>
            </a:r>
            <a:r>
              <a:rPr lang="fr-FR" sz="2000" b="1" u="sng" dirty="0">
                <a:solidFill>
                  <a:schemeClr val="tx1"/>
                </a:solidFill>
              </a:rPr>
              <a:t>:</a:t>
            </a:r>
          </a:p>
          <a:p>
            <a:pPr algn="l" rtl="0"/>
            <a:endParaRPr lang="fr-FR" sz="2000" b="1" dirty="0">
              <a:solidFill>
                <a:schemeClr val="tx1"/>
              </a:solidFill>
            </a:endParaRPr>
          </a:p>
          <a:p>
            <a:pPr algn="l" rtl="0"/>
            <a:r>
              <a:rPr lang="fr-FR" sz="2000" b="1" dirty="0" err="1">
                <a:solidFill>
                  <a:schemeClr val="tx1"/>
                </a:solidFill>
              </a:rPr>
              <a:t>Current</a:t>
            </a:r>
            <a:r>
              <a:rPr lang="fr-FR" sz="2000" b="1" dirty="0">
                <a:solidFill>
                  <a:schemeClr val="tx1"/>
                </a:solidFill>
              </a:rPr>
              <a:t> fruit : banana</a:t>
            </a:r>
          </a:p>
          <a:p>
            <a:pPr algn="l" rtl="0"/>
            <a:r>
              <a:rPr lang="fr-FR" sz="2000" b="1" dirty="0" err="1">
                <a:solidFill>
                  <a:schemeClr val="tx1"/>
                </a:solidFill>
              </a:rPr>
              <a:t>Current</a:t>
            </a:r>
            <a:r>
              <a:rPr lang="fr-FR" sz="2000" b="1" dirty="0">
                <a:solidFill>
                  <a:schemeClr val="tx1"/>
                </a:solidFill>
              </a:rPr>
              <a:t> fruit : </a:t>
            </a:r>
            <a:r>
              <a:rPr lang="fr-FR" sz="2000" b="1" dirty="0" err="1">
                <a:solidFill>
                  <a:schemeClr val="tx1"/>
                </a:solidFill>
              </a:rPr>
              <a:t>apple</a:t>
            </a:r>
            <a:endParaRPr lang="fr-FR" sz="2000" b="1" dirty="0">
              <a:solidFill>
                <a:schemeClr val="tx1"/>
              </a:solidFill>
            </a:endParaRPr>
          </a:p>
          <a:p>
            <a:pPr algn="l" rtl="0"/>
            <a:r>
              <a:rPr lang="fr-FR" sz="2000" b="1" dirty="0" err="1">
                <a:solidFill>
                  <a:schemeClr val="tx1"/>
                </a:solidFill>
              </a:rPr>
              <a:t>Current</a:t>
            </a:r>
            <a:r>
              <a:rPr lang="fr-FR" sz="2000" b="1" dirty="0">
                <a:solidFill>
                  <a:schemeClr val="tx1"/>
                </a:solidFill>
              </a:rPr>
              <a:t> fruit : </a:t>
            </a:r>
            <a:r>
              <a:rPr lang="fr-FR" sz="2000" b="1" dirty="0" err="1">
                <a:solidFill>
                  <a:schemeClr val="tx1"/>
                </a:solidFill>
              </a:rPr>
              <a:t>mango</a:t>
            </a:r>
            <a:endParaRPr lang="fr-FR" sz="2000" b="1" dirty="0">
              <a:solidFill>
                <a:schemeClr val="tx1"/>
              </a:solidFill>
            </a:endParaRPr>
          </a:p>
          <a:p>
            <a:pPr algn="l" rtl="0"/>
            <a:r>
              <a:rPr lang="fr-FR" sz="2000" b="1" dirty="0" err="1">
                <a:solidFill>
                  <a:schemeClr val="tx1"/>
                </a:solidFill>
              </a:rPr>
              <a:t>Current</a:t>
            </a:r>
            <a:r>
              <a:rPr lang="fr-FR" sz="2000" b="1" dirty="0">
                <a:solidFill>
                  <a:schemeClr val="tx1"/>
                </a:solidFill>
              </a:rPr>
              <a:t> fruit : melon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34248"/>
            <a:ext cx="7239000" cy="1143000"/>
          </a:xfrm>
        </p:spPr>
        <p:txBody>
          <a:bodyPr/>
          <a:lstStyle/>
          <a:p>
            <a:pPr algn="ctr"/>
            <a:r>
              <a:rPr lang="fr-FR" dirty="0" err="1"/>
              <a:t>Loops</a:t>
            </a:r>
            <a:r>
              <a:rPr lang="fr-FR" dirty="0"/>
              <a:t> - For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497766"/>
            <a:ext cx="8568952" cy="5380486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he-IL" dirty="0"/>
              <a:t>דוגמא נוספת: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a = [x*x for x in range (1,10)]</a:t>
            </a:r>
          </a:p>
          <a:p>
            <a:pPr marL="0" indent="0" algn="l" rtl="0">
              <a:buNone/>
            </a:pPr>
            <a:r>
              <a:rPr lang="en-US" dirty="0"/>
              <a:t>print(a)</a:t>
            </a:r>
            <a:endParaRPr lang="he-IL" dirty="0"/>
          </a:p>
          <a:p>
            <a:pPr marL="0" indent="0" algn="l" rtl="0">
              <a:buNone/>
            </a:pPr>
            <a:r>
              <a:rPr lang="en-US" b="1" dirty="0"/>
              <a:t>[1, 4, 9, 16, 25, 36, 49, 64, 81]</a:t>
            </a:r>
          </a:p>
          <a:p>
            <a:pPr marL="0" indent="0" algn="l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11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34248"/>
            <a:ext cx="7239000" cy="1143000"/>
          </a:xfrm>
        </p:spPr>
        <p:txBody>
          <a:bodyPr/>
          <a:lstStyle/>
          <a:p>
            <a:pPr algn="ctr"/>
            <a:r>
              <a:rPr lang="fr-FR" dirty="0" err="1"/>
              <a:t>Functions</a:t>
            </a:r>
            <a:r>
              <a:rPr lang="fr-FR" dirty="0"/>
              <a:t>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82960" y="1556792"/>
            <a:ext cx="8064896" cy="4419600"/>
          </a:xfrm>
        </p:spPr>
        <p:txBody>
          <a:bodyPr/>
          <a:lstStyle/>
          <a:p>
            <a:r>
              <a:rPr lang="he-IL" dirty="0"/>
              <a:t>פונקציה מתחילה עם </a:t>
            </a:r>
            <a:r>
              <a:rPr lang="en-US" dirty="0"/>
              <a:t>def</a:t>
            </a:r>
            <a:r>
              <a:rPr lang="he-IL" dirty="0"/>
              <a:t> ואז שם הפונקציה</a:t>
            </a:r>
            <a:r>
              <a:rPr lang="en-US" dirty="0"/>
              <a:t>,</a:t>
            </a:r>
            <a:r>
              <a:rPr lang="he-IL" dirty="0"/>
              <a:t> סוגריים ובסוף נקודותיים</a:t>
            </a:r>
          </a:p>
          <a:p>
            <a:r>
              <a:rPr lang="he-IL" dirty="0"/>
              <a:t>בתוך הסוגריים מגדירים את משתני הקלט</a:t>
            </a:r>
          </a:p>
          <a:p>
            <a:r>
              <a:rPr lang="he-IL" dirty="0"/>
              <a:t>בלוק הפונקציה חייב להיות </a:t>
            </a:r>
            <a:r>
              <a:rPr lang="he-IL" dirty="0" err="1"/>
              <a:t>מוזח</a:t>
            </a:r>
            <a:endParaRPr lang="he-IL" dirty="0"/>
          </a:p>
          <a:p>
            <a:r>
              <a:rPr lang="he-IL" dirty="0"/>
              <a:t>השורה הראשונה בבלוק הפונקציה יכולה להכיל מחרוזת המתארת את הפונקציה</a:t>
            </a:r>
          </a:p>
          <a:p>
            <a:r>
              <a:rPr lang="he-IL" dirty="0"/>
              <a:t> הפקודה </a:t>
            </a:r>
            <a:r>
              <a:rPr lang="en-US" dirty="0"/>
              <a:t>return</a:t>
            </a:r>
            <a:r>
              <a:rPr lang="he-IL" dirty="0"/>
              <a:t>- גורמת ליציאה מהפונקציה ויכולה גם להחזיר ערך</a:t>
            </a:r>
          </a:p>
          <a:p>
            <a:pPr lvl="1"/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3076" y="0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FEE3D2EC-7C87-45CE-868B-2AE343F3D8A0}"/>
              </a:ext>
            </a:extLst>
          </p:cNvPr>
          <p:cNvSpPr txBox="1">
            <a:spLocks/>
          </p:cNvSpPr>
          <p:nvPr/>
        </p:nvSpPr>
        <p:spPr>
          <a:xfrm>
            <a:off x="488776" y="11430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itchFamily="34" charset="0"/>
              <a:buNone/>
            </a:pPr>
            <a:r>
              <a:rPr lang="en-US" dirty="0"/>
              <a:t>def </a:t>
            </a:r>
            <a:r>
              <a:rPr lang="en-US" dirty="0" err="1"/>
              <a:t>printme</a:t>
            </a:r>
            <a:r>
              <a:rPr lang="en-US" dirty="0"/>
              <a:t>( </a:t>
            </a:r>
            <a:r>
              <a:rPr lang="en-US" dirty="0" err="1"/>
              <a:t>str</a:t>
            </a:r>
            <a:r>
              <a:rPr lang="en-US" dirty="0"/>
              <a:t> ):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dirty="0"/>
              <a:t>   "This prints a passed string into this function"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dirty="0"/>
              <a:t>   print 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dirty="0"/>
              <a:t>   return;</a:t>
            </a:r>
          </a:p>
          <a:p>
            <a:pPr marL="0" indent="0" algn="l" rtl="0">
              <a:buFont typeface="Arial" pitchFamily="34" charset="0"/>
              <a:buNone/>
            </a:pPr>
            <a:endParaRPr lang="en-US" dirty="0"/>
          </a:p>
          <a:p>
            <a:pPr algn="l" rtl="0"/>
            <a:r>
              <a:rPr lang="en-US" dirty="0" err="1"/>
              <a:t>printme</a:t>
            </a:r>
            <a:r>
              <a:rPr lang="en-US" dirty="0"/>
              <a:t>("Bye Bye!!")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b="1" dirty="0"/>
              <a:t>	Bye </a:t>
            </a:r>
            <a:r>
              <a:rPr lang="en-US" b="1" dirty="0" err="1"/>
              <a:t>Bye</a:t>
            </a:r>
            <a:r>
              <a:rPr lang="en-US" b="1" dirty="0"/>
              <a:t>!!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dirty="0"/>
              <a:t>a = [5, 2.3, </a:t>
            </a:r>
            <a:r>
              <a:rPr lang="en-US" dirty="0" err="1"/>
              <a:t>printme</a:t>
            </a:r>
            <a:r>
              <a:rPr lang="en-US" dirty="0"/>
              <a:t>, "Bye"]</a:t>
            </a:r>
          </a:p>
          <a:p>
            <a:pPr algn="l" rtl="0"/>
            <a:r>
              <a:rPr lang="en-US" dirty="0"/>
              <a:t>print(a[2])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b="1" dirty="0"/>
              <a:t>	&lt;function </a:t>
            </a:r>
            <a:r>
              <a:rPr lang="en-US" b="1" dirty="0" err="1"/>
              <a:t>printme</a:t>
            </a:r>
            <a:r>
              <a:rPr lang="en-US" b="1" dirty="0"/>
              <a:t> at 0x00000145930106A8&gt;</a:t>
            </a:r>
          </a:p>
          <a:p>
            <a:pPr algn="l" rtl="0"/>
            <a:r>
              <a:rPr lang="en-US" dirty="0"/>
              <a:t>a[2]("what?")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b="1" dirty="0"/>
              <a:t>	what?</a:t>
            </a:r>
          </a:p>
          <a:p>
            <a:pPr marL="0" indent="0" algn="l" rtl="0">
              <a:buFont typeface="Arial" pitchFamily="34" charset="0"/>
              <a:buNone/>
            </a:pPr>
            <a:endParaRPr lang="en-US" dirty="0"/>
          </a:p>
          <a:p>
            <a:pPr marL="0" indent="0" algn="l" rtl="0">
              <a:buFont typeface="Arial" pitchFamily="34" charset="0"/>
              <a:buNone/>
            </a:pPr>
            <a:endParaRPr lang="en-US" dirty="0"/>
          </a:p>
          <a:p>
            <a:pPr marL="0" indent="0" algn="l" rtl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6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3076" y="-19472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Anonymous Functions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7584" y="1286272"/>
            <a:ext cx="7920880" cy="5571728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/>
              <a:t>sum = lambda arg1, arg2: arg1 + arg2;</a:t>
            </a:r>
          </a:p>
          <a:p>
            <a:pPr algn="l" rtl="0"/>
            <a:r>
              <a:rPr lang="en-US" dirty="0"/>
              <a:t>print ("Value of total : ", sum( 10, 20 ))</a:t>
            </a:r>
          </a:p>
          <a:p>
            <a:pPr marL="0" indent="0" algn="l" rtl="0">
              <a:buNone/>
            </a:pPr>
            <a:r>
              <a:rPr lang="en-US" b="1" dirty="0"/>
              <a:t>	Value of total :  30</a:t>
            </a:r>
          </a:p>
          <a:p>
            <a:pPr marL="0" indent="0" algn="l" rtl="0">
              <a:buNone/>
            </a:pPr>
            <a:r>
              <a:rPr lang="en-US" dirty="0"/>
              <a:t>f = [7, lambda x : x*x , "Hi"]</a:t>
            </a:r>
          </a:p>
          <a:p>
            <a:pPr algn="l" rtl="0"/>
            <a:r>
              <a:rPr lang="en-US" dirty="0"/>
              <a:t>print(f[1])</a:t>
            </a:r>
          </a:p>
          <a:p>
            <a:pPr marL="0" indent="0" algn="l" rtl="0">
              <a:buNone/>
            </a:pPr>
            <a:r>
              <a:rPr lang="en-US" b="1" dirty="0"/>
              <a:t>	&lt;function &lt;lambda&gt; at 0x0000017B39DD0D08&gt;</a:t>
            </a:r>
          </a:p>
          <a:p>
            <a:pPr algn="l" rtl="0"/>
            <a:r>
              <a:rPr lang="en-US" dirty="0"/>
              <a:t>print(f[1](3))</a:t>
            </a:r>
          </a:p>
          <a:p>
            <a:pPr marL="0" indent="0" algn="l" rtl="0">
              <a:buNone/>
            </a:pPr>
            <a:r>
              <a:rPr lang="en-US" b="1" dirty="0"/>
              <a:t>	9</a:t>
            </a:r>
          </a:p>
          <a:p>
            <a:pPr marL="0" indent="0" algn="l" rtl="0">
              <a:buNone/>
            </a:pPr>
            <a:r>
              <a:rPr lang="en-US" dirty="0"/>
              <a:t>def o(</a:t>
            </a:r>
            <a:r>
              <a:rPr lang="en-US" dirty="0" err="1"/>
              <a:t>f,g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return lambda x: f(g(x))</a:t>
            </a:r>
          </a:p>
          <a:p>
            <a:pPr marL="0" indent="0" algn="l" rtl="0">
              <a:buNone/>
            </a:pPr>
            <a:r>
              <a:rPr lang="en-US" dirty="0"/>
              <a:t>b = o(lambda x: x*x, lambda x: x+1)</a:t>
            </a:r>
          </a:p>
          <a:p>
            <a:pPr algn="l" rtl="0"/>
            <a:r>
              <a:rPr lang="en-US" dirty="0"/>
              <a:t>print (b(3))</a:t>
            </a:r>
          </a:p>
          <a:p>
            <a:pPr marL="0" indent="0" algn="l" rtl="0">
              <a:buNone/>
            </a:pPr>
            <a:r>
              <a:rPr lang="en-US" b="1" dirty="0"/>
              <a:t>	16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8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B0E7BC-FA14-44A9-B14E-8F653C45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76" y="266700"/>
            <a:ext cx="7239000" cy="1143000"/>
          </a:xfrm>
        </p:spPr>
        <p:txBody>
          <a:bodyPr/>
          <a:lstStyle/>
          <a:p>
            <a:r>
              <a:rPr lang="he-IL" dirty="0"/>
              <a:t>תרגיל -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F0951C-1EDE-4079-9E12-B69F67FF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76" y="1628800"/>
            <a:ext cx="7467600" cy="4419600"/>
          </a:xfrm>
        </p:spPr>
        <p:txBody>
          <a:bodyPr/>
          <a:lstStyle/>
          <a:p>
            <a:r>
              <a:rPr lang="he-IL" dirty="0"/>
              <a:t>הדפיסו את כל המספרים הזוגיים במערך</a:t>
            </a:r>
          </a:p>
          <a:p>
            <a:endParaRPr lang="he-IL" dirty="0"/>
          </a:p>
          <a:p>
            <a:pPr algn="l" rtl="0"/>
            <a:r>
              <a:rPr lang="en-US" dirty="0" err="1"/>
              <a:t>arr</a:t>
            </a:r>
            <a:r>
              <a:rPr lang="en-US" dirty="0"/>
              <a:t> =[1,2,3,4,5,6,7,8,9]</a:t>
            </a:r>
          </a:p>
          <a:p>
            <a:pPr marL="0" indent="0" algn="l" rtl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arr</a:t>
            </a:r>
            <a:r>
              <a:rPr lang="en-US" dirty="0"/>
              <a:t>:     </a:t>
            </a:r>
          </a:p>
          <a:p>
            <a:pPr marL="0" indent="0" algn="l" rtl="0">
              <a:buNone/>
            </a:pPr>
            <a:r>
              <a:rPr lang="en-US" dirty="0"/>
              <a:t>	if i%2 == 0:         </a:t>
            </a:r>
          </a:p>
          <a:p>
            <a:pPr marL="0" indent="0" algn="l" rtl="0">
              <a:buNone/>
            </a:pPr>
            <a:r>
              <a:rPr lang="en-US" dirty="0"/>
              <a:t>		print(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053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B0E7BC-FA14-44A9-B14E-8F653C45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76" y="266700"/>
            <a:ext cx="7239000" cy="1143000"/>
          </a:xfrm>
        </p:spPr>
        <p:txBody>
          <a:bodyPr/>
          <a:lstStyle/>
          <a:p>
            <a:r>
              <a:rPr lang="he-IL" dirty="0"/>
              <a:t>תרגיל -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F0951C-1EDE-4079-9E12-B69F67FF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76" y="1628800"/>
            <a:ext cx="7467600" cy="4419600"/>
          </a:xfrm>
        </p:spPr>
        <p:txBody>
          <a:bodyPr/>
          <a:lstStyle/>
          <a:p>
            <a:r>
              <a:rPr lang="he-IL" dirty="0"/>
              <a:t>ממשו פונקציית מיון בועות המקבלת מערך (המכיל ביטוי </a:t>
            </a:r>
            <a:r>
              <a:rPr lang="he-IL" dirty="0" err="1"/>
              <a:t>למבדא</a:t>
            </a:r>
            <a:r>
              <a:rPr lang="he-IL" dirty="0"/>
              <a:t> בתור ערך ראשון) וממיינת את שאר המערך לפי </a:t>
            </a:r>
            <a:r>
              <a:rPr lang="he-IL" dirty="0" err="1"/>
              <a:t>הקומפרטור</a:t>
            </a:r>
            <a:r>
              <a:rPr lang="he-IL" dirty="0"/>
              <a:t> שנמצא בתחילתו.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696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4388D4-084D-4A1E-BF3C-32AB50ED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76" y="266700"/>
            <a:ext cx="7239000" cy="1143000"/>
          </a:xfrm>
        </p:spPr>
        <p:txBody>
          <a:bodyPr/>
          <a:lstStyle/>
          <a:p>
            <a:r>
              <a:rPr lang="he-IL" dirty="0"/>
              <a:t>פתרון -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EC255-1AD6-4AE0-97F2-D801154B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76" y="1409700"/>
            <a:ext cx="7467600" cy="4419600"/>
          </a:xfrm>
        </p:spPr>
        <p:txBody>
          <a:bodyPr/>
          <a:lstStyle/>
          <a:p>
            <a:pPr algn="l" rtl="0"/>
            <a:r>
              <a:rPr lang="en-US" dirty="0" err="1"/>
              <a:t>arr</a:t>
            </a:r>
            <a:r>
              <a:rPr lang="en-US" dirty="0"/>
              <a:t> =[lambda </a:t>
            </a:r>
            <a:r>
              <a:rPr lang="en-US" dirty="0" err="1"/>
              <a:t>x,y</a:t>
            </a:r>
            <a:r>
              <a:rPr lang="en-US" dirty="0"/>
              <a:t>: x-y, 1,6,2,4,5,3,8,9,7]</a:t>
            </a:r>
          </a:p>
          <a:p>
            <a:pPr marL="0" indent="0" algn="l" rtl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range(1,len(</a:t>
            </a:r>
            <a:r>
              <a:rPr lang="en-US" dirty="0" err="1"/>
              <a:t>arr</a:t>
            </a:r>
            <a:r>
              <a:rPr lang="en-US" dirty="0"/>
              <a:t>)):    </a:t>
            </a:r>
          </a:p>
          <a:p>
            <a:pPr marL="0" indent="0" algn="l" rtl="0">
              <a:buNone/>
            </a:pPr>
            <a:r>
              <a:rPr lang="en-US" dirty="0"/>
              <a:t>	for j in range(1,len(</a:t>
            </a:r>
            <a:r>
              <a:rPr lang="en-US" dirty="0" err="1"/>
              <a:t>arr</a:t>
            </a:r>
            <a:r>
              <a:rPr lang="en-US" dirty="0"/>
              <a:t>)-</a:t>
            </a:r>
            <a:r>
              <a:rPr lang="en-US" dirty="0" err="1"/>
              <a:t>i</a:t>
            </a:r>
            <a:r>
              <a:rPr lang="en-US" dirty="0"/>
              <a:t>):       </a:t>
            </a:r>
          </a:p>
          <a:p>
            <a:pPr marL="0" indent="0" algn="l" rtl="0">
              <a:buNone/>
            </a:pPr>
            <a:r>
              <a:rPr lang="en-US" dirty="0"/>
              <a:t>		 if </a:t>
            </a:r>
            <a:r>
              <a:rPr lang="en-US" dirty="0" err="1"/>
              <a:t>arr</a:t>
            </a:r>
            <a:r>
              <a:rPr lang="en-US" dirty="0"/>
              <a:t>[0](</a:t>
            </a:r>
            <a:r>
              <a:rPr lang="en-US" dirty="0" err="1"/>
              <a:t>arr</a:t>
            </a:r>
            <a:r>
              <a:rPr lang="en-US" dirty="0"/>
              <a:t>[j], </a:t>
            </a:r>
            <a:r>
              <a:rPr lang="en-US" dirty="0" err="1"/>
              <a:t>arr</a:t>
            </a:r>
            <a:r>
              <a:rPr lang="en-US" dirty="0"/>
              <a:t>[j+1]) &gt; 0:            </a:t>
            </a:r>
          </a:p>
          <a:p>
            <a:pPr marL="0" indent="0" algn="l" rtl="0">
              <a:buNone/>
            </a:pPr>
            <a:r>
              <a:rPr lang="en-US" dirty="0"/>
              <a:t>			temp = </a:t>
            </a:r>
            <a:r>
              <a:rPr lang="en-US" dirty="0" err="1"/>
              <a:t>arr</a:t>
            </a:r>
            <a:r>
              <a:rPr lang="en-US" dirty="0"/>
              <a:t>[j]            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arr</a:t>
            </a:r>
            <a:r>
              <a:rPr lang="en-US" dirty="0"/>
              <a:t>[j] = </a:t>
            </a:r>
            <a:r>
              <a:rPr lang="en-US" dirty="0" err="1"/>
              <a:t>arr</a:t>
            </a:r>
            <a:r>
              <a:rPr lang="en-US" dirty="0"/>
              <a:t>[j+1]            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arr</a:t>
            </a:r>
            <a:r>
              <a:rPr lang="en-US" dirty="0"/>
              <a:t>[j+1] = temp            </a:t>
            </a:r>
          </a:p>
          <a:p>
            <a:pPr marL="0" indent="0" algn="l" rtl="0">
              <a:buNone/>
            </a:pPr>
            <a:r>
              <a:rPr lang="en-US" dirty="0"/>
              <a:t>print (</a:t>
            </a:r>
            <a:r>
              <a:rPr lang="en-US" dirty="0" err="1"/>
              <a:t>arr</a:t>
            </a:r>
            <a:r>
              <a:rPr lang="en-US" dirty="0"/>
              <a:t>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6192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10F241-975A-4A40-9F5D-F4C422C2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0"/>
            <a:ext cx="7239000" cy="1143000"/>
          </a:xfrm>
        </p:spPr>
        <p:txBody>
          <a:bodyPr/>
          <a:lstStyle/>
          <a:p>
            <a:r>
              <a:rPr lang="he-IL" dirty="0"/>
              <a:t>תרגיל -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2992F8-448E-42AC-9B44-4DCEB904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30" y="1412776"/>
            <a:ext cx="7467600" cy="4419600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כתוב פונקציה המקבלת מספר ומחזירה</a:t>
            </a:r>
            <a:r>
              <a:rPr lang="en-US" dirty="0"/>
              <a:t>true </a:t>
            </a:r>
            <a:r>
              <a:rPr lang="he-IL" dirty="0"/>
              <a:t> אם המספר ראשוני. אחרת מחזירה </a:t>
            </a:r>
            <a:r>
              <a:rPr lang="en-US" dirty="0"/>
              <a:t>false</a:t>
            </a:r>
            <a:r>
              <a:rPr lang="he-IL" dirty="0"/>
              <a:t>.</a:t>
            </a:r>
          </a:p>
          <a:p>
            <a:pPr algn="l" rtl="0"/>
            <a:r>
              <a:rPr lang="en-US" dirty="0"/>
              <a:t>import math</a:t>
            </a:r>
          </a:p>
          <a:p>
            <a:pPr marL="0" indent="0" algn="l" rtl="0">
              <a:buNone/>
            </a:pPr>
            <a:r>
              <a:rPr lang="en-US" dirty="0"/>
              <a:t>def prime(x):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range(2,int(</a:t>
            </a:r>
            <a:r>
              <a:rPr lang="en-US" dirty="0" err="1"/>
              <a:t>math.sqrt</a:t>
            </a:r>
            <a:r>
              <a:rPr lang="en-US" dirty="0"/>
              <a:t>(x))+1):</a:t>
            </a:r>
          </a:p>
          <a:p>
            <a:pPr marL="0" indent="0" algn="l" rtl="0">
              <a:buNone/>
            </a:pPr>
            <a:r>
              <a:rPr lang="en-US" dirty="0"/>
              <a:t>        if </a:t>
            </a:r>
            <a:r>
              <a:rPr lang="en-US" dirty="0" err="1"/>
              <a:t>x%i</a:t>
            </a:r>
            <a:r>
              <a:rPr lang="en-US" dirty="0"/>
              <a:t> == 0:</a:t>
            </a:r>
          </a:p>
          <a:p>
            <a:pPr marL="0" indent="0" algn="l" rtl="0">
              <a:buNone/>
            </a:pPr>
            <a:r>
              <a:rPr lang="en-US" dirty="0"/>
              <a:t>            return False</a:t>
            </a:r>
          </a:p>
          <a:p>
            <a:pPr marL="0" indent="0" algn="l" rtl="0">
              <a:buNone/>
            </a:pPr>
            <a:r>
              <a:rPr lang="en-US" dirty="0"/>
              <a:t>    return True</a:t>
            </a:r>
          </a:p>
          <a:p>
            <a:pPr marL="0" indent="0" algn="l" rtl="0">
              <a:buNone/>
            </a:pPr>
            <a:r>
              <a:rPr lang="en-US" dirty="0"/>
              <a:t>print (prime(49))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969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E67771-0749-4D51-B6BD-0382BA58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75" y="-9939"/>
            <a:ext cx="7239000" cy="1143000"/>
          </a:xfrm>
        </p:spPr>
        <p:txBody>
          <a:bodyPr/>
          <a:lstStyle/>
          <a:p>
            <a:r>
              <a:rPr lang="he-IL" dirty="0"/>
              <a:t>תרגיל -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149A7D-64AD-4DFC-AD30-F86B3E87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64" y="1219200"/>
            <a:ext cx="7467600" cy="441960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כתוב תכנית הקולטת הודעה מהמשתמש ובודקת האם ההודעה מכילה את הרצף </a:t>
            </a:r>
            <a:r>
              <a:rPr lang="en-US" dirty="0"/>
              <a:t>‘EOF’</a:t>
            </a:r>
            <a:r>
              <a:rPr lang="he-IL" dirty="0"/>
              <a:t>.</a:t>
            </a:r>
          </a:p>
          <a:p>
            <a:endParaRPr lang="he-IL" dirty="0"/>
          </a:p>
          <a:p>
            <a:pPr algn="l" rtl="0"/>
            <a:r>
              <a:rPr lang="en-US" dirty="0"/>
              <a:t>def </a:t>
            </a:r>
            <a:r>
              <a:rPr lang="en-US" dirty="0" err="1"/>
              <a:t>isContainEOF</a:t>
            </a:r>
            <a:r>
              <a:rPr lang="en-US" dirty="0"/>
              <a:t>(a):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(a)):</a:t>
            </a:r>
          </a:p>
          <a:p>
            <a:pPr marL="0" indent="0" algn="l" rtl="0">
              <a:buNone/>
            </a:pPr>
            <a:r>
              <a:rPr lang="en-US" dirty="0"/>
              <a:t>        if a[i:i+3] == 'EOF’:</a:t>
            </a:r>
          </a:p>
          <a:p>
            <a:pPr marL="0" indent="0" algn="l" rtl="0">
              <a:buNone/>
            </a:pPr>
            <a:r>
              <a:rPr lang="en-US" dirty="0"/>
              <a:t>            return True    </a:t>
            </a:r>
          </a:p>
          <a:p>
            <a:pPr marL="0" indent="0" algn="l" rtl="0">
              <a:buNone/>
            </a:pPr>
            <a:r>
              <a:rPr lang="en-US" dirty="0"/>
              <a:t>return False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/>
              <a:t>a = input()</a:t>
            </a:r>
          </a:p>
          <a:p>
            <a:pPr marL="0" indent="0" algn="l" rtl="0">
              <a:buNone/>
            </a:pPr>
            <a:r>
              <a:rPr lang="en-US" dirty="0"/>
              <a:t>print (</a:t>
            </a:r>
            <a:r>
              <a:rPr lang="en-US" dirty="0" err="1"/>
              <a:t>isContainEOF</a:t>
            </a:r>
            <a:r>
              <a:rPr lang="en-US" dirty="0"/>
              <a:t>(a))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155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27384"/>
            <a:ext cx="8892480" cy="936104"/>
          </a:xfrm>
        </p:spPr>
        <p:txBody>
          <a:bodyPr/>
          <a:lstStyle/>
          <a:p>
            <a:pPr algn="ctr"/>
            <a:r>
              <a:rPr lang="en-US" dirty="0"/>
              <a:t>Python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798" y="1339780"/>
            <a:ext cx="8784976" cy="5518220"/>
          </a:xfrm>
        </p:spPr>
        <p:txBody>
          <a:bodyPr>
            <a:noAutofit/>
          </a:bodyPr>
          <a:lstStyle/>
          <a:p>
            <a:r>
              <a:rPr lang="he-IL" dirty="0"/>
              <a:t>ניתן להוריד </a:t>
            </a:r>
            <a:r>
              <a:rPr lang="en-US" dirty="0"/>
              <a:t>python</a:t>
            </a:r>
            <a:r>
              <a:rPr lang="he-IL" dirty="0"/>
              <a:t> בעזרת הקישור הבא - </a:t>
            </a:r>
            <a:r>
              <a:rPr lang="fr-FR" dirty="0">
                <a:hlinkClick r:id="rId3"/>
              </a:rPr>
              <a:t>https://www.python.org/downloads/</a:t>
            </a:r>
            <a:endParaRPr lang="he-IL" dirty="0"/>
          </a:p>
          <a:p>
            <a:pPr marL="0" indent="0">
              <a:buNone/>
            </a:pPr>
            <a:endParaRPr lang="fr-FR" dirty="0"/>
          </a:p>
          <a:p>
            <a:r>
              <a:rPr lang="he-IL" dirty="0"/>
              <a:t>לחילופין, ניתן להשתמש באונליין טרמינל -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http://rextester.com/l/python3_online_compiler</a:t>
            </a:r>
            <a:r>
              <a:rPr lang="he-IL" dirty="0"/>
              <a:t> (יש עוד..)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777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382648-9EB6-4368-8F4B-662B3563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66700"/>
            <a:ext cx="7239000" cy="1143000"/>
          </a:xfrm>
        </p:spPr>
        <p:txBody>
          <a:bodyPr/>
          <a:lstStyle/>
          <a:p>
            <a:r>
              <a:rPr lang="he-IL" dirty="0"/>
              <a:t>תרגיל -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0E5805-C5A0-415A-9067-4672B8CD7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28800"/>
            <a:ext cx="7467600" cy="4419600"/>
          </a:xfrm>
        </p:spPr>
        <p:txBody>
          <a:bodyPr/>
          <a:lstStyle/>
          <a:p>
            <a:r>
              <a:rPr lang="he-IL" dirty="0"/>
              <a:t>כתוב תכנית הקולטת מהמשתמש מספר שלם המייצג אורך צלע של מלבן. על </a:t>
            </a:r>
            <a:r>
              <a:rPr lang="he-IL" dirty="0" err="1"/>
              <a:t>התכנית</a:t>
            </a:r>
            <a:r>
              <a:rPr lang="he-IL" dirty="0"/>
              <a:t> להדפיס שני מלבנים (עשויים מ*) בעלי צלע אחת באורך המספר שנקלט וצלע שנייה באורך 2 יותר מהמספר שנקלט.</a:t>
            </a:r>
          </a:p>
        </p:txBody>
      </p:sp>
    </p:spTree>
    <p:extLst>
      <p:ext uri="{BB962C8B-B14F-4D97-AF65-F5344CB8AC3E}">
        <p14:creationId xmlns:p14="http://schemas.microsoft.com/office/powerpoint/2010/main" val="241941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9D3830-160E-4B2B-94D5-F6203BAB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76" y="266700"/>
            <a:ext cx="7239000" cy="1143000"/>
          </a:xfrm>
        </p:spPr>
        <p:txBody>
          <a:bodyPr/>
          <a:lstStyle/>
          <a:p>
            <a:r>
              <a:rPr lang="he-IL" dirty="0"/>
              <a:t>פתרון -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D55180-8B04-4469-AC34-D1AD7799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76" y="1432891"/>
            <a:ext cx="7467600" cy="4419600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size = int(input('insert a number:'))</a:t>
            </a:r>
          </a:p>
          <a:p>
            <a:pPr marL="0" indent="0" algn="l" rtl="0">
              <a:buNone/>
            </a:pPr>
            <a:r>
              <a:rPr lang="en-US" dirty="0"/>
              <a:t>print ""</a:t>
            </a:r>
          </a:p>
          <a:p>
            <a:pPr marL="0" indent="0" algn="l" rtl="0">
              <a:buNone/>
            </a:pPr>
            <a:r>
              <a:rPr lang="en-US" dirty="0"/>
              <a:t>print('*'* (size))</a:t>
            </a:r>
          </a:p>
          <a:p>
            <a:pPr marL="0" indent="0" algn="l" rtl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range(0,size):</a:t>
            </a:r>
          </a:p>
          <a:p>
            <a:pPr marL="0" indent="0" algn="l" rtl="0">
              <a:buNone/>
            </a:pPr>
            <a:r>
              <a:rPr lang="en-US" dirty="0"/>
              <a:t>    print ('*' + ' '*(size-2)+'*')</a:t>
            </a:r>
          </a:p>
          <a:p>
            <a:pPr marL="0" indent="0" algn="l" rtl="0">
              <a:buNone/>
            </a:pPr>
            <a:r>
              <a:rPr lang="en-US" dirty="0"/>
              <a:t>print('*'* (size))</a:t>
            </a:r>
          </a:p>
          <a:p>
            <a:pPr marL="0" indent="0" algn="l" rtl="0">
              <a:buNone/>
            </a:pPr>
            <a:r>
              <a:rPr lang="en-US" dirty="0"/>
              <a:t>print('\n')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print('*'* (size+2))</a:t>
            </a:r>
          </a:p>
          <a:p>
            <a:pPr marL="0" indent="0" algn="l" rtl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range(0,size-2):</a:t>
            </a:r>
          </a:p>
          <a:p>
            <a:pPr marL="0" indent="0" algn="l" rtl="0">
              <a:buNone/>
            </a:pPr>
            <a:r>
              <a:rPr lang="en-US" dirty="0"/>
              <a:t>    print ('*' + ' '*(size)+'*')</a:t>
            </a:r>
          </a:p>
          <a:p>
            <a:pPr marL="0" indent="0" algn="l" rtl="0">
              <a:buNone/>
            </a:pPr>
            <a:r>
              <a:rPr lang="en-US" dirty="0"/>
              <a:t>print('*'* (size+2))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5109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7065940-A5BF-460C-B752-D00C7F08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636912"/>
            <a:ext cx="7239000" cy="1143000"/>
          </a:xfrm>
        </p:spPr>
        <p:txBody>
          <a:bodyPr/>
          <a:lstStyle/>
          <a:p>
            <a:pPr algn="ctr"/>
            <a:r>
              <a:rPr lang="en-US" sz="8800" b="0" dirty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3281068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99592" y="-171400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Spark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88776" y="1169640"/>
            <a:ext cx="7467600" cy="4419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Spark</a:t>
            </a:r>
            <a:r>
              <a:rPr lang="he-IL" dirty="0"/>
              <a:t> מאפשר לבצע חישובים תוך שמירה על רמה גבוהה של מקביליות, וניצול מרבי של משאבי המחשב. הביצועים של </a:t>
            </a:r>
            <a:r>
              <a:rPr lang="en-US" dirty="0"/>
              <a:t>Spark </a:t>
            </a:r>
            <a:r>
              <a:rPr lang="he-IL" dirty="0"/>
              <a:t> באים לידי ביטוי במיוחד על מחשבים מרובי ליבות.</a:t>
            </a:r>
            <a:endParaRPr lang="en-US" dirty="0"/>
          </a:p>
          <a:p>
            <a:endParaRPr lang="he-IL" dirty="0"/>
          </a:p>
          <a:p>
            <a:r>
              <a:rPr lang="he-IL" dirty="0"/>
              <a:t>חישובים אופייניים שנבצע באמצעות </a:t>
            </a:r>
            <a:r>
              <a:rPr lang="en-US" dirty="0"/>
              <a:t>Spark </a:t>
            </a:r>
            <a:r>
              <a:rPr lang="he-IL" dirty="0"/>
              <a:t> הם חישובים המורכבים מהרבה צעדים בלתי תלויים ביניהם שירוצו במקביל ולבסוף נאחד את התוצאות.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30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4800" y="188640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Resilient Distributed Dataset (RDD)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313656"/>
            <a:ext cx="8568952" cy="5355704"/>
          </a:xfrm>
        </p:spPr>
        <p:txBody>
          <a:bodyPr>
            <a:normAutofit/>
          </a:bodyPr>
          <a:lstStyle/>
          <a:p>
            <a:r>
              <a:rPr lang="he-IL" dirty="0"/>
              <a:t>הגדרה- אוסף נתונים גמיש ומבוזר. </a:t>
            </a:r>
          </a:p>
          <a:p>
            <a:r>
              <a:rPr lang="he-IL" dirty="0"/>
              <a:t>אוסף יחידות או פריטים מקיימים ביניהם חוסר תלות ולכן ניתנים לחישוב מקבילי.</a:t>
            </a:r>
          </a:p>
          <a:p>
            <a:r>
              <a:rPr lang="he-IL" dirty="0"/>
              <a:t>לדוגמא:</a:t>
            </a:r>
            <a:r>
              <a:rPr lang="en-US" dirty="0"/>
              <a:t> </a:t>
            </a:r>
            <a:r>
              <a:rPr lang="he-IL" dirty="0"/>
              <a:t>שורות שונות בקובץ, אוסף של נתוני סטודנטים וכו'</a:t>
            </a:r>
          </a:p>
          <a:p>
            <a:r>
              <a:rPr lang="he-IL" dirty="0"/>
              <a:t>אפשר ליצור </a:t>
            </a:r>
            <a:r>
              <a:rPr lang="en-US" dirty="0"/>
              <a:t>RDD</a:t>
            </a:r>
            <a:r>
              <a:rPr lang="he-IL" dirty="0"/>
              <a:t> מקובץ או מרשימה קיימת באמצעות שימוש בפונקציות המיועדות לכך ב</a:t>
            </a:r>
            <a:r>
              <a:rPr lang="en-US" dirty="0"/>
              <a:t>Spark </a:t>
            </a:r>
            <a:endParaRPr lang="he-IL" dirty="0"/>
          </a:p>
          <a:p>
            <a:r>
              <a:rPr lang="he-IL" dirty="0"/>
              <a:t>ניתן לבצע שרשרת של טרנספורמציות כאשר כל אחת מהן מניבה </a:t>
            </a:r>
            <a:r>
              <a:rPr lang="en-US" dirty="0"/>
              <a:t>RDD</a:t>
            </a:r>
            <a:r>
              <a:rPr lang="he-IL" dirty="0"/>
              <a:t> חדש. ובסוף נבצע איסוף לתוך מבנה נתונים פשוט כמו רשימה. (ע"י </a:t>
            </a:r>
            <a:r>
              <a:rPr lang="en-US" dirty="0"/>
              <a:t>collect()</a:t>
            </a:r>
            <a:r>
              <a:rPr lang="he-IL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71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00" y="-315416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76" y="838200"/>
            <a:ext cx="7467600" cy="583116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file story.txt was obtained from </a:t>
            </a:r>
            <a:r>
              <a:rPr lang="en-US" dirty="0">
                <a:hlinkClick r:id="rId3"/>
              </a:rPr>
              <a:t>https://s3.amazonaws.com/text-datasets/nietzsche.txt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text_file</a:t>
            </a:r>
            <a:r>
              <a:rPr lang="en-US" sz="2400" dirty="0"/>
              <a:t> = </a:t>
            </a:r>
            <a:r>
              <a:rPr lang="en-US" sz="2400" dirty="0" err="1"/>
              <a:t>sc.textFile</a:t>
            </a:r>
            <a:r>
              <a:rPr lang="en-US" sz="2400" dirty="0"/>
              <a:t>("</a:t>
            </a:r>
            <a:r>
              <a:rPr lang="en-US" sz="2400" dirty="0" err="1"/>
              <a:t>myDir</a:t>
            </a:r>
            <a:r>
              <a:rPr lang="en-US" sz="2400" dirty="0"/>
              <a:t>/story.txt")</a:t>
            </a:r>
          </a:p>
          <a:p>
            <a:pPr marL="0" indent="0" algn="l" rtl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word_counts</a:t>
            </a:r>
            <a:r>
              <a:rPr lang="en-US" sz="2400" dirty="0"/>
              <a:t> = </a:t>
            </a:r>
            <a:r>
              <a:rPr lang="en-US" sz="2400" dirty="0" err="1"/>
              <a:t>text_file.flatMap</a:t>
            </a:r>
            <a:r>
              <a:rPr lang="en-US" sz="2400" dirty="0"/>
              <a:t>(lambda line: </a:t>
            </a:r>
            <a:r>
              <a:rPr lang="en-US" sz="2400" dirty="0" err="1"/>
              <a:t>line.split</a:t>
            </a:r>
            <a:r>
              <a:rPr lang="en-US" sz="2400" dirty="0"/>
              <a:t>(" ")) \</a:t>
            </a:r>
          </a:p>
          <a:p>
            <a:pPr marL="0" indent="0" algn="l" rtl="0">
              <a:buNone/>
            </a:pPr>
            <a:r>
              <a:rPr lang="en-US" sz="2400" dirty="0"/>
              <a:t>                       .map(lambda word: (word, 1)) \</a:t>
            </a:r>
          </a:p>
          <a:p>
            <a:pPr marL="0" indent="0" algn="l" rtl="0">
              <a:buNone/>
            </a:pPr>
            <a:r>
              <a:rPr lang="en-US" sz="2400" dirty="0"/>
              <a:t>                       .</a:t>
            </a:r>
            <a:r>
              <a:rPr lang="en-US" sz="2400" dirty="0" err="1"/>
              <a:t>reduceByKey</a:t>
            </a:r>
            <a:r>
              <a:rPr lang="en-US" sz="2400" dirty="0"/>
              <a:t>(lambda </a:t>
            </a:r>
            <a:r>
              <a:rPr lang="en-US" sz="2400" dirty="0" err="1"/>
              <a:t>a,b</a:t>
            </a:r>
            <a:r>
              <a:rPr lang="en-US" sz="2400" dirty="0"/>
              <a:t>: </a:t>
            </a:r>
            <a:r>
              <a:rPr lang="en-US" sz="2400" dirty="0" err="1"/>
              <a:t>a+b</a:t>
            </a:r>
            <a:r>
              <a:rPr lang="en-US" sz="2400" dirty="0"/>
              <a:t>) \</a:t>
            </a:r>
          </a:p>
          <a:p>
            <a:pPr marL="0" indent="0" algn="l" rtl="0">
              <a:buNone/>
            </a:pPr>
            <a:r>
              <a:rPr lang="en-US" sz="2400" dirty="0"/>
              <a:t>                       .collect()</a:t>
            </a:r>
          </a:p>
          <a:p>
            <a:pPr marL="0" indent="0" algn="l" rtl="0">
              <a:buNone/>
            </a:pPr>
            <a:r>
              <a:rPr lang="en-US" sz="2400" dirty="0"/>
              <a:t>&gt;&gt;&gt; for </a:t>
            </a:r>
            <a:r>
              <a:rPr lang="en-US" sz="2400" dirty="0" err="1"/>
              <a:t>word,count</a:t>
            </a:r>
            <a:r>
              <a:rPr lang="en-US" sz="2400" dirty="0"/>
              <a:t> in </a:t>
            </a:r>
            <a:r>
              <a:rPr lang="en-US" sz="2400" dirty="0" err="1"/>
              <a:t>word_counts</a:t>
            </a:r>
            <a:r>
              <a:rPr lang="en-US" sz="2400" dirty="0"/>
              <a:t>:</a:t>
            </a:r>
          </a:p>
          <a:p>
            <a:pPr marL="0" indent="0" algn="l" rtl="0">
              <a:buNone/>
            </a:pPr>
            <a:r>
              <a:rPr lang="en-US" sz="2400" dirty="0"/>
              <a:t>              print("the word: \"%s\" appears %d time(s)" %(</a:t>
            </a:r>
            <a:r>
              <a:rPr lang="en-US" sz="2400" dirty="0" err="1"/>
              <a:t>word,count</a:t>
            </a:r>
            <a:r>
              <a:rPr lang="en-US" sz="2400" dirty="0"/>
              <a:t>))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292080" y="3062411"/>
            <a:ext cx="2171700" cy="914400"/>
          </a:xfrm>
          <a:prstGeom prst="wedgeRectCallout">
            <a:avLst>
              <a:gd name="adj1" fmla="val -88287"/>
              <a:gd name="adj2" fmla="val -51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flatMap</a:t>
            </a:r>
            <a:r>
              <a:rPr lang="en-US" sz="1350" dirty="0"/>
              <a:t> maps every entry to a list, and then flattens the list back to an RDD (with possibly a longer length)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1916832"/>
            <a:ext cx="3600450" cy="40395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1350" b="1" u="sng" dirty="0"/>
              <a:t>Result</a:t>
            </a:r>
            <a:r>
              <a:rPr lang="en-US" sz="1350" b="1" dirty="0"/>
              <a:t>:</a:t>
            </a:r>
          </a:p>
          <a:p>
            <a:pPr algn="l" rtl="0"/>
            <a:endParaRPr lang="en-US" sz="1350" dirty="0"/>
          </a:p>
          <a:p>
            <a:pPr algn="l" rtl="0"/>
            <a:r>
              <a:rPr lang="en-US" sz="1350" dirty="0"/>
              <a:t>…</a:t>
            </a:r>
          </a:p>
          <a:p>
            <a:pPr algn="l" rtl="0"/>
            <a:r>
              <a:rPr lang="en-US" sz="1350" dirty="0"/>
              <a:t>the word: "retrograde" appears 1 time(s)</a:t>
            </a:r>
          </a:p>
          <a:p>
            <a:pPr algn="l" rtl="0"/>
            <a:r>
              <a:rPr lang="en-US" sz="1350" dirty="0"/>
              <a:t>the word: "grounds" appears 4 time(s)</a:t>
            </a:r>
          </a:p>
          <a:p>
            <a:pPr algn="l" rtl="0"/>
            <a:r>
              <a:rPr lang="en-US" sz="1350" dirty="0"/>
              <a:t>the word: "VOUS" appears 2 time(s)</a:t>
            </a:r>
          </a:p>
          <a:p>
            <a:pPr algn="l" rtl="0"/>
            <a:r>
              <a:rPr lang="en-US" sz="1350" dirty="0"/>
              <a:t>the word: ""Flatterers" appears 1 time(s)</a:t>
            </a:r>
          </a:p>
          <a:p>
            <a:pPr algn="l" rtl="0"/>
            <a:r>
              <a:rPr lang="en-US" sz="1350" dirty="0"/>
              <a:t>the word: "injustice;" appears 1 time(s)</a:t>
            </a:r>
          </a:p>
          <a:p>
            <a:pPr algn="l" rtl="0"/>
            <a:r>
              <a:rPr lang="en-US" sz="1350" dirty="0"/>
              <a:t>the word: "reciprocity," appears 1 time(s)</a:t>
            </a:r>
          </a:p>
          <a:p>
            <a:pPr algn="l" rtl="0"/>
            <a:r>
              <a:rPr lang="en-US" sz="1350" dirty="0"/>
              <a:t>the word: "inflicted" appears 2 time(s)</a:t>
            </a:r>
          </a:p>
          <a:p>
            <a:pPr algn="l" rtl="0"/>
            <a:r>
              <a:rPr lang="en-US" sz="1350" dirty="0"/>
              <a:t>the word: "limbs." appears 1 time(s)</a:t>
            </a:r>
          </a:p>
          <a:p>
            <a:pPr algn="l" rtl="0"/>
            <a:r>
              <a:rPr lang="en-US" sz="1350" dirty="0"/>
              <a:t>the word: "christened" appears 2 time(s)</a:t>
            </a:r>
          </a:p>
          <a:p>
            <a:pPr algn="l" rtl="0"/>
            <a:r>
              <a:rPr lang="en-US" sz="1350" dirty="0"/>
              <a:t>the word: "majority--where" appears 1 time(s)</a:t>
            </a:r>
          </a:p>
          <a:p>
            <a:pPr algn="l" rtl="0"/>
            <a:r>
              <a:rPr lang="en-US" sz="1350" dirty="0"/>
              <a:t>the word: "three-fourths" appears 1 time(s)</a:t>
            </a:r>
          </a:p>
          <a:p>
            <a:pPr algn="l" rtl="0"/>
            <a:r>
              <a:rPr lang="en-US" sz="1350" dirty="0"/>
              <a:t>the word: "dish," appears 1 time(s)</a:t>
            </a:r>
          </a:p>
          <a:p>
            <a:pPr algn="l" rtl="0"/>
            <a:r>
              <a:rPr lang="en-US" sz="1350" dirty="0"/>
              <a:t>the word: "73." appears 1 time(s)</a:t>
            </a:r>
          </a:p>
          <a:p>
            <a:pPr algn="l" rtl="0"/>
            <a:r>
              <a:rPr lang="en-US" sz="1350" dirty="0"/>
              <a:t>the word: "ENVIRONMENT," appears 1 time(s)</a:t>
            </a:r>
          </a:p>
          <a:p>
            <a:pPr algn="l" rtl="0"/>
            <a:r>
              <a:rPr lang="en-US" sz="1350" dirty="0"/>
              <a:t>the word: ""honesty";" appears 1 time(s)</a:t>
            </a:r>
          </a:p>
          <a:p>
            <a:pPr algn="l" rtl="0"/>
            <a:r>
              <a:rPr lang="en-US" sz="13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1072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00" y="44624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Sort by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00" y="1463454"/>
            <a:ext cx="7239050" cy="504056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 sort by the key we simply add a call to </a:t>
            </a:r>
            <a:r>
              <a:rPr lang="en-US" dirty="0" err="1"/>
              <a:t>SortByKey</a:t>
            </a:r>
            <a:r>
              <a:rPr lang="en-US" dirty="0"/>
              <a:t> (before we call collect):</a:t>
            </a:r>
          </a:p>
          <a:p>
            <a:pPr lvl="1" algn="l"/>
            <a:r>
              <a:rPr lang="en-US" sz="2400" dirty="0" err="1"/>
              <a:t>word_counts</a:t>
            </a:r>
            <a:r>
              <a:rPr lang="en-US" sz="2400" dirty="0"/>
              <a:t> = </a:t>
            </a:r>
            <a:r>
              <a:rPr lang="en-US" sz="2400" dirty="0" err="1"/>
              <a:t>text_file.flatMap</a:t>
            </a:r>
            <a:r>
              <a:rPr lang="en-US" sz="2400" dirty="0"/>
              <a:t>(lambda line: </a:t>
            </a:r>
            <a:r>
              <a:rPr lang="en-US" sz="2400" dirty="0" err="1"/>
              <a:t>line.split</a:t>
            </a:r>
            <a:r>
              <a:rPr lang="en-US" sz="2400" dirty="0"/>
              <a:t>(" ")) \</a:t>
            </a:r>
          </a:p>
          <a:p>
            <a:pPr marL="0" indent="0" algn="l">
              <a:buNone/>
            </a:pPr>
            <a:r>
              <a:rPr lang="en-US" sz="2400" dirty="0"/>
              <a:t>                       .map(lambda word: (word, 1)) \</a:t>
            </a:r>
          </a:p>
          <a:p>
            <a:pPr marL="0" indent="0" algn="l">
              <a:buNone/>
            </a:pPr>
            <a:r>
              <a:rPr lang="en-US" sz="2400" dirty="0"/>
              <a:t>                       .</a:t>
            </a:r>
            <a:r>
              <a:rPr lang="en-US" sz="2400" dirty="0" err="1"/>
              <a:t>reduceByKey</a:t>
            </a:r>
            <a:r>
              <a:rPr lang="en-US" sz="2400" dirty="0"/>
              <a:t>(lambda </a:t>
            </a:r>
            <a:r>
              <a:rPr lang="en-US" sz="2400" dirty="0" err="1"/>
              <a:t>a,b</a:t>
            </a:r>
            <a:r>
              <a:rPr lang="en-US" sz="2400" dirty="0"/>
              <a:t>: </a:t>
            </a:r>
            <a:r>
              <a:rPr lang="en-US" sz="2400" dirty="0" err="1"/>
              <a:t>a+b</a:t>
            </a:r>
            <a:r>
              <a:rPr lang="en-US" sz="2400" dirty="0"/>
              <a:t>) \</a:t>
            </a:r>
          </a:p>
          <a:p>
            <a:pPr marL="0" indent="0" algn="l">
              <a:buNone/>
            </a:pPr>
            <a:r>
              <a:rPr lang="en-US" sz="2400" dirty="0"/>
              <a:t>                      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sortByKey</a:t>
            </a:r>
            <a:r>
              <a:rPr lang="en-US" sz="2400" dirty="0">
                <a:solidFill>
                  <a:srgbClr val="FF0000"/>
                </a:solidFill>
              </a:rPr>
              <a:t>() \</a:t>
            </a:r>
          </a:p>
          <a:p>
            <a:pPr marL="0" indent="0" algn="l">
              <a:buNone/>
            </a:pPr>
            <a:r>
              <a:rPr lang="en-US" sz="2400" dirty="0"/>
              <a:t>                       .collect()</a:t>
            </a:r>
          </a:p>
          <a:p>
            <a:pPr lvl="1" algn="l"/>
            <a:r>
              <a:rPr lang="en-US" sz="2400" dirty="0"/>
              <a:t>for </a:t>
            </a:r>
            <a:r>
              <a:rPr lang="en-US" sz="2400" dirty="0" err="1"/>
              <a:t>word,count</a:t>
            </a:r>
            <a:r>
              <a:rPr lang="en-US" sz="2400" dirty="0"/>
              <a:t> in </a:t>
            </a:r>
            <a:r>
              <a:rPr lang="en-US" sz="2400" dirty="0" err="1"/>
              <a:t>word_counts</a:t>
            </a:r>
            <a:r>
              <a:rPr lang="en-US" sz="2400" dirty="0"/>
              <a:t>[0:15]:</a:t>
            </a:r>
          </a:p>
          <a:p>
            <a:pPr marL="0" indent="0" algn="l">
              <a:buNone/>
            </a:pPr>
            <a:r>
              <a:rPr lang="en-US" sz="2400" dirty="0"/>
              <a:t>                      print("the word: \"%s\" appears %d time(s)" %(</a:t>
            </a:r>
            <a:r>
              <a:rPr lang="en-US" sz="2400" dirty="0" err="1"/>
              <a:t>word,count</a:t>
            </a:r>
            <a:r>
              <a:rPr lang="en-US" sz="2400" dirty="0"/>
              <a:t>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0072" y="1749147"/>
            <a:ext cx="3486150" cy="36240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1350" dirty="0"/>
              <a:t>Result:</a:t>
            </a:r>
          </a:p>
          <a:p>
            <a:pPr algn="l" rtl="0"/>
            <a:endParaRPr lang="en-US" sz="1350" dirty="0"/>
          </a:p>
          <a:p>
            <a:pPr algn="l" rtl="0"/>
            <a:r>
              <a:rPr lang="en-US" sz="1350" dirty="0"/>
              <a:t>the word: "" appears 2032 time(s)</a:t>
            </a:r>
          </a:p>
          <a:p>
            <a:pPr algn="l" rtl="0"/>
            <a:r>
              <a:rPr lang="en-US" sz="1350" dirty="0"/>
              <a:t>the word: ""=Man" appears 1 time(s)</a:t>
            </a:r>
          </a:p>
          <a:p>
            <a:pPr algn="l" rtl="0"/>
            <a:r>
              <a:rPr lang="en-US" sz="1350" dirty="0"/>
              <a:t>the word: ""A" appears 2 time(s)</a:t>
            </a:r>
          </a:p>
          <a:p>
            <a:pPr algn="l" rtl="0"/>
            <a:r>
              <a:rPr lang="en-US" sz="1350" dirty="0"/>
              <a:t>the word: ""AWAY" appears 1 time(s)</a:t>
            </a:r>
          </a:p>
          <a:p>
            <a:pPr algn="l" rtl="0"/>
            <a:r>
              <a:rPr lang="en-US" sz="1350" dirty="0"/>
              <a:t>the word: ""Ah," appears 1 time(s)</a:t>
            </a:r>
          </a:p>
          <a:p>
            <a:pPr algn="l" rtl="0"/>
            <a:r>
              <a:rPr lang="en-US" sz="1350" dirty="0"/>
              <a:t>the word: ""All" appears 1 time(s)</a:t>
            </a:r>
          </a:p>
          <a:p>
            <a:pPr algn="l" rtl="0"/>
            <a:r>
              <a:rPr lang="en-US" sz="1350" dirty="0"/>
              <a:t>the word: ""And" appears 2 time(s)</a:t>
            </a:r>
          </a:p>
          <a:p>
            <a:pPr algn="l" rtl="0"/>
            <a:r>
              <a:rPr lang="en-US" sz="1350" dirty="0"/>
              <a:t>the word: ""Another" appears 1 time(s)</a:t>
            </a:r>
          </a:p>
          <a:p>
            <a:pPr algn="l" rtl="0"/>
            <a:r>
              <a:rPr lang="en-US" sz="1350" dirty="0"/>
              <a:t>the word: ""Are" appears 2 time(s)</a:t>
            </a:r>
          </a:p>
          <a:p>
            <a:pPr algn="l" rtl="0"/>
            <a:r>
              <a:rPr lang="en-US" sz="1350" dirty="0"/>
              <a:t>the word: ""BIG" appears 1 time(s)</a:t>
            </a:r>
          </a:p>
          <a:p>
            <a:pPr algn="l" rtl="0"/>
            <a:r>
              <a:rPr lang="en-US" sz="1350" dirty="0"/>
              <a:t>the word: ""BY" appears 1 time(s)</a:t>
            </a:r>
          </a:p>
          <a:p>
            <a:pPr algn="l" rtl="0"/>
            <a:r>
              <a:rPr lang="en-US" sz="1350" dirty="0"/>
              <a:t>the word: ""Bad!" appears 1 time(s)</a:t>
            </a:r>
          </a:p>
          <a:p>
            <a:pPr algn="l" rtl="0"/>
            <a:r>
              <a:rPr lang="en-US" sz="1350" dirty="0"/>
              <a:t>the word: ""Be" appears 1 time(s)</a:t>
            </a:r>
          </a:p>
          <a:p>
            <a:pPr algn="l" rtl="0"/>
            <a:r>
              <a:rPr lang="en-US" sz="1350" dirty="0"/>
              <a:t>the word: ""Better" appears 1 time(s)</a:t>
            </a:r>
          </a:p>
          <a:p>
            <a:pPr algn="l" rtl="0"/>
            <a:r>
              <a:rPr lang="en-US" sz="1350" dirty="0"/>
              <a:t>the word: ""Beyond" appears 1 time(s)</a:t>
            </a:r>
          </a:p>
        </p:txBody>
      </p:sp>
    </p:spTree>
    <p:extLst>
      <p:ext uri="{BB962C8B-B14F-4D97-AF65-F5344CB8AC3E}">
        <p14:creationId xmlns:p14="http://schemas.microsoft.com/office/powerpoint/2010/main" val="223456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00" y="-243408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Sort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76" y="838200"/>
            <a:ext cx="7467600" cy="6019800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To sort by value we swap the key and the value and then sort by the key and then swap them back. We  sort in </a:t>
            </a:r>
            <a:r>
              <a:rPr lang="en-US" b="1" dirty="0"/>
              <a:t>descending</a:t>
            </a:r>
            <a:r>
              <a:rPr lang="en-US" dirty="0"/>
              <a:t> order:</a:t>
            </a:r>
          </a:p>
          <a:p>
            <a:pPr lvl="1" algn="l" rtl="0"/>
            <a:r>
              <a:rPr lang="en-US" sz="2400" dirty="0" err="1"/>
              <a:t>word_counts</a:t>
            </a:r>
            <a:r>
              <a:rPr lang="en-US" sz="2400" dirty="0"/>
              <a:t> = (</a:t>
            </a:r>
          </a:p>
          <a:p>
            <a:pPr marL="342900" lvl="1" indent="0" algn="l" rtl="0">
              <a:buNone/>
            </a:pPr>
            <a:r>
              <a:rPr lang="en-US" sz="2400" dirty="0"/>
              <a:t>              </a:t>
            </a:r>
            <a:r>
              <a:rPr lang="en-US" sz="2400" dirty="0" err="1"/>
              <a:t>text_file.flatMap</a:t>
            </a:r>
            <a:r>
              <a:rPr lang="en-US" sz="2400" dirty="0"/>
              <a:t>(lambda line: </a:t>
            </a:r>
            <a:r>
              <a:rPr lang="en-US" sz="2400" dirty="0" err="1"/>
              <a:t>line.split</a:t>
            </a:r>
            <a:r>
              <a:rPr lang="en-US" sz="2400" dirty="0"/>
              <a:t>(" "))</a:t>
            </a:r>
          </a:p>
          <a:p>
            <a:pPr marL="0" indent="0" algn="l" rtl="0">
              <a:buNone/>
            </a:pPr>
            <a:r>
              <a:rPr lang="en-US" sz="2400" dirty="0"/>
              <a:t>                       .map(lambda word: (word, 1))</a:t>
            </a:r>
          </a:p>
          <a:p>
            <a:pPr marL="0" indent="0" algn="l" rtl="0">
              <a:buNone/>
            </a:pPr>
            <a:r>
              <a:rPr lang="en-US" sz="2400" dirty="0"/>
              <a:t>                       .</a:t>
            </a:r>
            <a:r>
              <a:rPr lang="en-US" sz="2400" dirty="0" err="1"/>
              <a:t>reduceByKey</a:t>
            </a:r>
            <a:r>
              <a:rPr lang="en-US" sz="2400" dirty="0"/>
              <a:t>(lambda </a:t>
            </a:r>
            <a:r>
              <a:rPr lang="en-US" sz="2400" dirty="0" err="1"/>
              <a:t>a,b</a:t>
            </a:r>
            <a:r>
              <a:rPr lang="en-US" sz="2400" dirty="0"/>
              <a:t>: 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  <a:p>
            <a:pPr marL="0" indent="0" algn="l" rtl="0">
              <a:buNone/>
            </a:pPr>
            <a:r>
              <a:rPr lang="en-US" sz="2400" dirty="0"/>
              <a:t>                       </a:t>
            </a:r>
            <a:r>
              <a:rPr lang="en-US" sz="2400" dirty="0">
                <a:solidFill>
                  <a:srgbClr val="FF0000"/>
                </a:solidFill>
              </a:rPr>
              <a:t>.map(lambda (</a:t>
            </a:r>
            <a:r>
              <a:rPr lang="en-US" sz="2400" dirty="0" err="1">
                <a:solidFill>
                  <a:srgbClr val="FF0000"/>
                </a:solidFill>
              </a:rPr>
              <a:t>x,y</a:t>
            </a:r>
            <a:r>
              <a:rPr lang="en-US" sz="2400" dirty="0">
                <a:solidFill>
                  <a:srgbClr val="FF0000"/>
                </a:solidFill>
              </a:rPr>
              <a:t>): (</a:t>
            </a:r>
            <a:r>
              <a:rPr lang="en-US" sz="2400" dirty="0" err="1">
                <a:solidFill>
                  <a:srgbClr val="FF0000"/>
                </a:solidFill>
              </a:rPr>
              <a:t>y,x</a:t>
            </a:r>
            <a:r>
              <a:rPr lang="en-US" sz="2400" dirty="0">
                <a:solidFill>
                  <a:srgbClr val="FF0000"/>
                </a:solidFill>
              </a:rPr>
              <a:t>))</a:t>
            </a:r>
          </a:p>
          <a:p>
            <a:pPr marL="0" indent="0" algn="l" rtl="0">
              <a:buNone/>
            </a:pPr>
            <a:r>
              <a:rPr lang="en-US" sz="2400" dirty="0"/>
              <a:t>                       #False is for descending order</a:t>
            </a:r>
          </a:p>
          <a:p>
            <a:pPr marL="0" indent="0" algn="l" rtl="0">
              <a:buNone/>
            </a:pPr>
            <a:r>
              <a:rPr lang="en-US" sz="2400" dirty="0"/>
              <a:t>                       .</a:t>
            </a:r>
            <a:r>
              <a:rPr lang="en-US" sz="2400" dirty="0" err="1"/>
              <a:t>sortByKey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)</a:t>
            </a:r>
          </a:p>
          <a:p>
            <a:pPr marL="0" indent="0" algn="l" rtl="0">
              <a:buNone/>
            </a:pPr>
            <a:r>
              <a:rPr lang="en-US" sz="2400" dirty="0"/>
              <a:t>                       </a:t>
            </a:r>
            <a:r>
              <a:rPr lang="en-US" sz="2400" dirty="0">
                <a:solidFill>
                  <a:srgbClr val="FF0000"/>
                </a:solidFill>
              </a:rPr>
              <a:t>.map(lambda (</a:t>
            </a:r>
            <a:r>
              <a:rPr lang="en-US" sz="2400" dirty="0" err="1">
                <a:solidFill>
                  <a:srgbClr val="FF0000"/>
                </a:solidFill>
              </a:rPr>
              <a:t>x,y</a:t>
            </a:r>
            <a:r>
              <a:rPr lang="en-US" sz="2400" dirty="0">
                <a:solidFill>
                  <a:srgbClr val="FF0000"/>
                </a:solidFill>
              </a:rPr>
              <a:t>): (</a:t>
            </a:r>
            <a:r>
              <a:rPr lang="en-US" sz="2400" dirty="0" err="1">
                <a:solidFill>
                  <a:srgbClr val="FF0000"/>
                </a:solidFill>
              </a:rPr>
              <a:t>y,x</a:t>
            </a:r>
            <a:r>
              <a:rPr lang="en-US" sz="2400" dirty="0">
                <a:solidFill>
                  <a:srgbClr val="FF0000"/>
                </a:solidFill>
              </a:rPr>
              <a:t>))</a:t>
            </a:r>
          </a:p>
          <a:p>
            <a:pPr marL="0" indent="0" algn="l" rtl="0">
              <a:buNone/>
            </a:pPr>
            <a:r>
              <a:rPr lang="en-US" sz="2400" dirty="0"/>
              <a:t>                       .collect()</a:t>
            </a:r>
          </a:p>
          <a:p>
            <a:pPr marL="0" indent="0" algn="l" rtl="0">
              <a:buNone/>
            </a:pPr>
            <a:r>
              <a:rPr lang="en-US" sz="2400" dirty="0"/>
              <a:t>                       )</a:t>
            </a:r>
          </a:p>
          <a:p>
            <a:pPr lvl="1" algn="l" rtl="0"/>
            <a:r>
              <a:rPr lang="en-US" sz="2400" dirty="0"/>
              <a:t>for </a:t>
            </a:r>
            <a:r>
              <a:rPr lang="en-US" sz="2400" dirty="0" err="1"/>
              <a:t>word,count</a:t>
            </a:r>
            <a:r>
              <a:rPr lang="en-US" sz="2400" dirty="0"/>
              <a:t> in </a:t>
            </a:r>
            <a:r>
              <a:rPr lang="en-US" sz="2400" dirty="0" err="1"/>
              <a:t>word_counts</a:t>
            </a:r>
            <a:r>
              <a:rPr lang="en-US" sz="2400" dirty="0"/>
              <a:t>[0:15]:</a:t>
            </a:r>
          </a:p>
          <a:p>
            <a:pPr marL="0" indent="0" algn="l" rtl="0">
              <a:buNone/>
            </a:pPr>
            <a:r>
              <a:rPr lang="en-US" sz="2400" dirty="0"/>
              <a:t>                      print("the word: \"%s\" appears %d time(s)" %(</a:t>
            </a:r>
            <a:r>
              <a:rPr lang="en-US" sz="2400" dirty="0" err="1"/>
              <a:t>word,count</a:t>
            </a:r>
            <a:r>
              <a:rPr lang="en-US" sz="2400" dirty="0"/>
              <a:t>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057400"/>
            <a:ext cx="3543300" cy="36240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1350" dirty="0"/>
              <a:t>Result:</a:t>
            </a:r>
          </a:p>
          <a:p>
            <a:pPr algn="l" rtl="0"/>
            <a:endParaRPr lang="en-US" sz="1350" dirty="0"/>
          </a:p>
          <a:p>
            <a:pPr algn="l" rtl="0"/>
            <a:r>
              <a:rPr lang="en-US" sz="1350" dirty="0"/>
              <a:t>the word: "the" appears 5839 time(s)</a:t>
            </a:r>
          </a:p>
          <a:p>
            <a:pPr algn="l" rtl="0"/>
            <a:r>
              <a:rPr lang="en-US" sz="1350" dirty="0"/>
              <a:t>the word: "of" appears 4560 time(s)</a:t>
            </a:r>
          </a:p>
          <a:p>
            <a:pPr algn="l" rtl="0"/>
            <a:r>
              <a:rPr lang="en-US" sz="1350" dirty="0"/>
              <a:t>the word: "and" appears 3562 time(s)</a:t>
            </a:r>
          </a:p>
          <a:p>
            <a:pPr algn="l" rtl="0"/>
            <a:r>
              <a:rPr lang="en-US" sz="1350" dirty="0"/>
              <a:t>the word: "to" appears 2716 time(s)</a:t>
            </a:r>
          </a:p>
          <a:p>
            <a:pPr algn="l" rtl="0"/>
            <a:r>
              <a:rPr lang="en-US" sz="1350" dirty="0"/>
              <a:t>the word: "" appears 2032 time(s)</a:t>
            </a:r>
          </a:p>
          <a:p>
            <a:pPr algn="l" rtl="0"/>
            <a:r>
              <a:rPr lang="en-US" sz="1350" dirty="0"/>
              <a:t>the word: "in" appears 1995 time(s)</a:t>
            </a:r>
          </a:p>
          <a:p>
            <a:pPr algn="l" rtl="0"/>
            <a:r>
              <a:rPr lang="en-US" sz="1350" dirty="0"/>
              <a:t>the word: "a" appears 1896 time(s)</a:t>
            </a:r>
          </a:p>
          <a:p>
            <a:pPr algn="l" rtl="0"/>
            <a:r>
              <a:rPr lang="en-US" sz="1350" dirty="0"/>
              <a:t>the word: "is" appears 1857 time(s)</a:t>
            </a:r>
          </a:p>
          <a:p>
            <a:pPr algn="l" rtl="0"/>
            <a:r>
              <a:rPr lang="en-US" sz="1350" dirty="0"/>
              <a:t>the word: "that" appears 1242 time(s)</a:t>
            </a:r>
          </a:p>
          <a:p>
            <a:pPr algn="l" rtl="0"/>
            <a:r>
              <a:rPr lang="en-US" sz="1350" dirty="0"/>
              <a:t>the word: "as" appears 1172 time(s)</a:t>
            </a:r>
          </a:p>
          <a:p>
            <a:pPr algn="l" rtl="0"/>
            <a:r>
              <a:rPr lang="en-US" sz="1350" dirty="0"/>
              <a:t>the word: "it" appears 908 time(s)</a:t>
            </a:r>
          </a:p>
          <a:p>
            <a:pPr algn="l" rtl="0"/>
            <a:r>
              <a:rPr lang="en-US" sz="1350" dirty="0"/>
              <a:t>the word: "for" appears 808 time(s)</a:t>
            </a:r>
          </a:p>
          <a:p>
            <a:pPr algn="l" rtl="0"/>
            <a:r>
              <a:rPr lang="en-US" sz="1350" dirty="0"/>
              <a:t>the word: "which" appears 783 time(s)</a:t>
            </a:r>
          </a:p>
          <a:p>
            <a:pPr algn="l" rtl="0"/>
            <a:r>
              <a:rPr lang="en-US" sz="1350" dirty="0"/>
              <a:t>the word: "be" appears 740 time(s)</a:t>
            </a:r>
          </a:p>
          <a:p>
            <a:pPr algn="l" rtl="0"/>
            <a:r>
              <a:rPr lang="en-US" sz="1350" dirty="0"/>
              <a:t>the word: "with" appears 665 time(s)</a:t>
            </a:r>
          </a:p>
        </p:txBody>
      </p:sp>
    </p:spTree>
    <p:extLst>
      <p:ext uri="{BB962C8B-B14F-4D97-AF65-F5344CB8AC3E}">
        <p14:creationId xmlns:p14="http://schemas.microsoft.com/office/powerpoint/2010/main" val="12439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17376" y="0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Bi-grams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87624" y="1340768"/>
            <a:ext cx="7467600" cy="5931768"/>
          </a:xfrm>
        </p:spPr>
        <p:txBody>
          <a:bodyPr>
            <a:normAutofit/>
          </a:bodyPr>
          <a:lstStyle/>
          <a:p>
            <a:r>
              <a:rPr lang="he-IL" dirty="0"/>
              <a:t>התייחסות ל-2 מילים צמודות בטקסט</a:t>
            </a:r>
          </a:p>
          <a:p>
            <a:pPr marL="0" indent="0" algn="l" rtl="0">
              <a:buNone/>
            </a:pPr>
            <a:r>
              <a:rPr lang="en-US" dirty="0"/>
              <a:t> "</a:t>
            </a:r>
            <a:r>
              <a:rPr lang="en-US" b="1" dirty="0"/>
              <a:t>I read a book about the history of America</a:t>
            </a:r>
            <a:r>
              <a:rPr lang="he-IL" b="1" dirty="0"/>
              <a:t>"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dirty="0"/>
              <a:t>"</a:t>
            </a:r>
            <a:r>
              <a:rPr lang="en-US" b="1" dirty="0"/>
              <a:t>I read</a:t>
            </a:r>
            <a:r>
              <a:rPr lang="he-IL" b="1" dirty="0"/>
              <a:t>"</a:t>
            </a:r>
            <a:endParaRPr lang="en-US" b="1" dirty="0"/>
          </a:p>
          <a:p>
            <a:pPr marL="0" indent="0" algn="l" rtl="0">
              <a:buNone/>
            </a:pPr>
            <a:r>
              <a:rPr lang="he-IL" b="1" dirty="0"/>
              <a:t>"</a:t>
            </a:r>
            <a:r>
              <a:rPr lang="en-US" b="1" dirty="0"/>
              <a:t>read a</a:t>
            </a:r>
            <a:r>
              <a:rPr lang="he-IL" b="1" dirty="0"/>
              <a:t>"</a:t>
            </a:r>
            <a:endParaRPr lang="en-US" dirty="0"/>
          </a:p>
          <a:p>
            <a:pPr marL="0" indent="0" algn="l" rtl="0">
              <a:buNone/>
            </a:pPr>
            <a:r>
              <a:rPr lang="he-IL" b="1" dirty="0"/>
              <a:t>"</a:t>
            </a:r>
            <a:r>
              <a:rPr lang="en-US" b="1" dirty="0"/>
              <a:t>a book</a:t>
            </a:r>
            <a:r>
              <a:rPr lang="he-IL" b="1" dirty="0"/>
              <a:t>"</a:t>
            </a:r>
            <a:endParaRPr lang="he-IL" dirty="0"/>
          </a:p>
          <a:p>
            <a:pPr marL="0" indent="0" algn="l" rtl="0">
              <a:buNone/>
            </a:pPr>
            <a:r>
              <a:rPr lang="he-IL" b="1" dirty="0"/>
              <a:t>"</a:t>
            </a:r>
            <a:r>
              <a:rPr lang="en-US" b="1" dirty="0"/>
              <a:t>book about</a:t>
            </a:r>
            <a:r>
              <a:rPr lang="he-IL" b="1" dirty="0"/>
              <a:t>"</a:t>
            </a:r>
            <a:endParaRPr lang="en-US" b="1" dirty="0"/>
          </a:p>
          <a:p>
            <a:pPr marL="0" indent="0" algn="l" rtl="0">
              <a:buNone/>
            </a:pPr>
            <a:r>
              <a:rPr lang="he-IL" b="1" dirty="0"/>
              <a:t>"</a:t>
            </a:r>
            <a:r>
              <a:rPr lang="en-US" b="1" dirty="0"/>
              <a:t>about the</a:t>
            </a:r>
            <a:r>
              <a:rPr lang="he-IL" b="1" dirty="0"/>
              <a:t>"</a:t>
            </a:r>
            <a:endParaRPr lang="en-US" b="1" dirty="0"/>
          </a:p>
          <a:p>
            <a:pPr marL="0" indent="0" algn="l" rtl="0">
              <a:buNone/>
            </a:pPr>
            <a:r>
              <a:rPr lang="he-IL" b="1" dirty="0"/>
              <a:t>"</a:t>
            </a:r>
            <a:r>
              <a:rPr lang="en-US" b="1" dirty="0"/>
              <a:t>the history</a:t>
            </a:r>
            <a:r>
              <a:rPr lang="he-IL" b="1" dirty="0"/>
              <a:t>"</a:t>
            </a:r>
            <a:endParaRPr lang="en-US" b="1" dirty="0"/>
          </a:p>
          <a:p>
            <a:pPr marL="0" indent="0" algn="l" rtl="0">
              <a:buNone/>
            </a:pPr>
            <a:r>
              <a:rPr lang="he-IL" b="1" dirty="0"/>
              <a:t>"</a:t>
            </a:r>
            <a:r>
              <a:rPr lang="en-US" b="1" dirty="0"/>
              <a:t>history of</a:t>
            </a:r>
            <a:r>
              <a:rPr lang="he-IL" b="1" dirty="0"/>
              <a:t>"</a:t>
            </a:r>
            <a:endParaRPr lang="en-US" b="1" dirty="0"/>
          </a:p>
          <a:p>
            <a:pPr marL="0" indent="0" algn="l" rtl="0">
              <a:buNone/>
            </a:pPr>
            <a:r>
              <a:rPr lang="he-IL" b="1" dirty="0"/>
              <a:t>"</a:t>
            </a:r>
            <a:r>
              <a:rPr lang="en-US" b="1" dirty="0"/>
              <a:t>of America</a:t>
            </a:r>
            <a:r>
              <a:rPr lang="he-IL" b="1" dirty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10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17376" y="0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Tri-grams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87624" y="1340768"/>
            <a:ext cx="7467600" cy="6003776"/>
          </a:xfrm>
        </p:spPr>
        <p:txBody>
          <a:bodyPr>
            <a:normAutofit/>
          </a:bodyPr>
          <a:lstStyle/>
          <a:p>
            <a:r>
              <a:rPr lang="he-IL" dirty="0"/>
              <a:t>התייחסות ל-3 מילים צמודות בטקסט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"</a:t>
            </a:r>
            <a:r>
              <a:rPr lang="en-US" b="1" dirty="0"/>
              <a:t>I read a book about the history of America</a:t>
            </a:r>
            <a:r>
              <a:rPr lang="he-IL" b="1" dirty="0"/>
              <a:t>"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dirty="0"/>
              <a:t>"</a:t>
            </a:r>
            <a:r>
              <a:rPr lang="en-US" b="1" dirty="0"/>
              <a:t>I read a</a:t>
            </a:r>
            <a:r>
              <a:rPr lang="he-IL" b="1" dirty="0"/>
              <a:t>"</a:t>
            </a:r>
            <a:endParaRPr lang="en-US" b="1" dirty="0"/>
          </a:p>
          <a:p>
            <a:pPr marL="0" indent="0" algn="l" rtl="0">
              <a:buNone/>
            </a:pPr>
            <a:r>
              <a:rPr lang="en-US" b="1" dirty="0"/>
              <a:t>“read a book</a:t>
            </a:r>
            <a:r>
              <a:rPr lang="he-IL" b="1" dirty="0"/>
              <a:t>"</a:t>
            </a:r>
            <a:endParaRPr lang="en-US" b="1" dirty="0"/>
          </a:p>
          <a:p>
            <a:pPr marL="0" indent="0" algn="l" rtl="0">
              <a:buNone/>
            </a:pPr>
            <a:r>
              <a:rPr lang="en-US" b="1" dirty="0"/>
              <a:t>“a book about</a:t>
            </a:r>
          </a:p>
          <a:p>
            <a:pPr marL="0" indent="0" algn="l" rtl="0">
              <a:buNone/>
            </a:pPr>
            <a:r>
              <a:rPr lang="en-US" b="1" dirty="0"/>
              <a:t>“book about the”</a:t>
            </a:r>
          </a:p>
          <a:p>
            <a:pPr marL="0" indent="0" algn="l" rtl="0">
              <a:buNone/>
            </a:pPr>
            <a:r>
              <a:rPr lang="en-US" b="1" dirty="0"/>
              <a:t>“about the history”</a:t>
            </a:r>
          </a:p>
          <a:p>
            <a:pPr marL="0" indent="0" algn="l" rtl="0">
              <a:buNone/>
            </a:pPr>
            <a:r>
              <a:rPr lang="en-US" b="1" dirty="0"/>
              <a:t>“the history of</a:t>
            </a:r>
            <a:r>
              <a:rPr lang="he-IL" b="1" dirty="0"/>
              <a:t>"</a:t>
            </a:r>
            <a:endParaRPr lang="en-US" b="1" dirty="0"/>
          </a:p>
          <a:p>
            <a:pPr marL="0" indent="0" algn="l" rtl="0">
              <a:buNone/>
            </a:pPr>
            <a:r>
              <a:rPr lang="en-US" b="1" dirty="0"/>
              <a:t>“history of America”</a:t>
            </a:r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1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27384"/>
            <a:ext cx="8892480" cy="936104"/>
          </a:xfrm>
        </p:spPr>
        <p:txBody>
          <a:bodyPr/>
          <a:lstStyle/>
          <a:p>
            <a:pPr algn="ctr"/>
            <a:r>
              <a:rPr lang="en-US" dirty="0"/>
              <a:t>Python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7862" y="1007124"/>
            <a:ext cx="8784976" cy="55182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e-IL" dirty="0"/>
              <a:t>לשפה יש שני מצבים בסיסיים:</a:t>
            </a:r>
          </a:p>
          <a:p>
            <a:pPr marL="0" indent="0">
              <a:buNone/>
            </a:pPr>
            <a:endParaRPr lang="he-IL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Interactive Mode </a:t>
            </a:r>
            <a:r>
              <a:rPr lang="fr-FR" b="1" dirty="0" err="1"/>
              <a:t>Programming</a:t>
            </a:r>
            <a:endParaRPr lang="fr-FR" b="1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he-IL" sz="2800" dirty="0"/>
              <a:t>מריצים את הקוד ב- </a:t>
            </a:r>
            <a:r>
              <a:rPr lang="en-US" sz="2800" dirty="0"/>
              <a:t>  command line</a:t>
            </a:r>
            <a:r>
              <a:rPr lang="he-IL" sz="2800" dirty="0"/>
              <a:t>אשר מאפשר משוב 	מיידי תוך שימוש בזכרון פעיל</a:t>
            </a:r>
            <a:endParaRPr lang="he-IL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Script Mode </a:t>
            </a:r>
            <a:r>
              <a:rPr lang="fr-FR" b="1" dirty="0" err="1"/>
              <a:t>Programming</a:t>
            </a:r>
            <a:r>
              <a:rPr lang="he-IL" dirty="0"/>
              <a:t> </a:t>
            </a:r>
          </a:p>
          <a:p>
            <a:pPr marL="0" indent="0">
              <a:buNone/>
            </a:pPr>
            <a:r>
              <a:rPr lang="he-IL" dirty="0"/>
              <a:t>	שומרים את הקוד בקובץ עם סיומת </a:t>
            </a:r>
            <a:r>
              <a:rPr lang="en-US" dirty="0" err="1"/>
              <a:t>py</a:t>
            </a:r>
            <a:r>
              <a:rPr lang="he-IL" dirty="0"/>
              <a:t> ואז מריצים ב- </a:t>
            </a:r>
            <a:r>
              <a:rPr lang="en-US" dirty="0"/>
              <a:t>	python </a:t>
            </a:r>
            <a:r>
              <a:rPr lang="en-US" dirty="0" err="1"/>
              <a:t>Interperter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		</a:t>
            </a:r>
            <a:endParaRPr lang="fr-FR" dirty="0"/>
          </a:p>
          <a:p>
            <a:endParaRPr lang="he-IL" dirty="0"/>
          </a:p>
          <a:p>
            <a:pPr marL="0" indent="0">
              <a:buNone/>
            </a:pPr>
            <a:endParaRPr lang="he-I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761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17376" y="0"/>
            <a:ext cx="7239000" cy="1143000"/>
          </a:xfrm>
        </p:spPr>
        <p:txBody>
          <a:bodyPr/>
          <a:lstStyle/>
          <a:p>
            <a:pPr algn="ctr"/>
            <a:r>
              <a:rPr lang="he-IL" dirty="0"/>
              <a:t>מימוש </a:t>
            </a:r>
            <a:r>
              <a:rPr lang="en-US" dirty="0"/>
              <a:t>Bi-grams</a:t>
            </a:r>
            <a:r>
              <a:rPr lang="he-IL" dirty="0"/>
              <a:t> ב-</a:t>
            </a:r>
            <a:r>
              <a:rPr lang="en-US" dirty="0"/>
              <a:t>Spark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3441" y="1408348"/>
            <a:ext cx="7467600" cy="4108884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נשתמש בפונקציה מובנת </a:t>
            </a:r>
            <a:r>
              <a:rPr lang="en-US" b="1" dirty="0"/>
              <a:t>zip()</a:t>
            </a:r>
          </a:p>
          <a:p>
            <a:r>
              <a:rPr lang="he-IL" dirty="0"/>
              <a:t>הפונקציה מקבלת 2 או יותר רשימות ומחזירה רשימה של זוגות נתונים משתי הרשימות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a=[1,2,3]</a:t>
            </a:r>
          </a:p>
          <a:p>
            <a:pPr marL="0" indent="0" algn="l" rtl="0">
              <a:buNone/>
            </a:pPr>
            <a:r>
              <a:rPr lang="en-US" dirty="0"/>
              <a:t>b=[‘</a:t>
            </a:r>
            <a:r>
              <a:rPr lang="en-US" dirty="0" err="1"/>
              <a:t>a’,’b’,’c</a:t>
            </a:r>
            <a:r>
              <a:rPr lang="en-US" dirty="0"/>
              <a:t>’]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zipped = zip(</a:t>
            </a:r>
            <a:r>
              <a:rPr lang="en-US" dirty="0" err="1"/>
              <a:t>a,b</a:t>
            </a:r>
            <a:r>
              <a:rPr lang="en-US" dirty="0"/>
              <a:t>)</a:t>
            </a:r>
            <a:endParaRPr lang="he-IL" dirty="0"/>
          </a:p>
          <a:p>
            <a:pPr algn="l" rtl="0"/>
            <a:r>
              <a:rPr lang="en-US" dirty="0"/>
              <a:t>print(list(zipped))</a:t>
            </a:r>
          </a:p>
          <a:p>
            <a:pPr marL="0" indent="0" algn="l" rtl="0">
              <a:buNone/>
            </a:pPr>
            <a:r>
              <a:rPr lang="en-US" b="1" dirty="0"/>
              <a:t>	[(1,’a’),(2,’b’),(3,’c’)]</a:t>
            </a:r>
            <a:endParaRPr lang="he-IL" b="1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749222" y="4531804"/>
            <a:ext cx="7467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17376" y="0"/>
            <a:ext cx="7239000" cy="1143000"/>
          </a:xfrm>
        </p:spPr>
        <p:txBody>
          <a:bodyPr/>
          <a:lstStyle/>
          <a:p>
            <a:pPr algn="ctr"/>
            <a:r>
              <a:rPr lang="he-IL" dirty="0"/>
              <a:t>מימוש </a:t>
            </a:r>
            <a:r>
              <a:rPr lang="en-US" dirty="0"/>
              <a:t>Bi-grams</a:t>
            </a:r>
            <a:r>
              <a:rPr lang="he-IL" dirty="0"/>
              <a:t> ב-</a:t>
            </a:r>
            <a:r>
              <a:rPr lang="en-US" dirty="0"/>
              <a:t>Spark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32792" y="1241648"/>
            <a:ext cx="8259688" cy="542771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BiGram</a:t>
            </a:r>
            <a:r>
              <a:rPr lang="en-US" dirty="0"/>
              <a:t>(line):</a:t>
            </a:r>
          </a:p>
          <a:p>
            <a:pPr marL="0" indent="0" algn="l" rtl="0">
              <a:buNone/>
            </a:pPr>
            <a:r>
              <a:rPr lang="en-US" dirty="0"/>
              <a:t>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return zip(words, words[1:])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pairs = </a:t>
            </a:r>
            <a:r>
              <a:rPr lang="en-US" dirty="0" err="1"/>
              <a:t>text_file.flatMap</a:t>
            </a:r>
            <a:r>
              <a:rPr lang="en-US" dirty="0"/>
              <a:t>(</a:t>
            </a:r>
            <a:r>
              <a:rPr lang="en-US" dirty="0" err="1"/>
              <a:t>BiGram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count = </a:t>
            </a:r>
            <a:r>
              <a:rPr lang="en-US" dirty="0" err="1"/>
              <a:t>pairs.map</a:t>
            </a:r>
            <a:r>
              <a:rPr lang="en-US" dirty="0"/>
              <a:t>(lambda gram: (gram, 1)) \ </a:t>
            </a:r>
          </a:p>
          <a:p>
            <a:pPr marL="0" indent="0" algn="l" rtl="0">
              <a:buNone/>
            </a:pPr>
            <a:r>
              <a:rPr lang="en-US" dirty="0"/>
              <a:t>                       .</a:t>
            </a:r>
            <a:r>
              <a:rPr lang="en-US" dirty="0" err="1"/>
              <a:t>reduceByKey</a:t>
            </a:r>
            <a:r>
              <a:rPr lang="en-US" dirty="0"/>
              <a:t>(lambda a, b: a + b)</a:t>
            </a:r>
          </a:p>
          <a:p>
            <a:pPr marL="0" indent="0" algn="l" rtl="0">
              <a:buNone/>
            </a:pPr>
            <a:r>
              <a:rPr lang="en-US" dirty="0"/>
              <a:t>print(</a:t>
            </a:r>
            <a:r>
              <a:rPr lang="en-US" dirty="0" err="1"/>
              <a:t>count.collect</a:t>
            </a:r>
            <a:r>
              <a:rPr lang="en-US" dirty="0"/>
              <a:t>()[0:10])</a:t>
            </a:r>
          </a:p>
          <a:p>
            <a:pPr algn="l" rt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3C706-A5DE-4A6A-81AA-33EDB7FB32A0}"/>
              </a:ext>
            </a:extLst>
          </p:cNvPr>
          <p:cNvSpPr txBox="1"/>
          <p:nvPr/>
        </p:nvSpPr>
        <p:spPr>
          <a:xfrm>
            <a:off x="3203848" y="3645024"/>
            <a:ext cx="5184576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Result: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[((</a:t>
            </a:r>
            <a:r>
              <a:rPr lang="en-US" dirty="0" err="1"/>
              <a:t>u'against</a:t>
            </a:r>
            <a:r>
              <a:rPr lang="en-US" dirty="0"/>
              <a:t>', </a:t>
            </a:r>
            <a:r>
              <a:rPr lang="en-US" dirty="0" err="1"/>
              <a:t>u'itself</a:t>
            </a:r>
            <a:r>
              <a:rPr lang="en-US" dirty="0"/>
              <a:t>--still'), 1), ((</a:t>
            </a:r>
            <a:r>
              <a:rPr lang="en-US" dirty="0" err="1"/>
              <a:t>u'form</a:t>
            </a:r>
            <a:r>
              <a:rPr lang="en-US" dirty="0"/>
              <a:t>', </a:t>
            </a:r>
            <a:r>
              <a:rPr lang="en-US" dirty="0" err="1"/>
              <a:t>u'or</a:t>
            </a:r>
            <a:r>
              <a:rPr lang="en-US" dirty="0"/>
              <a:t>'), 2), ((</a:t>
            </a:r>
            <a:r>
              <a:rPr lang="en-US" dirty="0" err="1"/>
              <a:t>u'Duhring</a:t>
            </a:r>
            <a:r>
              <a:rPr lang="en-US" dirty="0"/>
              <a:t>', </a:t>
            </a:r>
            <a:r>
              <a:rPr lang="en-US" dirty="0" err="1"/>
              <a:t>u'and</a:t>
            </a:r>
            <a:r>
              <a:rPr lang="en-US" dirty="0"/>
              <a:t>'), 1), ((</a:t>
            </a:r>
            <a:r>
              <a:rPr lang="en-US" dirty="0" err="1"/>
              <a:t>u'every</a:t>
            </a:r>
            <a:r>
              <a:rPr lang="en-US" dirty="0"/>
              <a:t>', </a:t>
            </a:r>
            <a:r>
              <a:rPr lang="en-US" dirty="0" err="1"/>
              <a:t>u'kind</a:t>
            </a:r>
            <a:r>
              <a:rPr lang="en-US" dirty="0"/>
              <a:t>'), 2), ((</a:t>
            </a:r>
            <a:r>
              <a:rPr lang="en-US" dirty="0" err="1"/>
              <a:t>u'This</a:t>
            </a:r>
            <a:r>
              <a:rPr lang="en-US" dirty="0"/>
              <a:t>', </a:t>
            </a:r>
            <a:r>
              <a:rPr lang="en-US" dirty="0" err="1"/>
              <a:t>u'crushing</a:t>
            </a:r>
            <a:r>
              <a:rPr lang="en-US" dirty="0"/>
              <a:t>'), 1), ((</a:t>
            </a:r>
            <a:r>
              <a:rPr lang="en-US" dirty="0" err="1"/>
              <a:t>u'Indeed</a:t>
            </a:r>
            <a:r>
              <a:rPr lang="en-US" dirty="0"/>
              <a:t>,', </a:t>
            </a:r>
            <a:r>
              <a:rPr lang="en-US" dirty="0" err="1"/>
              <a:t>u'if</a:t>
            </a:r>
            <a:r>
              <a:rPr lang="en-US" dirty="0"/>
              <a:t>'), 1), ((</a:t>
            </a:r>
            <a:r>
              <a:rPr lang="en-US" dirty="0" err="1"/>
              <a:t>u'species</a:t>
            </a:r>
            <a:r>
              <a:rPr lang="en-US" dirty="0"/>
              <a:t>', </a:t>
            </a:r>
            <a:r>
              <a:rPr lang="en-US" dirty="0" err="1"/>
              <a:t>u'who</a:t>
            </a:r>
            <a:r>
              <a:rPr lang="en-US" dirty="0"/>
              <a:t>'), 1), ((</a:t>
            </a:r>
            <a:r>
              <a:rPr lang="en-US" dirty="0" err="1"/>
              <a:t>u'also</a:t>
            </a:r>
            <a:r>
              <a:rPr lang="en-US" dirty="0"/>
              <a:t>', </a:t>
            </a:r>
            <a:r>
              <a:rPr lang="en-US" dirty="0" err="1"/>
              <a:t>u'emphasized</a:t>
            </a:r>
            <a:r>
              <a:rPr lang="en-US" dirty="0"/>
              <a:t>,'), 1), ((</a:t>
            </a:r>
            <a:r>
              <a:rPr lang="en-US" dirty="0" err="1"/>
              <a:t>u'lacking</a:t>
            </a:r>
            <a:r>
              <a:rPr lang="en-US" dirty="0"/>
              <a:t>', </a:t>
            </a:r>
            <a:r>
              <a:rPr lang="en-US" dirty="0" err="1"/>
              <a:t>u'in</a:t>
            </a:r>
            <a:r>
              <a:rPr lang="en-US" dirty="0"/>
              <a:t>'), 9), ((</a:t>
            </a:r>
            <a:r>
              <a:rPr lang="en-US" dirty="0" err="1"/>
              <a:t>u'solitude</a:t>
            </a:r>
            <a:r>
              <a:rPr lang="en-US" dirty="0"/>
              <a:t>?--the', </a:t>
            </a:r>
            <a:r>
              <a:rPr lang="en-US" dirty="0" err="1"/>
              <a:t>u'skepticism</a:t>
            </a:r>
            <a:r>
              <a:rPr lang="en-US" dirty="0"/>
              <a:t>'), 1)]</a:t>
            </a:r>
          </a:p>
        </p:txBody>
      </p:sp>
    </p:spTree>
    <p:extLst>
      <p:ext uri="{BB962C8B-B14F-4D97-AF65-F5344CB8AC3E}">
        <p14:creationId xmlns:p14="http://schemas.microsoft.com/office/powerpoint/2010/main" val="303401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0DD5-79EB-4B05-8883-9434D7CF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76" y="1579466"/>
            <a:ext cx="7467600" cy="44196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print(</a:t>
            </a:r>
            <a:r>
              <a:rPr lang="en-US" dirty="0" err="1"/>
              <a:t>count.map</a:t>
            </a:r>
            <a:r>
              <a:rPr lang="en-US" dirty="0"/>
              <a:t>(lambda (</a:t>
            </a:r>
            <a:r>
              <a:rPr lang="en-US" dirty="0" err="1"/>
              <a:t>x,y</a:t>
            </a:r>
            <a:r>
              <a:rPr lang="en-US" dirty="0"/>
              <a:t>): (</a:t>
            </a:r>
            <a:r>
              <a:rPr lang="en-US" dirty="0" err="1"/>
              <a:t>y,x</a:t>
            </a:r>
            <a:r>
              <a:rPr lang="en-US" dirty="0"/>
              <a:t>)) \</a:t>
            </a:r>
          </a:p>
          <a:p>
            <a:pPr marL="0" indent="0" algn="l" rtl="0">
              <a:buNone/>
            </a:pPr>
            <a:r>
              <a:rPr lang="en-US" dirty="0"/>
              <a:t>                    .</a:t>
            </a:r>
            <a:r>
              <a:rPr lang="en-US" dirty="0" err="1"/>
              <a:t>sortByKey</a:t>
            </a:r>
            <a:r>
              <a:rPr lang="en-US" dirty="0"/>
              <a:t>(False) \</a:t>
            </a:r>
          </a:p>
          <a:p>
            <a:pPr marL="0" indent="0" algn="l" rtl="0">
              <a:buNone/>
            </a:pPr>
            <a:r>
              <a:rPr lang="en-US" dirty="0"/>
              <a:t>                    .map(lambda (</a:t>
            </a:r>
            <a:r>
              <a:rPr lang="en-US" dirty="0" err="1"/>
              <a:t>x,y</a:t>
            </a:r>
            <a:r>
              <a:rPr lang="en-US" dirty="0"/>
              <a:t>): (</a:t>
            </a:r>
            <a:r>
              <a:rPr lang="en-US" dirty="0" err="1"/>
              <a:t>y,x</a:t>
            </a:r>
            <a:r>
              <a:rPr lang="en-US" dirty="0"/>
              <a:t>)) \ </a:t>
            </a:r>
          </a:p>
          <a:p>
            <a:pPr marL="0" indent="0" algn="l" rtl="0">
              <a:buNone/>
            </a:pPr>
            <a:r>
              <a:rPr lang="en-US" dirty="0"/>
              <a:t>                    .collect()[0:10])</a:t>
            </a:r>
          </a:p>
          <a:p>
            <a:endParaRPr lang="en-US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A810EBC8-5161-4662-8DC8-5EE086A51A5A}"/>
              </a:ext>
            </a:extLst>
          </p:cNvPr>
          <p:cNvSpPr txBox="1">
            <a:spLocks/>
          </p:cNvSpPr>
          <p:nvPr/>
        </p:nvSpPr>
        <p:spPr>
          <a:xfrm>
            <a:off x="717376" y="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sz="40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מימוש </a:t>
            </a:r>
            <a:r>
              <a:rPr lang="en-US" dirty="0"/>
              <a:t>Bi-grams</a:t>
            </a:r>
            <a:r>
              <a:rPr lang="he-IL" dirty="0"/>
              <a:t> ב-</a:t>
            </a:r>
            <a:r>
              <a:rPr lang="en-US" dirty="0"/>
              <a:t>Spark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6BC48-E054-4260-AB59-D49E34EA296D}"/>
              </a:ext>
            </a:extLst>
          </p:cNvPr>
          <p:cNvSpPr txBox="1"/>
          <p:nvPr/>
        </p:nvSpPr>
        <p:spPr>
          <a:xfrm>
            <a:off x="1741782" y="3933056"/>
            <a:ext cx="5206482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Result: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[((</a:t>
            </a:r>
            <a:r>
              <a:rPr lang="en-US" dirty="0" err="1"/>
              <a:t>u'of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910), ((</a:t>
            </a:r>
            <a:r>
              <a:rPr lang="en-US" dirty="0" err="1"/>
              <a:t>u'in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498), ((</a:t>
            </a:r>
            <a:r>
              <a:rPr lang="en-US" dirty="0" err="1"/>
              <a:t>u'to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327), ((</a:t>
            </a:r>
            <a:r>
              <a:rPr lang="en-US" dirty="0" err="1"/>
              <a:t>u'it</a:t>
            </a:r>
            <a:r>
              <a:rPr lang="en-US" dirty="0"/>
              <a:t>', </a:t>
            </a:r>
            <a:r>
              <a:rPr lang="en-US" dirty="0" err="1"/>
              <a:t>u'is</a:t>
            </a:r>
            <a:r>
              <a:rPr lang="en-US" dirty="0"/>
              <a:t>'), 240), ((</a:t>
            </a:r>
            <a:r>
              <a:rPr lang="en-US" dirty="0" err="1"/>
              <a:t>u'to</a:t>
            </a:r>
            <a:r>
              <a:rPr lang="en-US" dirty="0"/>
              <a:t>', </a:t>
            </a:r>
            <a:r>
              <a:rPr lang="en-US" dirty="0" err="1"/>
              <a:t>u'be</a:t>
            </a:r>
            <a:r>
              <a:rPr lang="en-US" dirty="0"/>
              <a:t>'), 186), ((</a:t>
            </a:r>
            <a:r>
              <a:rPr lang="en-US" dirty="0" err="1"/>
              <a:t>u'of</a:t>
            </a:r>
            <a:r>
              <a:rPr lang="en-US" dirty="0"/>
              <a:t>', </a:t>
            </a:r>
            <a:r>
              <a:rPr lang="en-US" dirty="0" err="1"/>
              <a:t>u'a</a:t>
            </a:r>
            <a:r>
              <a:rPr lang="en-US" dirty="0"/>
              <a:t>'), 171), ((</a:t>
            </a:r>
            <a:r>
              <a:rPr lang="en-US" dirty="0" err="1"/>
              <a:t>u'and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157), ((</a:t>
            </a:r>
            <a:r>
              <a:rPr lang="en-US" dirty="0" err="1"/>
              <a:t>u'for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149), ((</a:t>
            </a:r>
            <a:r>
              <a:rPr lang="en-US" dirty="0" err="1"/>
              <a:t>u'that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138), ((</a:t>
            </a:r>
            <a:r>
              <a:rPr lang="en-US" dirty="0" err="1"/>
              <a:t>u'is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131)]</a:t>
            </a:r>
          </a:p>
        </p:txBody>
      </p:sp>
    </p:spTree>
    <p:extLst>
      <p:ext uri="{BB962C8B-B14F-4D97-AF65-F5344CB8AC3E}">
        <p14:creationId xmlns:p14="http://schemas.microsoft.com/office/powerpoint/2010/main" val="413781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1D8B13-9183-4357-8395-9E84C01B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76" y="0"/>
            <a:ext cx="7239000" cy="1143000"/>
          </a:xfrm>
        </p:spPr>
        <p:txBody>
          <a:bodyPr/>
          <a:lstStyle/>
          <a:p>
            <a:r>
              <a:rPr lang="he-IL" dirty="0"/>
              <a:t>תרגיל -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4B3F19-234B-4D13-9E98-AEF2AD45C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97" y="1219200"/>
            <a:ext cx="7467600" cy="4419600"/>
          </a:xfrm>
        </p:spPr>
        <p:txBody>
          <a:bodyPr/>
          <a:lstStyle/>
          <a:p>
            <a:pPr algn="r"/>
            <a:r>
              <a:rPr lang="he-IL" dirty="0"/>
              <a:t>ממשו את </a:t>
            </a:r>
            <a:r>
              <a:rPr lang="he-IL" dirty="0" err="1"/>
              <a:t>פונקצית</a:t>
            </a:r>
            <a:r>
              <a:rPr lang="he-IL" dirty="0"/>
              <a:t> </a:t>
            </a:r>
            <a:r>
              <a:rPr lang="en-US" dirty="0" err="1"/>
              <a:t>N_Grams</a:t>
            </a:r>
            <a:r>
              <a:rPr lang="he-IL" dirty="0"/>
              <a:t> המקבלת רשימה ומספר </a:t>
            </a:r>
            <a:r>
              <a:rPr lang="en-US" dirty="0"/>
              <a:t>n</a:t>
            </a:r>
            <a:endParaRPr lang="he-IL" dirty="0"/>
          </a:p>
          <a:p>
            <a:pPr algn="r"/>
            <a:endParaRPr lang="he-IL" dirty="0"/>
          </a:p>
          <a:p>
            <a:pPr marL="0" indent="0" algn="r">
              <a:buNone/>
            </a:pPr>
            <a:endParaRPr lang="he-IL" dirty="0"/>
          </a:p>
          <a:p>
            <a:pPr algn="l" rtl="0"/>
            <a:r>
              <a:rPr lang="en-US" dirty="0"/>
              <a:t>def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a,n</a:t>
            </a:r>
            <a:r>
              <a:rPr lang="en-US" dirty="0"/>
              <a:t>):    </a:t>
            </a:r>
          </a:p>
          <a:p>
            <a:pPr marL="0" indent="0" algn="l" rtl="0">
              <a:buNone/>
            </a:pPr>
            <a:r>
              <a:rPr lang="en-US" dirty="0"/>
              <a:t>	return zip(*[a[</a:t>
            </a:r>
            <a:r>
              <a:rPr lang="en-US" dirty="0" err="1"/>
              <a:t>i</a:t>
            </a:r>
            <a:r>
              <a:rPr lang="en-US" dirty="0"/>
              <a:t>:] for </a:t>
            </a:r>
            <a:r>
              <a:rPr lang="en-US" dirty="0" err="1"/>
              <a:t>i</a:t>
            </a:r>
            <a:r>
              <a:rPr lang="en-US" dirty="0"/>
              <a:t> in range(n)])</a:t>
            </a:r>
          </a:p>
          <a:p>
            <a:pPr marL="0" indent="0" algn="l" rtl="0">
              <a:buNone/>
            </a:pPr>
            <a:r>
              <a:rPr lang="en-US" dirty="0"/>
              <a:t>print(list(</a:t>
            </a:r>
            <a:r>
              <a:rPr lang="en-US" dirty="0" err="1"/>
              <a:t>func</a:t>
            </a:r>
            <a:r>
              <a:rPr lang="en-US" dirty="0"/>
              <a:t>([1,2,3,4,5,6,7,8,9], 4)))</a:t>
            </a:r>
          </a:p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029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3076" y="15214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1262067"/>
            <a:ext cx="8403704" cy="5616352"/>
          </a:xfrm>
        </p:spPr>
        <p:txBody>
          <a:bodyPr>
            <a:normAutofit/>
          </a:bodyPr>
          <a:lstStyle/>
          <a:p>
            <a:r>
              <a:rPr lang="he-IL" dirty="0"/>
              <a:t>שמות משתנים ואובייקטים מתחילים באותיות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			</a:t>
            </a:r>
            <a:r>
              <a:rPr lang="en-US" dirty="0"/>
              <a:t>a-z</a:t>
            </a:r>
            <a:r>
              <a:rPr lang="he-IL" dirty="0"/>
              <a:t> </a:t>
            </a:r>
            <a:r>
              <a:rPr lang="en-US" dirty="0"/>
              <a:t>A-Z</a:t>
            </a:r>
            <a:r>
              <a:rPr lang="he-IL" dirty="0"/>
              <a:t> או _</a:t>
            </a:r>
          </a:p>
          <a:p>
            <a:r>
              <a:rPr lang="he-IL" dirty="0"/>
              <a:t>אח"כ יכולים להופיע גם מספרים</a:t>
            </a:r>
          </a:p>
          <a:p>
            <a:r>
              <a:rPr lang="he-IL" dirty="0"/>
              <a:t>לא ניתן להשתמש בתווים </a:t>
            </a:r>
            <a:r>
              <a:rPr lang="en-US" dirty="0"/>
              <a:t>@, $, %</a:t>
            </a:r>
            <a:endParaRPr lang="he-IL" dirty="0"/>
          </a:p>
          <a:p>
            <a:r>
              <a:rPr lang="he-IL" dirty="0"/>
              <a:t>השפה היא </a:t>
            </a:r>
            <a:r>
              <a:rPr lang="en-US" dirty="0"/>
              <a:t>case sensitive</a:t>
            </a:r>
            <a:endParaRPr lang="he-IL" dirty="0"/>
          </a:p>
          <a:p>
            <a:r>
              <a:rPr lang="he-IL" dirty="0"/>
              <a:t>בד"כ כל שורה היא פקודה, אם רוצים לפרוש את הפקודה על יותר משורה אחת יש להוסיף את התו </a:t>
            </a:r>
            <a:r>
              <a:rPr lang="en-US" dirty="0"/>
              <a:t>\</a:t>
            </a:r>
          </a:p>
          <a:p>
            <a:r>
              <a:rPr lang="he-IL" dirty="0"/>
              <a:t>לפקודות המכילות סוגריים ((),[],{}) לא צריכים להוסיף את תו מעבר השורה</a:t>
            </a:r>
          </a:p>
          <a:p>
            <a:r>
              <a:rPr lang="he-IL" dirty="0"/>
              <a:t>גרשיים- מתקבל גרש יחיד, כפולים וגם משולשים</a:t>
            </a:r>
          </a:p>
          <a:p>
            <a:r>
              <a:rPr lang="he-IL" dirty="0"/>
              <a:t>הערות- עם התו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6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3568" y="0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Datatypes</a:t>
            </a:r>
            <a:endParaRPr lang="fr-FR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10546" y="1700808"/>
            <a:ext cx="7467600" cy="4419600"/>
          </a:xfrm>
        </p:spPr>
        <p:txBody>
          <a:bodyPr/>
          <a:lstStyle/>
          <a:p>
            <a:r>
              <a:rPr lang="en-US" dirty="0"/>
              <a:t>Numbers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Dictionary</a:t>
            </a:r>
            <a:endParaRPr lang="he-IL" dirty="0"/>
          </a:p>
          <a:p>
            <a:r>
              <a:rPr lang="he-IL" dirty="0"/>
              <a:t>...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871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17376" y="0"/>
            <a:ext cx="7239000" cy="1143000"/>
          </a:xfrm>
        </p:spPr>
        <p:txBody>
          <a:bodyPr/>
          <a:lstStyle/>
          <a:p>
            <a:pPr algn="ctr"/>
            <a:r>
              <a:rPr lang="he-IL" dirty="0"/>
              <a:t>הצבת ערכים למשתנים</a:t>
            </a:r>
            <a:endParaRPr lang="fr-FR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99932" y="1556792"/>
            <a:ext cx="7467600" cy="4419600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אין צורך בהצהרה לפני ההצבה</a:t>
            </a:r>
            <a:endParaRPr lang="en-US" dirty="0"/>
          </a:p>
          <a:p>
            <a:r>
              <a:rPr lang="he-IL" dirty="0"/>
              <a:t>הצבה עם הסימן =</a:t>
            </a:r>
          </a:p>
          <a:p>
            <a:r>
              <a:rPr lang="he-IL" dirty="0"/>
              <a:t>הצבה מרובה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a=b=c=1</a:t>
            </a:r>
          </a:p>
          <a:p>
            <a:pPr marL="0" indent="0" algn="l" rtl="0">
              <a:buNone/>
            </a:pPr>
            <a:r>
              <a:rPr lang="en-US" dirty="0"/>
              <a:t>a,</a:t>
            </a:r>
            <a:r>
              <a:rPr lang="he-IL" dirty="0"/>
              <a:t> </a:t>
            </a:r>
            <a:r>
              <a:rPr lang="en-US" dirty="0"/>
              <a:t>b,</a:t>
            </a:r>
            <a:r>
              <a:rPr lang="he-IL" dirty="0"/>
              <a:t> </a:t>
            </a:r>
            <a:r>
              <a:rPr lang="en-US" dirty="0"/>
              <a:t>c</a:t>
            </a:r>
            <a:r>
              <a:rPr lang="he-IL" dirty="0"/>
              <a:t> </a:t>
            </a:r>
            <a:r>
              <a:rPr lang="en-US" dirty="0"/>
              <a:t>=</a:t>
            </a:r>
            <a:r>
              <a:rPr lang="he-IL" dirty="0"/>
              <a:t> </a:t>
            </a:r>
            <a:r>
              <a:rPr lang="en-US" dirty="0"/>
              <a:t>1,</a:t>
            </a:r>
            <a:r>
              <a:rPr lang="he-IL" dirty="0"/>
              <a:t> </a:t>
            </a:r>
            <a:r>
              <a:rPr lang="en-US" dirty="0"/>
              <a:t>2.0,</a:t>
            </a:r>
            <a:r>
              <a:rPr lang="he-IL" dirty="0"/>
              <a:t> </a:t>
            </a:r>
            <a:r>
              <a:rPr lang="en-US" dirty="0"/>
              <a:t>”john”</a:t>
            </a:r>
          </a:p>
          <a:p>
            <a:endParaRPr lang="en-US" dirty="0"/>
          </a:p>
          <a:p>
            <a:r>
              <a:rPr lang="he-IL" dirty="0"/>
              <a:t>מספרים – </a:t>
            </a:r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Float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07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34248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String</a:t>
            </a:r>
            <a:endParaRPr lang="fr-FR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76094" y="1484784"/>
            <a:ext cx="4404017" cy="44196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/>
              <a:t>str = 'Hello World!’ 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print (str)</a:t>
            </a:r>
            <a:endParaRPr lang="he-IL" sz="2000" dirty="0"/>
          </a:p>
          <a:p>
            <a:pPr marL="0" indent="0" algn="l" rtl="0">
              <a:buNone/>
            </a:pPr>
            <a:r>
              <a:rPr lang="en-US" sz="2000" b="1" dirty="0"/>
              <a:t>	Hello World!</a:t>
            </a:r>
          </a:p>
          <a:p>
            <a:pPr algn="l" rtl="0"/>
            <a:r>
              <a:rPr lang="en-US" sz="2000" dirty="0"/>
              <a:t>print (</a:t>
            </a:r>
            <a:r>
              <a:rPr lang="en-US" sz="2000" dirty="0" err="1"/>
              <a:t>str</a:t>
            </a:r>
            <a:r>
              <a:rPr lang="en-US" sz="2000" dirty="0"/>
              <a:t>[0])</a:t>
            </a:r>
            <a:endParaRPr lang="he-IL" sz="2000" dirty="0"/>
          </a:p>
          <a:p>
            <a:pPr marL="0" indent="0" algn="l" rtl="0">
              <a:buNone/>
            </a:pPr>
            <a:r>
              <a:rPr lang="en-US" sz="2000" b="1" dirty="0"/>
              <a:t>	H</a:t>
            </a:r>
          </a:p>
          <a:p>
            <a:pPr algn="l" rtl="0"/>
            <a:r>
              <a:rPr lang="en-US" sz="2000" dirty="0"/>
              <a:t>print (</a:t>
            </a:r>
            <a:r>
              <a:rPr lang="en-US" sz="2000" dirty="0" err="1"/>
              <a:t>str</a:t>
            </a:r>
            <a:r>
              <a:rPr lang="en-US" sz="2000" dirty="0"/>
              <a:t>[2:5]) </a:t>
            </a:r>
          </a:p>
          <a:p>
            <a:pPr marL="0" indent="0" algn="l" rtl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llo</a:t>
            </a:r>
            <a:endParaRPr lang="en-US" sz="2000" b="1" dirty="0"/>
          </a:p>
          <a:p>
            <a:pPr algn="l" rtl="0"/>
            <a:r>
              <a:rPr lang="en-US" sz="2000" dirty="0"/>
              <a:t>print (</a:t>
            </a:r>
            <a:r>
              <a:rPr lang="en-US" sz="2000" dirty="0" err="1"/>
              <a:t>str</a:t>
            </a:r>
            <a:r>
              <a:rPr lang="en-US" sz="2000" dirty="0"/>
              <a:t>[2:])</a:t>
            </a:r>
          </a:p>
          <a:p>
            <a:pPr marL="0" indent="0" algn="l" rtl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llo</a:t>
            </a:r>
            <a:r>
              <a:rPr lang="en-US" sz="2000" b="1" dirty="0"/>
              <a:t> World!</a:t>
            </a:r>
          </a:p>
          <a:p>
            <a:pPr algn="l" rtl="0"/>
            <a:r>
              <a:rPr lang="en-US" sz="2000" dirty="0"/>
              <a:t>print (</a:t>
            </a:r>
            <a:r>
              <a:rPr lang="en-US" sz="2000" dirty="0" err="1"/>
              <a:t>str</a:t>
            </a:r>
            <a:r>
              <a:rPr lang="en-US" sz="2000" dirty="0"/>
              <a:t> * 2)</a:t>
            </a:r>
          </a:p>
          <a:p>
            <a:pPr marL="0" indent="0" algn="l" rtl="0">
              <a:buNone/>
            </a:pPr>
            <a:r>
              <a:rPr lang="en-US" sz="2000" b="1" dirty="0"/>
              <a:t>	Hello </a:t>
            </a:r>
            <a:r>
              <a:rPr lang="en-US" sz="2000" b="1" dirty="0" err="1"/>
              <a:t>World!Hello</a:t>
            </a:r>
            <a:r>
              <a:rPr lang="en-US" sz="2000" b="1" dirty="0"/>
              <a:t> World!</a:t>
            </a:r>
            <a:endParaRPr lang="en-US" sz="2000" dirty="0"/>
          </a:p>
          <a:p>
            <a:pPr algn="l" rtl="0"/>
            <a:r>
              <a:rPr lang="en-US" sz="2000" dirty="0"/>
              <a:t>print (</a:t>
            </a:r>
            <a:r>
              <a:rPr lang="en-US" sz="2000" dirty="0" err="1"/>
              <a:t>str</a:t>
            </a:r>
            <a:r>
              <a:rPr lang="en-US" sz="2000" dirty="0"/>
              <a:t> + "TEST“)</a:t>
            </a:r>
          </a:p>
          <a:p>
            <a:pPr marL="0" indent="0" algn="l" rtl="0">
              <a:buNone/>
            </a:pPr>
            <a:r>
              <a:rPr lang="en-US" sz="2000" b="1" dirty="0"/>
              <a:t>	Hello </a:t>
            </a:r>
            <a:r>
              <a:rPr lang="en-US" sz="2000" b="1" dirty="0" err="1"/>
              <a:t>World!TEST</a:t>
            </a:r>
            <a:endParaRPr lang="fr-FR" sz="2000" b="1" dirty="0"/>
          </a:p>
          <a:p>
            <a:pPr marL="0" indent="0" algn="l" rtl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49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-243408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Lists</a:t>
            </a:r>
            <a:endParaRPr lang="fr-FR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608" y="884784"/>
            <a:ext cx="7467600" cy="657223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fr-FR" sz="2400" dirty="0" err="1"/>
              <a:t>list</a:t>
            </a:r>
            <a:r>
              <a:rPr lang="fr-FR" sz="2400" dirty="0"/>
              <a:t> = [ '</a:t>
            </a:r>
            <a:r>
              <a:rPr lang="fr-FR" sz="2400" dirty="0" err="1"/>
              <a:t>abcd</a:t>
            </a:r>
            <a:r>
              <a:rPr lang="fr-FR" sz="2400" dirty="0"/>
              <a:t>', 786 , 2.23, '</a:t>
            </a:r>
            <a:r>
              <a:rPr lang="fr-FR" sz="2400" dirty="0" err="1"/>
              <a:t>john</a:t>
            </a:r>
            <a:r>
              <a:rPr lang="fr-FR" sz="2400" dirty="0"/>
              <a:t>', 70.2 ]</a:t>
            </a:r>
          </a:p>
          <a:p>
            <a:pPr marL="0" indent="0" algn="l" rtl="0">
              <a:buNone/>
            </a:pPr>
            <a:r>
              <a:rPr lang="fr-FR" sz="2400" dirty="0" err="1"/>
              <a:t>tinylist</a:t>
            </a:r>
            <a:r>
              <a:rPr lang="fr-FR" sz="2400" dirty="0"/>
              <a:t> = [123, '</a:t>
            </a:r>
            <a:r>
              <a:rPr lang="fr-FR" sz="2400" dirty="0" err="1"/>
              <a:t>john</a:t>
            </a:r>
            <a:r>
              <a:rPr lang="fr-FR" sz="2400" dirty="0"/>
              <a:t>’]</a:t>
            </a:r>
          </a:p>
          <a:p>
            <a:pPr marL="0" indent="0" algn="l" rtl="0">
              <a:buNone/>
            </a:pPr>
            <a:endParaRPr lang="fr-FR" sz="2400" dirty="0"/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list</a:t>
            </a:r>
            <a:r>
              <a:rPr lang="fr-FR" sz="2000" dirty="0"/>
              <a:t>)  </a:t>
            </a:r>
          </a:p>
          <a:p>
            <a:pPr marL="0" indent="0" algn="l" rtl="0">
              <a:buNone/>
            </a:pPr>
            <a:r>
              <a:rPr lang="en-US" sz="2000" b="1" dirty="0"/>
              <a:t>	['</a:t>
            </a:r>
            <a:r>
              <a:rPr lang="en-US" sz="2000" b="1" dirty="0" err="1"/>
              <a:t>abcd</a:t>
            </a:r>
            <a:r>
              <a:rPr lang="en-US" sz="2000" b="1" dirty="0"/>
              <a:t>', 786, 2.23, 'john', 70.2]</a:t>
            </a:r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list</a:t>
            </a:r>
            <a:r>
              <a:rPr lang="fr-FR" sz="2000" dirty="0"/>
              <a:t>[0])</a:t>
            </a:r>
          </a:p>
          <a:p>
            <a:pPr marL="0" indent="0" algn="l" rtl="0">
              <a:buNone/>
            </a:pPr>
            <a:r>
              <a:rPr lang="fr-FR" sz="2000" b="1" dirty="0"/>
              <a:t>	</a:t>
            </a:r>
            <a:r>
              <a:rPr lang="fr-FR" sz="2000" b="1" dirty="0" err="1"/>
              <a:t>abcd</a:t>
            </a:r>
            <a:endParaRPr lang="fr-FR" sz="2000" b="1" dirty="0"/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list</a:t>
            </a:r>
            <a:r>
              <a:rPr lang="fr-FR" sz="2000" dirty="0"/>
              <a:t>[1:3])     </a:t>
            </a:r>
          </a:p>
          <a:p>
            <a:pPr marL="0" indent="0" algn="l" rtl="0">
              <a:buNone/>
            </a:pPr>
            <a:r>
              <a:rPr lang="en-US" sz="2000" b="1" dirty="0"/>
              <a:t>	[786, 2.23]</a:t>
            </a:r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tinylist</a:t>
            </a:r>
            <a:r>
              <a:rPr lang="fr-FR" sz="2000" dirty="0"/>
              <a:t> * 2) </a:t>
            </a:r>
          </a:p>
          <a:p>
            <a:pPr marL="0" indent="0" algn="l" rtl="0">
              <a:buNone/>
            </a:pPr>
            <a:r>
              <a:rPr lang="en-US" sz="2000" b="1" dirty="0"/>
              <a:t>	[123, 'john', 123, 'john’]</a:t>
            </a:r>
            <a:r>
              <a:rPr lang="fr-FR" sz="2000" dirty="0"/>
              <a:t> </a:t>
            </a:r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list</a:t>
            </a:r>
            <a:r>
              <a:rPr lang="fr-FR" sz="2000" dirty="0"/>
              <a:t>[2:])</a:t>
            </a:r>
          </a:p>
          <a:p>
            <a:pPr marL="0" indent="0" algn="l" rtl="0">
              <a:buNone/>
            </a:pPr>
            <a:r>
              <a:rPr lang="en-US" sz="2000" b="1" dirty="0"/>
              <a:t>	[2.23, 'john', 70.2]</a:t>
            </a:r>
            <a:endParaRPr lang="fr-FR" sz="2000" dirty="0"/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list</a:t>
            </a:r>
            <a:r>
              <a:rPr lang="fr-FR" sz="2000" dirty="0"/>
              <a:t> + </a:t>
            </a:r>
            <a:r>
              <a:rPr lang="fr-FR" sz="2000" dirty="0" err="1"/>
              <a:t>tinylist</a:t>
            </a:r>
            <a:r>
              <a:rPr lang="fr-FR" sz="2000" dirty="0"/>
              <a:t>)</a:t>
            </a:r>
          </a:p>
          <a:p>
            <a:pPr marL="0" indent="0" algn="l" rtl="0">
              <a:buNone/>
            </a:pPr>
            <a:r>
              <a:rPr lang="en-US" sz="2000" b="1" dirty="0"/>
              <a:t>	['</a:t>
            </a:r>
            <a:r>
              <a:rPr lang="en-US" sz="2000" b="1" dirty="0" err="1"/>
              <a:t>abcd</a:t>
            </a:r>
            <a:r>
              <a:rPr lang="en-US" sz="2000" b="1" dirty="0"/>
              <a:t>', 786, 2.23, 'john', 70.2, 123, 'john’]</a:t>
            </a:r>
          </a:p>
          <a:p>
            <a:pPr marL="0" indent="0" algn="l" rtl="0">
              <a:buNone/>
            </a:pPr>
            <a:endParaRPr lang="fr-FR" sz="2400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F56600C2-99CA-435E-9CAE-4F3CB7662D28}"/>
              </a:ext>
            </a:extLst>
          </p:cNvPr>
          <p:cNvSpPr txBox="1">
            <a:spLocks/>
          </p:cNvSpPr>
          <p:nvPr/>
        </p:nvSpPr>
        <p:spPr>
          <a:xfrm>
            <a:off x="6228184" y="2060848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itchFamily="34" charset="0"/>
              <a:buNone/>
            </a:pPr>
            <a:endParaRPr lang="fr-FR" sz="2400" dirty="0"/>
          </a:p>
          <a:p>
            <a:pPr marL="0" indent="0" algn="l" rtl="0">
              <a:buNone/>
            </a:pPr>
            <a:endParaRPr lang="en-US" sz="2400" b="1" dirty="0"/>
          </a:p>
          <a:p>
            <a:pPr marL="0" indent="0" algn="l" rtl="0">
              <a:buFont typeface="Arial" pitchFamily="34" charset="0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rmal_TP101859858">
  <a:themeElements>
    <a:clrScheme name="טכני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13183</TotalTime>
  <Words>3769</Words>
  <Application>Microsoft Office PowerPoint</Application>
  <PresentationFormat>‫הצגה על המסך (4:3)</PresentationFormat>
  <Paragraphs>571</Paragraphs>
  <Slides>43</Slides>
  <Notes>33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43</vt:i4>
      </vt:variant>
    </vt:vector>
  </HeadingPairs>
  <TitlesOfParts>
    <vt:vector size="47" baseType="lpstr">
      <vt:lpstr>Arial</vt:lpstr>
      <vt:lpstr>Calibri</vt:lpstr>
      <vt:lpstr>Wingdings</vt:lpstr>
      <vt:lpstr>1_thermal_TP101859858</vt:lpstr>
      <vt:lpstr>Python</vt:lpstr>
      <vt:lpstr>Python </vt:lpstr>
      <vt:lpstr>Python</vt:lpstr>
      <vt:lpstr>Python</vt:lpstr>
      <vt:lpstr>Python</vt:lpstr>
      <vt:lpstr>Datatypes</vt:lpstr>
      <vt:lpstr>הצבת ערכים למשתנים</vt:lpstr>
      <vt:lpstr>String</vt:lpstr>
      <vt:lpstr>Lists</vt:lpstr>
      <vt:lpstr>Tuples </vt:lpstr>
      <vt:lpstr>מצגת של PowerPoint‏</vt:lpstr>
      <vt:lpstr>מערכים מקוננים</vt:lpstr>
      <vt:lpstr>Dictionary</vt:lpstr>
      <vt:lpstr>אופרטורים</vt:lpstr>
      <vt:lpstr>אופרטורים  - מתמטיים</vt:lpstr>
      <vt:lpstr>אופרטורים - בינריים</vt:lpstr>
      <vt:lpstr>Conditional Statement</vt:lpstr>
      <vt:lpstr>Conditional Statement</vt:lpstr>
      <vt:lpstr>Loops - While </vt:lpstr>
      <vt:lpstr>Loops - For </vt:lpstr>
      <vt:lpstr>Loops - For </vt:lpstr>
      <vt:lpstr>Functions </vt:lpstr>
      <vt:lpstr>Functions</vt:lpstr>
      <vt:lpstr>Anonymous Functions</vt:lpstr>
      <vt:lpstr>תרגיל -</vt:lpstr>
      <vt:lpstr>תרגיל -</vt:lpstr>
      <vt:lpstr>פתרון - </vt:lpstr>
      <vt:lpstr>תרגיל -</vt:lpstr>
      <vt:lpstr>תרגיל - </vt:lpstr>
      <vt:lpstr>תרגיל - </vt:lpstr>
      <vt:lpstr>פתרון - </vt:lpstr>
      <vt:lpstr>Spark</vt:lpstr>
      <vt:lpstr>Spark </vt:lpstr>
      <vt:lpstr>Resilient Distributed Dataset (RDD)</vt:lpstr>
      <vt:lpstr>Word Count</vt:lpstr>
      <vt:lpstr>Sort by Key</vt:lpstr>
      <vt:lpstr>Sort by Value</vt:lpstr>
      <vt:lpstr>Bi-grams</vt:lpstr>
      <vt:lpstr>Tri-grams</vt:lpstr>
      <vt:lpstr>מימוש Bi-grams ב-Spark</vt:lpstr>
      <vt:lpstr>מימוש Bi-grams ב-Spark</vt:lpstr>
      <vt:lpstr>מצגת של PowerPoint‏</vt:lpstr>
      <vt:lpstr>תרגיל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בקורס בסיסי נתונים</dc:title>
  <dc:creator>Netanel</dc:creator>
  <cp:lastModifiedBy>חיה לוינגר</cp:lastModifiedBy>
  <cp:revision>288</cp:revision>
  <dcterms:created xsi:type="dcterms:W3CDTF">2017-04-18T08:19:34Z</dcterms:created>
  <dcterms:modified xsi:type="dcterms:W3CDTF">2020-05-21T06:40:57Z</dcterms:modified>
</cp:coreProperties>
</file>