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58" r:id="rId4"/>
    <p:sldId id="269" r:id="rId5"/>
    <p:sldId id="260" r:id="rId6"/>
    <p:sldId id="261" r:id="rId7"/>
    <p:sldId id="271" r:id="rId8"/>
    <p:sldId id="270" r:id="rId9"/>
    <p:sldId id="272" r:id="rId10"/>
    <p:sldId id="273" r:id="rId11"/>
    <p:sldId id="274" r:id="rId12"/>
    <p:sldId id="275" r:id="rId13"/>
    <p:sldId id="276" r:id="rId14"/>
    <p:sldId id="263" r:id="rId15"/>
    <p:sldId id="264" r:id="rId16"/>
    <p:sldId id="265" r:id="rId17"/>
    <p:sldId id="266" r:id="rId18"/>
    <p:sldId id="277"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128" autoAdjust="0"/>
  </p:normalViewPr>
  <p:slideViewPr>
    <p:cSldViewPr snapToGrid="0">
      <p:cViewPr varScale="1">
        <p:scale>
          <a:sx n="65" d="100"/>
          <a:sy n="65" d="100"/>
        </p:scale>
        <p:origin x="135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28T09:45:16.0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1,'1496'0,"-1341"13,-3-1,-129-10,38 6,-5 1,-20-6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28T09:48:15.19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2,'6'4,"1"-1,-1 1,1-2,-1 1,1-1,0 0,0 0,0-1,1 0,-1 0,10 0,14 3,40 7,112 2,75-14,-89-2,480 3,-629-1,1-1,-1-2,0 0,31-10,-29 7,0 1,1 1,34-3,104 8,-136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28T10:13:44.7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52,'13'0,"54"0,127-15,-49-1,-47 7,38-1,156 9,-129 3,280-2,-419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28T10:13:46.13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50,'24'-1,"44"-8,0 0,521 1,-342 10,-109 0,149-4,-165-10,65-1,-135 14,-26-1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DBACF75E-E9E0-46CD-9F03-1FE843A7A4FB}" type="datetimeFigureOut">
              <a:rPr lang="en-US" smtClean="0"/>
              <a:t>12/29/2021</a:t>
            </a:fld>
            <a:endParaRPr lang="en-US"/>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FB1E8730-ACE8-464E-9566-9727F7F78D3C}" type="slidenum">
              <a:rPr lang="en-US" smtClean="0"/>
              <a:t>‹#›</a:t>
            </a:fld>
            <a:endParaRPr lang="en-US"/>
          </a:p>
        </p:txBody>
      </p:sp>
    </p:spTree>
    <p:extLst>
      <p:ext uri="{BB962C8B-B14F-4D97-AF65-F5344CB8AC3E}">
        <p14:creationId xmlns:p14="http://schemas.microsoft.com/office/powerpoint/2010/main" val="155678959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he-IL"/>
              <a:t>עבודה עם תמונות היא טריקית בגלל המימדים שלהם ולכן נעדיף להמיר את התמונות למערכי פיקסלים, צעד נהוג כשמעבדים ולומדים תמונות</a:t>
            </a:r>
          </a:p>
          <a:p>
            <a:pPr marL="171450" indent="-171450">
              <a:buFont typeface="Arial" panose="020B0604020202020204" pitchFamily="34" charset="0"/>
              <a:buChar char="•"/>
            </a:pPr>
            <a:endParaRPr lang="he-IL"/>
          </a:p>
          <a:p>
            <a:pPr marL="171450" indent="-171450">
              <a:buFont typeface="Arial" panose="020B0604020202020204" pitchFamily="34" charset="0"/>
              <a:buChar char="•"/>
            </a:pPr>
            <a:r>
              <a:rPr lang="he-IL"/>
              <a:t>צעד נוסף וחשוב כשמאמנים מודלים על תמונות הוא להסיר מידע שהוא לא רלוונטי. במקרה שלנו הסרנו את צבע התמונה באמצעות הסרת המימד השלישי</a:t>
            </a:r>
            <a:endParaRPr lang="en-US"/>
          </a:p>
        </p:txBody>
      </p:sp>
      <p:sp>
        <p:nvSpPr>
          <p:cNvPr id="4" name="מציין מיקום של מספר שקופית 3"/>
          <p:cNvSpPr>
            <a:spLocks noGrp="1"/>
          </p:cNvSpPr>
          <p:nvPr>
            <p:ph type="sldNum" sz="quarter" idx="5"/>
          </p:nvPr>
        </p:nvSpPr>
        <p:spPr/>
        <p:txBody>
          <a:bodyPr/>
          <a:lstStyle/>
          <a:p>
            <a:fld id="{FB1E8730-ACE8-464E-9566-9727F7F78D3C}" type="slidenum">
              <a:rPr lang="en-US" smtClean="0"/>
              <a:t>5</a:t>
            </a:fld>
            <a:endParaRPr lang="en-US"/>
          </a:p>
        </p:txBody>
      </p:sp>
    </p:spTree>
    <p:extLst>
      <p:ext uri="{BB962C8B-B14F-4D97-AF65-F5344CB8AC3E}">
        <p14:creationId xmlns:p14="http://schemas.microsoft.com/office/powerpoint/2010/main" val="2188386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a:t>בתמונה ניתן לראות כיצד רשת הנוירונים שלנו קוראת את התמונה,</a:t>
            </a:r>
          </a:p>
          <a:p>
            <a:r>
              <a:rPr lang="he-IL"/>
              <a:t>באמצעות שלושה ערוצים שונים </a:t>
            </a:r>
            <a:r>
              <a:rPr lang="en-US"/>
              <a:t>RGB</a:t>
            </a:r>
            <a:r>
              <a:rPr lang="he-IL"/>
              <a:t> ,</a:t>
            </a:r>
          </a:p>
          <a:p>
            <a:r>
              <a:rPr lang="he-IL"/>
              <a:t>מבצעת מיפוי של הפיקסלים. </a:t>
            </a:r>
          </a:p>
          <a:p>
            <a:endParaRPr lang="en-US"/>
          </a:p>
        </p:txBody>
      </p:sp>
      <p:sp>
        <p:nvSpPr>
          <p:cNvPr id="4" name="מציין מיקום של מספר שקופית 3"/>
          <p:cNvSpPr>
            <a:spLocks noGrp="1"/>
          </p:cNvSpPr>
          <p:nvPr>
            <p:ph type="sldNum" sz="quarter" idx="5"/>
          </p:nvPr>
        </p:nvSpPr>
        <p:spPr/>
        <p:txBody>
          <a:bodyPr/>
          <a:lstStyle/>
          <a:p>
            <a:fld id="{FB1E8730-ACE8-464E-9566-9727F7F78D3C}" type="slidenum">
              <a:rPr lang="en-US" smtClean="0"/>
              <a:t>6</a:t>
            </a:fld>
            <a:endParaRPr lang="en-US"/>
          </a:p>
        </p:txBody>
      </p:sp>
    </p:spTree>
    <p:extLst>
      <p:ext uri="{BB962C8B-B14F-4D97-AF65-F5344CB8AC3E}">
        <p14:creationId xmlns:p14="http://schemas.microsoft.com/office/powerpoint/2010/main" val="622191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he-IL"/>
              <a:t>יעילות: במקום 3 </a:t>
            </a:r>
            <a:r>
              <a:rPr lang="en-US"/>
              <a:t>convolutions</a:t>
            </a:r>
            <a:r>
              <a:rPr lang="he-IL"/>
              <a:t> שהרשת שלנו תבצע, היא תצטרך לבצע רק </a:t>
            </a:r>
            <a:r>
              <a:rPr lang="en-US"/>
              <a:t>convulotion</a:t>
            </a:r>
            <a:r>
              <a:rPr lang="he-IL"/>
              <a:t> אחד</a:t>
            </a:r>
          </a:p>
          <a:p>
            <a:pPr marL="171450" indent="-171450">
              <a:buFont typeface="Arial" panose="020B0604020202020204" pitchFamily="34" charset="0"/>
              <a:buChar char="•"/>
            </a:pPr>
            <a:endParaRPr lang="he-IL"/>
          </a:p>
          <a:p>
            <a:pPr marL="171450" indent="-171450">
              <a:buFont typeface="Arial" panose="020B0604020202020204" pitchFamily="34" charset="0"/>
              <a:buChar char="•"/>
            </a:pPr>
            <a:r>
              <a:rPr lang="he-IL"/>
              <a:t>חשיבות :</a:t>
            </a:r>
            <a:r>
              <a:rPr lang="en-US"/>
              <a:t> </a:t>
            </a:r>
            <a:r>
              <a:rPr lang="he-IL"/>
              <a:t>המודל שלנו לא צריך להתחשב בצבעים , אלא רק בקווי המתאר</a:t>
            </a:r>
          </a:p>
          <a:p>
            <a:pPr marL="171450" indent="-171450">
              <a:buFont typeface="Arial" panose="020B0604020202020204" pitchFamily="34" charset="0"/>
              <a:buChar char="•"/>
            </a:pPr>
            <a:endParaRPr lang="he-IL"/>
          </a:p>
          <a:p>
            <a:pPr marL="171450" indent="-171450">
              <a:buFont typeface="Arial" panose="020B0604020202020204" pitchFamily="34" charset="0"/>
              <a:buChar char="•"/>
            </a:pPr>
            <a:r>
              <a:rPr lang="he-IL"/>
              <a:t>פורמט שחור לבן עוזר לנו להכליל את המידע שלנו , להוריד את כמות הדאטה שהמודל צריך ללמוד</a:t>
            </a:r>
          </a:p>
          <a:p>
            <a:endParaRPr lang="en-US"/>
          </a:p>
        </p:txBody>
      </p:sp>
      <p:sp>
        <p:nvSpPr>
          <p:cNvPr id="4" name="מציין מיקום של מספר שקופית 3"/>
          <p:cNvSpPr>
            <a:spLocks noGrp="1"/>
          </p:cNvSpPr>
          <p:nvPr>
            <p:ph type="sldNum" sz="quarter" idx="5"/>
          </p:nvPr>
        </p:nvSpPr>
        <p:spPr/>
        <p:txBody>
          <a:bodyPr/>
          <a:lstStyle/>
          <a:p>
            <a:fld id="{FB1E8730-ACE8-464E-9566-9727F7F78D3C}" type="slidenum">
              <a:rPr lang="en-US" smtClean="0"/>
              <a:t>7</a:t>
            </a:fld>
            <a:endParaRPr lang="en-US"/>
          </a:p>
        </p:txBody>
      </p:sp>
    </p:spTree>
    <p:extLst>
      <p:ext uri="{BB962C8B-B14F-4D97-AF65-F5344CB8AC3E}">
        <p14:creationId xmlns:p14="http://schemas.microsoft.com/office/powerpoint/2010/main" val="3784548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a:t>המרת הנתונים לערכים בין 0 ל-1 מאפשרת ביצועים טובים יותר של המודל. </a:t>
            </a:r>
            <a:endParaRPr lang="en-US"/>
          </a:p>
        </p:txBody>
      </p:sp>
      <p:sp>
        <p:nvSpPr>
          <p:cNvPr id="4" name="מציין מיקום של מספר שקופית 3"/>
          <p:cNvSpPr>
            <a:spLocks noGrp="1"/>
          </p:cNvSpPr>
          <p:nvPr>
            <p:ph type="sldNum" sz="quarter" idx="5"/>
          </p:nvPr>
        </p:nvSpPr>
        <p:spPr/>
        <p:txBody>
          <a:bodyPr/>
          <a:lstStyle/>
          <a:p>
            <a:fld id="{FB1E8730-ACE8-464E-9566-9727F7F78D3C}" type="slidenum">
              <a:rPr lang="en-US" smtClean="0"/>
              <a:t>8</a:t>
            </a:fld>
            <a:endParaRPr lang="en-US"/>
          </a:p>
        </p:txBody>
      </p:sp>
    </p:spTree>
    <p:extLst>
      <p:ext uri="{BB962C8B-B14F-4D97-AF65-F5344CB8AC3E}">
        <p14:creationId xmlns:p14="http://schemas.microsoft.com/office/powerpoint/2010/main" val="1646670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a:t>להסביר על </a:t>
            </a:r>
            <a:r>
              <a:rPr lang="en-US"/>
              <a:t>CONV2D</a:t>
            </a:r>
          </a:p>
          <a:p>
            <a:r>
              <a:rPr lang="en-US"/>
              <a:t>RELU</a:t>
            </a:r>
            <a:endParaRPr lang="he-IL"/>
          </a:p>
          <a:p>
            <a:r>
              <a:rPr lang="en-US"/>
              <a:t>FLATTEN</a:t>
            </a:r>
          </a:p>
          <a:p>
            <a:r>
              <a:rPr lang="en-US"/>
              <a:t>DENSE</a:t>
            </a:r>
            <a:endParaRPr lang="he-IL"/>
          </a:p>
          <a:p>
            <a:r>
              <a:rPr lang="en-US"/>
              <a:t>SOFT-MAX</a:t>
            </a:r>
            <a:endParaRPr lang="he-IL"/>
          </a:p>
          <a:p>
            <a:r>
              <a:rPr lang="en-US"/>
              <a:t>SEQUENTIAL</a:t>
            </a:r>
          </a:p>
        </p:txBody>
      </p:sp>
      <p:sp>
        <p:nvSpPr>
          <p:cNvPr id="4" name="מציין מיקום של מספר שקופית 3"/>
          <p:cNvSpPr>
            <a:spLocks noGrp="1"/>
          </p:cNvSpPr>
          <p:nvPr>
            <p:ph type="sldNum" sz="quarter" idx="5"/>
          </p:nvPr>
        </p:nvSpPr>
        <p:spPr/>
        <p:txBody>
          <a:bodyPr/>
          <a:lstStyle/>
          <a:p>
            <a:fld id="{FB1E8730-ACE8-464E-9566-9727F7F78D3C}" type="slidenum">
              <a:rPr lang="en-US" smtClean="0"/>
              <a:t>9</a:t>
            </a:fld>
            <a:endParaRPr lang="en-US"/>
          </a:p>
        </p:txBody>
      </p:sp>
    </p:spTree>
    <p:extLst>
      <p:ext uri="{BB962C8B-B14F-4D97-AF65-F5344CB8AC3E}">
        <p14:creationId xmlns:p14="http://schemas.microsoft.com/office/powerpoint/2010/main" val="2839503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a:p>
        </p:txBody>
      </p:sp>
      <p:sp>
        <p:nvSpPr>
          <p:cNvPr id="4" name="מציין מיקום של מספר שקופית 3"/>
          <p:cNvSpPr>
            <a:spLocks noGrp="1"/>
          </p:cNvSpPr>
          <p:nvPr>
            <p:ph type="sldNum" sz="quarter" idx="5"/>
          </p:nvPr>
        </p:nvSpPr>
        <p:spPr/>
        <p:txBody>
          <a:bodyPr/>
          <a:lstStyle/>
          <a:p>
            <a:fld id="{FB1E8730-ACE8-464E-9566-9727F7F78D3C}" type="slidenum">
              <a:rPr lang="en-US" smtClean="0"/>
              <a:t>10</a:t>
            </a:fld>
            <a:endParaRPr lang="en-US"/>
          </a:p>
        </p:txBody>
      </p:sp>
    </p:spTree>
    <p:extLst>
      <p:ext uri="{BB962C8B-B14F-4D97-AF65-F5344CB8AC3E}">
        <p14:creationId xmlns:p14="http://schemas.microsoft.com/office/powerpoint/2010/main" val="2259650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a:p>
          <a:p>
            <a:r>
              <a:rPr lang="he-IL"/>
              <a:t>הפיתרון- הורדת "האיכות" של התמונה – הורדת החשיבות של כל פיקסל בעזרת חישוב ממוצע של כמות פיקסלים מסויימת וייצוגם רק בעזרת פיקסל יחיד</a:t>
            </a:r>
            <a:endParaRPr lang="en-US"/>
          </a:p>
          <a:p>
            <a:r>
              <a:rPr lang="he-IL"/>
              <a:t>שכבת ה-דנס תהווה ייצוג ביניים של המידע ובתקווה "תתפוס" את המידע החשוב ותנקז אותו עם השכבה האחרונה ל-3 נוירונים. </a:t>
            </a:r>
            <a:endParaRPr lang="en-US"/>
          </a:p>
        </p:txBody>
      </p:sp>
      <p:sp>
        <p:nvSpPr>
          <p:cNvPr id="4" name="מציין מיקום של מספר שקופית 3"/>
          <p:cNvSpPr>
            <a:spLocks noGrp="1"/>
          </p:cNvSpPr>
          <p:nvPr>
            <p:ph type="sldNum" sz="quarter" idx="5"/>
          </p:nvPr>
        </p:nvSpPr>
        <p:spPr/>
        <p:txBody>
          <a:bodyPr/>
          <a:lstStyle/>
          <a:p>
            <a:fld id="{FB1E8730-ACE8-464E-9566-9727F7F78D3C}" type="slidenum">
              <a:rPr lang="en-US" smtClean="0"/>
              <a:t>11</a:t>
            </a:fld>
            <a:endParaRPr lang="en-US"/>
          </a:p>
        </p:txBody>
      </p:sp>
    </p:spTree>
    <p:extLst>
      <p:ext uri="{BB962C8B-B14F-4D97-AF65-F5344CB8AC3E}">
        <p14:creationId xmlns:p14="http://schemas.microsoft.com/office/powerpoint/2010/main" val="280715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a:t>התוצאות השתפרו, אבל עדיין לא מספיק.</a:t>
            </a:r>
            <a:endParaRPr lang="en-US"/>
          </a:p>
        </p:txBody>
      </p:sp>
      <p:sp>
        <p:nvSpPr>
          <p:cNvPr id="4" name="מציין מיקום של מספר שקופית 3"/>
          <p:cNvSpPr>
            <a:spLocks noGrp="1"/>
          </p:cNvSpPr>
          <p:nvPr>
            <p:ph type="sldNum" sz="quarter" idx="5"/>
          </p:nvPr>
        </p:nvSpPr>
        <p:spPr/>
        <p:txBody>
          <a:bodyPr/>
          <a:lstStyle/>
          <a:p>
            <a:fld id="{FB1E8730-ACE8-464E-9566-9727F7F78D3C}" type="slidenum">
              <a:rPr lang="en-US" smtClean="0"/>
              <a:t>12</a:t>
            </a:fld>
            <a:endParaRPr lang="en-US"/>
          </a:p>
        </p:txBody>
      </p:sp>
    </p:spTree>
    <p:extLst>
      <p:ext uri="{BB962C8B-B14F-4D97-AF65-F5344CB8AC3E}">
        <p14:creationId xmlns:p14="http://schemas.microsoft.com/office/powerpoint/2010/main" val="2773380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a:t>הפונקציה תוך כדי אימון מוותרת על חצי מהקשרים שנוצרו ברשת שלנו .</a:t>
            </a:r>
          </a:p>
          <a:p>
            <a:endParaRPr lang="en-US"/>
          </a:p>
        </p:txBody>
      </p:sp>
      <p:sp>
        <p:nvSpPr>
          <p:cNvPr id="4" name="מציין מיקום של מספר שקופית 3"/>
          <p:cNvSpPr>
            <a:spLocks noGrp="1"/>
          </p:cNvSpPr>
          <p:nvPr>
            <p:ph type="sldNum" sz="quarter" idx="5"/>
          </p:nvPr>
        </p:nvSpPr>
        <p:spPr/>
        <p:txBody>
          <a:bodyPr/>
          <a:lstStyle/>
          <a:p>
            <a:fld id="{FB1E8730-ACE8-464E-9566-9727F7F78D3C}" type="slidenum">
              <a:rPr lang="en-US" smtClean="0"/>
              <a:t>13</a:t>
            </a:fld>
            <a:endParaRPr lang="en-US"/>
          </a:p>
        </p:txBody>
      </p:sp>
    </p:spTree>
    <p:extLst>
      <p:ext uri="{BB962C8B-B14F-4D97-AF65-F5344CB8AC3E}">
        <p14:creationId xmlns:p14="http://schemas.microsoft.com/office/powerpoint/2010/main" val="262582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12/29/2021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12/29/2021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12/29/2021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12/29/2021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12/29/2021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customXml" Target="../ink/ink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customXml" Target="../ink/ink3.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customXml" Target="../ink/ink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A6A78-3C29-4B02-8305-809CD5304D65}"/>
              </a:ext>
            </a:extLst>
          </p:cNvPr>
          <p:cNvSpPr>
            <a:spLocks noGrp="1"/>
          </p:cNvSpPr>
          <p:nvPr>
            <p:ph type="ctrTitle"/>
          </p:nvPr>
        </p:nvSpPr>
        <p:spPr/>
        <p:txBody>
          <a:bodyPr/>
          <a:lstStyle/>
          <a:p>
            <a:r>
              <a:rPr lang="fr-FR" dirty="0"/>
              <a:t>Rock Paper Scissors </a:t>
            </a:r>
            <a:br>
              <a:rPr lang="fr-FR" dirty="0"/>
            </a:br>
            <a:r>
              <a:rPr lang="fr-FR" sz="2400" dirty="0"/>
              <a:t>Image Classification</a:t>
            </a:r>
            <a:endParaRPr lang="LID4096" dirty="0"/>
          </a:p>
        </p:txBody>
      </p:sp>
      <p:sp>
        <p:nvSpPr>
          <p:cNvPr id="3" name="Subtitle 2">
            <a:extLst>
              <a:ext uri="{FF2B5EF4-FFF2-40B4-BE49-F238E27FC236}">
                <a16:creationId xmlns:a16="http://schemas.microsoft.com/office/drawing/2014/main" id="{C75F9939-0E70-4C28-8DD1-969227EDE2FD}"/>
              </a:ext>
            </a:extLst>
          </p:cNvPr>
          <p:cNvSpPr>
            <a:spLocks noGrp="1"/>
          </p:cNvSpPr>
          <p:nvPr>
            <p:ph type="subTitle" idx="1"/>
          </p:nvPr>
        </p:nvSpPr>
        <p:spPr>
          <a:xfrm>
            <a:off x="581191" y="2647399"/>
            <a:ext cx="10993546" cy="590321"/>
          </a:xfrm>
        </p:spPr>
        <p:txBody>
          <a:bodyPr/>
          <a:lstStyle/>
          <a:p>
            <a:r>
              <a:rPr lang="sv-SE" dirty="0"/>
              <a:t>by Matan-Ben Nagar &amp; Yaara Kresner-Barak</a:t>
            </a:r>
            <a:endParaRPr lang="LID4096" dirty="0"/>
          </a:p>
        </p:txBody>
      </p:sp>
      <p:pic>
        <p:nvPicPr>
          <p:cNvPr id="5" name="Picture 4">
            <a:extLst>
              <a:ext uri="{FF2B5EF4-FFF2-40B4-BE49-F238E27FC236}">
                <a16:creationId xmlns:a16="http://schemas.microsoft.com/office/drawing/2014/main" id="{77ADC20F-4558-4AF9-89AA-826A2741334A}"/>
              </a:ext>
            </a:extLst>
          </p:cNvPr>
          <p:cNvPicPr>
            <a:picLocks noChangeAspect="1"/>
          </p:cNvPicPr>
          <p:nvPr/>
        </p:nvPicPr>
        <p:blipFill>
          <a:blip r:embed="rId2"/>
          <a:stretch>
            <a:fillRect/>
          </a:stretch>
        </p:blipFill>
        <p:spPr>
          <a:xfrm>
            <a:off x="6962775" y="573314"/>
            <a:ext cx="4135715" cy="2369246"/>
          </a:xfrm>
          <a:prstGeom prst="rect">
            <a:avLst/>
          </a:prstGeom>
        </p:spPr>
      </p:pic>
    </p:spTree>
    <p:extLst>
      <p:ext uri="{BB962C8B-B14F-4D97-AF65-F5344CB8AC3E}">
        <p14:creationId xmlns:p14="http://schemas.microsoft.com/office/powerpoint/2010/main" val="517194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1D78083-F3C2-4A34-8FB7-32A721405106}"/>
              </a:ext>
            </a:extLst>
          </p:cNvPr>
          <p:cNvSpPr>
            <a:spLocks noGrp="1"/>
          </p:cNvSpPr>
          <p:nvPr>
            <p:ph type="title"/>
          </p:nvPr>
        </p:nvSpPr>
        <p:spPr/>
        <p:txBody>
          <a:bodyPr/>
          <a:lstStyle/>
          <a:p>
            <a:r>
              <a:rPr lang="en-US"/>
              <a:t>OVERFITTING</a:t>
            </a:r>
          </a:p>
        </p:txBody>
      </p:sp>
      <p:pic>
        <p:nvPicPr>
          <p:cNvPr id="4" name="מציין מיקום תוכן 3">
            <a:extLst>
              <a:ext uri="{FF2B5EF4-FFF2-40B4-BE49-F238E27FC236}">
                <a16:creationId xmlns:a16="http://schemas.microsoft.com/office/drawing/2014/main" id="{541323BF-8879-45F3-86C7-0E4B5C4DE562}"/>
              </a:ext>
            </a:extLst>
          </p:cNvPr>
          <p:cNvPicPr>
            <a:picLocks noGrp="1" noChangeAspect="1"/>
          </p:cNvPicPr>
          <p:nvPr>
            <p:ph idx="1"/>
          </p:nvPr>
        </p:nvPicPr>
        <p:blipFill rotWithShape="1">
          <a:blip r:embed="rId3"/>
          <a:srcRect l="-255" t="46942"/>
          <a:stretch/>
        </p:blipFill>
        <p:spPr>
          <a:xfrm>
            <a:off x="581191" y="2798558"/>
            <a:ext cx="10163907" cy="2198731"/>
          </a:xfrm>
          <a:prstGeom prst="rect">
            <a:avLst/>
          </a:prstGeom>
        </p:spPr>
      </p:pic>
      <p:sp>
        <p:nvSpPr>
          <p:cNvPr id="5" name="תיבת טקסט 4">
            <a:extLst>
              <a:ext uri="{FF2B5EF4-FFF2-40B4-BE49-F238E27FC236}">
                <a16:creationId xmlns:a16="http://schemas.microsoft.com/office/drawing/2014/main" id="{F89E5903-A26C-4792-BBCF-FFB4554B31A7}"/>
              </a:ext>
            </a:extLst>
          </p:cNvPr>
          <p:cNvSpPr txBox="1"/>
          <p:nvPr/>
        </p:nvSpPr>
        <p:spPr>
          <a:xfrm>
            <a:off x="581190" y="1911545"/>
            <a:ext cx="10163907" cy="830997"/>
          </a:xfrm>
          <a:prstGeom prst="rect">
            <a:avLst/>
          </a:prstGeom>
          <a:noFill/>
        </p:spPr>
        <p:txBody>
          <a:bodyPr wrap="square" rtlCol="0">
            <a:spAutoFit/>
          </a:bodyPr>
          <a:lstStyle/>
          <a:p>
            <a:pPr algn="ctr"/>
            <a:r>
              <a:rPr lang="en-US" sz="2400"/>
              <a:t>Apparently our data was overfitting. </a:t>
            </a:r>
          </a:p>
          <a:p>
            <a:pPr algn="ctr"/>
            <a:r>
              <a:rPr lang="en-US" sz="2400"/>
              <a:t>We can see it by the training results vs testing results.</a:t>
            </a:r>
          </a:p>
        </p:txBody>
      </p:sp>
      <p:sp>
        <p:nvSpPr>
          <p:cNvPr id="6" name="תיבת טקסט 5">
            <a:extLst>
              <a:ext uri="{FF2B5EF4-FFF2-40B4-BE49-F238E27FC236}">
                <a16:creationId xmlns:a16="http://schemas.microsoft.com/office/drawing/2014/main" id="{C1892F2B-7A2C-4656-BEAD-45754C6DF34B}"/>
              </a:ext>
            </a:extLst>
          </p:cNvPr>
          <p:cNvSpPr txBox="1"/>
          <p:nvPr/>
        </p:nvSpPr>
        <p:spPr>
          <a:xfrm>
            <a:off x="581191" y="5185458"/>
            <a:ext cx="10163907" cy="1569660"/>
          </a:xfrm>
          <a:prstGeom prst="rect">
            <a:avLst/>
          </a:prstGeom>
          <a:noFill/>
        </p:spPr>
        <p:txBody>
          <a:bodyPr wrap="square" rtlCol="0">
            <a:spAutoFit/>
          </a:bodyPr>
          <a:lstStyle/>
          <a:p>
            <a:pPr algn="ctr"/>
            <a:r>
              <a:rPr lang="en-US" sz="2400" b="1"/>
              <a:t>Why?</a:t>
            </a:r>
          </a:p>
          <a:p>
            <a:pPr marL="342900" indent="-342900" algn="ctr">
              <a:buAutoNum type="arabicPeriod"/>
            </a:pPr>
            <a:r>
              <a:rPr lang="en-US" sz="2400"/>
              <a:t>We don’t have that many training images in our dataset</a:t>
            </a:r>
          </a:p>
          <a:p>
            <a:pPr marL="342900" indent="-342900" algn="ctr">
              <a:buAutoNum type="arabicPeriod"/>
            </a:pPr>
            <a:r>
              <a:rPr lang="en-US" sz="2400"/>
              <a:t>Our images are 300x300 which is high, and the convolutional recgtangle is 3x3 which is very small.</a:t>
            </a:r>
          </a:p>
        </p:txBody>
      </p:sp>
    </p:spTree>
    <p:extLst>
      <p:ext uri="{BB962C8B-B14F-4D97-AF65-F5344CB8AC3E}">
        <p14:creationId xmlns:p14="http://schemas.microsoft.com/office/powerpoint/2010/main" val="2664135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EC2F062-1357-4690-8C59-A8A5ACAA2BAE}"/>
              </a:ext>
            </a:extLst>
          </p:cNvPr>
          <p:cNvSpPr>
            <a:spLocks noGrp="1"/>
          </p:cNvSpPr>
          <p:nvPr>
            <p:ph type="title"/>
          </p:nvPr>
        </p:nvSpPr>
        <p:spPr/>
        <p:txBody>
          <a:bodyPr/>
          <a:lstStyle/>
          <a:p>
            <a:r>
              <a:rPr lang="en-US"/>
              <a:t>Attempt 2 – reducing the size of the images</a:t>
            </a:r>
          </a:p>
        </p:txBody>
      </p:sp>
      <p:sp>
        <p:nvSpPr>
          <p:cNvPr id="9" name="מציין מיקום תוכן 8">
            <a:extLst>
              <a:ext uri="{FF2B5EF4-FFF2-40B4-BE49-F238E27FC236}">
                <a16:creationId xmlns:a16="http://schemas.microsoft.com/office/drawing/2014/main" id="{E401BB2D-F19D-44CF-9075-09CF4022A26F}"/>
              </a:ext>
            </a:extLst>
          </p:cNvPr>
          <p:cNvSpPr>
            <a:spLocks noGrp="1"/>
          </p:cNvSpPr>
          <p:nvPr>
            <p:ph idx="1"/>
          </p:nvPr>
        </p:nvSpPr>
        <p:spPr>
          <a:xfrm>
            <a:off x="298939" y="4774676"/>
            <a:ext cx="5972908" cy="1805660"/>
          </a:xfrm>
        </p:spPr>
        <p:txBody>
          <a:bodyPr>
            <a:normAutofit/>
          </a:bodyPr>
          <a:lstStyle/>
          <a:p>
            <a:pPr marL="0" indent="0" algn="ctr">
              <a:buNone/>
            </a:pPr>
            <a:r>
              <a:rPr lang="en-US" sz="2400" b="1" u="sng"/>
              <a:t>AveragePooling2D</a:t>
            </a:r>
          </a:p>
          <a:p>
            <a:pPr marL="0" indent="0" algn="ctr">
              <a:buNone/>
            </a:pPr>
            <a:r>
              <a:rPr lang="en-US" sz="2400"/>
              <a:t>The function will iterate the image using a a square and creating new pixels based on the average pixels. </a:t>
            </a:r>
          </a:p>
        </p:txBody>
      </p:sp>
      <p:pic>
        <p:nvPicPr>
          <p:cNvPr id="11" name="תמונה 10">
            <a:extLst>
              <a:ext uri="{FF2B5EF4-FFF2-40B4-BE49-F238E27FC236}">
                <a16:creationId xmlns:a16="http://schemas.microsoft.com/office/drawing/2014/main" id="{70284DE8-5DD4-4CBB-88F4-38CABB353450}"/>
              </a:ext>
            </a:extLst>
          </p:cNvPr>
          <p:cNvPicPr>
            <a:picLocks noChangeAspect="1"/>
          </p:cNvPicPr>
          <p:nvPr/>
        </p:nvPicPr>
        <p:blipFill>
          <a:blip r:embed="rId3"/>
          <a:stretch>
            <a:fillRect/>
          </a:stretch>
        </p:blipFill>
        <p:spPr>
          <a:xfrm>
            <a:off x="1975338" y="2044352"/>
            <a:ext cx="7274169" cy="2214359"/>
          </a:xfrm>
          <a:prstGeom prst="rect">
            <a:avLst/>
          </a:prstGeom>
        </p:spPr>
      </p:pic>
      <p:sp>
        <p:nvSpPr>
          <p:cNvPr id="12" name="מציין מיקום תוכן 8">
            <a:extLst>
              <a:ext uri="{FF2B5EF4-FFF2-40B4-BE49-F238E27FC236}">
                <a16:creationId xmlns:a16="http://schemas.microsoft.com/office/drawing/2014/main" id="{952E5F37-893F-4653-91CB-B66DD92E049D}"/>
              </a:ext>
            </a:extLst>
          </p:cNvPr>
          <p:cNvSpPr txBox="1">
            <a:spLocks/>
          </p:cNvSpPr>
          <p:nvPr/>
        </p:nvSpPr>
        <p:spPr>
          <a:xfrm>
            <a:off x="5920153" y="4774676"/>
            <a:ext cx="5972908" cy="180566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b="1" u="sng"/>
              <a:t>MaxPool2D</a:t>
            </a:r>
          </a:p>
          <a:p>
            <a:pPr marL="0" indent="0" algn="ctr">
              <a:buFont typeface="Wingdings 2" panose="05020102010507070707" pitchFamily="18" charset="2"/>
              <a:buNone/>
            </a:pPr>
            <a:r>
              <a:rPr lang="en-US" sz="2400"/>
              <a:t>Take the max pixel in each 2 by 2 grid that is iterating over the image.  Individual pixels don’t have as much weight anymore.</a:t>
            </a:r>
          </a:p>
        </p:txBody>
      </p:sp>
    </p:spTree>
    <p:extLst>
      <p:ext uri="{BB962C8B-B14F-4D97-AF65-F5344CB8AC3E}">
        <p14:creationId xmlns:p14="http://schemas.microsoft.com/office/powerpoint/2010/main" val="1998827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מציין מיקום תוכן 4">
            <a:extLst>
              <a:ext uri="{FF2B5EF4-FFF2-40B4-BE49-F238E27FC236}">
                <a16:creationId xmlns:a16="http://schemas.microsoft.com/office/drawing/2014/main" id="{C70BF1C1-5C13-42FD-AA3D-F580EE93A627}"/>
              </a:ext>
            </a:extLst>
          </p:cNvPr>
          <p:cNvPicPr>
            <a:picLocks noGrp="1" noChangeAspect="1"/>
          </p:cNvPicPr>
          <p:nvPr>
            <p:ph idx="1"/>
          </p:nvPr>
        </p:nvPicPr>
        <p:blipFill>
          <a:blip r:embed="rId3"/>
          <a:stretch>
            <a:fillRect/>
          </a:stretch>
        </p:blipFill>
        <p:spPr>
          <a:xfrm>
            <a:off x="964265" y="2578425"/>
            <a:ext cx="9817991" cy="2216965"/>
          </a:xfrm>
        </p:spPr>
      </p:pic>
    </p:spTree>
    <p:extLst>
      <p:ext uri="{BB962C8B-B14F-4D97-AF65-F5344CB8AC3E}">
        <p14:creationId xmlns:p14="http://schemas.microsoft.com/office/powerpoint/2010/main" val="3957342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1CA75CA-D22B-47D5-99E7-61B020271B6E}"/>
              </a:ext>
            </a:extLst>
          </p:cNvPr>
          <p:cNvSpPr>
            <a:spLocks noGrp="1"/>
          </p:cNvSpPr>
          <p:nvPr>
            <p:ph type="title"/>
          </p:nvPr>
        </p:nvSpPr>
        <p:spPr/>
        <p:txBody>
          <a:bodyPr/>
          <a:lstStyle/>
          <a:p>
            <a:r>
              <a:rPr lang="en-US"/>
              <a:t>Final attempt – best solution so far</a:t>
            </a:r>
          </a:p>
        </p:txBody>
      </p:sp>
      <p:pic>
        <p:nvPicPr>
          <p:cNvPr id="5" name="תמונה 4">
            <a:extLst>
              <a:ext uri="{FF2B5EF4-FFF2-40B4-BE49-F238E27FC236}">
                <a16:creationId xmlns:a16="http://schemas.microsoft.com/office/drawing/2014/main" id="{AE70A7F1-2014-4BD4-BD46-25E689F50956}"/>
              </a:ext>
            </a:extLst>
          </p:cNvPr>
          <p:cNvPicPr>
            <a:picLocks noChangeAspect="1"/>
          </p:cNvPicPr>
          <p:nvPr/>
        </p:nvPicPr>
        <p:blipFill>
          <a:blip r:embed="rId3"/>
          <a:stretch>
            <a:fillRect/>
          </a:stretch>
        </p:blipFill>
        <p:spPr>
          <a:xfrm>
            <a:off x="2847480" y="1984573"/>
            <a:ext cx="7043428" cy="2609496"/>
          </a:xfrm>
          <a:prstGeom prst="rect">
            <a:avLst/>
          </a:prstGeom>
        </p:spPr>
      </p:pic>
      <p:sp>
        <p:nvSpPr>
          <p:cNvPr id="6" name="מציין מיקום תוכן 8">
            <a:extLst>
              <a:ext uri="{FF2B5EF4-FFF2-40B4-BE49-F238E27FC236}">
                <a16:creationId xmlns:a16="http://schemas.microsoft.com/office/drawing/2014/main" id="{B7D95B16-C6E3-4536-B589-CF0D507DE90E}"/>
              </a:ext>
            </a:extLst>
          </p:cNvPr>
          <p:cNvSpPr>
            <a:spLocks noGrp="1"/>
          </p:cNvSpPr>
          <p:nvPr>
            <p:ph idx="1"/>
          </p:nvPr>
        </p:nvSpPr>
        <p:spPr>
          <a:xfrm>
            <a:off x="1" y="4419600"/>
            <a:ext cx="11922368" cy="2262554"/>
          </a:xfrm>
        </p:spPr>
        <p:txBody>
          <a:bodyPr>
            <a:normAutofit fontScale="92500"/>
          </a:bodyPr>
          <a:lstStyle/>
          <a:p>
            <a:pPr marL="0" indent="0" algn="ctr">
              <a:lnSpc>
                <a:spcPct val="150000"/>
              </a:lnSpc>
              <a:buNone/>
            </a:pPr>
            <a:r>
              <a:rPr lang="en-US" sz="2400" b="1" u="sng"/>
              <a:t>DropOut</a:t>
            </a:r>
          </a:p>
          <a:p>
            <a:pPr marL="0" marR="114300" indent="0" algn="ctr" rtl="0">
              <a:lnSpc>
                <a:spcPct val="150000"/>
              </a:lnSpc>
              <a:spcBef>
                <a:spcPts val="0"/>
              </a:spcBef>
              <a:spcAft>
                <a:spcPts val="0"/>
              </a:spcAft>
              <a:buNone/>
            </a:pPr>
            <a:r>
              <a:rPr lang="en-US" sz="2400">
                <a:solidFill>
                  <a:srgbClr val="000000"/>
                </a:solidFill>
                <a:effectLst/>
                <a:latin typeface="David" panose="020E0502060401010101" pitchFamily="34" charset="-79"/>
                <a:ea typeface="Times New Roman" panose="02020603050405020304" pitchFamily="18" charset="0"/>
                <a:cs typeface="Arial" panose="020B0604020202020204" pitchFamily="34" charset="0"/>
              </a:rPr>
              <a:t>This layer will simulate having more training examples. Dropout will cut out 50% of the connections. Ultimately the epochs will be more effective because the data will be more interesting. the individual connections will  have to generalize more and be able to handle more variation.</a:t>
            </a:r>
            <a:endParaRPr lang="en-US" sz="24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12084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76A8A-7C17-4788-BEBD-E1E4D0B0F05F}"/>
              </a:ext>
            </a:extLst>
          </p:cNvPr>
          <p:cNvSpPr>
            <a:spLocks noGrp="1"/>
          </p:cNvSpPr>
          <p:nvPr>
            <p:ph type="title"/>
          </p:nvPr>
        </p:nvSpPr>
        <p:spPr/>
        <p:txBody>
          <a:bodyPr/>
          <a:lstStyle/>
          <a:p>
            <a:r>
              <a:rPr lang="en-US" dirty="0"/>
              <a:t>Building the logistic regression model</a:t>
            </a:r>
            <a:endParaRPr lang="LID4096" dirty="0"/>
          </a:p>
        </p:txBody>
      </p:sp>
      <p:sp>
        <p:nvSpPr>
          <p:cNvPr id="3" name="Content Placeholder 2">
            <a:extLst>
              <a:ext uri="{FF2B5EF4-FFF2-40B4-BE49-F238E27FC236}">
                <a16:creationId xmlns:a16="http://schemas.microsoft.com/office/drawing/2014/main" id="{F03FF3E4-EEF8-48D9-9B4F-CF38FDB42A3D}"/>
              </a:ext>
            </a:extLst>
          </p:cNvPr>
          <p:cNvSpPr>
            <a:spLocks noGrp="1"/>
          </p:cNvSpPr>
          <p:nvPr>
            <p:ph idx="1"/>
          </p:nvPr>
        </p:nvSpPr>
        <p:spPr>
          <a:xfrm>
            <a:off x="469926" y="2872955"/>
            <a:ext cx="11029615" cy="3678303"/>
          </a:xfrm>
        </p:spPr>
        <p:txBody>
          <a:bodyPr>
            <a:noAutofit/>
          </a:bodyPr>
          <a:lstStyle/>
          <a:p>
            <a:r>
              <a:rPr lang="en-US" sz="2000" dirty="0"/>
              <a:t>At first, we build a basic model for our problem and check the results:</a:t>
            </a:r>
          </a:p>
          <a:p>
            <a:pPr marL="0" indent="0">
              <a:buNone/>
            </a:pPr>
            <a:r>
              <a:rPr lang="en-US" sz="1400" b="0" dirty="0">
                <a:solidFill>
                  <a:srgbClr val="008000"/>
                </a:solidFill>
                <a:effectLst/>
                <a:latin typeface="Courier New" panose="02070309020205020404" pitchFamily="49" charset="0"/>
              </a:rPr>
              <a:t># Output layer.</a:t>
            </a:r>
            <a:endParaRPr lang="en-US" sz="1400" b="0" dirty="0">
              <a:solidFill>
                <a:srgbClr val="000000"/>
              </a:solidFill>
              <a:effectLst/>
              <a:latin typeface="Courier New" panose="02070309020205020404" pitchFamily="49" charset="0"/>
            </a:endParaRPr>
          </a:p>
          <a:p>
            <a:pPr marL="0" indent="0">
              <a:buNone/>
            </a:pPr>
            <a:r>
              <a:rPr lang="en-US" sz="1400" b="0" dirty="0">
                <a:solidFill>
                  <a:srgbClr val="000000"/>
                </a:solidFill>
                <a:effectLst/>
                <a:latin typeface="Courier New" panose="02070309020205020404" pitchFamily="49" charset="0"/>
              </a:rPr>
              <a:t>model_lr = keras.Sequential([</a:t>
            </a:r>
          </a:p>
          <a:p>
            <a:pPr marL="0" indent="0">
              <a:buNone/>
            </a:pPr>
            <a:r>
              <a:rPr lang="en-US" sz="1400" dirty="0">
                <a:solidFill>
                  <a:srgbClr val="000000"/>
                </a:solidFill>
                <a:latin typeface="Courier New" panose="02070309020205020404" pitchFamily="49" charset="0"/>
              </a:rPr>
              <a:t>	</a:t>
            </a:r>
            <a:r>
              <a:rPr lang="en-US" sz="1400" b="0" dirty="0">
                <a:solidFill>
                  <a:srgbClr val="000000"/>
                </a:solidFill>
                <a:effectLst/>
                <a:latin typeface="Courier New" panose="02070309020205020404" pitchFamily="49" charset="0"/>
              </a:rPr>
              <a:t>keras.layers.Flatten(),</a:t>
            </a:r>
          </a:p>
          <a:p>
            <a:pPr marL="0" indent="0">
              <a:buNone/>
            </a:pPr>
            <a:r>
              <a:rPr lang="en-US" sz="1400" b="0" dirty="0">
                <a:solidFill>
                  <a:srgbClr val="000000"/>
                </a:solidFill>
                <a:effectLst/>
                <a:latin typeface="Courier New" panose="02070309020205020404" pitchFamily="49" charset="0"/>
              </a:rPr>
              <a:t> 	keras.layers.Dense(</a:t>
            </a:r>
            <a:r>
              <a:rPr lang="en-US" sz="1400" b="0" dirty="0">
                <a:solidFill>
                  <a:srgbClr val="09885A"/>
                </a:solidFill>
                <a:effectLst/>
                <a:latin typeface="Courier New" panose="02070309020205020404" pitchFamily="49" charset="0"/>
              </a:rPr>
              <a:t>3</a:t>
            </a:r>
            <a:r>
              <a:rPr lang="en-US" sz="1400" b="0" dirty="0">
                <a:solidFill>
                  <a:srgbClr val="000000"/>
                </a:solidFill>
                <a:effectLst/>
                <a:latin typeface="Courier New" panose="02070309020205020404" pitchFamily="49" charset="0"/>
              </a:rPr>
              <a:t>, activation=</a:t>
            </a:r>
            <a:r>
              <a:rPr lang="en-US" sz="1400" b="0">
                <a:solidFill>
                  <a:srgbClr val="A31515"/>
                </a:solidFill>
                <a:effectLst/>
                <a:latin typeface="Courier New" panose="02070309020205020404" pitchFamily="49" charset="0"/>
              </a:rPr>
              <a:t>'</a:t>
            </a:r>
            <a:r>
              <a:rPr lang="en-US" sz="1400" b="0" err="1">
                <a:solidFill>
                  <a:srgbClr val="A31515"/>
                </a:solidFill>
                <a:effectLst/>
                <a:latin typeface="Courier New" panose="02070309020205020404" pitchFamily="49" charset="0"/>
              </a:rPr>
              <a:t>softmax</a:t>
            </a:r>
            <a:r>
              <a:rPr lang="en-US" sz="1400" b="0">
                <a:solidFill>
                  <a:srgbClr val="A31515"/>
                </a:solidFill>
                <a:effectLst/>
                <a:latin typeface="Courier New" panose="02070309020205020404" pitchFamily="49" charset="0"/>
              </a:rPr>
              <a:t>'</a:t>
            </a:r>
            <a:r>
              <a:rPr lang="en-US" sz="1400" b="0">
                <a:solidFill>
                  <a:srgbClr val="000000"/>
                </a:solidFill>
                <a:effectLst/>
                <a:latin typeface="Courier New" panose="02070309020205020404" pitchFamily="49" charset="0"/>
              </a:rPr>
              <a:t>)])</a:t>
            </a:r>
            <a:endParaRPr lang="en-US" sz="1400" b="0" dirty="0">
              <a:solidFill>
                <a:srgbClr val="000000"/>
              </a:solidFill>
              <a:effectLst/>
              <a:latin typeface="Courier New" panose="02070309020205020404" pitchFamily="49" charset="0"/>
            </a:endParaRPr>
          </a:p>
          <a:p>
            <a:endParaRPr lang="LID4096" sz="1400" dirty="0"/>
          </a:p>
        </p:txBody>
      </p:sp>
    </p:spTree>
    <p:extLst>
      <p:ext uri="{BB962C8B-B14F-4D97-AF65-F5344CB8AC3E}">
        <p14:creationId xmlns:p14="http://schemas.microsoft.com/office/powerpoint/2010/main" val="245605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FBFB5-481C-44FF-B3C0-EC0E48E14A43}"/>
              </a:ext>
            </a:extLst>
          </p:cNvPr>
          <p:cNvSpPr>
            <a:spLocks noGrp="1"/>
          </p:cNvSpPr>
          <p:nvPr>
            <p:ph type="title"/>
          </p:nvPr>
        </p:nvSpPr>
        <p:spPr/>
        <p:txBody>
          <a:bodyPr/>
          <a:lstStyle/>
          <a:p>
            <a:r>
              <a:rPr lang="en-US" dirty="0"/>
              <a:t>the logistic regression model</a:t>
            </a:r>
            <a:r>
              <a:rPr lang="he-IL" dirty="0"/>
              <a:t> </a:t>
            </a:r>
            <a:r>
              <a:rPr lang="en-US" dirty="0"/>
              <a:t>results:</a:t>
            </a:r>
            <a:endParaRPr lang="LID4096" dirty="0"/>
          </a:p>
        </p:txBody>
      </p:sp>
      <p:sp>
        <p:nvSpPr>
          <p:cNvPr id="3" name="Content Placeholder 2">
            <a:extLst>
              <a:ext uri="{FF2B5EF4-FFF2-40B4-BE49-F238E27FC236}">
                <a16:creationId xmlns:a16="http://schemas.microsoft.com/office/drawing/2014/main" id="{37B3163A-DCFE-4505-BA75-2126E0F7E0CE}"/>
              </a:ext>
            </a:extLst>
          </p:cNvPr>
          <p:cNvSpPr>
            <a:spLocks noGrp="1"/>
          </p:cNvSpPr>
          <p:nvPr>
            <p:ph idx="1"/>
          </p:nvPr>
        </p:nvSpPr>
        <p:spPr>
          <a:xfrm>
            <a:off x="492417" y="2115451"/>
            <a:ext cx="11029615" cy="5142044"/>
          </a:xfrm>
        </p:spPr>
        <p:txBody>
          <a:bodyPr>
            <a:normAutofit/>
          </a:bodyPr>
          <a:lstStyle/>
          <a:p>
            <a:pPr marL="0" indent="0">
              <a:buNone/>
            </a:pPr>
            <a:r>
              <a:rPr lang="en-US" sz="2000" dirty="0">
                <a:solidFill>
                  <a:srgbClr val="212121"/>
                </a:solidFill>
                <a:latin typeface="+mj-lt"/>
              </a:rPr>
              <a:t>The model got 55% correct on the training set.</a:t>
            </a:r>
            <a:endParaRPr lang="en-US" sz="2000" b="0" i="0" dirty="0">
              <a:solidFill>
                <a:srgbClr val="212121"/>
              </a:solidFill>
              <a:effectLst/>
              <a:latin typeface="+mj-lt"/>
            </a:endParaRPr>
          </a:p>
          <a:p>
            <a:pPr marL="0" indent="0">
              <a:buNone/>
            </a:pPr>
            <a:r>
              <a:rPr lang="en-US" sz="1600" b="0" i="0" dirty="0">
                <a:solidFill>
                  <a:srgbClr val="212121"/>
                </a:solidFill>
                <a:effectLst/>
                <a:latin typeface="Courier New" panose="02070309020205020404" pitchFamily="49" charset="0"/>
              </a:rPr>
              <a:t>Epoch 1/5 79/79 [==============================] - 1s 8ms/step - loss: 55.7900 - accuracy: 0.3520 </a:t>
            </a:r>
          </a:p>
          <a:p>
            <a:pPr marL="0" indent="0">
              <a:buNone/>
            </a:pPr>
            <a:r>
              <a:rPr lang="en-US" sz="1600" b="0" i="0" dirty="0">
                <a:solidFill>
                  <a:srgbClr val="212121"/>
                </a:solidFill>
                <a:effectLst/>
                <a:latin typeface="Courier New" panose="02070309020205020404" pitchFamily="49" charset="0"/>
              </a:rPr>
              <a:t>Epoch 2/5 79/79 [==============================] - 1s 8ms/step - loss: 36.7753 - accuracy: 0.4405 </a:t>
            </a:r>
          </a:p>
          <a:p>
            <a:pPr marL="0" indent="0">
              <a:buNone/>
            </a:pPr>
            <a:r>
              <a:rPr lang="en-US" sz="1600" b="0" i="0" dirty="0">
                <a:solidFill>
                  <a:srgbClr val="212121"/>
                </a:solidFill>
                <a:effectLst/>
                <a:latin typeface="Courier New" panose="02070309020205020404" pitchFamily="49" charset="0"/>
              </a:rPr>
              <a:t>Epoch 3/5 79/79 [==============================] - 1s 8ms/step - loss: 35.0457 - accuracy: 0.4516 </a:t>
            </a:r>
          </a:p>
          <a:p>
            <a:pPr marL="0" indent="0">
              <a:buNone/>
            </a:pPr>
            <a:r>
              <a:rPr lang="en-US" sz="1600" b="0" i="0" dirty="0">
                <a:solidFill>
                  <a:srgbClr val="212121"/>
                </a:solidFill>
                <a:effectLst/>
                <a:latin typeface="Courier New" panose="02070309020205020404" pitchFamily="49" charset="0"/>
              </a:rPr>
              <a:t>Epoch 4/5 79/79 [==============================] - 1s 8ms/step - loss: 29.2264 - accuracy: 0.5083 </a:t>
            </a:r>
          </a:p>
          <a:p>
            <a:pPr marL="0" indent="0">
              <a:buNone/>
            </a:pPr>
            <a:r>
              <a:rPr lang="en-US" sz="1600" b="0" i="0" dirty="0">
                <a:solidFill>
                  <a:srgbClr val="212121"/>
                </a:solidFill>
                <a:effectLst/>
                <a:latin typeface="Courier New" panose="02070309020205020404" pitchFamily="49" charset="0"/>
              </a:rPr>
              <a:t>Epoch 5/5 79/79 [==============================] - 1s 8ms/step - loss: 25.4947 - accuracy: 0.5544</a:t>
            </a:r>
            <a:endParaRPr lang="en-US" sz="16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LID4096" sz="1200" dirty="0"/>
          </a:p>
        </p:txBody>
      </p:sp>
      <p:sp>
        <p:nvSpPr>
          <p:cNvPr id="20" name="TextBox 19">
            <a:extLst>
              <a:ext uri="{FF2B5EF4-FFF2-40B4-BE49-F238E27FC236}">
                <a16:creationId xmlns:a16="http://schemas.microsoft.com/office/drawing/2014/main" id="{C1332443-147F-40AD-B6F4-3B9D6E340940}"/>
              </a:ext>
            </a:extLst>
          </p:cNvPr>
          <p:cNvSpPr txBox="1"/>
          <p:nvPr/>
        </p:nvSpPr>
        <p:spPr>
          <a:xfrm>
            <a:off x="492417" y="5709568"/>
            <a:ext cx="11384720" cy="892552"/>
          </a:xfrm>
          <a:prstGeom prst="rect">
            <a:avLst/>
          </a:prstGeom>
          <a:noFill/>
        </p:spPr>
        <p:txBody>
          <a:bodyPr wrap="square">
            <a:spAutoFit/>
          </a:bodyPr>
          <a:lstStyle/>
          <a:p>
            <a:r>
              <a:rPr lang="en-US" sz="2000" dirty="0">
                <a:solidFill>
                  <a:srgbClr val="212121"/>
                </a:solidFill>
                <a:latin typeface="+mj-lt"/>
              </a:rPr>
              <a:t>The model got 36% correct on the testing set after training.</a:t>
            </a:r>
            <a:endParaRPr lang="en-US" sz="2000" b="0" i="0" dirty="0">
              <a:solidFill>
                <a:srgbClr val="212121"/>
              </a:solidFill>
              <a:effectLst/>
              <a:latin typeface="Courier New" panose="02070309020205020404" pitchFamily="49" charset="0"/>
            </a:endParaRPr>
          </a:p>
          <a:p>
            <a:r>
              <a:rPr lang="en-US" sz="1600" b="0" i="0" dirty="0">
                <a:solidFill>
                  <a:srgbClr val="212121"/>
                </a:solidFill>
                <a:effectLst/>
                <a:latin typeface="Courier New" panose="02070309020205020404" pitchFamily="49" charset="0"/>
              </a:rPr>
              <a:t>12/12 [==============================] - 0s 7ms/step - loss: 41.0644 – </a:t>
            </a:r>
          </a:p>
          <a:p>
            <a:r>
              <a:rPr lang="en-US" sz="1600" b="0" i="0" dirty="0">
                <a:solidFill>
                  <a:srgbClr val="212121"/>
                </a:solidFill>
                <a:effectLst/>
                <a:latin typeface="Courier New" panose="02070309020205020404" pitchFamily="49" charset="0"/>
              </a:rPr>
              <a:t>accuracy: 0.3683</a:t>
            </a:r>
            <a:endParaRPr lang="LID4096" sz="1600" dirty="0"/>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03C291F9-8356-41EA-A60D-6474520B5075}"/>
                  </a:ext>
                </a:extLst>
              </p14:cNvPr>
              <p14:cNvContentPartPr/>
              <p14:nvPr/>
            </p14:nvContentPartPr>
            <p14:xfrm>
              <a:off x="1793073" y="5343983"/>
              <a:ext cx="713160" cy="17280"/>
            </p14:xfrm>
          </p:contentPart>
        </mc:Choice>
        <mc:Fallback xmlns="">
          <p:pic>
            <p:nvPicPr>
              <p:cNvPr id="21" name="Ink 20">
                <a:extLst>
                  <a:ext uri="{FF2B5EF4-FFF2-40B4-BE49-F238E27FC236}">
                    <a16:creationId xmlns:a16="http://schemas.microsoft.com/office/drawing/2014/main" id="{03C291F9-8356-41EA-A60D-6474520B5075}"/>
                  </a:ext>
                </a:extLst>
              </p:cNvPr>
              <p:cNvPicPr/>
              <p:nvPr/>
            </p:nvPicPr>
            <p:blipFill>
              <a:blip r:embed="rId3"/>
              <a:stretch>
                <a:fillRect/>
              </a:stretch>
            </p:blipFill>
            <p:spPr>
              <a:xfrm>
                <a:off x="1739433" y="5236343"/>
                <a:ext cx="82080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6" name="Ink 25">
                <a:extLst>
                  <a:ext uri="{FF2B5EF4-FFF2-40B4-BE49-F238E27FC236}">
                    <a16:creationId xmlns:a16="http://schemas.microsoft.com/office/drawing/2014/main" id="{CE467C1E-B48E-459D-B0D4-6BADA881739A}"/>
                  </a:ext>
                </a:extLst>
              </p14:cNvPr>
              <p14:cNvContentPartPr/>
              <p14:nvPr/>
            </p14:nvContentPartPr>
            <p14:xfrm>
              <a:off x="1836993" y="6426503"/>
              <a:ext cx="682560" cy="20160"/>
            </p14:xfrm>
          </p:contentPart>
        </mc:Choice>
        <mc:Fallback xmlns="">
          <p:pic>
            <p:nvPicPr>
              <p:cNvPr id="26" name="Ink 25">
                <a:extLst>
                  <a:ext uri="{FF2B5EF4-FFF2-40B4-BE49-F238E27FC236}">
                    <a16:creationId xmlns:a16="http://schemas.microsoft.com/office/drawing/2014/main" id="{CE467C1E-B48E-459D-B0D4-6BADA881739A}"/>
                  </a:ext>
                </a:extLst>
              </p:cNvPr>
              <p:cNvPicPr/>
              <p:nvPr/>
            </p:nvPicPr>
            <p:blipFill>
              <a:blip r:embed="rId5"/>
              <a:stretch>
                <a:fillRect/>
              </a:stretch>
            </p:blipFill>
            <p:spPr>
              <a:xfrm>
                <a:off x="1783353" y="6318863"/>
                <a:ext cx="790200" cy="235800"/>
              </a:xfrm>
              <a:prstGeom prst="rect">
                <a:avLst/>
              </a:prstGeom>
            </p:spPr>
          </p:pic>
        </mc:Fallback>
      </mc:AlternateContent>
    </p:spTree>
    <p:extLst>
      <p:ext uri="{BB962C8B-B14F-4D97-AF65-F5344CB8AC3E}">
        <p14:creationId xmlns:p14="http://schemas.microsoft.com/office/powerpoint/2010/main" val="4107295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6B0B8-4201-460D-9E5A-CF5CC1209BDE}"/>
              </a:ext>
            </a:extLst>
          </p:cNvPr>
          <p:cNvSpPr>
            <a:spLocks noGrp="1"/>
          </p:cNvSpPr>
          <p:nvPr>
            <p:ph type="title"/>
          </p:nvPr>
        </p:nvSpPr>
        <p:spPr/>
        <p:txBody>
          <a:bodyPr/>
          <a:lstStyle/>
          <a:p>
            <a:r>
              <a:rPr lang="en-US" dirty="0"/>
              <a:t>Building a basic neural network model:</a:t>
            </a:r>
            <a:endParaRPr lang="LID4096" dirty="0"/>
          </a:p>
        </p:txBody>
      </p:sp>
      <p:sp>
        <p:nvSpPr>
          <p:cNvPr id="3" name="Content Placeholder 2">
            <a:extLst>
              <a:ext uri="{FF2B5EF4-FFF2-40B4-BE49-F238E27FC236}">
                <a16:creationId xmlns:a16="http://schemas.microsoft.com/office/drawing/2014/main" id="{908A4AA0-0E06-49DF-8648-748344AAD9AF}"/>
              </a:ext>
            </a:extLst>
          </p:cNvPr>
          <p:cNvSpPr>
            <a:spLocks noGrp="1"/>
          </p:cNvSpPr>
          <p:nvPr>
            <p:ph idx="1"/>
          </p:nvPr>
        </p:nvSpPr>
        <p:spPr>
          <a:xfrm>
            <a:off x="288230" y="2407340"/>
            <a:ext cx="11029615" cy="3678303"/>
          </a:xfrm>
        </p:spPr>
        <p:txBody>
          <a:bodyPr>
            <a:noAutofit/>
          </a:bodyPr>
          <a:lstStyle/>
          <a:p>
            <a:r>
              <a:rPr lang="en-US" sz="2000" b="0" i="0" dirty="0">
                <a:solidFill>
                  <a:srgbClr val="212121"/>
                </a:solidFill>
                <a:effectLst/>
              </a:rPr>
              <a:t>This model network layer transform the 300 by 300 image into single column,                                               After that we have two layers of activation relu function-                                                                                 because the constant gradient of ReLUs results in faster learning.                                                                     Finally ,the output layer going to be the same size as the number of labels we trying to classify-                         we use softmax because it efficient in classification problems.</a:t>
            </a:r>
            <a:r>
              <a:rPr lang="en-US" sz="2000" dirty="0"/>
              <a:t> </a:t>
            </a:r>
          </a:p>
          <a:p>
            <a:endParaRPr lang="en-US" sz="1400" dirty="0"/>
          </a:p>
          <a:p>
            <a:pPr marL="0" indent="0">
              <a:buNone/>
            </a:pPr>
            <a:r>
              <a:rPr lang="en-US" sz="1600" b="0" dirty="0">
                <a:solidFill>
                  <a:srgbClr val="000000"/>
                </a:solidFill>
                <a:effectLst/>
                <a:latin typeface="Courier New" panose="02070309020205020404" pitchFamily="49" charset="0"/>
              </a:rPr>
              <a:t>model = keras.Sequential([</a:t>
            </a:r>
          </a:p>
          <a:p>
            <a:pPr marL="0" indent="0">
              <a:buNone/>
            </a:pPr>
            <a:r>
              <a:rPr lang="en-US" sz="1600" b="0" dirty="0">
                <a:solidFill>
                  <a:srgbClr val="000000"/>
                </a:solidFill>
                <a:effectLst/>
                <a:latin typeface="Courier New" panose="02070309020205020404" pitchFamily="49" charset="0"/>
              </a:rPr>
              <a:t>  keras.layers.Flatten(),</a:t>
            </a:r>
          </a:p>
          <a:p>
            <a:pPr marL="0" indent="0">
              <a:buNone/>
            </a:pPr>
            <a:r>
              <a:rPr lang="en-US" sz="1600" b="0" dirty="0">
                <a:solidFill>
                  <a:srgbClr val="000000"/>
                </a:solidFill>
                <a:effectLst/>
                <a:latin typeface="Courier New" panose="02070309020205020404" pitchFamily="49" charset="0"/>
              </a:rPr>
              <a:t>  Dense(</a:t>
            </a:r>
            <a:r>
              <a:rPr lang="en-US" sz="1600" b="0" dirty="0">
                <a:solidFill>
                  <a:srgbClr val="09885A"/>
                </a:solidFill>
                <a:effectLst/>
                <a:latin typeface="Courier New" panose="02070309020205020404" pitchFamily="49" charset="0"/>
              </a:rPr>
              <a:t>512</a:t>
            </a:r>
            <a:r>
              <a:rPr lang="en-US" sz="1600" b="0" dirty="0">
                <a:solidFill>
                  <a:srgbClr val="000000"/>
                </a:solidFill>
                <a:effectLst/>
                <a:latin typeface="Courier New" panose="02070309020205020404" pitchFamily="49" charset="0"/>
              </a:rPr>
              <a:t>, activation=</a:t>
            </a:r>
            <a:r>
              <a:rPr lang="en-US" sz="1600" b="0" dirty="0">
                <a:solidFill>
                  <a:srgbClr val="A31515"/>
                </a:solidFill>
                <a:effectLst/>
                <a:latin typeface="Courier New" panose="02070309020205020404" pitchFamily="49" charset="0"/>
              </a:rPr>
              <a:t>'relu'</a:t>
            </a:r>
            <a:r>
              <a:rPr lang="en-US" sz="1600" b="0" dirty="0">
                <a:solidFill>
                  <a:srgbClr val="000000"/>
                </a:solidFill>
                <a:effectLst/>
                <a:latin typeface="Courier New" panose="02070309020205020404" pitchFamily="49" charset="0"/>
              </a:rPr>
              <a:t>),</a:t>
            </a:r>
          </a:p>
          <a:p>
            <a:pPr marL="0" indent="0">
              <a:buNone/>
            </a:pPr>
            <a:r>
              <a:rPr lang="en-US" sz="1600" b="0" dirty="0">
                <a:solidFill>
                  <a:srgbClr val="000000"/>
                </a:solidFill>
                <a:effectLst/>
                <a:latin typeface="Courier New" panose="02070309020205020404" pitchFamily="49" charset="0"/>
              </a:rPr>
              <a:t>  Dense(</a:t>
            </a:r>
            <a:r>
              <a:rPr lang="en-US" sz="1600" b="0" dirty="0">
                <a:solidFill>
                  <a:srgbClr val="09885A"/>
                </a:solidFill>
                <a:effectLst/>
                <a:latin typeface="Courier New" panose="02070309020205020404" pitchFamily="49" charset="0"/>
              </a:rPr>
              <a:t>256</a:t>
            </a:r>
            <a:r>
              <a:rPr lang="en-US" sz="1600" b="0" dirty="0">
                <a:solidFill>
                  <a:srgbClr val="000000"/>
                </a:solidFill>
                <a:effectLst/>
                <a:latin typeface="Courier New" panose="02070309020205020404" pitchFamily="49" charset="0"/>
              </a:rPr>
              <a:t>, activation=</a:t>
            </a:r>
            <a:r>
              <a:rPr lang="en-US" sz="1600" b="0" dirty="0">
                <a:solidFill>
                  <a:srgbClr val="A31515"/>
                </a:solidFill>
                <a:effectLst/>
                <a:latin typeface="Courier New" panose="02070309020205020404" pitchFamily="49" charset="0"/>
              </a:rPr>
              <a:t>'relu'</a:t>
            </a:r>
            <a:r>
              <a:rPr lang="en-US" sz="1600" b="0" dirty="0">
                <a:solidFill>
                  <a:srgbClr val="000000"/>
                </a:solidFill>
                <a:effectLst/>
                <a:latin typeface="Courier New" panose="02070309020205020404" pitchFamily="49" charset="0"/>
              </a:rPr>
              <a:t>),</a:t>
            </a:r>
          </a:p>
          <a:p>
            <a:pPr marL="0" indent="0">
              <a:buNone/>
            </a:pPr>
            <a:r>
              <a:rPr lang="en-US" sz="1600" b="0" dirty="0">
                <a:solidFill>
                  <a:srgbClr val="000000"/>
                </a:solidFill>
                <a:effectLst/>
                <a:latin typeface="Courier New" panose="02070309020205020404" pitchFamily="49" charset="0"/>
              </a:rPr>
              <a:t>  Dense(</a:t>
            </a:r>
            <a:r>
              <a:rPr lang="en-US" sz="1600" b="0" dirty="0">
                <a:solidFill>
                  <a:srgbClr val="09885A"/>
                </a:solidFill>
                <a:effectLst/>
                <a:latin typeface="Courier New" panose="02070309020205020404" pitchFamily="49" charset="0"/>
              </a:rPr>
              <a:t>3</a:t>
            </a:r>
            <a:r>
              <a:rPr lang="en-US" sz="1600" b="0" dirty="0">
                <a:solidFill>
                  <a:srgbClr val="000000"/>
                </a:solidFill>
                <a:effectLst/>
                <a:latin typeface="Courier New" panose="02070309020205020404" pitchFamily="49" charset="0"/>
              </a:rPr>
              <a:t>, activation=</a:t>
            </a:r>
            <a:r>
              <a:rPr lang="en-US" sz="1600" b="0" dirty="0">
                <a:solidFill>
                  <a:srgbClr val="A31515"/>
                </a:solidFill>
                <a:effectLst/>
                <a:latin typeface="Courier New" panose="02070309020205020404" pitchFamily="49" charset="0"/>
              </a:rPr>
              <a:t>'softmax'</a:t>
            </a:r>
            <a:r>
              <a:rPr lang="en-US" sz="1600" b="0" dirty="0">
                <a:solidFill>
                  <a:srgbClr val="000000"/>
                </a:solidFill>
                <a:effectLst/>
                <a:latin typeface="Courier New" panose="02070309020205020404" pitchFamily="49" charset="0"/>
              </a:rPr>
              <a:t>)</a:t>
            </a:r>
          </a:p>
          <a:p>
            <a:pPr marL="0" indent="0">
              <a:buNone/>
            </a:pPr>
            <a:r>
              <a:rPr lang="en-US" sz="1600" b="0" dirty="0">
                <a:solidFill>
                  <a:srgbClr val="000000"/>
                </a:solidFill>
                <a:effectLst/>
                <a:latin typeface="Courier New" panose="02070309020205020404" pitchFamily="49" charset="0"/>
              </a:rPr>
              <a:t>])</a:t>
            </a:r>
            <a:br>
              <a:rPr lang="en-US" sz="1600" b="0" dirty="0">
                <a:solidFill>
                  <a:srgbClr val="000000"/>
                </a:solidFill>
                <a:effectLst/>
                <a:latin typeface="Courier New" panose="02070309020205020404" pitchFamily="49" charset="0"/>
              </a:rPr>
            </a:br>
            <a:endParaRPr lang="LID4096" sz="1600" dirty="0"/>
          </a:p>
        </p:txBody>
      </p:sp>
      <p:sp>
        <p:nvSpPr>
          <p:cNvPr id="5" name="TextBox 4">
            <a:extLst>
              <a:ext uri="{FF2B5EF4-FFF2-40B4-BE49-F238E27FC236}">
                <a16:creationId xmlns:a16="http://schemas.microsoft.com/office/drawing/2014/main" id="{F407F84F-E597-4278-B133-3F2972065ACB}"/>
              </a:ext>
            </a:extLst>
          </p:cNvPr>
          <p:cNvSpPr txBox="1"/>
          <p:nvPr/>
        </p:nvSpPr>
        <p:spPr>
          <a:xfrm>
            <a:off x="4589756" y="3941685"/>
            <a:ext cx="7401756" cy="2062103"/>
          </a:xfrm>
          <a:prstGeom prst="rect">
            <a:avLst/>
          </a:prstGeom>
          <a:noFill/>
        </p:spPr>
        <p:txBody>
          <a:bodyPr wrap="square">
            <a:spAutoFit/>
          </a:bodyPr>
          <a:lstStyle/>
          <a:p>
            <a:pPr marL="0" indent="0">
              <a:buNone/>
            </a:pPr>
            <a:r>
              <a:rPr lang="en-US" sz="1600" b="0" dirty="0">
                <a:solidFill>
                  <a:srgbClr val="008000"/>
                </a:solidFill>
                <a:effectLst/>
                <a:latin typeface="Courier New" panose="02070309020205020404" pitchFamily="49" charset="0"/>
              </a:rPr>
              <a:t>#setup loss function</a:t>
            </a:r>
            <a:endParaRPr lang="en-US" sz="1600" b="0" dirty="0">
              <a:solidFill>
                <a:srgbClr val="000000"/>
              </a:solidFill>
              <a:effectLst/>
              <a:latin typeface="Courier New" panose="02070309020205020404" pitchFamily="49" charset="0"/>
            </a:endParaRPr>
          </a:p>
          <a:p>
            <a:pPr marL="0" indent="0">
              <a:buNone/>
            </a:pPr>
            <a:r>
              <a:rPr lang="en-US" sz="1600" b="0" dirty="0">
                <a:solidFill>
                  <a:srgbClr val="000000"/>
                </a:solidFill>
                <a:effectLst/>
                <a:latin typeface="Courier New" panose="02070309020205020404" pitchFamily="49" charset="0"/>
              </a:rPr>
              <a:t>model.</a:t>
            </a:r>
            <a:r>
              <a:rPr lang="en-US" sz="1600" b="0" dirty="0">
                <a:solidFill>
                  <a:srgbClr val="795E26"/>
                </a:solidFill>
                <a:effectLst/>
                <a:latin typeface="Courier New" panose="02070309020205020404" pitchFamily="49" charset="0"/>
              </a:rPr>
              <a:t>compile</a:t>
            </a:r>
            <a:r>
              <a:rPr lang="en-US" sz="1600" b="0" dirty="0">
                <a:solidFill>
                  <a:srgbClr val="000000"/>
                </a:solidFill>
                <a:effectLst/>
                <a:latin typeface="Courier New" panose="02070309020205020404" pitchFamily="49" charset="0"/>
              </a:rPr>
              <a:t>(optimizer=</a:t>
            </a:r>
            <a:r>
              <a:rPr lang="en-US" sz="1600" b="0" dirty="0">
                <a:solidFill>
                  <a:srgbClr val="A31515"/>
                </a:solidFill>
                <a:effectLst/>
                <a:latin typeface="Courier New" panose="02070309020205020404" pitchFamily="49" charset="0"/>
              </a:rPr>
              <a:t>'</a:t>
            </a:r>
            <a:r>
              <a:rPr lang="en-US" sz="1600" b="0" dirty="0" err="1">
                <a:solidFill>
                  <a:srgbClr val="A31515"/>
                </a:solidFill>
                <a:effectLst/>
                <a:latin typeface="Courier New" panose="02070309020205020404" pitchFamily="49" charset="0"/>
              </a:rPr>
              <a:t>adam</a:t>
            </a:r>
            <a:r>
              <a:rPr lang="en-US" sz="1600" b="0" dirty="0">
                <a:solidFill>
                  <a:srgbClr val="A31515"/>
                </a:solidFill>
                <a:effectLst/>
                <a:latin typeface="Courier New" panose="02070309020205020404" pitchFamily="49" charset="0"/>
              </a:rPr>
              <a:t>'</a:t>
            </a:r>
            <a:r>
              <a:rPr lang="en-US" sz="1600" b="0" dirty="0">
                <a:solidFill>
                  <a:srgbClr val="000000"/>
                </a:solidFill>
                <a:effectLst/>
                <a:latin typeface="Courier New" panose="02070309020205020404" pitchFamily="49" charset="0"/>
              </a:rPr>
              <a:t>,</a:t>
            </a:r>
          </a:p>
          <a:p>
            <a:pPr marL="0" indent="0">
              <a:buNone/>
            </a:pPr>
            <a:r>
              <a:rPr lang="en-US" sz="1600" b="0" dirty="0">
                <a:solidFill>
                  <a:srgbClr val="000000"/>
                </a:solidFill>
                <a:effectLst/>
                <a:latin typeface="Courier New" panose="02070309020205020404" pitchFamily="49" charset="0"/>
              </a:rPr>
              <a:t>         loss=keras.losses.SparseCategoricalCrossentropy(),</a:t>
            </a:r>
          </a:p>
          <a:p>
            <a:pPr marL="0" indent="0">
              <a:buNone/>
            </a:pPr>
            <a:r>
              <a:rPr lang="en-US" sz="1600" b="0" dirty="0">
                <a:solidFill>
                  <a:srgbClr val="000000"/>
                </a:solidFill>
                <a:effectLst/>
                <a:latin typeface="Courier New" panose="02070309020205020404" pitchFamily="49" charset="0"/>
              </a:rPr>
              <a:t>          metrics=[</a:t>
            </a:r>
            <a:r>
              <a:rPr lang="en-US" sz="1600" b="0" dirty="0">
                <a:solidFill>
                  <a:srgbClr val="A31515"/>
                </a:solidFill>
                <a:effectLst/>
                <a:latin typeface="Courier New" panose="02070309020205020404" pitchFamily="49" charset="0"/>
              </a:rPr>
              <a:t>'accuracy'</a:t>
            </a:r>
            <a:r>
              <a:rPr lang="en-US" sz="1600" b="0" dirty="0">
                <a:solidFill>
                  <a:srgbClr val="000000"/>
                </a:solidFill>
                <a:effectLst/>
                <a:latin typeface="Courier New" panose="02070309020205020404" pitchFamily="49" charset="0"/>
              </a:rPr>
              <a:t>])</a:t>
            </a:r>
          </a:p>
          <a:p>
            <a:pPr marL="0" indent="0">
              <a:buNone/>
            </a:pPr>
            <a:br>
              <a:rPr lang="en-US" sz="1600" b="0" dirty="0">
                <a:solidFill>
                  <a:srgbClr val="000000"/>
                </a:solidFill>
                <a:effectLst/>
                <a:latin typeface="Courier New" panose="02070309020205020404" pitchFamily="49" charset="0"/>
              </a:rPr>
            </a:br>
            <a:r>
              <a:rPr lang="en-US" sz="1600" b="0" dirty="0">
                <a:solidFill>
                  <a:srgbClr val="008000"/>
                </a:solidFill>
                <a:effectLst/>
                <a:latin typeface="Courier New" panose="02070309020205020404" pitchFamily="49" charset="0"/>
              </a:rPr>
              <a:t>#fit our data to the model</a:t>
            </a:r>
            <a:endParaRPr lang="en-US" sz="1600" b="0" dirty="0">
              <a:solidFill>
                <a:srgbClr val="000000"/>
              </a:solidFill>
              <a:effectLst/>
              <a:latin typeface="Courier New" panose="02070309020205020404" pitchFamily="49" charset="0"/>
            </a:endParaRPr>
          </a:p>
          <a:p>
            <a:pPr marL="0" indent="0">
              <a:buNone/>
            </a:pPr>
            <a:r>
              <a:rPr lang="en-US" sz="1600" b="0" dirty="0">
                <a:solidFill>
                  <a:srgbClr val="000000"/>
                </a:solidFill>
                <a:effectLst/>
                <a:latin typeface="Courier New" panose="02070309020205020404" pitchFamily="49" charset="0"/>
              </a:rPr>
              <a:t>model.fit(train_images, train_labels, epochs=</a:t>
            </a:r>
            <a:r>
              <a:rPr lang="en-US" sz="1600" b="0" dirty="0">
                <a:solidFill>
                  <a:srgbClr val="09885A"/>
                </a:solidFill>
                <a:effectLst/>
                <a:latin typeface="Courier New" panose="02070309020205020404" pitchFamily="49" charset="0"/>
              </a:rPr>
              <a:t>5</a:t>
            </a:r>
            <a:r>
              <a:rPr lang="en-US" sz="1600" b="0" dirty="0">
                <a:solidFill>
                  <a:srgbClr val="000000"/>
                </a:solidFill>
                <a:effectLst/>
                <a:latin typeface="Courier New" panose="02070309020205020404" pitchFamily="49" charset="0"/>
              </a:rPr>
              <a:t>, batch_size=</a:t>
            </a:r>
            <a:r>
              <a:rPr lang="en-US" sz="1600" b="0" dirty="0">
                <a:solidFill>
                  <a:srgbClr val="09885A"/>
                </a:solidFill>
                <a:effectLst/>
                <a:latin typeface="Courier New" panose="02070309020205020404" pitchFamily="49" charset="0"/>
              </a:rPr>
              <a:t>32</a:t>
            </a:r>
            <a:r>
              <a:rPr lang="en-US" sz="1600" b="0" dirty="0">
                <a:solidFill>
                  <a:srgbClr val="000000"/>
                </a:solidFill>
                <a:effectLst/>
                <a:latin typeface="Courier New" panose="02070309020205020404" pitchFamily="49" charset="0"/>
              </a:rPr>
              <a:t>)</a:t>
            </a:r>
          </a:p>
        </p:txBody>
      </p:sp>
      <p:cxnSp>
        <p:nvCxnSpPr>
          <p:cNvPr id="8" name="Straight Connector 7">
            <a:extLst>
              <a:ext uri="{FF2B5EF4-FFF2-40B4-BE49-F238E27FC236}">
                <a16:creationId xmlns:a16="http://schemas.microsoft.com/office/drawing/2014/main" id="{71E26A3D-6081-4DFE-B612-2CCFCC299B4F}"/>
              </a:ext>
            </a:extLst>
          </p:cNvPr>
          <p:cNvCxnSpPr/>
          <p:nvPr/>
        </p:nvCxnSpPr>
        <p:spPr>
          <a:xfrm>
            <a:off x="4429957" y="3835153"/>
            <a:ext cx="0" cy="269881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02402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C27AA-4934-4424-94EB-CB6E2E2DF792}"/>
              </a:ext>
            </a:extLst>
          </p:cNvPr>
          <p:cNvSpPr>
            <a:spLocks noGrp="1"/>
          </p:cNvSpPr>
          <p:nvPr>
            <p:ph type="title"/>
          </p:nvPr>
        </p:nvSpPr>
        <p:spPr/>
        <p:txBody>
          <a:bodyPr/>
          <a:lstStyle/>
          <a:p>
            <a:r>
              <a:rPr lang="en-US" dirty="0"/>
              <a:t>The neural network results:</a:t>
            </a:r>
            <a:endParaRPr lang="LID4096" dirty="0"/>
          </a:p>
        </p:txBody>
      </p:sp>
      <p:sp>
        <p:nvSpPr>
          <p:cNvPr id="3" name="Content Placeholder 2">
            <a:extLst>
              <a:ext uri="{FF2B5EF4-FFF2-40B4-BE49-F238E27FC236}">
                <a16:creationId xmlns:a16="http://schemas.microsoft.com/office/drawing/2014/main" id="{7A6FFE50-49BC-4BD7-B169-914364E81E4D}"/>
              </a:ext>
            </a:extLst>
          </p:cNvPr>
          <p:cNvSpPr>
            <a:spLocks noGrp="1"/>
          </p:cNvSpPr>
          <p:nvPr>
            <p:ph idx="1"/>
          </p:nvPr>
        </p:nvSpPr>
        <p:spPr>
          <a:xfrm>
            <a:off x="456905" y="2557968"/>
            <a:ext cx="11029615" cy="3678303"/>
          </a:xfrm>
        </p:spPr>
        <p:txBody>
          <a:bodyPr>
            <a:normAutofit lnSpcReduction="10000"/>
          </a:bodyPr>
          <a:lstStyle/>
          <a:p>
            <a:pPr marL="0" indent="0">
              <a:buNone/>
            </a:pPr>
            <a:r>
              <a:rPr lang="en-US" sz="1400" b="0" i="0" dirty="0">
                <a:solidFill>
                  <a:srgbClr val="212121"/>
                </a:solidFill>
                <a:effectLst/>
                <a:latin typeface="Courier New" panose="02070309020205020404" pitchFamily="49" charset="0"/>
              </a:rPr>
              <a:t>Epoch 1/5 79/79 [==============================] - 3s 34ms/step - loss: 28.7511 - accuracy: 0.3940 </a:t>
            </a:r>
          </a:p>
          <a:p>
            <a:pPr marL="0" indent="0">
              <a:buNone/>
            </a:pPr>
            <a:r>
              <a:rPr lang="en-US" sz="1400" b="0" i="0" dirty="0">
                <a:solidFill>
                  <a:srgbClr val="212121"/>
                </a:solidFill>
                <a:effectLst/>
                <a:latin typeface="Courier New" panose="02070309020205020404" pitchFamily="49" charset="0"/>
              </a:rPr>
              <a:t>Epoch 2/5 79/79 [==============================] - 3s 33ms/step - loss: 1.1945 - accuracy: 0.6659 </a:t>
            </a:r>
          </a:p>
          <a:p>
            <a:pPr marL="0" indent="0">
              <a:buNone/>
            </a:pPr>
            <a:r>
              <a:rPr lang="en-US" sz="1400" b="0" i="0" dirty="0">
                <a:solidFill>
                  <a:srgbClr val="212121"/>
                </a:solidFill>
                <a:effectLst/>
                <a:latin typeface="Courier New" panose="02070309020205020404" pitchFamily="49" charset="0"/>
              </a:rPr>
              <a:t>Epoch 3/5 79/79 [==============================] - 3s 33ms/step - loss: 0.6275 - accuracy: 0.7802 </a:t>
            </a:r>
          </a:p>
          <a:p>
            <a:pPr marL="0" indent="0">
              <a:buNone/>
            </a:pPr>
            <a:r>
              <a:rPr lang="en-US" sz="1400" b="0" i="0" dirty="0">
                <a:solidFill>
                  <a:srgbClr val="212121"/>
                </a:solidFill>
                <a:effectLst/>
                <a:latin typeface="Courier New" panose="02070309020205020404" pitchFamily="49" charset="0"/>
              </a:rPr>
              <a:t>Epoch 4/5 79/79 [==============================] - 3s 33ms/step - loss: 0.6796 - accuracy: 0.7714 </a:t>
            </a:r>
          </a:p>
          <a:p>
            <a:pPr marL="0" indent="0">
              <a:buNone/>
            </a:pPr>
            <a:r>
              <a:rPr lang="en-US" sz="1400" b="0" i="0" dirty="0">
                <a:solidFill>
                  <a:srgbClr val="212121"/>
                </a:solidFill>
                <a:effectLst/>
                <a:latin typeface="Courier New" panose="02070309020205020404" pitchFamily="49" charset="0"/>
              </a:rPr>
              <a:t>Epoch 5/5 79/79 [==============================] - 3s 33ms/step - loss: 0.7040 - accuracy: 0.7710</a:t>
            </a:r>
          </a:p>
          <a:p>
            <a:pPr marL="0" indent="0">
              <a:buNone/>
            </a:pPr>
            <a:endParaRPr lang="en-US" sz="1400" dirty="0">
              <a:solidFill>
                <a:srgbClr val="212121"/>
              </a:solidFill>
              <a:latin typeface="Courier New" panose="02070309020205020404" pitchFamily="49" charset="0"/>
            </a:endParaRPr>
          </a:p>
          <a:p>
            <a:pPr marL="0" indent="0">
              <a:buNone/>
            </a:pPr>
            <a:r>
              <a:rPr lang="en-US" sz="1400" b="0" i="0" dirty="0">
                <a:solidFill>
                  <a:srgbClr val="212121"/>
                </a:solidFill>
                <a:effectLst/>
                <a:latin typeface="Courier New" panose="02070309020205020404" pitchFamily="49" charset="0"/>
              </a:rPr>
              <a:t>12/12 [==============================] - 0s 12ms/step - loss: 1.2561 - accuracy: 0.5753</a:t>
            </a:r>
          </a:p>
          <a:p>
            <a:pPr marL="0" indent="0">
              <a:buNone/>
            </a:pPr>
            <a:endParaRPr lang="en-US" sz="1400" dirty="0">
              <a:solidFill>
                <a:srgbClr val="212121"/>
              </a:solidFill>
              <a:latin typeface="Courier New" panose="02070309020205020404" pitchFamily="49" charset="0"/>
            </a:endParaRPr>
          </a:p>
          <a:p>
            <a:pPr marL="0" indent="0">
              <a:buNone/>
            </a:pPr>
            <a:r>
              <a:rPr lang="en-US" sz="2000" b="0" i="0" dirty="0">
                <a:solidFill>
                  <a:srgbClr val="212121"/>
                </a:solidFill>
                <a:effectLst/>
              </a:rPr>
              <a:t>In this case we overfitting to our data - the model is not learning the train data.                                   we can see it by the results- the accuracy in the train data is 0.77,                                                         and the accuracy in the test data is 0.57.</a:t>
            </a:r>
            <a:endParaRPr lang="en-US" sz="2000" dirty="0">
              <a:solidFill>
                <a:srgbClr val="212121"/>
              </a:solidFill>
            </a:endParaRPr>
          </a:p>
          <a:p>
            <a:pPr marL="0" indent="0">
              <a:buNone/>
            </a:pPr>
            <a:endParaRPr lang="LID4096" sz="1400" dirty="0"/>
          </a:p>
        </p:txBody>
      </p:sp>
      <p:sp>
        <p:nvSpPr>
          <p:cNvPr id="5" name="TextBox 4">
            <a:extLst>
              <a:ext uri="{FF2B5EF4-FFF2-40B4-BE49-F238E27FC236}">
                <a16:creationId xmlns:a16="http://schemas.microsoft.com/office/drawing/2014/main" id="{27FD89B0-C67C-4024-894D-BBB66A08FFE7}"/>
              </a:ext>
            </a:extLst>
          </p:cNvPr>
          <p:cNvSpPr txBox="1"/>
          <p:nvPr/>
        </p:nvSpPr>
        <p:spPr>
          <a:xfrm>
            <a:off x="456905" y="1977046"/>
            <a:ext cx="6094520" cy="369332"/>
          </a:xfrm>
          <a:prstGeom prst="rect">
            <a:avLst/>
          </a:prstGeom>
          <a:noFill/>
        </p:spPr>
        <p:txBody>
          <a:bodyPr wrap="square">
            <a:spAutoFit/>
          </a:bodyPr>
          <a:lstStyle/>
          <a:p>
            <a:pPr marL="0" indent="0">
              <a:buNone/>
            </a:pPr>
            <a:r>
              <a:rPr lang="en-US" sz="1800" dirty="0">
                <a:solidFill>
                  <a:srgbClr val="212121"/>
                </a:solidFill>
                <a:latin typeface="+mj-lt"/>
              </a:rPr>
              <a:t>The model </a:t>
            </a:r>
            <a:r>
              <a:rPr lang="en-US" dirty="0">
                <a:solidFill>
                  <a:srgbClr val="212121"/>
                </a:solidFill>
                <a:latin typeface="+mj-lt"/>
              </a:rPr>
              <a:t>results</a:t>
            </a:r>
            <a:r>
              <a:rPr lang="en-US" sz="1800" dirty="0">
                <a:solidFill>
                  <a:srgbClr val="212121"/>
                </a:solidFill>
                <a:latin typeface="+mj-lt"/>
              </a:rPr>
              <a:t> on the training set:</a:t>
            </a:r>
            <a:endParaRPr lang="en-US" sz="1800" b="0" i="0" dirty="0">
              <a:solidFill>
                <a:srgbClr val="212121"/>
              </a:solidFill>
              <a:effectLst/>
              <a:latin typeface="+mj-lt"/>
            </a:endParaRPr>
          </a:p>
        </p:txBody>
      </p:sp>
      <p:sp>
        <p:nvSpPr>
          <p:cNvPr id="7" name="TextBox 6">
            <a:extLst>
              <a:ext uri="{FF2B5EF4-FFF2-40B4-BE49-F238E27FC236}">
                <a16:creationId xmlns:a16="http://schemas.microsoft.com/office/drawing/2014/main" id="{61658835-7DBE-451E-9E77-6F98E4343161}"/>
              </a:ext>
            </a:extLst>
          </p:cNvPr>
          <p:cNvSpPr txBox="1"/>
          <p:nvPr/>
        </p:nvSpPr>
        <p:spPr>
          <a:xfrm>
            <a:off x="456905" y="4027788"/>
            <a:ext cx="6094520" cy="369332"/>
          </a:xfrm>
          <a:prstGeom prst="rect">
            <a:avLst/>
          </a:prstGeom>
          <a:noFill/>
        </p:spPr>
        <p:txBody>
          <a:bodyPr wrap="square">
            <a:spAutoFit/>
          </a:bodyPr>
          <a:lstStyle/>
          <a:p>
            <a:r>
              <a:rPr lang="en-US" sz="1800" dirty="0">
                <a:solidFill>
                  <a:srgbClr val="212121"/>
                </a:solidFill>
                <a:latin typeface="+mj-lt"/>
              </a:rPr>
              <a:t>The model results on the testing set after training.</a:t>
            </a:r>
            <a:endParaRPr lang="en-US" sz="1800" b="0" i="0" dirty="0">
              <a:solidFill>
                <a:srgbClr val="212121"/>
              </a:solidFill>
              <a:effectLst/>
              <a:latin typeface="Courier New" panose="02070309020205020404" pitchFamily="49" charset="0"/>
            </a:endParaRP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DE941210-CB5F-4A14-8B28-6A4B96DA2086}"/>
                  </a:ext>
                </a:extLst>
              </p14:cNvPr>
              <p14:cNvContentPartPr/>
              <p14:nvPr/>
            </p14:nvContentPartPr>
            <p14:xfrm>
              <a:off x="10271073" y="3834028"/>
              <a:ext cx="567360" cy="19080"/>
            </p14:xfrm>
          </p:contentPart>
        </mc:Choice>
        <mc:Fallback xmlns="">
          <p:pic>
            <p:nvPicPr>
              <p:cNvPr id="8" name="Ink 7">
                <a:extLst>
                  <a:ext uri="{FF2B5EF4-FFF2-40B4-BE49-F238E27FC236}">
                    <a16:creationId xmlns:a16="http://schemas.microsoft.com/office/drawing/2014/main" id="{DE941210-CB5F-4A14-8B28-6A4B96DA2086}"/>
                  </a:ext>
                </a:extLst>
              </p:cNvPr>
              <p:cNvPicPr/>
              <p:nvPr/>
            </p:nvPicPr>
            <p:blipFill>
              <a:blip r:embed="rId3"/>
              <a:stretch>
                <a:fillRect/>
              </a:stretch>
            </p:blipFill>
            <p:spPr>
              <a:xfrm>
                <a:off x="10217433" y="3726388"/>
                <a:ext cx="67500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E34D8E67-532F-41BE-9480-0E189AF88464}"/>
                  </a:ext>
                </a:extLst>
              </p14:cNvPr>
              <p14:cNvContentPartPr/>
              <p14:nvPr/>
            </p14:nvContentPartPr>
            <p14:xfrm>
              <a:off x="9134553" y="4518388"/>
              <a:ext cx="651240" cy="18360"/>
            </p14:xfrm>
          </p:contentPart>
        </mc:Choice>
        <mc:Fallback xmlns="">
          <p:pic>
            <p:nvPicPr>
              <p:cNvPr id="9" name="Ink 8">
                <a:extLst>
                  <a:ext uri="{FF2B5EF4-FFF2-40B4-BE49-F238E27FC236}">
                    <a16:creationId xmlns:a16="http://schemas.microsoft.com/office/drawing/2014/main" id="{E34D8E67-532F-41BE-9480-0E189AF88464}"/>
                  </a:ext>
                </a:extLst>
              </p:cNvPr>
              <p:cNvPicPr/>
              <p:nvPr/>
            </p:nvPicPr>
            <p:blipFill>
              <a:blip r:embed="rId5"/>
              <a:stretch>
                <a:fillRect/>
              </a:stretch>
            </p:blipFill>
            <p:spPr>
              <a:xfrm>
                <a:off x="9080913" y="4410388"/>
                <a:ext cx="758880" cy="234000"/>
              </a:xfrm>
              <a:prstGeom prst="rect">
                <a:avLst/>
              </a:prstGeom>
            </p:spPr>
          </p:pic>
        </mc:Fallback>
      </mc:AlternateContent>
    </p:spTree>
    <p:extLst>
      <p:ext uri="{BB962C8B-B14F-4D97-AF65-F5344CB8AC3E}">
        <p14:creationId xmlns:p14="http://schemas.microsoft.com/office/powerpoint/2010/main" val="1460702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F5A101D-5E07-4419-A24E-1115ACB407CF}"/>
              </a:ext>
            </a:extLst>
          </p:cNvPr>
          <p:cNvSpPr>
            <a:spLocks noGrp="1"/>
          </p:cNvSpPr>
          <p:nvPr>
            <p:ph type="title"/>
          </p:nvPr>
        </p:nvSpPr>
        <p:spPr/>
        <p:txBody>
          <a:bodyPr/>
          <a:lstStyle/>
          <a:p>
            <a:r>
              <a:rPr lang="en-US"/>
              <a:t>RESULTS</a:t>
            </a:r>
          </a:p>
        </p:txBody>
      </p:sp>
      <p:sp>
        <p:nvSpPr>
          <p:cNvPr id="3" name="מציין מיקום תוכן 2">
            <a:extLst>
              <a:ext uri="{FF2B5EF4-FFF2-40B4-BE49-F238E27FC236}">
                <a16:creationId xmlns:a16="http://schemas.microsoft.com/office/drawing/2014/main" id="{1BCE176C-8CAD-448F-BF59-E1EB235C60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67438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36398F8-96B7-4D67-B796-B1B230F415F4}"/>
              </a:ext>
            </a:extLst>
          </p:cNvPr>
          <p:cNvSpPr>
            <a:spLocks noGrp="1"/>
          </p:cNvSpPr>
          <p:nvPr>
            <p:ph type="title"/>
          </p:nvPr>
        </p:nvSpPr>
        <p:spPr/>
        <p:txBody>
          <a:bodyPr/>
          <a:lstStyle/>
          <a:p>
            <a:r>
              <a:rPr lang="en-US"/>
              <a:t>CONCLUSIONS</a:t>
            </a:r>
          </a:p>
        </p:txBody>
      </p:sp>
      <p:sp>
        <p:nvSpPr>
          <p:cNvPr id="3" name="מציין מיקום תוכן 2">
            <a:extLst>
              <a:ext uri="{FF2B5EF4-FFF2-40B4-BE49-F238E27FC236}">
                <a16:creationId xmlns:a16="http://schemas.microsoft.com/office/drawing/2014/main" id="{EE30DDD9-FD29-49AE-8A76-B70A1E59C00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26046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7F802-3362-4AFD-A41E-782FEDD1E404}"/>
              </a:ext>
            </a:extLst>
          </p:cNvPr>
          <p:cNvSpPr>
            <a:spLocks noGrp="1"/>
          </p:cNvSpPr>
          <p:nvPr>
            <p:ph type="title"/>
          </p:nvPr>
        </p:nvSpPr>
        <p:spPr/>
        <p:txBody>
          <a:bodyPr/>
          <a:lstStyle/>
          <a:p>
            <a:r>
              <a:rPr lang="en-US" dirty="0"/>
              <a:t>About  the project</a:t>
            </a:r>
            <a:endParaRPr lang="LID4096" dirty="0"/>
          </a:p>
        </p:txBody>
      </p:sp>
      <p:sp>
        <p:nvSpPr>
          <p:cNvPr id="7" name="Content Placeholder 6">
            <a:extLst>
              <a:ext uri="{FF2B5EF4-FFF2-40B4-BE49-F238E27FC236}">
                <a16:creationId xmlns:a16="http://schemas.microsoft.com/office/drawing/2014/main" id="{DB84B73A-E97C-458F-9EFF-C501F17AB59B}"/>
              </a:ext>
            </a:extLst>
          </p:cNvPr>
          <p:cNvSpPr>
            <a:spLocks noGrp="1"/>
          </p:cNvSpPr>
          <p:nvPr>
            <p:ph idx="1"/>
          </p:nvPr>
        </p:nvSpPr>
        <p:spPr>
          <a:xfrm>
            <a:off x="847523" y="2229988"/>
            <a:ext cx="11029615" cy="3678303"/>
          </a:xfrm>
        </p:spPr>
        <p:txBody>
          <a:bodyPr>
            <a:normAutofit/>
          </a:bodyPr>
          <a:lstStyle/>
          <a:p>
            <a:pPr marL="0" indent="0">
              <a:lnSpc>
                <a:spcPct val="160000"/>
              </a:lnSpc>
              <a:buNone/>
            </a:pPr>
            <a:endParaRPr lang="en-US" sz="3200" dirty="0"/>
          </a:p>
          <a:p>
            <a:pPr marL="0" indent="0">
              <a:lnSpc>
                <a:spcPct val="160000"/>
              </a:lnSpc>
              <a:buNone/>
            </a:pPr>
            <a:r>
              <a:rPr lang="en-US" sz="3200" dirty="0"/>
              <a:t>In this project we have </a:t>
            </a:r>
            <a:r>
              <a:rPr lang="en-US" sz="3200"/>
              <a:t>a multinomial classification problem.</a:t>
            </a:r>
            <a:endParaRPr lang="en-US" sz="3200" dirty="0"/>
          </a:p>
          <a:p>
            <a:pPr marL="0" indent="0">
              <a:lnSpc>
                <a:spcPct val="160000"/>
              </a:lnSpc>
              <a:buNone/>
            </a:pPr>
            <a:r>
              <a:rPr lang="en-US" sz="3200" dirty="0"/>
              <a:t>W</a:t>
            </a:r>
            <a:r>
              <a:rPr lang="en-US" sz="3200"/>
              <a:t>e </a:t>
            </a:r>
            <a:r>
              <a:rPr lang="en-US" sz="3200" dirty="0"/>
              <a:t>wish to develop a model for identifying </a:t>
            </a:r>
            <a:r>
              <a:rPr lang="en-US" sz="3200"/>
              <a:t>whether an image of a hand demonstrates a</a:t>
            </a:r>
            <a:r>
              <a:rPr lang="en-US" sz="3200" b="0" i="0">
                <a:solidFill>
                  <a:srgbClr val="333333"/>
                </a:solidFill>
                <a:effectLst/>
                <a:latin typeface="Gill Sans MT (Body)"/>
                <a:cs typeface="Assistant" panose="020B0604020202020204" pitchFamily="2" charset="-79"/>
              </a:rPr>
              <a:t> </a:t>
            </a:r>
            <a:r>
              <a:rPr lang="en-US" sz="3200" b="0" i="0" dirty="0">
                <a:solidFill>
                  <a:srgbClr val="333333"/>
                </a:solidFill>
                <a:effectLst/>
                <a:latin typeface="Gill Sans MT (Body)"/>
                <a:cs typeface="Assistant" panose="020B0604020202020204" pitchFamily="2" charset="-79"/>
              </a:rPr>
              <a:t>rock, paper or </a:t>
            </a:r>
            <a:r>
              <a:rPr lang="en-US" sz="3200" b="0" i="0">
                <a:solidFill>
                  <a:srgbClr val="333333"/>
                </a:solidFill>
                <a:effectLst/>
                <a:latin typeface="Gill Sans MT (Body)"/>
                <a:cs typeface="Assistant" panose="020B0604020202020204" pitchFamily="2" charset="-79"/>
              </a:rPr>
              <a:t>scissors</a:t>
            </a:r>
            <a:r>
              <a:rPr lang="en-US" sz="3200" b="0" i="0">
                <a:solidFill>
                  <a:srgbClr val="333333"/>
                </a:solidFill>
                <a:effectLst/>
                <a:latin typeface="Assistant" panose="020B0604020202020204" pitchFamily="2" charset="-79"/>
                <a:cs typeface="Assistant" panose="020B0604020202020204" pitchFamily="2" charset="-79"/>
              </a:rPr>
              <a:t>.</a:t>
            </a:r>
            <a:endParaRPr lang="he-IL" b="0" i="0" dirty="0">
              <a:solidFill>
                <a:srgbClr val="333333"/>
              </a:solidFill>
              <a:effectLst/>
              <a:latin typeface="Assistant" panose="020B0604020202020204" pitchFamily="2" charset="-79"/>
              <a:cs typeface="Assistant" panose="020B0604020202020204" pitchFamily="2" charset="-79"/>
            </a:endParaRPr>
          </a:p>
          <a:p>
            <a:pPr>
              <a:lnSpc>
                <a:spcPct val="160000"/>
              </a:lnSpc>
            </a:pPr>
            <a:endParaRPr lang="he-IL" dirty="0">
              <a:solidFill>
                <a:srgbClr val="333333"/>
              </a:solidFill>
              <a:latin typeface="Assistant" panose="020B0604020202020204" pitchFamily="2" charset="-79"/>
              <a:cs typeface="Assistant" panose="020B0604020202020204" pitchFamily="2" charset="-79"/>
            </a:endParaRPr>
          </a:p>
          <a:p>
            <a:pPr>
              <a:lnSpc>
                <a:spcPct val="160000"/>
              </a:lnSpc>
            </a:pPr>
            <a:endParaRPr lang="en-US" b="0" i="0" dirty="0">
              <a:solidFill>
                <a:srgbClr val="333333"/>
              </a:solidFill>
              <a:effectLst/>
              <a:latin typeface="Assistant" panose="020B0604020202020204" pitchFamily="2" charset="-79"/>
              <a:cs typeface="Assistant" panose="020B0604020202020204" pitchFamily="2" charset="-79"/>
            </a:endParaRPr>
          </a:p>
          <a:p>
            <a:pPr>
              <a:lnSpc>
                <a:spcPct val="160000"/>
              </a:lnSpc>
            </a:pPr>
            <a:endParaRPr lang="LID4096" dirty="0"/>
          </a:p>
          <a:p>
            <a:pPr marL="0" indent="0">
              <a:lnSpc>
                <a:spcPct val="160000"/>
              </a:lnSpc>
              <a:buNone/>
            </a:pPr>
            <a:endParaRPr lang="LID4096" dirty="0"/>
          </a:p>
        </p:txBody>
      </p:sp>
    </p:spTree>
    <p:extLst>
      <p:ext uri="{BB962C8B-B14F-4D97-AF65-F5344CB8AC3E}">
        <p14:creationId xmlns:p14="http://schemas.microsoft.com/office/powerpoint/2010/main" val="1905381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38957-143F-4D7A-84D0-23C43382259B}"/>
              </a:ext>
            </a:extLst>
          </p:cNvPr>
          <p:cNvSpPr>
            <a:spLocks noGrp="1"/>
          </p:cNvSpPr>
          <p:nvPr>
            <p:ph type="title"/>
          </p:nvPr>
        </p:nvSpPr>
        <p:spPr/>
        <p:txBody>
          <a:bodyPr/>
          <a:lstStyle/>
          <a:p>
            <a:r>
              <a:rPr lang="en-US" dirty="0"/>
              <a:t>Our data</a:t>
            </a:r>
            <a:r>
              <a:rPr lang="he-IL" dirty="0"/>
              <a:t> </a:t>
            </a:r>
            <a:r>
              <a:rPr lang="en-US" dirty="0"/>
              <a:t>set</a:t>
            </a:r>
            <a:endParaRPr lang="LID4096" dirty="0"/>
          </a:p>
        </p:txBody>
      </p:sp>
      <p:grpSp>
        <p:nvGrpSpPr>
          <p:cNvPr id="4" name="קבוצה 3">
            <a:extLst>
              <a:ext uri="{FF2B5EF4-FFF2-40B4-BE49-F238E27FC236}">
                <a16:creationId xmlns:a16="http://schemas.microsoft.com/office/drawing/2014/main" id="{CE725D0C-0265-4B78-98C5-7E79DCB5DEA1}"/>
              </a:ext>
            </a:extLst>
          </p:cNvPr>
          <p:cNvGrpSpPr/>
          <p:nvPr/>
        </p:nvGrpSpPr>
        <p:grpSpPr>
          <a:xfrm>
            <a:off x="8843374" y="2372413"/>
            <a:ext cx="2447925" cy="2769632"/>
            <a:chOff x="8699939" y="3640365"/>
            <a:chExt cx="2447925" cy="2769632"/>
          </a:xfrm>
        </p:grpSpPr>
        <p:pic>
          <p:nvPicPr>
            <p:cNvPr id="2050" name="Picture 2">
              <a:extLst>
                <a:ext uri="{FF2B5EF4-FFF2-40B4-BE49-F238E27FC236}">
                  <a16:creationId xmlns:a16="http://schemas.microsoft.com/office/drawing/2014/main" id="{BCD7B69A-ABD2-41A7-A308-C4BE33F898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9939" y="4009697"/>
              <a:ext cx="2447925" cy="24003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EF22A60-C854-4EC8-A581-6C8DDC9E51B0}"/>
                </a:ext>
              </a:extLst>
            </p:cNvPr>
            <p:cNvSpPr txBox="1"/>
            <p:nvPr/>
          </p:nvSpPr>
          <p:spPr>
            <a:xfrm>
              <a:off x="8949161" y="3640365"/>
              <a:ext cx="2198703" cy="369332"/>
            </a:xfrm>
            <a:prstGeom prst="rect">
              <a:avLst/>
            </a:prstGeom>
            <a:noFill/>
          </p:spPr>
          <p:txBody>
            <a:bodyPr wrap="square">
              <a:spAutoFit/>
            </a:bodyPr>
            <a:lstStyle/>
            <a:p>
              <a:endParaRPr lang="LID4096" dirty="0"/>
            </a:p>
          </p:txBody>
        </p:sp>
      </p:grpSp>
      <p:sp>
        <p:nvSpPr>
          <p:cNvPr id="6" name="מציין מיקום תוכן 5">
            <a:extLst>
              <a:ext uri="{FF2B5EF4-FFF2-40B4-BE49-F238E27FC236}">
                <a16:creationId xmlns:a16="http://schemas.microsoft.com/office/drawing/2014/main" id="{9A5C1DA7-4351-4437-87F1-4A2467DCDDD4}"/>
              </a:ext>
            </a:extLst>
          </p:cNvPr>
          <p:cNvSpPr>
            <a:spLocks noGrp="1"/>
          </p:cNvSpPr>
          <p:nvPr>
            <p:ph idx="1"/>
          </p:nvPr>
        </p:nvSpPr>
        <p:spPr>
          <a:xfrm>
            <a:off x="581192" y="2180496"/>
            <a:ext cx="11029615" cy="4381669"/>
          </a:xfrm>
        </p:spPr>
        <p:txBody>
          <a:bodyPr>
            <a:normAutofit/>
          </a:bodyPr>
          <a:lstStyle/>
          <a:p>
            <a:pPr marL="0" indent="0">
              <a:buNone/>
            </a:pPr>
            <a:r>
              <a:rPr lang="en-US" sz="2800" b="0" i="0">
                <a:solidFill>
                  <a:srgbClr val="212121"/>
                </a:solidFill>
                <a:effectLst/>
                <a:latin typeface="Gill Sans MT (Body)"/>
                <a:ea typeface="Roboto" panose="02000000000000000000" pitchFamily="2" charset="0"/>
              </a:rPr>
              <a:t>Our dataset contains 2892 image </a:t>
            </a:r>
          </a:p>
          <a:p>
            <a:pPr marL="0" indent="0">
              <a:buNone/>
            </a:pPr>
            <a:r>
              <a:rPr lang="en-US" sz="2800" b="0" i="0">
                <a:solidFill>
                  <a:srgbClr val="212121"/>
                </a:solidFill>
                <a:effectLst/>
                <a:latin typeface="Gill Sans MT (Body)"/>
                <a:ea typeface="Roboto" panose="02000000000000000000" pitchFamily="2" charset="0"/>
              </a:rPr>
              <a:t>of hands playing rock, paper, scissor game.</a:t>
            </a:r>
          </a:p>
          <a:p>
            <a:pPr marL="0" indent="0">
              <a:buNone/>
            </a:pPr>
            <a:endParaRPr lang="en-US" sz="2800">
              <a:solidFill>
                <a:srgbClr val="212121"/>
              </a:solidFill>
              <a:latin typeface="Gill Sans MT (Body)"/>
              <a:ea typeface="Roboto" panose="02000000000000000000" pitchFamily="2" charset="0"/>
            </a:endParaRPr>
          </a:p>
          <a:p>
            <a:pPr marL="0" indent="0">
              <a:buNone/>
            </a:pPr>
            <a:r>
              <a:rPr lang="en-US" sz="2800">
                <a:solidFill>
                  <a:srgbClr val="212121"/>
                </a:solidFill>
                <a:latin typeface="Gill Sans MT (Body)"/>
                <a:ea typeface="Roboto" panose="02000000000000000000" pitchFamily="2" charset="0"/>
              </a:rPr>
              <a:t>The features:</a:t>
            </a:r>
          </a:p>
          <a:p>
            <a:pPr marL="342900" indent="-342900">
              <a:buAutoNum type="arabicPeriod"/>
            </a:pPr>
            <a:r>
              <a:rPr lang="en-US" sz="2800">
                <a:solidFill>
                  <a:srgbClr val="212121"/>
                </a:solidFill>
                <a:latin typeface="Gill Sans MT (Body)"/>
                <a:ea typeface="Roboto" panose="02000000000000000000" pitchFamily="2" charset="0"/>
              </a:rPr>
              <a:t>Images pixels</a:t>
            </a:r>
          </a:p>
          <a:p>
            <a:pPr marL="342900" indent="-342900">
              <a:buAutoNum type="arabicPeriod"/>
            </a:pPr>
            <a:r>
              <a:rPr lang="en-US" sz="2800">
                <a:solidFill>
                  <a:srgbClr val="212121"/>
                </a:solidFill>
                <a:latin typeface="Gill Sans MT (Body)"/>
                <a:ea typeface="Roboto" panose="02000000000000000000" pitchFamily="2" charset="0"/>
              </a:rPr>
              <a:t>The class labels divided to rock(1), paper(2) and scissors(3).</a:t>
            </a:r>
            <a:endParaRPr lang="en-US" sz="2800" b="0" i="0">
              <a:solidFill>
                <a:srgbClr val="212121"/>
              </a:solidFill>
              <a:effectLst/>
              <a:latin typeface="Gill Sans MT (Body)"/>
              <a:ea typeface="Roboto" panose="02000000000000000000" pitchFamily="2" charset="0"/>
            </a:endParaRPr>
          </a:p>
          <a:p>
            <a:endParaRPr lang="en-US" sz="2800"/>
          </a:p>
        </p:txBody>
      </p:sp>
    </p:spTree>
    <p:extLst>
      <p:ext uri="{BB962C8B-B14F-4D97-AF65-F5344CB8AC3E}">
        <p14:creationId xmlns:p14="http://schemas.microsoft.com/office/powerpoint/2010/main" val="3463595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124DD23-6E0D-4A0E-8492-D5C3522477E8}"/>
              </a:ext>
            </a:extLst>
          </p:cNvPr>
          <p:cNvSpPr>
            <a:spLocks noGrp="1"/>
          </p:cNvSpPr>
          <p:nvPr>
            <p:ph type="title"/>
          </p:nvPr>
        </p:nvSpPr>
        <p:spPr/>
        <p:txBody>
          <a:bodyPr/>
          <a:lstStyle/>
          <a:p>
            <a:r>
              <a:rPr lang="en-US"/>
              <a:t>Divide  TO Test &amp; train </a:t>
            </a:r>
          </a:p>
        </p:txBody>
      </p:sp>
      <p:sp>
        <p:nvSpPr>
          <p:cNvPr id="6" name="תיבת טקסט 5">
            <a:extLst>
              <a:ext uri="{FF2B5EF4-FFF2-40B4-BE49-F238E27FC236}">
                <a16:creationId xmlns:a16="http://schemas.microsoft.com/office/drawing/2014/main" id="{5882BBDB-4AC2-4A54-80A9-CFD0C467BB35}"/>
              </a:ext>
            </a:extLst>
          </p:cNvPr>
          <p:cNvSpPr txBox="1"/>
          <p:nvPr/>
        </p:nvSpPr>
        <p:spPr>
          <a:xfrm>
            <a:off x="581192" y="2819034"/>
            <a:ext cx="11029616" cy="3477875"/>
          </a:xfrm>
          <a:prstGeom prst="rect">
            <a:avLst/>
          </a:prstGeom>
          <a:noFill/>
        </p:spPr>
        <p:txBody>
          <a:bodyPr wrap="square">
            <a:spAutoFit/>
          </a:bodyPr>
          <a:lstStyle/>
          <a:p>
            <a:pPr marL="0" indent="0">
              <a:buNone/>
            </a:pPr>
            <a:endParaRPr lang="en-US" sz="3200">
              <a:solidFill>
                <a:schemeClr val="accent2"/>
              </a:solidFill>
            </a:endParaRPr>
          </a:p>
          <a:p>
            <a:r>
              <a:rPr lang="en-US" sz="2800"/>
              <a:t>The </a:t>
            </a:r>
            <a:r>
              <a:rPr lang="en-US" sz="2800" u="sng"/>
              <a:t>train</a:t>
            </a:r>
            <a:r>
              <a:rPr lang="en-US" sz="2800"/>
              <a:t> set contains 2520 images, and the </a:t>
            </a:r>
            <a:r>
              <a:rPr lang="en-US" sz="2800" u="sng"/>
              <a:t>test</a:t>
            </a:r>
            <a:r>
              <a:rPr lang="en-US" sz="2800"/>
              <a:t> set contains 372 images.</a:t>
            </a:r>
          </a:p>
          <a:p>
            <a:endParaRPr lang="en-US" sz="2000"/>
          </a:p>
          <a:p>
            <a:pPr marL="0" indent="0">
              <a:lnSpc>
                <a:spcPct val="150000"/>
              </a:lnSpc>
              <a:buNone/>
            </a:pPr>
            <a:r>
              <a:rPr lang="en-US" sz="2000" b="0">
                <a:solidFill>
                  <a:srgbClr val="000000"/>
                </a:solidFill>
                <a:effectLst/>
                <a:latin typeface="Courier New" panose="02070309020205020404" pitchFamily="49" charset="0"/>
              </a:rPr>
              <a:t>ds_train = tfds.load(name=</a:t>
            </a:r>
            <a:r>
              <a:rPr lang="en-US" sz="2000" b="0">
                <a:solidFill>
                  <a:srgbClr val="A31515"/>
                </a:solidFill>
                <a:effectLst/>
                <a:latin typeface="Courier New" panose="02070309020205020404" pitchFamily="49" charset="0"/>
              </a:rPr>
              <a:t>"rock_paper_scissors"</a:t>
            </a:r>
            <a:r>
              <a:rPr lang="en-US" sz="2000" b="0">
                <a:solidFill>
                  <a:srgbClr val="000000"/>
                </a:solidFill>
                <a:effectLst/>
                <a:latin typeface="Courier New" panose="02070309020205020404" pitchFamily="49" charset="0"/>
              </a:rPr>
              <a:t>, split=</a:t>
            </a:r>
            <a:r>
              <a:rPr lang="en-US" sz="2000" b="0">
                <a:solidFill>
                  <a:srgbClr val="A31515"/>
                </a:solidFill>
                <a:effectLst/>
                <a:latin typeface="Courier New" panose="02070309020205020404" pitchFamily="49" charset="0"/>
              </a:rPr>
              <a:t>"train"</a:t>
            </a:r>
            <a:r>
              <a:rPr lang="en-US" sz="2000" b="0">
                <a:solidFill>
                  <a:srgbClr val="000000"/>
                </a:solidFill>
                <a:effectLst/>
                <a:latin typeface="Courier New" panose="02070309020205020404" pitchFamily="49" charset="0"/>
              </a:rPr>
              <a:t>)</a:t>
            </a:r>
          </a:p>
          <a:p>
            <a:pPr marL="0" indent="0">
              <a:lnSpc>
                <a:spcPct val="150000"/>
              </a:lnSpc>
              <a:buNone/>
            </a:pPr>
            <a:r>
              <a:rPr lang="en-US" sz="2000" b="0">
                <a:solidFill>
                  <a:srgbClr val="000000"/>
                </a:solidFill>
                <a:effectLst/>
                <a:latin typeface="Courier New" panose="02070309020205020404" pitchFamily="49" charset="0"/>
              </a:rPr>
              <a:t>ds_test = tfds.load(name=</a:t>
            </a:r>
            <a:r>
              <a:rPr lang="en-US" sz="2000" b="0">
                <a:solidFill>
                  <a:srgbClr val="A31515"/>
                </a:solidFill>
                <a:effectLst/>
                <a:latin typeface="Courier New" panose="02070309020205020404" pitchFamily="49" charset="0"/>
              </a:rPr>
              <a:t>"rock_paper_scissors"</a:t>
            </a:r>
            <a:r>
              <a:rPr lang="en-US" sz="2000" b="0">
                <a:solidFill>
                  <a:srgbClr val="000000"/>
                </a:solidFill>
                <a:effectLst/>
                <a:latin typeface="Courier New" panose="02070309020205020404" pitchFamily="49" charset="0"/>
              </a:rPr>
              <a:t>, split=</a:t>
            </a:r>
            <a:r>
              <a:rPr lang="en-US" sz="2000" b="0">
                <a:solidFill>
                  <a:srgbClr val="A31515"/>
                </a:solidFill>
                <a:effectLst/>
                <a:latin typeface="Courier New" panose="02070309020205020404" pitchFamily="49" charset="0"/>
              </a:rPr>
              <a:t>"test"</a:t>
            </a:r>
            <a:r>
              <a:rPr lang="en-US" sz="2000" b="0">
                <a:solidFill>
                  <a:srgbClr val="000000"/>
                </a:solidFill>
                <a:effectLst/>
                <a:latin typeface="Courier New" panose="02070309020205020404" pitchFamily="49" charset="0"/>
              </a:rPr>
              <a:t>)</a:t>
            </a:r>
          </a:p>
          <a:p>
            <a:pPr marL="0" indent="0">
              <a:buNone/>
            </a:pPr>
            <a:endParaRPr lang="en-US" sz="2000" b="0" i="0">
              <a:solidFill>
                <a:srgbClr val="212121"/>
              </a:solidFill>
              <a:effectLst/>
              <a:latin typeface="Roboto" panose="02000000000000000000" pitchFamily="2" charset="0"/>
            </a:endParaRPr>
          </a:p>
          <a:p>
            <a:endParaRPr lang="en-US" sz="2000"/>
          </a:p>
          <a:p>
            <a:endParaRPr lang="en-US" sz="2000"/>
          </a:p>
          <a:p>
            <a:endParaRPr lang="LID4096" sz="2000" dirty="0"/>
          </a:p>
        </p:txBody>
      </p:sp>
    </p:spTree>
    <p:extLst>
      <p:ext uri="{BB962C8B-B14F-4D97-AF65-F5344CB8AC3E}">
        <p14:creationId xmlns:p14="http://schemas.microsoft.com/office/powerpoint/2010/main" val="831047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ED6BC-3222-4AC1-A3FD-F3344BE2B9F0}"/>
              </a:ext>
            </a:extLst>
          </p:cNvPr>
          <p:cNvSpPr>
            <a:spLocks noGrp="1"/>
          </p:cNvSpPr>
          <p:nvPr>
            <p:ph type="title"/>
          </p:nvPr>
        </p:nvSpPr>
        <p:spPr/>
        <p:txBody>
          <a:bodyPr/>
          <a:lstStyle/>
          <a:p>
            <a:r>
              <a:rPr lang="en-US" dirty="0"/>
              <a:t>Preprocessing- preparing data</a:t>
            </a:r>
            <a:endParaRPr lang="LID4096" dirty="0"/>
          </a:p>
        </p:txBody>
      </p:sp>
      <p:sp>
        <p:nvSpPr>
          <p:cNvPr id="3" name="Content Placeholder 2">
            <a:extLst>
              <a:ext uri="{FF2B5EF4-FFF2-40B4-BE49-F238E27FC236}">
                <a16:creationId xmlns:a16="http://schemas.microsoft.com/office/drawing/2014/main" id="{0729C146-49BE-4FF7-AAB0-F1C3EB18E3FF}"/>
              </a:ext>
            </a:extLst>
          </p:cNvPr>
          <p:cNvSpPr>
            <a:spLocks noGrp="1"/>
          </p:cNvSpPr>
          <p:nvPr>
            <p:ph idx="1"/>
          </p:nvPr>
        </p:nvSpPr>
        <p:spPr>
          <a:xfrm>
            <a:off x="323147" y="2349172"/>
            <a:ext cx="11545705" cy="3678303"/>
          </a:xfrm>
        </p:spPr>
        <p:txBody>
          <a:bodyPr>
            <a:normAutofit/>
          </a:bodyPr>
          <a:lstStyle/>
          <a:p>
            <a:r>
              <a:rPr lang="en-US" sz="2800" b="0" i="0" dirty="0">
                <a:solidFill>
                  <a:srgbClr val="212121"/>
                </a:solidFill>
                <a:effectLst/>
              </a:rPr>
              <a:t>Converting the tensorflow dataset format into numpy format</a:t>
            </a:r>
            <a:endParaRPr lang="en-US" sz="2800" dirty="0"/>
          </a:p>
          <a:p>
            <a:r>
              <a:rPr lang="en-US" sz="2800" b="0" i="0">
                <a:solidFill>
                  <a:srgbClr val="212121"/>
                </a:solidFill>
                <a:effectLst/>
              </a:rPr>
              <a:t>Change </a:t>
            </a:r>
            <a:r>
              <a:rPr lang="en-US" sz="2800" b="0" i="0" dirty="0">
                <a:solidFill>
                  <a:srgbClr val="212121"/>
                </a:solidFill>
                <a:effectLst/>
              </a:rPr>
              <a:t>the images three color channels RGB format to one </a:t>
            </a:r>
            <a:r>
              <a:rPr lang="en-US" sz="2800" b="0" i="0">
                <a:solidFill>
                  <a:srgbClr val="212121"/>
                </a:solidFill>
                <a:effectLst/>
              </a:rPr>
              <a:t>color channel</a:t>
            </a:r>
            <a:endParaRPr lang="he-IL" sz="2800" b="0" i="0">
              <a:solidFill>
                <a:srgbClr val="212121"/>
              </a:solidFill>
              <a:effectLst/>
            </a:endParaRPr>
          </a:p>
          <a:p>
            <a:pPr marL="0" indent="0">
              <a:buNone/>
            </a:pPr>
            <a:endParaRPr lang="en-US" sz="1800" b="0" i="0" dirty="0">
              <a:solidFill>
                <a:srgbClr val="212121"/>
              </a:solidFill>
              <a:effectLst/>
              <a:latin typeface="Roboto" panose="02000000000000000000" pitchFamily="2" charset="0"/>
            </a:endParaRPr>
          </a:p>
          <a:p>
            <a:pPr marL="0" indent="0">
              <a:buNone/>
            </a:pPr>
            <a:r>
              <a:rPr lang="en-US" sz="1800" b="0" dirty="0">
                <a:solidFill>
                  <a:srgbClr val="000000"/>
                </a:solidFill>
                <a:effectLst/>
                <a:latin typeface="Courier New" panose="02070309020205020404" pitchFamily="49" charset="0"/>
              </a:rPr>
              <a:t>train_images = np.array([example[</a:t>
            </a:r>
            <a:r>
              <a:rPr lang="en-US" sz="1800" b="0" dirty="0">
                <a:solidFill>
                  <a:srgbClr val="A31515"/>
                </a:solidFill>
                <a:effectLst/>
                <a:latin typeface="Courier New" panose="02070309020205020404" pitchFamily="49" charset="0"/>
              </a:rPr>
              <a:t>'image'</a:t>
            </a:r>
            <a:r>
              <a:rPr lang="en-US" sz="1800" b="0" dirty="0">
                <a:solidFill>
                  <a:srgbClr val="000000"/>
                </a:solidFill>
                <a:effectLst/>
                <a:latin typeface="Courier New" panose="02070309020205020404" pitchFamily="49" charset="0"/>
              </a:rPr>
              <a:t>].numpy()[:,:,</a:t>
            </a:r>
            <a:r>
              <a:rPr lang="en-US" sz="1800" b="0" dirty="0">
                <a:solidFill>
                  <a:srgbClr val="09885A"/>
                </a:solidFill>
                <a:effectLst/>
                <a:latin typeface="Courier New" panose="02070309020205020404" pitchFamily="49" charset="0"/>
              </a:rPr>
              <a:t>0</a:t>
            </a:r>
            <a:r>
              <a:rPr lang="en-US" sz="1800" b="0" dirty="0">
                <a:solidFill>
                  <a:srgbClr val="000000"/>
                </a:solidFill>
                <a:effectLst/>
                <a:latin typeface="Courier New" panose="02070309020205020404" pitchFamily="49" charset="0"/>
              </a:rPr>
              <a:t>] </a:t>
            </a:r>
            <a:r>
              <a:rPr lang="en-US" sz="1800" b="0" dirty="0">
                <a:solidFill>
                  <a:srgbClr val="AF00DB"/>
                </a:solidFill>
                <a:effectLst/>
                <a:latin typeface="Courier New" panose="02070309020205020404" pitchFamily="49" charset="0"/>
              </a:rPr>
              <a:t>for</a:t>
            </a:r>
            <a:r>
              <a:rPr lang="en-US" sz="1800" b="0" dirty="0">
                <a:solidFill>
                  <a:srgbClr val="000000"/>
                </a:solidFill>
                <a:effectLst/>
                <a:latin typeface="Courier New" panose="02070309020205020404" pitchFamily="49" charset="0"/>
              </a:rPr>
              <a:t> example </a:t>
            </a:r>
            <a:r>
              <a:rPr lang="en-US" sz="1800" b="0" dirty="0">
                <a:solidFill>
                  <a:srgbClr val="0000FF"/>
                </a:solidFill>
                <a:effectLst/>
                <a:latin typeface="Courier New" panose="02070309020205020404" pitchFamily="49" charset="0"/>
              </a:rPr>
              <a:t>in</a:t>
            </a:r>
            <a:r>
              <a:rPr lang="en-US" sz="1800" b="0" dirty="0">
                <a:solidFill>
                  <a:srgbClr val="000000"/>
                </a:solidFill>
                <a:effectLst/>
                <a:latin typeface="Courier New" panose="02070309020205020404" pitchFamily="49" charset="0"/>
              </a:rPr>
              <a:t> ds_</a:t>
            </a:r>
            <a:r>
              <a:rPr lang="en-US" sz="1800" b="0">
                <a:solidFill>
                  <a:srgbClr val="000000"/>
                </a:solidFill>
                <a:effectLst/>
                <a:latin typeface="Courier New" panose="02070309020205020404" pitchFamily="49" charset="0"/>
              </a:rPr>
              <a:t>train])</a:t>
            </a:r>
            <a:endParaRPr lang="en-US" sz="1800" b="0" dirty="0">
              <a:solidFill>
                <a:srgbClr val="000000"/>
              </a:solidFill>
              <a:effectLst/>
              <a:latin typeface="Courier New" panose="02070309020205020404" pitchFamily="49" charset="0"/>
            </a:endParaRPr>
          </a:p>
          <a:p>
            <a:pPr marL="0" indent="0">
              <a:buNone/>
            </a:pPr>
            <a:r>
              <a:rPr lang="en-US" sz="1800" b="0" dirty="0">
                <a:solidFill>
                  <a:srgbClr val="000000"/>
                </a:solidFill>
                <a:effectLst/>
                <a:latin typeface="Courier New" panose="02070309020205020404" pitchFamily="49" charset="0"/>
              </a:rPr>
              <a:t>test_images = np.array([example[</a:t>
            </a:r>
            <a:r>
              <a:rPr lang="en-US" sz="1800" b="0" dirty="0">
                <a:solidFill>
                  <a:srgbClr val="A31515"/>
                </a:solidFill>
                <a:effectLst/>
                <a:latin typeface="Courier New" panose="02070309020205020404" pitchFamily="49" charset="0"/>
              </a:rPr>
              <a:t>'image'</a:t>
            </a:r>
            <a:r>
              <a:rPr lang="en-US" sz="1800" b="0" dirty="0">
                <a:solidFill>
                  <a:srgbClr val="000000"/>
                </a:solidFill>
                <a:effectLst/>
                <a:latin typeface="Courier New" panose="02070309020205020404" pitchFamily="49" charset="0"/>
              </a:rPr>
              <a:t>].numpy()[:,:,</a:t>
            </a:r>
            <a:r>
              <a:rPr lang="en-US" sz="1800" b="0" dirty="0">
                <a:solidFill>
                  <a:srgbClr val="09885A"/>
                </a:solidFill>
                <a:effectLst/>
                <a:latin typeface="Courier New" panose="02070309020205020404" pitchFamily="49" charset="0"/>
              </a:rPr>
              <a:t>0</a:t>
            </a:r>
            <a:r>
              <a:rPr lang="en-US" sz="1800" b="0" dirty="0">
                <a:solidFill>
                  <a:srgbClr val="000000"/>
                </a:solidFill>
                <a:effectLst/>
                <a:latin typeface="Courier New" panose="02070309020205020404" pitchFamily="49" charset="0"/>
              </a:rPr>
              <a:t>] </a:t>
            </a:r>
            <a:r>
              <a:rPr lang="en-US" sz="1800" b="0" dirty="0">
                <a:solidFill>
                  <a:srgbClr val="AF00DB"/>
                </a:solidFill>
                <a:effectLst/>
                <a:latin typeface="Courier New" panose="02070309020205020404" pitchFamily="49" charset="0"/>
              </a:rPr>
              <a:t>for</a:t>
            </a:r>
            <a:r>
              <a:rPr lang="en-US" sz="1800" b="0" dirty="0">
                <a:solidFill>
                  <a:srgbClr val="000000"/>
                </a:solidFill>
                <a:effectLst/>
                <a:latin typeface="Courier New" panose="02070309020205020404" pitchFamily="49" charset="0"/>
              </a:rPr>
              <a:t> example </a:t>
            </a:r>
            <a:r>
              <a:rPr lang="en-US" sz="1800" b="0" dirty="0">
                <a:solidFill>
                  <a:srgbClr val="0000FF"/>
                </a:solidFill>
                <a:effectLst/>
                <a:latin typeface="Courier New" panose="02070309020205020404" pitchFamily="49" charset="0"/>
              </a:rPr>
              <a:t>in</a:t>
            </a:r>
            <a:r>
              <a:rPr lang="en-US" sz="1800" b="0" dirty="0">
                <a:solidFill>
                  <a:srgbClr val="000000"/>
                </a:solidFill>
                <a:effectLst/>
                <a:latin typeface="Courier New" panose="02070309020205020404" pitchFamily="49" charset="0"/>
              </a:rPr>
              <a:t> ds_</a:t>
            </a:r>
            <a:r>
              <a:rPr lang="en-US" sz="1800" b="0">
                <a:solidFill>
                  <a:srgbClr val="000000"/>
                </a:solidFill>
                <a:effectLst/>
                <a:latin typeface="Courier New" panose="02070309020205020404" pitchFamily="49" charset="0"/>
              </a:rPr>
              <a:t>test])</a:t>
            </a:r>
            <a:endParaRPr lang="en-US" sz="1800"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3021948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006D1DFC-AAAA-4DC9-93DC-C3F91912C1CE}"/>
              </a:ext>
            </a:extLst>
          </p:cNvPr>
          <p:cNvPicPr>
            <a:picLocks noChangeAspect="1"/>
          </p:cNvPicPr>
          <p:nvPr/>
        </p:nvPicPr>
        <p:blipFill>
          <a:blip r:embed="rId3"/>
          <a:stretch>
            <a:fillRect/>
          </a:stretch>
        </p:blipFill>
        <p:spPr>
          <a:xfrm>
            <a:off x="5768366" y="3083169"/>
            <a:ext cx="6301575" cy="3559558"/>
          </a:xfrm>
          <a:prstGeom prst="rect">
            <a:avLst/>
          </a:prstGeom>
        </p:spPr>
      </p:pic>
      <p:sp>
        <p:nvSpPr>
          <p:cNvPr id="2" name="Title 1">
            <a:extLst>
              <a:ext uri="{FF2B5EF4-FFF2-40B4-BE49-F238E27FC236}">
                <a16:creationId xmlns:a16="http://schemas.microsoft.com/office/drawing/2014/main" id="{E3770919-05C4-43DE-9C29-4EFC924D6514}"/>
              </a:ext>
            </a:extLst>
          </p:cNvPr>
          <p:cNvSpPr>
            <a:spLocks noGrp="1"/>
          </p:cNvSpPr>
          <p:nvPr>
            <p:ph type="title"/>
          </p:nvPr>
        </p:nvSpPr>
        <p:spPr/>
        <p:txBody>
          <a:bodyPr/>
          <a:lstStyle/>
          <a:p>
            <a:r>
              <a:rPr lang="en-US"/>
              <a:t>GREYSCALE Images – why?</a:t>
            </a:r>
            <a:endParaRPr lang="LID4096" dirty="0"/>
          </a:p>
        </p:txBody>
      </p:sp>
      <p:sp>
        <p:nvSpPr>
          <p:cNvPr id="3" name="Content Placeholder 2">
            <a:extLst>
              <a:ext uri="{FF2B5EF4-FFF2-40B4-BE49-F238E27FC236}">
                <a16:creationId xmlns:a16="http://schemas.microsoft.com/office/drawing/2014/main" id="{848828D0-0B2F-48D6-BFAC-5CF8F577E6E6}"/>
              </a:ext>
            </a:extLst>
          </p:cNvPr>
          <p:cNvSpPr>
            <a:spLocks noGrp="1"/>
          </p:cNvSpPr>
          <p:nvPr>
            <p:ph idx="1"/>
          </p:nvPr>
        </p:nvSpPr>
        <p:spPr>
          <a:xfrm>
            <a:off x="353832" y="748800"/>
            <a:ext cx="11029615" cy="3962145"/>
          </a:xfrm>
        </p:spPr>
        <p:txBody>
          <a:bodyPr>
            <a:normAutofit/>
          </a:bodyPr>
          <a:lstStyle/>
          <a:p>
            <a:pPr>
              <a:lnSpc>
                <a:spcPct val="150000"/>
              </a:lnSpc>
            </a:pPr>
            <a:r>
              <a:rPr lang="en-US" sz="2400" b="0" i="0">
                <a:solidFill>
                  <a:srgbClr val="383838"/>
                </a:solidFill>
                <a:effectLst/>
                <a:latin typeface="proxima-nova"/>
              </a:rPr>
              <a:t>Images are nothing but numeric values ranging from 0 to 255 stored in neat arrays for our computer to display saturation.</a:t>
            </a:r>
          </a:p>
        </p:txBody>
      </p:sp>
    </p:spTree>
    <p:extLst>
      <p:ext uri="{BB962C8B-B14F-4D97-AF65-F5344CB8AC3E}">
        <p14:creationId xmlns:p14="http://schemas.microsoft.com/office/powerpoint/2010/main" val="2133171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D00078D-5637-4989-9566-FB2FEC9F42F1}"/>
              </a:ext>
            </a:extLst>
          </p:cNvPr>
          <p:cNvSpPr>
            <a:spLocks noGrp="1"/>
          </p:cNvSpPr>
          <p:nvPr>
            <p:ph type="title"/>
          </p:nvPr>
        </p:nvSpPr>
        <p:spPr/>
        <p:txBody>
          <a:bodyPr/>
          <a:lstStyle/>
          <a:p>
            <a:r>
              <a:rPr lang="en-US"/>
              <a:t>GREYSCALE Images – why?</a:t>
            </a:r>
          </a:p>
        </p:txBody>
      </p:sp>
      <p:sp>
        <p:nvSpPr>
          <p:cNvPr id="3" name="מציין מיקום תוכן 2">
            <a:extLst>
              <a:ext uri="{FF2B5EF4-FFF2-40B4-BE49-F238E27FC236}">
                <a16:creationId xmlns:a16="http://schemas.microsoft.com/office/drawing/2014/main" id="{21A16C72-EEFD-4B90-9A43-CAE9EE2C0C6E}"/>
              </a:ext>
            </a:extLst>
          </p:cNvPr>
          <p:cNvSpPr>
            <a:spLocks noGrp="1"/>
          </p:cNvSpPr>
          <p:nvPr>
            <p:ph idx="1"/>
          </p:nvPr>
        </p:nvSpPr>
        <p:spPr/>
        <p:txBody>
          <a:bodyPr>
            <a:normAutofit/>
          </a:bodyPr>
          <a:lstStyle/>
          <a:p>
            <a:pPr>
              <a:lnSpc>
                <a:spcPct val="150000"/>
              </a:lnSpc>
            </a:pPr>
            <a:r>
              <a:rPr lang="en-US" sz="2400" b="0" i="0">
                <a:solidFill>
                  <a:srgbClr val="383838"/>
                </a:solidFill>
                <a:effectLst/>
                <a:latin typeface="proxima-nova"/>
              </a:rPr>
              <a:t>Grayscale images, on the other hand, only store values in a single array (black and white), meaning the above calculation only requires a single convolution to be calculated.</a:t>
            </a:r>
          </a:p>
          <a:p>
            <a:pPr>
              <a:lnSpc>
                <a:spcPct val="150000"/>
              </a:lnSpc>
            </a:pPr>
            <a:r>
              <a:rPr lang="en-US" sz="2400">
                <a:solidFill>
                  <a:srgbClr val="383838"/>
                </a:solidFill>
                <a:latin typeface="proxima-nova"/>
              </a:rPr>
              <a:t>It is the shape of the hand that matters for our classification, not the color of it.</a:t>
            </a:r>
          </a:p>
          <a:p>
            <a:pPr>
              <a:lnSpc>
                <a:spcPct val="150000"/>
              </a:lnSpc>
            </a:pPr>
            <a:r>
              <a:rPr lang="en-US" sz="2400" b="0" i="0">
                <a:solidFill>
                  <a:srgbClr val="383838"/>
                </a:solidFill>
                <a:effectLst/>
                <a:latin typeface="proxima-nova"/>
              </a:rPr>
              <a:t>Gre</a:t>
            </a:r>
            <a:r>
              <a:rPr lang="en-US" sz="2400">
                <a:solidFill>
                  <a:srgbClr val="383838"/>
                </a:solidFill>
                <a:latin typeface="proxima-nova"/>
              </a:rPr>
              <a:t>yscaling the images helps generalizing the model </a:t>
            </a:r>
            <a:endParaRPr lang="en-US" sz="2400" b="0" i="0">
              <a:solidFill>
                <a:srgbClr val="383838"/>
              </a:solidFill>
              <a:effectLst/>
              <a:latin typeface="proxima-nova"/>
            </a:endParaRPr>
          </a:p>
          <a:p>
            <a:pPr marL="0" indent="0">
              <a:lnSpc>
                <a:spcPct val="150000"/>
              </a:lnSpc>
              <a:buNone/>
            </a:pPr>
            <a:endParaRPr lang="en-US" sz="2400"/>
          </a:p>
        </p:txBody>
      </p:sp>
    </p:spTree>
    <p:extLst>
      <p:ext uri="{BB962C8B-B14F-4D97-AF65-F5344CB8AC3E}">
        <p14:creationId xmlns:p14="http://schemas.microsoft.com/office/powerpoint/2010/main" val="4120548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BA522F3-84C5-4E32-856E-E5F7C723C1DB}"/>
              </a:ext>
            </a:extLst>
          </p:cNvPr>
          <p:cNvSpPr>
            <a:spLocks noGrp="1"/>
          </p:cNvSpPr>
          <p:nvPr>
            <p:ph type="title"/>
          </p:nvPr>
        </p:nvSpPr>
        <p:spPr/>
        <p:txBody>
          <a:bodyPr/>
          <a:lstStyle/>
          <a:p>
            <a:r>
              <a:rPr lang="en-US"/>
              <a:t>Normalization</a:t>
            </a:r>
          </a:p>
        </p:txBody>
      </p:sp>
      <p:sp>
        <p:nvSpPr>
          <p:cNvPr id="3" name="מציין מיקום תוכן 2">
            <a:extLst>
              <a:ext uri="{FF2B5EF4-FFF2-40B4-BE49-F238E27FC236}">
                <a16:creationId xmlns:a16="http://schemas.microsoft.com/office/drawing/2014/main" id="{782C1B89-C8C6-45B9-851D-350EF4088181}"/>
              </a:ext>
            </a:extLst>
          </p:cNvPr>
          <p:cNvSpPr>
            <a:spLocks noGrp="1"/>
          </p:cNvSpPr>
          <p:nvPr>
            <p:ph idx="1"/>
          </p:nvPr>
        </p:nvSpPr>
        <p:spPr>
          <a:xfrm>
            <a:off x="304800" y="2180496"/>
            <a:ext cx="11306007" cy="4407873"/>
          </a:xfrm>
        </p:spPr>
        <p:txBody>
          <a:bodyPr>
            <a:normAutofit/>
          </a:bodyPr>
          <a:lstStyle/>
          <a:p>
            <a:r>
              <a:rPr lang="en-US" sz="2400">
                <a:solidFill>
                  <a:srgbClr val="212121"/>
                </a:solidFill>
              </a:rPr>
              <a:t>Convert the data type from integer</a:t>
            </a:r>
            <a:r>
              <a:rPr lang="en-US" sz="2400" b="0">
                <a:solidFill>
                  <a:srgbClr val="A31515"/>
                </a:solidFill>
                <a:effectLst/>
                <a:ea typeface="Roboto" panose="02000000000000000000" pitchFamily="2" charset="0"/>
              </a:rPr>
              <a:t> </a:t>
            </a:r>
            <a:r>
              <a:rPr lang="en-US" sz="2400">
                <a:solidFill>
                  <a:srgbClr val="212121"/>
                </a:solidFill>
                <a:ea typeface="Roboto" panose="02000000000000000000" pitchFamily="2" charset="0"/>
              </a:rPr>
              <a:t>to float -g</a:t>
            </a:r>
            <a:r>
              <a:rPr lang="en-US" sz="2400" b="0" i="0">
                <a:solidFill>
                  <a:srgbClr val="212121"/>
                </a:solidFill>
                <a:effectLst/>
                <a:ea typeface="Roboto" panose="02000000000000000000" pitchFamily="2" charset="0"/>
              </a:rPr>
              <a:t>etting</a:t>
            </a:r>
            <a:r>
              <a:rPr lang="en-US" sz="2400" b="0" i="0">
                <a:solidFill>
                  <a:srgbClr val="212121"/>
                </a:solidFill>
                <a:effectLst/>
              </a:rPr>
              <a:t> ready to normalize.</a:t>
            </a:r>
          </a:p>
          <a:p>
            <a:pPr marL="0" indent="0">
              <a:buNone/>
            </a:pPr>
            <a:r>
              <a:rPr lang="en-US" sz="2000" b="0">
                <a:solidFill>
                  <a:srgbClr val="000000"/>
                </a:solidFill>
                <a:effectLst/>
                <a:latin typeface="Courier New" panose="02070309020205020404" pitchFamily="49" charset="0"/>
              </a:rPr>
              <a:t>train_images = train_images.astype(</a:t>
            </a:r>
            <a:r>
              <a:rPr lang="en-US" sz="2000" b="0">
                <a:solidFill>
                  <a:srgbClr val="A31515"/>
                </a:solidFill>
                <a:effectLst/>
                <a:latin typeface="Courier New" panose="02070309020205020404" pitchFamily="49" charset="0"/>
              </a:rPr>
              <a:t>'float32'</a:t>
            </a:r>
            <a:r>
              <a:rPr lang="en-US" sz="2000" b="0">
                <a:solidFill>
                  <a:srgbClr val="000000"/>
                </a:solidFill>
                <a:effectLst/>
                <a:latin typeface="Courier New" panose="02070309020205020404" pitchFamily="49" charset="0"/>
              </a:rPr>
              <a:t>)</a:t>
            </a:r>
          </a:p>
          <a:p>
            <a:pPr marL="0" indent="0">
              <a:buNone/>
            </a:pPr>
            <a:r>
              <a:rPr lang="en-US" sz="2000" b="0">
                <a:solidFill>
                  <a:srgbClr val="000000"/>
                </a:solidFill>
                <a:effectLst/>
                <a:latin typeface="Courier New" panose="02070309020205020404" pitchFamily="49" charset="0"/>
              </a:rPr>
              <a:t>test_images = test_images.astype(</a:t>
            </a:r>
            <a:r>
              <a:rPr lang="en-US" sz="2000" b="0">
                <a:solidFill>
                  <a:srgbClr val="A31515"/>
                </a:solidFill>
                <a:effectLst/>
                <a:latin typeface="Courier New" panose="02070309020205020404" pitchFamily="49" charset="0"/>
              </a:rPr>
              <a:t>'float32’</a:t>
            </a:r>
            <a:r>
              <a:rPr lang="en-US" sz="2000" b="0">
                <a:solidFill>
                  <a:srgbClr val="000000"/>
                </a:solidFill>
                <a:effectLst/>
                <a:latin typeface="Courier New" panose="02070309020205020404" pitchFamily="49" charset="0"/>
              </a:rPr>
              <a:t>)</a:t>
            </a:r>
          </a:p>
          <a:p>
            <a:pPr marL="0" indent="0">
              <a:buNone/>
            </a:pPr>
            <a:r>
              <a:rPr lang="fr-FR" sz="2000" b="0">
                <a:solidFill>
                  <a:srgbClr val="000000"/>
                </a:solidFill>
                <a:effectLst/>
                <a:latin typeface="Courier New" panose="02070309020205020404" pitchFamily="49" charset="0"/>
              </a:rPr>
              <a:t>train_images /= </a:t>
            </a:r>
            <a:r>
              <a:rPr lang="fr-FR" sz="2000" b="0">
                <a:solidFill>
                  <a:srgbClr val="09885A"/>
                </a:solidFill>
                <a:effectLst/>
                <a:latin typeface="Courier New" panose="02070309020205020404" pitchFamily="49" charset="0"/>
              </a:rPr>
              <a:t>255</a:t>
            </a:r>
            <a:endParaRPr lang="fr-FR" sz="2000" b="0">
              <a:solidFill>
                <a:srgbClr val="000000"/>
              </a:solidFill>
              <a:effectLst/>
              <a:latin typeface="Courier New" panose="02070309020205020404" pitchFamily="49" charset="0"/>
            </a:endParaRPr>
          </a:p>
          <a:p>
            <a:pPr marL="0" indent="0">
              <a:buNone/>
            </a:pPr>
            <a:r>
              <a:rPr lang="fr-FR" sz="2000" b="0">
                <a:solidFill>
                  <a:srgbClr val="000000"/>
                </a:solidFill>
                <a:effectLst/>
                <a:latin typeface="Courier New" panose="02070309020205020404" pitchFamily="49" charset="0"/>
              </a:rPr>
              <a:t>test_images /= </a:t>
            </a:r>
            <a:r>
              <a:rPr lang="fr-FR" sz="2000" b="0">
                <a:solidFill>
                  <a:srgbClr val="09885A"/>
                </a:solidFill>
                <a:effectLst/>
                <a:latin typeface="Courier New" panose="02070309020205020404" pitchFamily="49" charset="0"/>
              </a:rPr>
              <a:t>255</a:t>
            </a:r>
          </a:p>
          <a:p>
            <a:r>
              <a:rPr lang="en-US" sz="2400" b="0" i="0">
                <a:solidFill>
                  <a:srgbClr val="212121"/>
                </a:solidFill>
                <a:effectLst/>
              </a:rPr>
              <a:t>Why?</a:t>
            </a:r>
          </a:p>
          <a:p>
            <a:pPr marL="0" indent="0">
              <a:buNone/>
            </a:pPr>
            <a:r>
              <a:rPr lang="en-US" sz="2400" b="0" i="0">
                <a:solidFill>
                  <a:srgbClr val="212121"/>
                </a:solidFill>
                <a:effectLst/>
                <a:latin typeface="Gill Sans MT (Body)"/>
              </a:rPr>
              <a:t>RGB values are between 0 and 255.</a:t>
            </a:r>
          </a:p>
          <a:p>
            <a:pPr marL="0" indent="0">
              <a:buNone/>
            </a:pPr>
            <a:r>
              <a:rPr lang="en-US" sz="2400" b="0" i="0">
                <a:solidFill>
                  <a:srgbClr val="212121"/>
                </a:solidFill>
                <a:effectLst/>
                <a:latin typeface="Gill Sans MT (Body)"/>
              </a:rPr>
              <a:t>A common step is scaling every value to be between 0 &amp;</a:t>
            </a:r>
            <a:r>
              <a:rPr lang="en-US" sz="2400">
                <a:solidFill>
                  <a:srgbClr val="212121"/>
                </a:solidFill>
                <a:latin typeface="Gill Sans MT (Body)"/>
              </a:rPr>
              <a:t> 1</a:t>
            </a:r>
            <a:r>
              <a:rPr lang="en-US" sz="2400" b="0" i="0">
                <a:solidFill>
                  <a:srgbClr val="212121"/>
                </a:solidFill>
                <a:effectLst/>
                <a:latin typeface="Gill Sans MT (Body)"/>
              </a:rPr>
              <a:t> which helps with classification. </a:t>
            </a:r>
          </a:p>
          <a:p>
            <a:pPr marL="0" indent="0">
              <a:buNone/>
            </a:pPr>
            <a:endParaRPr lang="en-US" sz="2000">
              <a:solidFill>
                <a:srgbClr val="000000"/>
              </a:solidFill>
              <a:latin typeface="Courier New" panose="02070309020205020404" pitchFamily="49" charset="0"/>
            </a:endParaRPr>
          </a:p>
        </p:txBody>
      </p:sp>
    </p:spTree>
    <p:extLst>
      <p:ext uri="{BB962C8B-B14F-4D97-AF65-F5344CB8AC3E}">
        <p14:creationId xmlns:p14="http://schemas.microsoft.com/office/powerpoint/2010/main" val="503644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B223924-3910-434F-B772-60B9305A8787}"/>
              </a:ext>
            </a:extLst>
          </p:cNvPr>
          <p:cNvSpPr>
            <a:spLocks noGrp="1"/>
          </p:cNvSpPr>
          <p:nvPr>
            <p:ph type="title"/>
          </p:nvPr>
        </p:nvSpPr>
        <p:spPr/>
        <p:txBody>
          <a:bodyPr/>
          <a:lstStyle/>
          <a:p>
            <a:r>
              <a:rPr lang="en-US"/>
              <a:t>Building the cnn – First attempt</a:t>
            </a:r>
          </a:p>
        </p:txBody>
      </p:sp>
      <p:sp>
        <p:nvSpPr>
          <p:cNvPr id="3" name="מציין מיקום תוכן 2">
            <a:extLst>
              <a:ext uri="{FF2B5EF4-FFF2-40B4-BE49-F238E27FC236}">
                <a16:creationId xmlns:a16="http://schemas.microsoft.com/office/drawing/2014/main" id="{34EE3186-AF0A-4346-B40A-2117B37917F9}"/>
              </a:ext>
            </a:extLst>
          </p:cNvPr>
          <p:cNvSpPr>
            <a:spLocks noGrp="1"/>
          </p:cNvSpPr>
          <p:nvPr>
            <p:ph idx="1"/>
          </p:nvPr>
        </p:nvSpPr>
        <p:spPr>
          <a:xfrm>
            <a:off x="812274" y="2746156"/>
            <a:ext cx="10567452" cy="2395889"/>
          </a:xfrm>
          <a:solidFill>
            <a:schemeClr val="tx2"/>
          </a:solidFill>
        </p:spPr>
        <p:txBody>
          <a:bodyPr>
            <a:normAutofit/>
          </a:bodyPr>
          <a:lstStyle/>
          <a:p>
            <a:r>
              <a:rPr lang="en-US" b="0">
                <a:solidFill>
                  <a:srgbClr val="9CDCFE"/>
                </a:solidFill>
                <a:effectLst/>
                <a:latin typeface="Consolas" panose="020B0609020204030204" pitchFamily="49" charset="0"/>
              </a:rPr>
              <a:t>model</a:t>
            </a:r>
            <a:r>
              <a:rPr lang="en-US" b="0">
                <a:solidFill>
                  <a:srgbClr val="D4D4D4"/>
                </a:solidFill>
                <a:effectLst/>
                <a:latin typeface="Consolas" panose="020B0609020204030204" pitchFamily="49" charset="0"/>
              </a:rPr>
              <a:t> = </a:t>
            </a:r>
            <a:r>
              <a:rPr lang="en-US" b="0">
                <a:solidFill>
                  <a:srgbClr val="9CDCFE"/>
                </a:solidFill>
                <a:effectLst/>
                <a:latin typeface="Consolas" panose="020B0609020204030204" pitchFamily="49" charset="0"/>
              </a:rPr>
              <a:t>keras</a:t>
            </a:r>
            <a:r>
              <a:rPr lang="en-US" b="0">
                <a:solidFill>
                  <a:srgbClr val="D4D4D4"/>
                </a:solidFill>
                <a:effectLst/>
                <a:latin typeface="Consolas" panose="020B0609020204030204" pitchFamily="49" charset="0"/>
              </a:rPr>
              <a:t>.Sequential([</a:t>
            </a:r>
          </a:p>
          <a:p>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keras</a:t>
            </a:r>
            <a:r>
              <a:rPr lang="en-US" b="0">
                <a:solidFill>
                  <a:srgbClr val="D4D4D4"/>
                </a:solidFill>
                <a:effectLst/>
                <a:latin typeface="Consolas" panose="020B0609020204030204" pitchFamily="49" charset="0"/>
              </a:rPr>
              <a:t>.layers.Conv2D(</a:t>
            </a:r>
            <a:r>
              <a:rPr lang="en-US" b="0">
                <a:solidFill>
                  <a:srgbClr val="B5CEA8"/>
                </a:solidFill>
                <a:effectLst/>
                <a:latin typeface="Consolas" panose="020B0609020204030204" pitchFamily="49" charset="0"/>
              </a:rPr>
              <a:t>64</a:t>
            </a:r>
            <a:r>
              <a:rPr lang="en-US" b="0">
                <a:solidFill>
                  <a:srgbClr val="D4D4D4"/>
                </a:solidFill>
                <a:effectLst/>
                <a:latin typeface="Consolas" panose="020B0609020204030204" pitchFamily="49" charset="0"/>
              </a:rPr>
              <a:t>, </a:t>
            </a:r>
            <a:r>
              <a:rPr lang="en-US" b="0">
                <a:solidFill>
                  <a:srgbClr val="B5CEA8"/>
                </a:solidFill>
                <a:effectLst/>
                <a:latin typeface="Consolas" panose="020B0609020204030204" pitchFamily="49" charset="0"/>
              </a:rPr>
              <a:t>3</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activation</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'relu'</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input_shape</a:t>
            </a:r>
            <a:r>
              <a:rPr lang="en-US" b="0">
                <a:solidFill>
                  <a:srgbClr val="D4D4D4"/>
                </a:solidFill>
                <a:effectLst/>
                <a:latin typeface="Consolas" panose="020B0609020204030204" pitchFamily="49" charset="0"/>
              </a:rPr>
              <a:t>=(</a:t>
            </a:r>
            <a:r>
              <a:rPr lang="en-US" b="0">
                <a:solidFill>
                  <a:srgbClr val="B5CEA8"/>
                </a:solidFill>
                <a:effectLst/>
                <a:latin typeface="Consolas" panose="020B0609020204030204" pitchFamily="49" charset="0"/>
              </a:rPr>
              <a:t>300</a:t>
            </a:r>
            <a:r>
              <a:rPr lang="en-US" b="0">
                <a:solidFill>
                  <a:srgbClr val="D4D4D4"/>
                </a:solidFill>
                <a:effectLst/>
                <a:latin typeface="Consolas" panose="020B0609020204030204" pitchFamily="49" charset="0"/>
              </a:rPr>
              <a:t>,</a:t>
            </a:r>
            <a:r>
              <a:rPr lang="en-US" b="0">
                <a:solidFill>
                  <a:srgbClr val="B5CEA8"/>
                </a:solidFill>
                <a:effectLst/>
                <a:latin typeface="Consolas" panose="020B0609020204030204" pitchFamily="49" charset="0"/>
              </a:rPr>
              <a:t>300</a:t>
            </a:r>
            <a:r>
              <a:rPr lang="en-US" b="0">
                <a:solidFill>
                  <a:srgbClr val="D4D4D4"/>
                </a:solidFill>
                <a:effectLst/>
                <a:latin typeface="Consolas" panose="020B0609020204030204" pitchFamily="49" charset="0"/>
              </a:rPr>
              <a:t>,</a:t>
            </a:r>
            <a:r>
              <a:rPr lang="en-US" b="0">
                <a:solidFill>
                  <a:srgbClr val="B5CEA8"/>
                </a:solidFill>
                <a:effectLst/>
                <a:latin typeface="Consolas" panose="020B0609020204030204" pitchFamily="49" charset="0"/>
              </a:rPr>
              <a:t>1</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keras</a:t>
            </a:r>
            <a:r>
              <a:rPr lang="en-US" b="0">
                <a:solidFill>
                  <a:srgbClr val="D4D4D4"/>
                </a:solidFill>
                <a:effectLst/>
                <a:latin typeface="Consolas" panose="020B0609020204030204" pitchFamily="49" charset="0"/>
              </a:rPr>
              <a:t>.layers.Conv2D(</a:t>
            </a:r>
            <a:r>
              <a:rPr lang="en-US" b="0">
                <a:solidFill>
                  <a:srgbClr val="B5CEA8"/>
                </a:solidFill>
                <a:effectLst/>
                <a:latin typeface="Consolas" panose="020B0609020204030204" pitchFamily="49" charset="0"/>
              </a:rPr>
              <a:t>32</a:t>
            </a:r>
            <a:r>
              <a:rPr lang="en-US" b="0">
                <a:solidFill>
                  <a:srgbClr val="D4D4D4"/>
                </a:solidFill>
                <a:effectLst/>
                <a:latin typeface="Consolas" panose="020B0609020204030204" pitchFamily="49" charset="0"/>
              </a:rPr>
              <a:t>, </a:t>
            </a:r>
            <a:r>
              <a:rPr lang="en-US" b="0">
                <a:solidFill>
                  <a:srgbClr val="B5CEA8"/>
                </a:solidFill>
                <a:effectLst/>
                <a:latin typeface="Consolas" panose="020B0609020204030204" pitchFamily="49" charset="0"/>
              </a:rPr>
              <a:t>3</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activation</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'relu'</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keras</a:t>
            </a:r>
            <a:r>
              <a:rPr lang="en-US" b="0">
                <a:solidFill>
                  <a:srgbClr val="D4D4D4"/>
                </a:solidFill>
                <a:effectLst/>
                <a:latin typeface="Consolas" panose="020B0609020204030204" pitchFamily="49" charset="0"/>
              </a:rPr>
              <a:t>.layers.Flatten(),</a:t>
            </a:r>
          </a:p>
          <a:p>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keras</a:t>
            </a:r>
            <a:r>
              <a:rPr lang="en-US" b="0">
                <a:solidFill>
                  <a:srgbClr val="D4D4D4"/>
                </a:solidFill>
                <a:effectLst/>
                <a:latin typeface="Consolas" panose="020B0609020204030204" pitchFamily="49" charset="0"/>
              </a:rPr>
              <a:t>.layers.Dense(</a:t>
            </a:r>
            <a:r>
              <a:rPr lang="en-US" b="0">
                <a:solidFill>
                  <a:srgbClr val="B5CEA8"/>
                </a:solidFill>
                <a:effectLst/>
                <a:latin typeface="Consolas" panose="020B0609020204030204" pitchFamily="49" charset="0"/>
              </a:rPr>
              <a:t>3</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activation</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'softmax'</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04409791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305</TotalTime>
  <Words>1351</Words>
  <Application>Microsoft Office PowerPoint</Application>
  <PresentationFormat>מסך רחב</PresentationFormat>
  <Paragraphs>146</Paragraphs>
  <Slides>19</Slides>
  <Notes>9</Notes>
  <HiddenSlides>0</HiddenSlides>
  <MMClips>0</MMClips>
  <ScaleCrop>false</ScaleCrop>
  <HeadingPairs>
    <vt:vector size="6" baseType="variant">
      <vt:variant>
        <vt:lpstr>גופנים בשימוש</vt:lpstr>
      </vt:variant>
      <vt:variant>
        <vt:i4>11</vt:i4>
      </vt:variant>
      <vt:variant>
        <vt:lpstr>ערכת נושא</vt:lpstr>
      </vt:variant>
      <vt:variant>
        <vt:i4>1</vt:i4>
      </vt:variant>
      <vt:variant>
        <vt:lpstr>כותרות שקופיות</vt:lpstr>
      </vt:variant>
      <vt:variant>
        <vt:i4>19</vt:i4>
      </vt:variant>
    </vt:vector>
  </HeadingPairs>
  <TitlesOfParts>
    <vt:vector size="31" baseType="lpstr">
      <vt:lpstr>Arial</vt:lpstr>
      <vt:lpstr>Assistant</vt:lpstr>
      <vt:lpstr>Calibri</vt:lpstr>
      <vt:lpstr>Consolas</vt:lpstr>
      <vt:lpstr>Courier New</vt:lpstr>
      <vt:lpstr>David</vt:lpstr>
      <vt:lpstr>Gill Sans MT</vt:lpstr>
      <vt:lpstr>Gill Sans MT (Body)</vt:lpstr>
      <vt:lpstr>proxima-nova</vt:lpstr>
      <vt:lpstr>Roboto</vt:lpstr>
      <vt:lpstr>Wingdings 2</vt:lpstr>
      <vt:lpstr>Dividend</vt:lpstr>
      <vt:lpstr>Rock Paper Scissors  Image Classification</vt:lpstr>
      <vt:lpstr>About  the project</vt:lpstr>
      <vt:lpstr>Our data set</vt:lpstr>
      <vt:lpstr>Divide  TO Test &amp; train </vt:lpstr>
      <vt:lpstr>Preprocessing- preparing data</vt:lpstr>
      <vt:lpstr>GREYSCALE Images – why?</vt:lpstr>
      <vt:lpstr>GREYSCALE Images – why?</vt:lpstr>
      <vt:lpstr>Normalization</vt:lpstr>
      <vt:lpstr>Building the cnn – First attempt</vt:lpstr>
      <vt:lpstr>OVERFITTING</vt:lpstr>
      <vt:lpstr>Attempt 2 – reducing the size of the images</vt:lpstr>
      <vt:lpstr>מצגת של PowerPoint‏</vt:lpstr>
      <vt:lpstr>Final attempt – best solution so far</vt:lpstr>
      <vt:lpstr>Building the logistic regression model</vt:lpstr>
      <vt:lpstr>the logistic regression model results:</vt:lpstr>
      <vt:lpstr>Building a basic neural network model:</vt:lpstr>
      <vt:lpstr>The neural network results:</vt:lpstr>
      <vt:lpstr>RESULTS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 Paper Scissors  Image Classification</dc:title>
  <dc:creator>יערה</dc:creator>
  <cp:lastModifiedBy>מתן בן נגר</cp:lastModifiedBy>
  <cp:revision>7</cp:revision>
  <dcterms:created xsi:type="dcterms:W3CDTF">2021-12-28T07:52:02Z</dcterms:created>
  <dcterms:modified xsi:type="dcterms:W3CDTF">2021-12-29T11:11:55Z</dcterms:modified>
</cp:coreProperties>
</file>