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2" r:id="rId2"/>
    <p:sldId id="271" r:id="rId3"/>
    <p:sldId id="263" r:id="rId4"/>
    <p:sldId id="268" r:id="rId5"/>
    <p:sldId id="273" r:id="rId6"/>
    <p:sldId id="269" r:id="rId7"/>
    <p:sldId id="274" r:id="rId8"/>
    <p:sldId id="278" r:id="rId9"/>
    <p:sldId id="270" r:id="rId10"/>
    <p:sldId id="285" r:id="rId11"/>
    <p:sldId id="272" r:id="rId12"/>
    <p:sldId id="258" r:id="rId13"/>
    <p:sldId id="265" r:id="rId14"/>
    <p:sldId id="266" r:id="rId15"/>
    <p:sldId id="259" r:id="rId16"/>
    <p:sldId id="275" r:id="rId17"/>
    <p:sldId id="276" r:id="rId18"/>
    <p:sldId id="260" r:id="rId19"/>
    <p:sldId id="261" r:id="rId20"/>
    <p:sldId id="256" r:id="rId21"/>
    <p:sldId id="264" r:id="rId22"/>
    <p:sldId id="267" r:id="rId23"/>
    <p:sldId id="277" r:id="rId24"/>
    <p:sldId id="279" r:id="rId25"/>
    <p:sldId id="283" r:id="rId26"/>
    <p:sldId id="284" r:id="rId27"/>
    <p:sldId id="286" r:id="rId28"/>
    <p:sldId id="280" r:id="rId29"/>
    <p:sldId id="281" r:id="rId30"/>
    <p:sldId id="282" r:id="rId31"/>
    <p:sldId id="25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4799" autoAdjust="0"/>
  </p:normalViewPr>
  <p:slideViewPr>
    <p:cSldViewPr>
      <p:cViewPr varScale="1">
        <p:scale>
          <a:sx n="73" d="100"/>
          <a:sy n="73" d="100"/>
        </p:scale>
        <p:origin x="1771" y="53"/>
      </p:cViewPr>
      <p:guideLst>
        <p:guide orient="horz" pos="2160"/>
        <p:guide pos="2880"/>
      </p:guideLst>
    </p:cSldViewPr>
  </p:slideViewPr>
  <p:outlineViewPr>
    <p:cViewPr>
      <p:scale>
        <a:sx n="33" d="100"/>
        <a:sy n="33" d="100"/>
      </p:scale>
      <p:origin x="0" y="-148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A5694-CB6C-49FC-88BD-B2801DB92BC5}" type="datetimeFigureOut">
              <a:rPr lang="en-US" smtClean="0"/>
              <a:t>10/25/2021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2FA818-9C27-49D4-BE3F-39305D92C786}" type="slidenum">
              <a:rPr lang="en-US" smtClean="0"/>
              <a:t>‹#›</a:t>
            </a:fld>
            <a:endParaRPr lang="en-US"/>
          </a:p>
        </p:txBody>
      </p:sp>
    </p:spTree>
    <p:extLst>
      <p:ext uri="{BB962C8B-B14F-4D97-AF65-F5344CB8AC3E}">
        <p14:creationId xmlns:p14="http://schemas.microsoft.com/office/powerpoint/2010/main" val="21389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V1eYniJ0Rnk"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youtube.com/watch?v=iqXKQf2BOSE" TargetMode="External"/><Relationship Id="rId5" Type="http://schemas.openxmlformats.org/officeDocument/2006/relationships/hyperlink" Target="https://www.youtube.com/watch?v=aKSILzbAqJs" TargetMode="External"/><Relationship Id="rId4" Type="http://schemas.openxmlformats.org/officeDocument/2006/relationships/hyperlink" Target="https://www.youtube.com/watch?v=hPKJBXkyTK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זה</a:t>
            </a:r>
            <a:r>
              <a:rPr lang="he-IL" baseline="0" dirty="0"/>
              <a:t> קורס עמוס, זה קורס שתכתבו בקורות חיים שלכם</a:t>
            </a:r>
          </a:p>
          <a:p>
            <a:pPr algn="r" rtl="1"/>
            <a:r>
              <a:rPr lang="he-IL" baseline="0" dirty="0"/>
              <a:t>ותדברו עליו ועל הפרוייקט בראיונות העבודה שלכם</a:t>
            </a:r>
            <a:endParaRPr lang="en-US" baseline="0" dirty="0"/>
          </a:p>
          <a:p>
            <a:pPr algn="r" rtl="1"/>
            <a:endParaRPr lang="en-US" baseline="0" dirty="0"/>
          </a:p>
        </p:txBody>
      </p:sp>
      <p:sp>
        <p:nvSpPr>
          <p:cNvPr id="4" name="Slide Number Placeholder 3"/>
          <p:cNvSpPr>
            <a:spLocks noGrp="1"/>
          </p:cNvSpPr>
          <p:nvPr>
            <p:ph type="sldNum" sz="quarter" idx="10"/>
          </p:nvPr>
        </p:nvSpPr>
        <p:spPr/>
        <p:txBody>
          <a:bodyPr/>
          <a:lstStyle/>
          <a:p>
            <a:fld id="{F62FA818-9C27-49D4-BE3F-39305D92C786}" type="slidenum">
              <a:rPr lang="en-US" smtClean="0"/>
              <a:t>3</a:t>
            </a:fld>
            <a:endParaRPr lang="en-US"/>
          </a:p>
        </p:txBody>
      </p:sp>
    </p:spTree>
    <p:extLst>
      <p:ext uri="{BB962C8B-B14F-4D97-AF65-F5344CB8AC3E}">
        <p14:creationId xmlns:p14="http://schemas.microsoft.com/office/powerpoint/2010/main" val="3432123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4</a:t>
            </a:fld>
            <a:endParaRPr lang="en-US"/>
          </a:p>
        </p:txBody>
      </p:sp>
    </p:spTree>
    <p:extLst>
      <p:ext uri="{BB962C8B-B14F-4D97-AF65-F5344CB8AC3E}">
        <p14:creationId xmlns:p14="http://schemas.microsoft.com/office/powerpoint/2010/main" val="1365150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 0.04</a:t>
            </a:r>
          </a:p>
          <a:p>
            <a:r>
              <a:rPr lang="en-US" dirty="0"/>
              <a:t>1b) no (0.04 != 0.2*0.8)</a:t>
            </a:r>
          </a:p>
          <a:p>
            <a:r>
              <a:rPr lang="en-US" dirty="0"/>
              <a:t>2) 2</a:t>
            </a:r>
          </a:p>
        </p:txBody>
      </p:sp>
      <p:sp>
        <p:nvSpPr>
          <p:cNvPr id="4" name="Slide Number Placeholder 3"/>
          <p:cNvSpPr>
            <a:spLocks noGrp="1"/>
          </p:cNvSpPr>
          <p:nvPr>
            <p:ph type="sldNum" sz="quarter" idx="10"/>
          </p:nvPr>
        </p:nvSpPr>
        <p:spPr/>
        <p:txBody>
          <a:bodyPr/>
          <a:lstStyle/>
          <a:p>
            <a:fld id="{F62FA818-9C27-49D4-BE3F-39305D92C786}" type="slidenum">
              <a:rPr lang="en-US" smtClean="0"/>
              <a:t>9</a:t>
            </a:fld>
            <a:endParaRPr lang="en-US"/>
          </a:p>
        </p:txBody>
      </p:sp>
    </p:spTree>
    <p:extLst>
      <p:ext uri="{BB962C8B-B14F-4D97-AF65-F5344CB8AC3E}">
        <p14:creationId xmlns:p14="http://schemas.microsoft.com/office/powerpoint/2010/main" val="339257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B75926-57FA-496F-B471-EFDEEEA3DDAD}" type="slidenum">
              <a:rPr lang="en-US" smtClean="0"/>
              <a:t>15</a:t>
            </a:fld>
            <a:endParaRPr lang="en-US"/>
          </a:p>
        </p:txBody>
      </p:sp>
    </p:spTree>
    <p:extLst>
      <p:ext uri="{BB962C8B-B14F-4D97-AF65-F5344CB8AC3E}">
        <p14:creationId xmlns:p14="http://schemas.microsoft.com/office/powerpoint/2010/main" val="334869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been a slight decrease in pay</a:t>
            </a:r>
            <a:r>
              <a:rPr lang="en-US" baseline="0" dirty="0"/>
              <a:t> for entry level data scientists (due to an large increase in applicant numbers).</a:t>
            </a:r>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17</a:t>
            </a:fld>
            <a:endParaRPr lang="en-US"/>
          </a:p>
        </p:txBody>
      </p:sp>
    </p:spTree>
    <p:extLst>
      <p:ext uri="{BB962C8B-B14F-4D97-AF65-F5344CB8AC3E}">
        <p14:creationId xmlns:p14="http://schemas.microsoft.com/office/powerpoint/2010/main" val="93223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https://www.youtube.com/watch?v=V1eYniJ0Rnk</a:t>
            </a:r>
            <a:r>
              <a:rPr lang="en-US" dirty="0"/>
              <a:t>(atari)</a:t>
            </a:r>
            <a:endParaRPr lang="en-US" dirty="0">
              <a:hlinkClick r:id="rId4"/>
            </a:endParaRPr>
          </a:p>
          <a:p>
            <a:r>
              <a:rPr lang="en-US" dirty="0">
                <a:hlinkClick r:id="rId4"/>
              </a:rPr>
              <a:t>https://www.youtube.com/watch?v=hPKJBXkyTKM</a:t>
            </a:r>
            <a:endParaRPr lang="en-US" dirty="0"/>
          </a:p>
          <a:p>
            <a:r>
              <a:rPr lang="en-US" dirty="0">
                <a:hlinkClick r:id="rId5"/>
              </a:rPr>
              <a:t>https://www.youtube.com/watch?v=aKSILzbAqJs</a:t>
            </a:r>
            <a:endParaRPr lang="en-US" dirty="0"/>
          </a:p>
          <a:p>
            <a:r>
              <a:rPr lang="en-US" dirty="0">
                <a:hlinkClick r:id="rId6"/>
              </a:rPr>
              <a:t>https://www.youtube.com/watch?v=iqXKQf2BOSE</a:t>
            </a:r>
            <a:r>
              <a:rPr lang="en-US" dirty="0"/>
              <a:t> </a:t>
            </a:r>
          </a:p>
          <a:p>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19</a:t>
            </a:fld>
            <a:endParaRPr lang="en-US"/>
          </a:p>
        </p:txBody>
      </p:sp>
    </p:spTree>
    <p:extLst>
      <p:ext uri="{BB962C8B-B14F-4D97-AF65-F5344CB8AC3E}">
        <p14:creationId xmlns:p14="http://schemas.microsoft.com/office/powerpoint/2010/main" val="34033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with NLP, and later move on to Deep Learning (using what we have learned on</a:t>
            </a:r>
            <a:r>
              <a:rPr lang="en-US" baseline="0" dirty="0"/>
              <a:t> NLP)</a:t>
            </a:r>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20</a:t>
            </a:fld>
            <a:endParaRPr lang="en-US"/>
          </a:p>
        </p:txBody>
      </p:sp>
    </p:spTree>
    <p:extLst>
      <p:ext uri="{BB962C8B-B14F-4D97-AF65-F5344CB8AC3E}">
        <p14:creationId xmlns:p14="http://schemas.microsoft.com/office/powerpoint/2010/main" val="372383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anyone criticizes AI, say that Turing first did Turing machine and then AI</a:t>
            </a:r>
            <a:endParaRPr lang="en-US" dirty="0"/>
          </a:p>
        </p:txBody>
      </p:sp>
      <p:sp>
        <p:nvSpPr>
          <p:cNvPr id="4" name="Slide Number Placeholder 3"/>
          <p:cNvSpPr>
            <a:spLocks noGrp="1"/>
          </p:cNvSpPr>
          <p:nvPr>
            <p:ph type="sldNum" sz="quarter" idx="5"/>
          </p:nvPr>
        </p:nvSpPr>
        <p:spPr/>
        <p:txBody>
          <a:bodyPr/>
          <a:lstStyle/>
          <a:p>
            <a:fld id="{F62FA818-9C27-49D4-BE3F-39305D92C786}" type="slidenum">
              <a:rPr lang="en-US" smtClean="0"/>
              <a:t>24</a:t>
            </a:fld>
            <a:endParaRPr lang="en-US"/>
          </a:p>
        </p:txBody>
      </p:sp>
    </p:spTree>
    <p:extLst>
      <p:ext uri="{BB962C8B-B14F-4D97-AF65-F5344CB8AC3E}">
        <p14:creationId xmlns:p14="http://schemas.microsoft.com/office/powerpoint/2010/main" val="343568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t>
            </a:r>
            <a:r>
              <a:rPr lang="en-US"/>
              <a:t>about ambiguous </a:t>
            </a:r>
            <a:r>
              <a:rPr lang="en-US" dirty="0"/>
              <a:t>sentences we generally think about…</a:t>
            </a:r>
          </a:p>
        </p:txBody>
      </p:sp>
      <p:sp>
        <p:nvSpPr>
          <p:cNvPr id="4" name="Slide Number Placeholder 3"/>
          <p:cNvSpPr>
            <a:spLocks noGrp="1"/>
          </p:cNvSpPr>
          <p:nvPr>
            <p:ph type="sldNum" sz="quarter" idx="10"/>
          </p:nvPr>
        </p:nvSpPr>
        <p:spPr/>
        <p:txBody>
          <a:bodyPr/>
          <a:lstStyle/>
          <a:p>
            <a:fld id="{AAB75926-57FA-496F-B471-EFDEEEA3DDAD}" type="slidenum">
              <a:rPr lang="en-US" smtClean="0"/>
              <a:t>31</a:t>
            </a:fld>
            <a:endParaRPr lang="en-US"/>
          </a:p>
        </p:txBody>
      </p:sp>
    </p:spTree>
    <p:extLst>
      <p:ext uri="{BB962C8B-B14F-4D97-AF65-F5344CB8AC3E}">
        <p14:creationId xmlns:p14="http://schemas.microsoft.com/office/powerpoint/2010/main" val="215695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deeplearningbook.org/" TargetMode="External"/><Relationship Id="rId2" Type="http://schemas.openxmlformats.org/officeDocument/2006/relationships/hyperlink" Target="https://books.google.co.il/books/about/Deep_Learning.html?id=Np9SDQAAQBAJ" TargetMode="External"/><Relationship Id="rId1" Type="http://schemas.openxmlformats.org/officeDocument/2006/relationships/slideLayout" Target="../slideLayouts/slideLayout2.xml"/><Relationship Id="rId6" Type="http://schemas.openxmlformats.org/officeDocument/2006/relationships/hyperlink" Target="https://github.com/AvrahamRaviv/Deep-Learning-in-Hebrew" TargetMode="External"/><Relationship Id="rId5" Type="http://schemas.openxmlformats.org/officeDocument/2006/relationships/hyperlink" Target="https://www.tensorflow.org/tutorials" TargetMode="External"/><Relationship Id="rId4" Type="http://schemas.openxmlformats.org/officeDocument/2006/relationships/hyperlink" Target="https://github.com/HFTrader/DeepLearningBook/blob/master/DeepLearningBook.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hPKJBXkyTK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watch?v=RoGHVI-w9bE"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mailto:amos.azaria@ariel.ac.i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nltk.org/book" TargetMode="External"/><Relationship Id="rId2" Type="http://schemas.openxmlformats.org/officeDocument/2006/relationships/hyperlink" Target="http://www.cs.colorado.edu/~martin/SLP/slp-ch1.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qZXpgf8N6hs" TargetMode="External"/><Relationship Id="rId2" Type="http://schemas.openxmlformats.org/officeDocument/2006/relationships/hyperlink" Target="file:///D:\tempVideos\MindField\romanTechAll.mp4"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www.cleverbot.co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Y7_ecFYhzHg" TargetMode="External"/><Relationship Id="rId2" Type="http://schemas.openxmlformats.org/officeDocument/2006/relationships/hyperlink" Target="https://youtu.be/4ITzgO9CBzU"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 and NLP Introduction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378789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D522-A682-49E3-93BD-EA240C7E358A}"/>
              </a:ext>
            </a:extLst>
          </p:cNvPr>
          <p:cNvSpPr>
            <a:spLocks noGrp="1"/>
          </p:cNvSpPr>
          <p:nvPr>
            <p:ph type="title"/>
          </p:nvPr>
        </p:nvSpPr>
        <p:spPr/>
        <p:txBody>
          <a:bodyPr/>
          <a:lstStyle/>
          <a:p>
            <a:r>
              <a:rPr lang="he-IL" dirty="0"/>
              <a:t>לשון רבים-יחידה</a:t>
            </a:r>
            <a:endParaRPr lang="en-US" dirty="0"/>
          </a:p>
        </p:txBody>
      </p:sp>
      <p:sp>
        <p:nvSpPr>
          <p:cNvPr id="3" name="Content Placeholder 2">
            <a:extLst>
              <a:ext uri="{FF2B5EF4-FFF2-40B4-BE49-F238E27FC236}">
                <a16:creationId xmlns:a16="http://schemas.microsoft.com/office/drawing/2014/main" id="{F3B918BC-CDDB-46C5-ADCC-F546C8B5E77F}"/>
              </a:ext>
            </a:extLst>
          </p:cNvPr>
          <p:cNvSpPr>
            <a:spLocks noGrp="1"/>
          </p:cNvSpPr>
          <p:nvPr>
            <p:ph idx="1"/>
          </p:nvPr>
        </p:nvSpPr>
        <p:spPr/>
        <p:txBody>
          <a:bodyPr>
            <a:normAutofit fontScale="92500" lnSpcReduction="10000"/>
          </a:bodyPr>
          <a:lstStyle/>
          <a:p>
            <a:pPr algn="r" rtl="1"/>
            <a:r>
              <a:rPr lang="he-IL" dirty="0"/>
              <a:t>אם משהו לא ברור למישהו מכם, שישאל, כי כנראה יש עוד סטודנטים שלא מבינים (אבל אין להם את האומץ שלו לשאול).</a:t>
            </a:r>
          </a:p>
          <a:p>
            <a:pPr algn="r" rtl="1"/>
            <a:r>
              <a:rPr lang="he-IL" dirty="0"/>
              <a:t>אם משהו לא ברור למישהו או מישהי מכם או מכן, שישאל או שתשאל, כי כנראה יש עוד סטודנטים או סטודנטיות שלא מבינים או מבינות (אבל אין להם או להן את האומץ שלו או שלה לשאול).</a:t>
            </a:r>
          </a:p>
          <a:p>
            <a:pPr algn="r" rtl="1"/>
            <a:r>
              <a:rPr lang="he-IL" dirty="0"/>
              <a:t>אם משהו לא ברור למישהי מכם, שתשאל, כי כנראה יש עוד סטודנטים שלא מבינים (אבל אין להם את האומץ שלה לשאול).</a:t>
            </a:r>
            <a:endParaRPr lang="en-US" dirty="0"/>
          </a:p>
        </p:txBody>
      </p:sp>
      <p:sp>
        <p:nvSpPr>
          <p:cNvPr id="4" name="Oval 3">
            <a:extLst>
              <a:ext uri="{FF2B5EF4-FFF2-40B4-BE49-F238E27FC236}">
                <a16:creationId xmlns:a16="http://schemas.microsoft.com/office/drawing/2014/main" id="{70F300DE-9991-4226-B3ED-7649B9B61027}"/>
              </a:ext>
            </a:extLst>
          </p:cNvPr>
          <p:cNvSpPr/>
          <p:nvPr/>
        </p:nvSpPr>
        <p:spPr>
          <a:xfrm>
            <a:off x="228600" y="228600"/>
            <a:ext cx="2209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worry, this is the only slide in Hebrew.</a:t>
            </a:r>
          </a:p>
        </p:txBody>
      </p:sp>
      <p:pic>
        <p:nvPicPr>
          <p:cNvPr id="6" name="Picture 5">
            <a:extLst>
              <a:ext uri="{FF2B5EF4-FFF2-40B4-BE49-F238E27FC236}">
                <a16:creationId xmlns:a16="http://schemas.microsoft.com/office/drawing/2014/main" id="{57ADF209-F413-442B-A82D-5A48DCC2A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76600"/>
            <a:ext cx="1137136" cy="113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CA6577D3-B834-404F-A0C0-79C5C63DE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808" y="5843904"/>
            <a:ext cx="1066800" cy="929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7BC583A-BC89-46EE-B53A-9707840D5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432" y="1676400"/>
            <a:ext cx="1137136" cy="113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a:extLst>
              <a:ext uri="{FF2B5EF4-FFF2-40B4-BE49-F238E27FC236}">
                <a16:creationId xmlns:a16="http://schemas.microsoft.com/office/drawing/2014/main" id="{694572B7-98F7-4BD1-B3A9-026F9FCB5CC1}"/>
              </a:ext>
            </a:extLst>
          </p:cNvPr>
          <p:cNvSpPr/>
          <p:nvPr/>
        </p:nvSpPr>
        <p:spPr>
          <a:xfrm>
            <a:off x="5237284" y="1905000"/>
            <a:ext cx="177311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מַפְלֶה!</a:t>
            </a:r>
            <a:endParaRPr lang="en-US" sz="3200" dirty="0"/>
          </a:p>
        </p:txBody>
      </p:sp>
      <p:sp>
        <p:nvSpPr>
          <p:cNvPr id="11" name="Oval 10">
            <a:extLst>
              <a:ext uri="{FF2B5EF4-FFF2-40B4-BE49-F238E27FC236}">
                <a16:creationId xmlns:a16="http://schemas.microsoft.com/office/drawing/2014/main" id="{156CF8CD-67F0-44BC-A24C-C1A93D5C49DE}"/>
              </a:ext>
            </a:extLst>
          </p:cNvPr>
          <p:cNvSpPr/>
          <p:nvPr/>
        </p:nvSpPr>
        <p:spPr>
          <a:xfrm>
            <a:off x="5334000" y="3505200"/>
            <a:ext cx="1828798"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מַלְאֶה!</a:t>
            </a:r>
            <a:endParaRPr lang="en-US" sz="3200" dirty="0"/>
          </a:p>
        </p:txBody>
      </p:sp>
      <p:sp>
        <p:nvSpPr>
          <p:cNvPr id="12" name="Oval 11">
            <a:extLst>
              <a:ext uri="{FF2B5EF4-FFF2-40B4-BE49-F238E27FC236}">
                <a16:creationId xmlns:a16="http://schemas.microsoft.com/office/drawing/2014/main" id="{C3AD34B2-BD73-4D65-98AF-E8F41663DC91}"/>
              </a:ext>
            </a:extLst>
          </p:cNvPr>
          <p:cNvSpPr/>
          <p:nvPr/>
        </p:nvSpPr>
        <p:spPr>
          <a:xfrm>
            <a:off x="6477000" y="5946228"/>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משווה!</a:t>
            </a:r>
            <a:endParaRPr lang="en-US" sz="3200" dirty="0"/>
          </a:p>
        </p:txBody>
      </p:sp>
      <p:sp>
        <p:nvSpPr>
          <p:cNvPr id="8" name="Rectangle 7">
            <a:extLst>
              <a:ext uri="{FF2B5EF4-FFF2-40B4-BE49-F238E27FC236}">
                <a16:creationId xmlns:a16="http://schemas.microsoft.com/office/drawing/2014/main" id="{8DFED5E6-A416-427B-A4AF-F67EBCD8B40A}"/>
              </a:ext>
            </a:extLst>
          </p:cNvPr>
          <p:cNvSpPr/>
          <p:nvPr/>
        </p:nvSpPr>
        <p:spPr>
          <a:xfrm>
            <a:off x="381000" y="5638800"/>
            <a:ext cx="4495800" cy="1137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2400" dirty="0"/>
              <a:t>בדר"כ לשון </a:t>
            </a:r>
            <a:r>
              <a:rPr lang="he-IL" sz="2400" b="1" dirty="0"/>
              <a:t>יחיד</a:t>
            </a:r>
            <a:r>
              <a:rPr lang="he-IL" sz="2400" dirty="0"/>
              <a:t>ה מחביאה בתוכה לשון יחיד. </a:t>
            </a:r>
            <a:r>
              <a:rPr lang="he-IL" sz="2400" b="1" dirty="0"/>
              <a:t>אמר</a:t>
            </a:r>
            <a:r>
              <a:rPr lang="he-IL" sz="2400" dirty="0"/>
              <a:t>ה כותב/ת וכד'</a:t>
            </a:r>
            <a:endParaRPr lang="en-US" sz="2400" dirty="0"/>
          </a:p>
        </p:txBody>
      </p:sp>
    </p:spTree>
    <p:extLst>
      <p:ext uri="{BB962C8B-B14F-4D97-AF65-F5344CB8AC3E}">
        <p14:creationId xmlns:p14="http://schemas.microsoft.com/office/powerpoint/2010/main" val="100387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Deep Learning and NLP </a:t>
            </a:r>
            <a:r>
              <a:rPr lang="en-US"/>
              <a:t>in a Venn </a:t>
            </a:r>
            <a:r>
              <a:rPr lang="en-US" dirty="0"/>
              <a:t>Diagram</a:t>
            </a:r>
          </a:p>
        </p:txBody>
      </p:sp>
      <p:sp>
        <p:nvSpPr>
          <p:cNvPr id="4" name="Oval 3"/>
          <p:cNvSpPr/>
          <p:nvPr/>
        </p:nvSpPr>
        <p:spPr>
          <a:xfrm>
            <a:off x="609600" y="1828800"/>
            <a:ext cx="7467600" cy="434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Artificial Intelligence</a:t>
            </a:r>
          </a:p>
        </p:txBody>
      </p:sp>
      <p:sp>
        <p:nvSpPr>
          <p:cNvPr id="5" name="Oval 4"/>
          <p:cNvSpPr/>
          <p:nvPr/>
        </p:nvSpPr>
        <p:spPr>
          <a:xfrm>
            <a:off x="2221523" y="4267200"/>
            <a:ext cx="2743200" cy="174380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6" name="Oval 5"/>
          <p:cNvSpPr/>
          <p:nvPr/>
        </p:nvSpPr>
        <p:spPr>
          <a:xfrm>
            <a:off x="3276600" y="5257800"/>
            <a:ext cx="1447800" cy="75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a:t>
            </a:r>
          </a:p>
        </p:txBody>
      </p:sp>
      <p:sp>
        <p:nvSpPr>
          <p:cNvPr id="7" name="Oval 6"/>
          <p:cNvSpPr/>
          <p:nvPr/>
        </p:nvSpPr>
        <p:spPr>
          <a:xfrm>
            <a:off x="4495800" y="5096608"/>
            <a:ext cx="1219200" cy="914400"/>
          </a:xfrm>
          <a:prstGeom prst="ellipse">
            <a:avLst/>
          </a:prstGeom>
          <a:solidFill>
            <a:schemeClr val="tx2">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a:t>
            </a:r>
          </a:p>
        </p:txBody>
      </p:sp>
    </p:spTree>
    <p:extLst>
      <p:ext uri="{BB962C8B-B14F-4D97-AF65-F5344CB8AC3E}">
        <p14:creationId xmlns:p14="http://schemas.microsoft.com/office/powerpoint/2010/main" val="63011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 Introduction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257950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lvl="0"/>
            <a:r>
              <a:rPr lang="en-US" dirty="0"/>
              <a:t>NumPy and </a:t>
            </a:r>
            <a:r>
              <a:rPr lang="en-US" dirty="0" err="1"/>
              <a:t>Tensorflow</a:t>
            </a:r>
            <a:endParaRPr lang="en-US" dirty="0"/>
          </a:p>
          <a:p>
            <a:pPr lvl="0"/>
            <a:r>
              <a:rPr lang="en-US" dirty="0"/>
              <a:t>Linear regression + gradient decent + regularization</a:t>
            </a:r>
          </a:p>
          <a:p>
            <a:pPr lvl="0"/>
            <a:r>
              <a:rPr lang="en-US" dirty="0"/>
              <a:t>Logistic regression + Stochastic-GD and Mini-batch-GD + cross validation</a:t>
            </a:r>
          </a:p>
          <a:p>
            <a:pPr lvl="0"/>
            <a:r>
              <a:rPr lang="en-US" dirty="0"/>
              <a:t>Multi-layer perceptron, forward-prop and back-propagation (+activation layers)</a:t>
            </a:r>
          </a:p>
          <a:p>
            <a:pPr lvl="0"/>
            <a:r>
              <a:rPr lang="en-US" dirty="0"/>
              <a:t>Convolutional networks: CV layers, pooling, dropout</a:t>
            </a:r>
          </a:p>
          <a:p>
            <a:pPr lvl="0"/>
            <a:r>
              <a:rPr lang="en-US" dirty="0"/>
              <a:t>Word embedding (Word2vec)</a:t>
            </a:r>
          </a:p>
          <a:p>
            <a:pPr lvl="0"/>
            <a:r>
              <a:rPr lang="en-US" dirty="0"/>
              <a:t>Recurrent networks: LSTM, GRU. MT, POS tagging, creating new text</a:t>
            </a:r>
          </a:p>
          <a:p>
            <a:r>
              <a:rPr lang="en-US" dirty="0"/>
              <a:t>Attention (+ transformers)</a:t>
            </a:r>
          </a:p>
          <a:p>
            <a:pPr lvl="0"/>
            <a:r>
              <a:rPr lang="en-US" dirty="0" err="1"/>
              <a:t>Autoencoders</a:t>
            </a:r>
            <a:r>
              <a:rPr lang="en-US" dirty="0"/>
              <a:t> and </a:t>
            </a:r>
            <a:r>
              <a:rPr lang="en-US" dirty="0" err="1"/>
              <a:t>variational</a:t>
            </a:r>
            <a:r>
              <a:rPr lang="en-US" dirty="0"/>
              <a:t> </a:t>
            </a:r>
            <a:r>
              <a:rPr lang="en-US" dirty="0" err="1"/>
              <a:t>autoencoders</a:t>
            </a:r>
            <a:r>
              <a:rPr lang="en-US" dirty="0"/>
              <a:t> (VAE)</a:t>
            </a:r>
          </a:p>
          <a:p>
            <a:r>
              <a:rPr lang="en-US" dirty="0"/>
              <a:t>Deep reinforcement learning</a:t>
            </a:r>
          </a:p>
          <a:p>
            <a:pPr lvl="0"/>
            <a:r>
              <a:rPr lang="en-US" dirty="0"/>
              <a:t>Generative adversarial network (GAN)</a:t>
            </a:r>
          </a:p>
          <a:p>
            <a:pPr marL="0" indent="0">
              <a:buNone/>
            </a:pPr>
            <a:r>
              <a:rPr lang="en-US" dirty="0"/>
              <a:t>If time permits:</a:t>
            </a:r>
          </a:p>
          <a:p>
            <a:r>
              <a:rPr lang="en-US" dirty="0"/>
              <a:t>Neural Turing machine</a:t>
            </a:r>
          </a:p>
          <a:p>
            <a:pPr lvl="0"/>
            <a:r>
              <a:rPr lang="en-US" dirty="0"/>
              <a:t>One-shot learning, Siamese network</a:t>
            </a:r>
          </a:p>
          <a:p>
            <a:endParaRPr lang="en-US" dirty="0"/>
          </a:p>
        </p:txBody>
      </p:sp>
    </p:spTree>
    <p:extLst>
      <p:ext uri="{BB962C8B-B14F-4D97-AF65-F5344CB8AC3E}">
        <p14:creationId xmlns:p14="http://schemas.microsoft.com/office/powerpoint/2010/main" val="411702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Material</a:t>
            </a:r>
          </a:p>
        </p:txBody>
      </p:sp>
      <p:sp>
        <p:nvSpPr>
          <p:cNvPr id="3" name="Content Placeholder 2"/>
          <p:cNvSpPr>
            <a:spLocks noGrp="1"/>
          </p:cNvSpPr>
          <p:nvPr>
            <p:ph idx="1"/>
          </p:nvPr>
        </p:nvSpPr>
        <p:spPr/>
        <p:txBody>
          <a:bodyPr>
            <a:normAutofit fontScale="85000" lnSpcReduction="10000"/>
          </a:bodyPr>
          <a:lstStyle/>
          <a:p>
            <a:r>
              <a:rPr lang="en-US" dirty="0"/>
              <a:t>Deep Learning Book: </a:t>
            </a:r>
            <a:r>
              <a:rPr lang="en-US" u="sng" dirty="0">
                <a:hlinkClick r:id="rId2"/>
              </a:rPr>
              <a:t>https://books.google.co.il/books/about/Deep_Learning.html?id=Np9SDQAAQBAJ</a:t>
            </a:r>
            <a:r>
              <a:rPr lang="en-US" dirty="0"/>
              <a:t> (Read it online at: </a:t>
            </a:r>
            <a:r>
              <a:rPr lang="en-US" u="sng" dirty="0">
                <a:hlinkClick r:id="rId3"/>
              </a:rPr>
              <a:t>http://www.deeplearningbook.org/</a:t>
            </a:r>
            <a:r>
              <a:rPr lang="en-US" dirty="0"/>
              <a:t>, or download a </a:t>
            </a:r>
            <a:r>
              <a:rPr lang="en-US" dirty="0" err="1"/>
              <a:t>pdf</a:t>
            </a:r>
            <a:r>
              <a:rPr lang="en-US" dirty="0"/>
              <a:t> from: </a:t>
            </a:r>
            <a:r>
              <a:rPr lang="en-US" u="sng" dirty="0">
                <a:hlinkClick r:id="rId4"/>
              </a:rPr>
              <a:t>https://github.com/HFTrader/DeepLearningBook/blob/master/DeepLearningBook.pdf</a:t>
            </a:r>
            <a:r>
              <a:rPr lang="en-US" dirty="0"/>
              <a:t>)  </a:t>
            </a:r>
          </a:p>
          <a:p>
            <a:r>
              <a:rPr lang="en-US" dirty="0"/>
              <a:t>TensorFlow: </a:t>
            </a:r>
            <a:r>
              <a:rPr lang="en-US" u="sng" dirty="0">
                <a:hlinkClick r:id="rId5"/>
              </a:rPr>
              <a:t>https://www.tensorflow.org/tutorials</a:t>
            </a:r>
            <a:r>
              <a:rPr lang="en-US" dirty="0"/>
              <a:t> </a:t>
            </a:r>
          </a:p>
          <a:p>
            <a:r>
              <a:rPr lang="en-US" dirty="0"/>
              <a:t>Deep learning in Hebrew: </a:t>
            </a:r>
            <a:r>
              <a:rPr lang="en-US" dirty="0">
                <a:hlinkClick r:id="rId6"/>
              </a:rPr>
              <a:t>https://github.com/AvrahamRaviv/Deep-Learning-in-Hebrew</a:t>
            </a:r>
            <a:r>
              <a:rPr lang="en-US" dirty="0"/>
              <a:t> </a:t>
            </a:r>
          </a:p>
          <a:p>
            <a:endParaRPr lang="en-US" dirty="0"/>
          </a:p>
        </p:txBody>
      </p:sp>
    </p:spTree>
    <p:extLst>
      <p:ext uri="{BB962C8B-B14F-4D97-AF65-F5344CB8AC3E}">
        <p14:creationId xmlns:p14="http://schemas.microsoft.com/office/powerpoint/2010/main" val="3884562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1782"/>
            <a:ext cx="6067425" cy="627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928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NVIDIA Deep learning Conference</a:t>
            </a:r>
          </a:p>
        </p:txBody>
      </p:sp>
      <p:sp>
        <p:nvSpPr>
          <p:cNvPr id="3" name="Content Placeholder 2"/>
          <p:cNvSpPr>
            <a:spLocks noGrp="1"/>
          </p:cNvSpPr>
          <p:nvPr>
            <p:ph idx="1"/>
          </p:nvPr>
        </p:nvSpPr>
        <p:spPr>
          <a:xfrm>
            <a:off x="457200" y="1600201"/>
            <a:ext cx="8229600" cy="3428999"/>
          </a:xfrm>
        </p:spPr>
        <p:txBody>
          <a:bodyPr>
            <a:normAutofit fontScale="92500" lnSpcReduction="20000"/>
          </a:bodyPr>
          <a:lstStyle/>
          <a:p>
            <a:r>
              <a:rPr lang="en-US" dirty="0"/>
              <a:t>I have attended the NVIDIA deep learning conference on 18/10/17.</a:t>
            </a:r>
          </a:p>
          <a:p>
            <a:r>
              <a:rPr lang="en-US" dirty="0"/>
              <a:t>About 30 companies were (desperately) recruiting people with background in deep-learning.</a:t>
            </a:r>
          </a:p>
          <a:p>
            <a:r>
              <a:rPr lang="en-US" dirty="0"/>
              <a:t>I handed out emails of two of my students from last year's class, and they were both contacted by several companies the next day!</a:t>
            </a: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5638800"/>
            <a:ext cx="3581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8" y="4724400"/>
            <a:ext cx="58959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75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 York Times</a:t>
            </a:r>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8223250" cy="48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066800"/>
            <a:ext cx="8991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76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a:t>
            </a:r>
          </a:p>
        </p:txBody>
      </p:sp>
      <p:sp>
        <p:nvSpPr>
          <p:cNvPr id="3" name="Content Placeholder 2"/>
          <p:cNvSpPr>
            <a:spLocks noGrp="1"/>
          </p:cNvSpPr>
          <p:nvPr>
            <p:ph idx="1"/>
          </p:nvPr>
        </p:nvSpPr>
        <p:spPr/>
        <p:txBody>
          <a:bodyPr>
            <a:normAutofit fontScale="85000" lnSpcReduction="20000"/>
          </a:bodyPr>
          <a:lstStyle/>
          <a:p>
            <a:r>
              <a:rPr lang="en-US" dirty="0"/>
              <a:t>Everywhere:</a:t>
            </a:r>
          </a:p>
          <a:p>
            <a:pPr lvl="1"/>
            <a:r>
              <a:rPr lang="en-US" dirty="0"/>
              <a:t>Search Queries</a:t>
            </a:r>
          </a:p>
          <a:p>
            <a:pPr lvl="1"/>
            <a:r>
              <a:rPr lang="en-US" dirty="0"/>
              <a:t>Text prediction (Gmail)</a:t>
            </a:r>
          </a:p>
          <a:p>
            <a:pPr lvl="1"/>
            <a:r>
              <a:rPr lang="en-US" dirty="0"/>
              <a:t>Automatic Speech Recognition (ASR)</a:t>
            </a:r>
          </a:p>
          <a:p>
            <a:pPr lvl="1"/>
            <a:r>
              <a:rPr lang="en-US" dirty="0"/>
              <a:t>Image Classification</a:t>
            </a:r>
          </a:p>
          <a:p>
            <a:pPr lvl="1"/>
            <a:r>
              <a:rPr lang="en-US" dirty="0"/>
              <a:t>Face recognition</a:t>
            </a:r>
          </a:p>
          <a:p>
            <a:pPr lvl="1"/>
            <a:r>
              <a:rPr lang="en-US" dirty="0"/>
              <a:t>What song is this? (Google)</a:t>
            </a:r>
          </a:p>
          <a:p>
            <a:r>
              <a:rPr lang="en-US" dirty="0"/>
              <a:t>Requirements:</a:t>
            </a:r>
          </a:p>
          <a:p>
            <a:pPr lvl="1"/>
            <a:r>
              <a:rPr lang="en-US" dirty="0"/>
              <a:t>A lot of data</a:t>
            </a:r>
          </a:p>
          <a:p>
            <a:pPr lvl="1"/>
            <a:r>
              <a:rPr lang="en-US" dirty="0"/>
              <a:t>Hardware (GPUs) + time</a:t>
            </a:r>
          </a:p>
          <a:p>
            <a:pPr lvl="1"/>
            <a:r>
              <a:rPr lang="en-US" dirty="0"/>
              <a:t>A Model</a:t>
            </a:r>
          </a:p>
          <a:p>
            <a:pPr lvl="1"/>
            <a:r>
              <a:rPr lang="en-US" dirty="0"/>
              <a:t>Must be present in the data!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581399"/>
            <a:ext cx="3575548" cy="2127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70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6"/>
                                        </p:tgtEl>
                                        <p:attrNameLst>
                                          <p:attrName>style.visibility</p:attrName>
                                        </p:attrNameLst>
                                      </p:cBhvr>
                                      <p:to>
                                        <p:strVal val="visible"/>
                                      </p:to>
                                    </p:set>
                                    <p:animEffect transition="in" filter="fade">
                                      <p:cBhvr>
                                        <p:cTn id="40" dur="500"/>
                                        <p:tgtEl>
                                          <p:spTgt spid="10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applications</a:t>
            </a:r>
          </a:p>
        </p:txBody>
      </p:sp>
      <p:sp>
        <p:nvSpPr>
          <p:cNvPr id="3" name="Content Placeholder 2"/>
          <p:cNvSpPr>
            <a:spLocks noGrp="1"/>
          </p:cNvSpPr>
          <p:nvPr>
            <p:ph idx="1"/>
          </p:nvPr>
        </p:nvSpPr>
        <p:spPr/>
        <p:txBody>
          <a:bodyPr>
            <a:normAutofit/>
          </a:bodyPr>
          <a:lstStyle/>
          <a:p>
            <a:r>
              <a:rPr lang="en-US" dirty="0">
                <a:hlinkClick r:id="rId3"/>
              </a:rPr>
              <a:t>https://www.youtube.com/watch?v=Bui3DWs02h4</a:t>
            </a:r>
          </a:p>
          <a:p>
            <a:r>
              <a:rPr lang="en-US" dirty="0">
                <a:hlinkClick r:id="rId3"/>
              </a:rPr>
              <a:t>https://www.youtube.com/watch?v=V1eYniJ0Rnk</a:t>
            </a:r>
            <a:r>
              <a:rPr lang="en-US" dirty="0"/>
              <a:t> (Atari)</a:t>
            </a:r>
          </a:p>
          <a:p>
            <a:r>
              <a:rPr lang="en-US" dirty="0">
                <a:hlinkClick r:id="rId4"/>
              </a:rPr>
              <a:t>https://www.youtube.com/watch?v=RoGHVI-w9bE</a:t>
            </a:r>
            <a:r>
              <a:rPr lang="en-US" dirty="0"/>
              <a:t> (Deep-fake detector)</a:t>
            </a:r>
            <a:endParaRPr lang="en-US" dirty="0">
              <a:hlinkClick r:id="rId3"/>
            </a:endParaRPr>
          </a:p>
          <a:p>
            <a:endParaRPr lang="en-US" dirty="0">
              <a:hlinkClick r:id="rId3"/>
            </a:endParaRPr>
          </a:p>
        </p:txBody>
      </p:sp>
    </p:spTree>
    <p:extLst>
      <p:ext uri="{BB962C8B-B14F-4D97-AF65-F5344CB8AC3E}">
        <p14:creationId xmlns:p14="http://schemas.microsoft.com/office/powerpoint/2010/main" val="56160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Details</a:t>
            </a:r>
          </a:p>
        </p:txBody>
      </p:sp>
      <p:sp>
        <p:nvSpPr>
          <p:cNvPr id="3" name="Content Placeholder 2"/>
          <p:cNvSpPr>
            <a:spLocks noGrp="1"/>
          </p:cNvSpPr>
          <p:nvPr>
            <p:ph idx="1"/>
          </p:nvPr>
        </p:nvSpPr>
        <p:spPr/>
        <p:txBody>
          <a:bodyPr/>
          <a:lstStyle/>
          <a:p>
            <a:r>
              <a:rPr lang="en-US" dirty="0"/>
              <a:t>Amos Azaria</a:t>
            </a:r>
          </a:p>
          <a:p>
            <a:r>
              <a:rPr lang="en-US" dirty="0"/>
              <a:t>Class hours: </a:t>
            </a:r>
          </a:p>
          <a:p>
            <a:pPr lvl="1"/>
            <a:r>
              <a:rPr lang="en-US" dirty="0"/>
              <a:t>Sunday 17:00-20:00</a:t>
            </a:r>
          </a:p>
          <a:p>
            <a:pPr lvl="1"/>
            <a:r>
              <a:rPr lang="en-US" dirty="0"/>
              <a:t>Monday 9:00-12:00</a:t>
            </a:r>
          </a:p>
          <a:p>
            <a:r>
              <a:rPr lang="en-US" dirty="0"/>
              <a:t>Email: </a:t>
            </a:r>
            <a:r>
              <a:rPr lang="en-US" dirty="0">
                <a:hlinkClick r:id="rId2"/>
              </a:rPr>
              <a:t>amos.azaria@ariel.ac.il</a:t>
            </a:r>
            <a:r>
              <a:rPr lang="en-US" dirty="0"/>
              <a:t> .</a:t>
            </a:r>
          </a:p>
          <a:p>
            <a:r>
              <a:rPr lang="en-US" dirty="0"/>
              <a:t>Reception hours: TBD (probably Sunday 16:00)</a:t>
            </a:r>
          </a:p>
          <a:p>
            <a:r>
              <a:rPr lang="en-US" dirty="0"/>
              <a:t>Office: 11.2.11</a:t>
            </a:r>
          </a:p>
        </p:txBody>
      </p:sp>
    </p:spTree>
    <p:extLst>
      <p:ext uri="{BB962C8B-B14F-4D97-AF65-F5344CB8AC3E}">
        <p14:creationId xmlns:p14="http://schemas.microsoft.com/office/powerpoint/2010/main" val="363903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NLP Introduction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92037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pPr lvl="0"/>
            <a:r>
              <a:rPr lang="en-US" dirty="0"/>
              <a:t>(Python) + </a:t>
            </a:r>
            <a:r>
              <a:rPr lang="en-US" dirty="0" err="1"/>
              <a:t>nltk</a:t>
            </a:r>
            <a:endParaRPr lang="en-US" dirty="0"/>
          </a:p>
          <a:p>
            <a:pPr lvl="0"/>
            <a:r>
              <a:rPr lang="en-US" dirty="0"/>
              <a:t>POS tagging (+Viterbi) + Chunking + NER</a:t>
            </a:r>
          </a:p>
          <a:p>
            <a:pPr lvl="0"/>
            <a:r>
              <a:rPr lang="en-US" dirty="0"/>
              <a:t>Creating new text (using n-grams)</a:t>
            </a:r>
          </a:p>
          <a:p>
            <a:pPr lvl="0"/>
            <a:r>
              <a:rPr lang="en-US" dirty="0"/>
              <a:t>Constituency parsing – CFG and PCFG (CYK algorithm)</a:t>
            </a:r>
          </a:p>
        </p:txBody>
      </p:sp>
    </p:spTree>
    <p:extLst>
      <p:ext uri="{BB962C8B-B14F-4D97-AF65-F5344CB8AC3E}">
        <p14:creationId xmlns:p14="http://schemas.microsoft.com/office/powerpoint/2010/main" val="76705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Material</a:t>
            </a:r>
          </a:p>
        </p:txBody>
      </p:sp>
      <p:sp>
        <p:nvSpPr>
          <p:cNvPr id="3" name="Content Placeholder 2"/>
          <p:cNvSpPr>
            <a:spLocks noGrp="1"/>
          </p:cNvSpPr>
          <p:nvPr>
            <p:ph idx="1"/>
          </p:nvPr>
        </p:nvSpPr>
        <p:spPr/>
        <p:txBody>
          <a:bodyPr/>
          <a:lstStyle/>
          <a:p>
            <a:r>
              <a:rPr lang="en-US" dirty="0"/>
              <a:t>Speech and Language Processing, By Daniel </a:t>
            </a:r>
            <a:r>
              <a:rPr lang="en-US" dirty="0" err="1"/>
              <a:t>Jurafsky</a:t>
            </a:r>
            <a:r>
              <a:rPr lang="en-US" dirty="0"/>
              <a:t> and James H. Martin.</a:t>
            </a:r>
          </a:p>
          <a:p>
            <a:pPr marL="400050" lvl="1" indent="0">
              <a:buNone/>
            </a:pPr>
            <a:r>
              <a:rPr lang="en-US" sz="2400" dirty="0"/>
              <a:t>(First Chapter: </a:t>
            </a:r>
            <a:r>
              <a:rPr lang="en-US" sz="2400" u="sng" dirty="0">
                <a:hlinkClick r:id="rId2"/>
              </a:rPr>
              <a:t>http://www.cs.colorado.edu/~martin/SLP/slp-ch1.pdf</a:t>
            </a:r>
            <a:r>
              <a:rPr lang="en-US" sz="2400" dirty="0"/>
              <a:t> )</a:t>
            </a:r>
          </a:p>
          <a:p>
            <a:r>
              <a:rPr lang="en-US" dirty="0"/>
              <a:t>NLTK book: </a:t>
            </a:r>
            <a:r>
              <a:rPr lang="en-US" u="sng" dirty="0">
                <a:hlinkClick r:id="rId3"/>
              </a:rPr>
              <a:t>http://www.nltk.org/book</a:t>
            </a:r>
            <a:r>
              <a:rPr lang="en-US" dirty="0"/>
              <a:t> </a:t>
            </a:r>
          </a:p>
          <a:p>
            <a:endParaRPr lang="en-US" dirty="0"/>
          </a:p>
        </p:txBody>
      </p:sp>
    </p:spTree>
    <p:extLst>
      <p:ext uri="{BB962C8B-B14F-4D97-AF65-F5344CB8AC3E}">
        <p14:creationId xmlns:p14="http://schemas.microsoft.com/office/powerpoint/2010/main" val="1628186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Computers </a:t>
            </a:r>
            <a:r>
              <a:rPr lang="en-US" i="1" dirty="0"/>
              <a:t>Understand</a:t>
            </a:r>
            <a:r>
              <a:rPr lang="en-US" dirty="0"/>
              <a:t> Natural Language</a:t>
            </a:r>
          </a:p>
        </p:txBody>
      </p:sp>
      <p:sp>
        <p:nvSpPr>
          <p:cNvPr id="3" name="Content Placeholder 2"/>
          <p:cNvSpPr>
            <a:spLocks noGrp="1"/>
          </p:cNvSpPr>
          <p:nvPr>
            <p:ph idx="1"/>
          </p:nvPr>
        </p:nvSpPr>
        <p:spPr/>
        <p:txBody>
          <a:bodyPr/>
          <a:lstStyle/>
          <a:p>
            <a:r>
              <a:rPr lang="en-US" dirty="0"/>
              <a:t>What is “understanding”?</a:t>
            </a:r>
          </a:p>
        </p:txBody>
      </p:sp>
    </p:spTree>
    <p:extLst>
      <p:ext uri="{BB962C8B-B14F-4D97-AF65-F5344CB8AC3E}">
        <p14:creationId xmlns:p14="http://schemas.microsoft.com/office/powerpoint/2010/main" val="1608339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567B-1080-4214-A0E4-C3BADED2B327}"/>
              </a:ext>
            </a:extLst>
          </p:cNvPr>
          <p:cNvSpPr>
            <a:spLocks noGrp="1"/>
          </p:cNvSpPr>
          <p:nvPr>
            <p:ph type="title"/>
          </p:nvPr>
        </p:nvSpPr>
        <p:spPr/>
        <p:txBody>
          <a:bodyPr>
            <a:normAutofit/>
          </a:bodyPr>
          <a:lstStyle/>
          <a:p>
            <a:r>
              <a:rPr lang="en-US" dirty="0"/>
              <a:t>Can Computers Think?</a:t>
            </a:r>
          </a:p>
        </p:txBody>
      </p:sp>
      <p:sp>
        <p:nvSpPr>
          <p:cNvPr id="3" name="Content Placeholder 2">
            <a:extLst>
              <a:ext uri="{FF2B5EF4-FFF2-40B4-BE49-F238E27FC236}">
                <a16:creationId xmlns:a16="http://schemas.microsoft.com/office/drawing/2014/main" id="{A89A23A2-E7B9-4AE9-BF7C-8651236D4CE2}"/>
              </a:ext>
            </a:extLst>
          </p:cNvPr>
          <p:cNvSpPr>
            <a:spLocks noGrp="1"/>
          </p:cNvSpPr>
          <p:nvPr>
            <p:ph idx="1"/>
          </p:nvPr>
        </p:nvSpPr>
        <p:spPr/>
        <p:txBody>
          <a:bodyPr/>
          <a:lstStyle/>
          <a:p>
            <a:r>
              <a:rPr lang="en-US" dirty="0"/>
              <a:t>Computing Machinery and Intelligence</a:t>
            </a:r>
            <a:br>
              <a:rPr lang="en-US" dirty="0"/>
            </a:br>
            <a:r>
              <a:rPr lang="en-US" dirty="0"/>
              <a:t>(Alan Turing 1950)</a:t>
            </a:r>
          </a:p>
          <a:p>
            <a:r>
              <a:rPr lang="en-US" dirty="0"/>
              <a:t>The Turing Test (</a:t>
            </a:r>
            <a:r>
              <a:rPr lang="en-US" sz="3200" kern="1200" dirty="0">
                <a:solidFill>
                  <a:schemeClr val="tx1"/>
                </a:solidFill>
                <a:effectLst/>
                <a:latin typeface="+mn-lt"/>
                <a:ea typeface="+mn-ea"/>
                <a:cs typeface="+mn-cs"/>
              </a:rPr>
              <a:t>AI complete)</a:t>
            </a:r>
            <a:r>
              <a:rPr lang="en-US" dirty="0"/>
              <a:t>:</a:t>
            </a:r>
          </a:p>
        </p:txBody>
      </p:sp>
      <p:pic>
        <p:nvPicPr>
          <p:cNvPr id="5" name="Picture 4" descr="Diagram&#10;&#10;Description automatically generated">
            <a:extLst>
              <a:ext uri="{FF2B5EF4-FFF2-40B4-BE49-F238E27FC236}">
                <a16:creationId xmlns:a16="http://schemas.microsoft.com/office/drawing/2014/main" id="{9CB8772E-CA60-41E1-BECB-F9F2E5D10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470" y="3200400"/>
            <a:ext cx="4912929" cy="3399004"/>
          </a:xfrm>
          <a:prstGeom prst="rect">
            <a:avLst/>
          </a:prstGeom>
        </p:spPr>
      </p:pic>
      <p:sp>
        <p:nvSpPr>
          <p:cNvPr id="6" name="TextBox 5">
            <a:extLst>
              <a:ext uri="{FF2B5EF4-FFF2-40B4-BE49-F238E27FC236}">
                <a16:creationId xmlns:a16="http://schemas.microsoft.com/office/drawing/2014/main" id="{FDFD409B-4CEA-4677-9DD0-9174DA8109A5}"/>
              </a:ext>
            </a:extLst>
          </p:cNvPr>
          <p:cNvSpPr txBox="1"/>
          <p:nvPr/>
        </p:nvSpPr>
        <p:spPr>
          <a:xfrm>
            <a:off x="5867400" y="6615613"/>
            <a:ext cx="2514600" cy="230832"/>
          </a:xfrm>
          <a:prstGeom prst="rect">
            <a:avLst/>
          </a:prstGeom>
          <a:noFill/>
        </p:spPr>
        <p:txBody>
          <a:bodyPr wrap="square" rtlCol="0">
            <a:spAutoFit/>
          </a:bodyPr>
          <a:lstStyle/>
          <a:p>
            <a:r>
              <a:rPr lang="en-US" sz="900" dirty="0"/>
              <a:t>https://www.javatpoint.com/turing-test-in-ai</a:t>
            </a:r>
          </a:p>
        </p:txBody>
      </p:sp>
    </p:spTree>
    <p:extLst>
      <p:ext uri="{BB962C8B-B14F-4D97-AF65-F5344CB8AC3E}">
        <p14:creationId xmlns:p14="http://schemas.microsoft.com/office/powerpoint/2010/main" val="256211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9D8C-16A5-44C8-B963-E48399D0C958}"/>
              </a:ext>
            </a:extLst>
          </p:cNvPr>
          <p:cNvSpPr>
            <a:spLocks noGrp="1"/>
          </p:cNvSpPr>
          <p:nvPr>
            <p:ph type="title"/>
          </p:nvPr>
        </p:nvSpPr>
        <p:spPr/>
        <p:txBody>
          <a:bodyPr/>
          <a:lstStyle/>
          <a:p>
            <a:r>
              <a:rPr lang="en-US" dirty="0"/>
              <a:t>ELIZA (Joseph </a:t>
            </a:r>
            <a:r>
              <a:rPr lang="en-US" dirty="0" err="1"/>
              <a:t>Weizenbaum</a:t>
            </a:r>
            <a:r>
              <a:rPr lang="en-US" dirty="0"/>
              <a:t> 1966) </a:t>
            </a:r>
          </a:p>
        </p:txBody>
      </p:sp>
      <p:sp>
        <p:nvSpPr>
          <p:cNvPr id="3" name="Content Placeholder 2">
            <a:extLst>
              <a:ext uri="{FF2B5EF4-FFF2-40B4-BE49-F238E27FC236}">
                <a16:creationId xmlns:a16="http://schemas.microsoft.com/office/drawing/2014/main" id="{14D668C2-B1F5-4FAD-9690-BC5D17EFC672}"/>
              </a:ext>
            </a:extLst>
          </p:cNvPr>
          <p:cNvSpPr>
            <a:spLocks noGrp="1"/>
          </p:cNvSpPr>
          <p:nvPr>
            <p:ph idx="1"/>
          </p:nvPr>
        </p:nvSpPr>
        <p:spPr/>
        <p:txBody>
          <a:bodyPr/>
          <a:lstStyle/>
          <a:p>
            <a:r>
              <a:rPr lang="en-US" dirty="0"/>
              <a:t>Linguistic tricks (keywords + regular expressions).</a:t>
            </a:r>
          </a:p>
        </p:txBody>
      </p:sp>
      <p:sp>
        <p:nvSpPr>
          <p:cNvPr id="4" name="TextBox 3">
            <a:extLst>
              <a:ext uri="{FF2B5EF4-FFF2-40B4-BE49-F238E27FC236}">
                <a16:creationId xmlns:a16="http://schemas.microsoft.com/office/drawing/2014/main" id="{12F41FB7-3B4E-4119-9213-FC38C3456B07}"/>
              </a:ext>
            </a:extLst>
          </p:cNvPr>
          <p:cNvSpPr txBox="1"/>
          <p:nvPr/>
        </p:nvSpPr>
        <p:spPr>
          <a:xfrm>
            <a:off x="914400" y="6248400"/>
            <a:ext cx="6781800" cy="369332"/>
          </a:xfrm>
          <a:prstGeom prst="rect">
            <a:avLst/>
          </a:prstGeom>
          <a:noFill/>
        </p:spPr>
        <p:txBody>
          <a:bodyPr wrap="square" rtlCol="0">
            <a:spAutoFit/>
          </a:bodyPr>
          <a:lstStyle/>
          <a:p>
            <a:r>
              <a:rPr lang="en-US" dirty="0"/>
              <a:t>http://psych.fullerton.edu/mbirnbaum/psych101/Eliza.htm</a:t>
            </a:r>
          </a:p>
        </p:txBody>
      </p:sp>
      <p:pic>
        <p:nvPicPr>
          <p:cNvPr id="5" name="Picture 4">
            <a:extLst>
              <a:ext uri="{FF2B5EF4-FFF2-40B4-BE49-F238E27FC236}">
                <a16:creationId xmlns:a16="http://schemas.microsoft.com/office/drawing/2014/main" id="{7070F4E1-CF5B-4FFC-9A7B-0E27699AF449}"/>
              </a:ext>
            </a:extLst>
          </p:cNvPr>
          <p:cNvPicPr>
            <a:picLocks noChangeAspect="1"/>
          </p:cNvPicPr>
          <p:nvPr/>
        </p:nvPicPr>
        <p:blipFill>
          <a:blip r:embed="rId2"/>
          <a:stretch>
            <a:fillRect/>
          </a:stretch>
        </p:blipFill>
        <p:spPr>
          <a:xfrm>
            <a:off x="3276600" y="2173288"/>
            <a:ext cx="5648325" cy="3952875"/>
          </a:xfrm>
          <a:prstGeom prst="rect">
            <a:avLst/>
          </a:prstGeom>
        </p:spPr>
      </p:pic>
      <p:pic>
        <p:nvPicPr>
          <p:cNvPr id="6" name="Picture 5">
            <a:extLst>
              <a:ext uri="{FF2B5EF4-FFF2-40B4-BE49-F238E27FC236}">
                <a16:creationId xmlns:a16="http://schemas.microsoft.com/office/drawing/2014/main" id="{40A03BDF-1B8F-4CE9-AEAF-39835E07DF37}"/>
              </a:ext>
            </a:extLst>
          </p:cNvPr>
          <p:cNvPicPr>
            <a:picLocks noChangeAspect="1"/>
          </p:cNvPicPr>
          <p:nvPr/>
        </p:nvPicPr>
        <p:blipFill>
          <a:blip r:embed="rId3"/>
          <a:stretch>
            <a:fillRect/>
          </a:stretch>
        </p:blipFill>
        <p:spPr>
          <a:xfrm>
            <a:off x="3295650" y="2135188"/>
            <a:ext cx="5629275" cy="3990975"/>
          </a:xfrm>
          <a:prstGeom prst="rect">
            <a:avLst/>
          </a:prstGeom>
        </p:spPr>
      </p:pic>
    </p:spTree>
    <p:extLst>
      <p:ext uri="{BB962C8B-B14F-4D97-AF65-F5344CB8AC3E}">
        <p14:creationId xmlns:p14="http://schemas.microsoft.com/office/powerpoint/2010/main" val="489835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D864-5704-4169-950C-30E130394B6B}"/>
              </a:ext>
            </a:extLst>
          </p:cNvPr>
          <p:cNvSpPr>
            <a:spLocks noGrp="1"/>
          </p:cNvSpPr>
          <p:nvPr>
            <p:ph type="title"/>
          </p:nvPr>
        </p:nvSpPr>
        <p:spPr/>
        <p:txBody>
          <a:bodyPr/>
          <a:lstStyle/>
          <a:p>
            <a:r>
              <a:rPr lang="en-US" dirty="0"/>
              <a:t>Eugene </a:t>
            </a:r>
            <a:r>
              <a:rPr lang="en-US" dirty="0" err="1"/>
              <a:t>Goostman</a:t>
            </a:r>
            <a:r>
              <a:rPr lang="en-US" dirty="0"/>
              <a:t> (2014)</a:t>
            </a:r>
          </a:p>
        </p:txBody>
      </p:sp>
      <p:sp>
        <p:nvSpPr>
          <p:cNvPr id="3" name="Content Placeholder 2">
            <a:extLst>
              <a:ext uri="{FF2B5EF4-FFF2-40B4-BE49-F238E27FC236}">
                <a16:creationId xmlns:a16="http://schemas.microsoft.com/office/drawing/2014/main" id="{1775F9A8-D4BD-45B8-A0CC-216F9BEC71B4}"/>
              </a:ext>
            </a:extLst>
          </p:cNvPr>
          <p:cNvSpPr>
            <a:spLocks noGrp="1"/>
          </p:cNvSpPr>
          <p:nvPr>
            <p:ph idx="1"/>
          </p:nvPr>
        </p:nvSpPr>
        <p:spPr/>
        <p:txBody>
          <a:bodyPr/>
          <a:lstStyle/>
          <a:p>
            <a:r>
              <a:rPr lang="en-US" dirty="0"/>
              <a:t>Eugene </a:t>
            </a:r>
            <a:r>
              <a:rPr lang="en-US" dirty="0" err="1"/>
              <a:t>Goostman</a:t>
            </a:r>
            <a:r>
              <a:rPr lang="en-US" dirty="0"/>
              <a:t> simulates a 13-year-old Ukrainian boy.</a:t>
            </a:r>
          </a:p>
          <a:p>
            <a:r>
              <a:rPr lang="en-US" dirty="0"/>
              <a:t>English was its “second” language.</a:t>
            </a:r>
          </a:p>
          <a:p>
            <a:r>
              <a:rPr lang="en-US" dirty="0"/>
              <a:t>It usually merely tried to avoid the questions or answer humorously.</a:t>
            </a:r>
          </a:p>
          <a:p>
            <a:r>
              <a:rPr lang="en-US" dirty="0"/>
              <a:t>It tricked one of the judges.</a:t>
            </a:r>
          </a:p>
        </p:txBody>
      </p:sp>
    </p:spTree>
    <p:extLst>
      <p:ext uri="{BB962C8B-B14F-4D97-AF65-F5344CB8AC3E}">
        <p14:creationId xmlns:p14="http://schemas.microsoft.com/office/powerpoint/2010/main" val="284997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AEF5-67E2-46A4-9058-B3B3FAB149A8}"/>
              </a:ext>
            </a:extLst>
          </p:cNvPr>
          <p:cNvSpPr>
            <a:spLocks noGrp="1"/>
          </p:cNvSpPr>
          <p:nvPr>
            <p:ph type="title"/>
          </p:nvPr>
        </p:nvSpPr>
        <p:spPr/>
        <p:txBody>
          <a:bodyPr/>
          <a:lstStyle/>
          <a:p>
            <a:r>
              <a:rPr lang="en-US" dirty="0"/>
              <a:t>Let’s Get </a:t>
            </a:r>
            <a:r>
              <a:rPr lang="en-US" dirty="0" err="1"/>
              <a:t>RomanTECH</a:t>
            </a:r>
            <a:endParaRPr lang="en-US" dirty="0"/>
          </a:p>
        </p:txBody>
      </p:sp>
      <p:sp>
        <p:nvSpPr>
          <p:cNvPr id="3" name="Content Placeholder 2">
            <a:extLst>
              <a:ext uri="{FF2B5EF4-FFF2-40B4-BE49-F238E27FC236}">
                <a16:creationId xmlns:a16="http://schemas.microsoft.com/office/drawing/2014/main" id="{FF2D6CE6-37CD-465C-88A3-87C0A268C268}"/>
              </a:ext>
            </a:extLst>
          </p:cNvPr>
          <p:cNvSpPr>
            <a:spLocks noGrp="1"/>
          </p:cNvSpPr>
          <p:nvPr>
            <p:ph idx="1"/>
          </p:nvPr>
        </p:nvSpPr>
        <p:spPr/>
        <p:txBody>
          <a:bodyPr/>
          <a:lstStyle/>
          <a:p>
            <a:r>
              <a:rPr lang="en-US" dirty="0">
                <a:hlinkClick r:id="rId2" action="ppaction://hlinkfile"/>
              </a:rPr>
              <a:t>File://D:/tempVideos/MindField/romanTechAll.mp4</a:t>
            </a:r>
            <a:endParaRPr lang="en-US" dirty="0"/>
          </a:p>
          <a:p>
            <a:r>
              <a:rPr lang="en-US" dirty="0"/>
              <a:t>For full episode, see: </a:t>
            </a:r>
            <a:r>
              <a:rPr lang="en-US" dirty="0">
                <a:hlinkClick r:id="rId3"/>
              </a:rPr>
              <a:t>https://www.youtube.com/watch?v=qZXpgf8N6hs</a:t>
            </a:r>
            <a:r>
              <a:rPr lang="en-US" dirty="0"/>
              <a:t> </a:t>
            </a:r>
          </a:p>
          <a:p>
            <a:r>
              <a:rPr lang="en-US" dirty="0">
                <a:hlinkClick r:id="rId4"/>
              </a:rPr>
              <a:t>https://www.cleverbot.com/</a:t>
            </a:r>
            <a:r>
              <a:rPr lang="en-US" dirty="0"/>
              <a:t> </a:t>
            </a:r>
          </a:p>
        </p:txBody>
      </p:sp>
      <p:pic>
        <p:nvPicPr>
          <p:cNvPr id="5" name="Picture 4">
            <a:extLst>
              <a:ext uri="{FF2B5EF4-FFF2-40B4-BE49-F238E27FC236}">
                <a16:creationId xmlns:a16="http://schemas.microsoft.com/office/drawing/2014/main" id="{C9D93139-3C43-4553-A753-94D05C3A5501}"/>
              </a:ext>
            </a:extLst>
          </p:cNvPr>
          <p:cNvPicPr>
            <a:picLocks noChangeAspect="1"/>
          </p:cNvPicPr>
          <p:nvPr/>
        </p:nvPicPr>
        <p:blipFill>
          <a:blip r:embed="rId5"/>
          <a:stretch>
            <a:fillRect/>
          </a:stretch>
        </p:blipFill>
        <p:spPr>
          <a:xfrm>
            <a:off x="4800600" y="2258920"/>
            <a:ext cx="4343400" cy="4522879"/>
          </a:xfrm>
          <a:prstGeom prst="rect">
            <a:avLst/>
          </a:prstGeom>
        </p:spPr>
      </p:pic>
    </p:spTree>
    <p:extLst>
      <p:ext uri="{BB962C8B-B14F-4D97-AF65-F5344CB8AC3E}">
        <p14:creationId xmlns:p14="http://schemas.microsoft.com/office/powerpoint/2010/main" val="3528469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601F-0674-4794-9A49-58EA268CE83A}"/>
              </a:ext>
            </a:extLst>
          </p:cNvPr>
          <p:cNvSpPr>
            <a:spLocks noGrp="1"/>
          </p:cNvSpPr>
          <p:nvPr>
            <p:ph type="title"/>
          </p:nvPr>
        </p:nvSpPr>
        <p:spPr/>
        <p:txBody>
          <a:bodyPr>
            <a:normAutofit fontScale="90000"/>
          </a:bodyPr>
          <a:lstStyle/>
          <a:p>
            <a:r>
              <a:rPr lang="en-US" dirty="0"/>
              <a:t>The Chinese Room Argument </a:t>
            </a:r>
            <a:br>
              <a:rPr lang="en-US" dirty="0"/>
            </a:br>
            <a:r>
              <a:rPr lang="en-US" dirty="0"/>
              <a:t>(John Searle - 1980)</a:t>
            </a:r>
          </a:p>
        </p:txBody>
      </p:sp>
      <p:pic>
        <p:nvPicPr>
          <p:cNvPr id="5" name="Content Placeholder 4" descr="A picture containing drawing, map, text&#10;&#10;Description automatically generated">
            <a:extLst>
              <a:ext uri="{FF2B5EF4-FFF2-40B4-BE49-F238E27FC236}">
                <a16:creationId xmlns:a16="http://schemas.microsoft.com/office/drawing/2014/main" id="{EA5A7DA4-FC30-427C-928E-F0B5DFD7D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609" y="1862931"/>
            <a:ext cx="6450391" cy="4233069"/>
          </a:xfrm>
        </p:spPr>
      </p:pic>
      <p:sp>
        <p:nvSpPr>
          <p:cNvPr id="6" name="TextBox 5">
            <a:extLst>
              <a:ext uri="{FF2B5EF4-FFF2-40B4-BE49-F238E27FC236}">
                <a16:creationId xmlns:a16="http://schemas.microsoft.com/office/drawing/2014/main" id="{876A48E9-1C62-4E6C-85F7-A0CD0BD1D6A0}"/>
              </a:ext>
            </a:extLst>
          </p:cNvPr>
          <p:cNvSpPr txBox="1"/>
          <p:nvPr/>
        </p:nvSpPr>
        <p:spPr>
          <a:xfrm>
            <a:off x="2133600" y="6172200"/>
            <a:ext cx="6705600" cy="261610"/>
          </a:xfrm>
          <a:prstGeom prst="rect">
            <a:avLst/>
          </a:prstGeom>
          <a:noFill/>
        </p:spPr>
        <p:txBody>
          <a:bodyPr wrap="square" rtlCol="0">
            <a:spAutoFit/>
          </a:bodyPr>
          <a:lstStyle/>
          <a:p>
            <a:r>
              <a:rPr lang="en-US" sz="1100" dirty="0"/>
              <a:t>https://absurdbeingblog.wordpress.com/2020/03/10/blindsight-4-the-chinese-room-argument/</a:t>
            </a:r>
          </a:p>
        </p:txBody>
      </p:sp>
    </p:spTree>
    <p:extLst>
      <p:ext uri="{BB962C8B-B14F-4D97-AF65-F5344CB8AC3E}">
        <p14:creationId xmlns:p14="http://schemas.microsoft.com/office/powerpoint/2010/main" val="2268745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886D-DDF9-44E1-BE79-66CF375FCAD1}"/>
              </a:ext>
            </a:extLst>
          </p:cNvPr>
          <p:cNvSpPr>
            <a:spLocks noGrp="1"/>
          </p:cNvSpPr>
          <p:nvPr>
            <p:ph type="title"/>
          </p:nvPr>
        </p:nvSpPr>
        <p:spPr/>
        <p:txBody>
          <a:bodyPr/>
          <a:lstStyle/>
          <a:p>
            <a:r>
              <a:rPr lang="en-US" dirty="0"/>
              <a:t>But no Such Rule-Book Could Exist</a:t>
            </a:r>
          </a:p>
        </p:txBody>
      </p:sp>
      <p:sp>
        <p:nvSpPr>
          <p:cNvPr id="3" name="Content Placeholder 2">
            <a:extLst>
              <a:ext uri="{FF2B5EF4-FFF2-40B4-BE49-F238E27FC236}">
                <a16:creationId xmlns:a16="http://schemas.microsoft.com/office/drawing/2014/main" id="{55BDCCCD-4080-48FE-BBD8-6C6745B9A837}"/>
              </a:ext>
            </a:extLst>
          </p:cNvPr>
          <p:cNvSpPr>
            <a:spLocks noGrp="1"/>
          </p:cNvSpPr>
          <p:nvPr>
            <p:ph idx="1"/>
          </p:nvPr>
        </p:nvSpPr>
        <p:spPr/>
        <p:txBody>
          <a:bodyPr/>
          <a:lstStyle/>
          <a:p>
            <a:r>
              <a:rPr lang="en-US" dirty="0"/>
              <a:t>The rule book must consider the previous queries.</a:t>
            </a:r>
          </a:p>
          <a:p>
            <a:r>
              <a:rPr lang="en-US" dirty="0"/>
              <a:t>Therefore, it must include more pages than the number of atoms in the universe (~10</a:t>
            </a:r>
            <a:r>
              <a:rPr lang="en-US" baseline="30000" dirty="0"/>
              <a:t>80</a:t>
            </a:r>
            <a:r>
              <a:rPr lang="en-US" dirty="0"/>
              <a:t>).</a:t>
            </a:r>
          </a:p>
          <a:p>
            <a:r>
              <a:rPr lang="en-US" dirty="0"/>
              <a:t>So, providing a machine that would replace the book is likely to require great understanding of Chinese (common-knowledge and more).</a:t>
            </a:r>
          </a:p>
          <a:p>
            <a:endParaRPr lang="en-US" dirty="0"/>
          </a:p>
        </p:txBody>
      </p:sp>
    </p:spTree>
    <p:extLst>
      <p:ext uri="{BB962C8B-B14F-4D97-AF65-F5344CB8AC3E}">
        <p14:creationId xmlns:p14="http://schemas.microsoft.com/office/powerpoint/2010/main" val="313090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Course</a:t>
            </a:r>
          </a:p>
        </p:txBody>
      </p:sp>
      <p:sp>
        <p:nvSpPr>
          <p:cNvPr id="3" name="Content Placeholder 2"/>
          <p:cNvSpPr>
            <a:spLocks noGrp="1"/>
          </p:cNvSpPr>
          <p:nvPr>
            <p:ph idx="1"/>
          </p:nvPr>
        </p:nvSpPr>
        <p:spPr/>
        <p:txBody>
          <a:bodyPr>
            <a:normAutofit/>
          </a:bodyPr>
          <a:lstStyle/>
          <a:p>
            <a:r>
              <a:rPr lang="en-US" dirty="0"/>
              <a:t>This course is very application oriented. Learned material should be highly applicable and used in the industry. </a:t>
            </a:r>
          </a:p>
          <a:p>
            <a:r>
              <a:rPr lang="en-US" dirty="0"/>
              <a:t>Nothing should be too difficult to comprehend, but this course is very intense and requires a fair amount of effort. </a:t>
            </a:r>
          </a:p>
          <a:p>
            <a:r>
              <a:rPr lang="en-US" dirty="0"/>
              <a:t>Prerequisites: Linear algebra 2, probability 1, calculus 2, OOP, databases</a:t>
            </a:r>
            <a:r>
              <a:rPr lang="en-US"/>
              <a:t>, automatons</a:t>
            </a:r>
            <a:r>
              <a:rPr lang="en-US" dirty="0"/>
              <a:t>.</a:t>
            </a:r>
          </a:p>
          <a:p>
            <a:endParaRPr lang="en-US" dirty="0"/>
          </a:p>
        </p:txBody>
      </p:sp>
    </p:spTree>
    <p:extLst>
      <p:ext uri="{BB962C8B-B14F-4D97-AF65-F5344CB8AC3E}">
        <p14:creationId xmlns:p14="http://schemas.microsoft.com/office/powerpoint/2010/main" val="2912932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ECA9-5F51-4C57-B29C-A485293E02E7}"/>
              </a:ext>
            </a:extLst>
          </p:cNvPr>
          <p:cNvSpPr>
            <a:spLocks noGrp="1"/>
          </p:cNvSpPr>
          <p:nvPr>
            <p:ph type="title"/>
          </p:nvPr>
        </p:nvSpPr>
        <p:spPr/>
        <p:txBody>
          <a:bodyPr/>
          <a:lstStyle/>
          <a:p>
            <a:r>
              <a:rPr lang="en-US" dirty="0"/>
              <a:t>So What is Understanding?</a:t>
            </a:r>
          </a:p>
        </p:txBody>
      </p:sp>
      <p:sp>
        <p:nvSpPr>
          <p:cNvPr id="3" name="Content Placeholder 2">
            <a:extLst>
              <a:ext uri="{FF2B5EF4-FFF2-40B4-BE49-F238E27FC236}">
                <a16:creationId xmlns:a16="http://schemas.microsoft.com/office/drawing/2014/main" id="{DE3B21BC-8DEB-41AC-845F-CDB2F9CA4E9C}"/>
              </a:ext>
            </a:extLst>
          </p:cNvPr>
          <p:cNvSpPr>
            <a:spLocks noGrp="1"/>
          </p:cNvSpPr>
          <p:nvPr>
            <p:ph idx="1"/>
          </p:nvPr>
        </p:nvSpPr>
        <p:spPr>
          <a:xfrm>
            <a:off x="457200" y="1600200"/>
            <a:ext cx="4553006" cy="4525963"/>
          </a:xfrm>
        </p:spPr>
        <p:txBody>
          <a:bodyPr/>
          <a:lstStyle/>
          <a:p>
            <a:r>
              <a:rPr lang="en-US" dirty="0"/>
              <a:t>It usually boils down to:</a:t>
            </a:r>
          </a:p>
          <a:p>
            <a:pPr lvl="1"/>
            <a:r>
              <a:rPr lang="en-US" dirty="0"/>
              <a:t>A task or a set of tasks </a:t>
            </a:r>
          </a:p>
          <a:p>
            <a:pPr marL="457200" lvl="1" indent="0">
              <a:buNone/>
            </a:pPr>
            <a:r>
              <a:rPr lang="en-US" dirty="0"/>
              <a:t>    given a dataset.</a:t>
            </a:r>
          </a:p>
          <a:p>
            <a:r>
              <a:rPr lang="en-US" sz="2000" dirty="0"/>
              <a:t>How many drops are in the ocean?</a:t>
            </a:r>
            <a:endParaRPr lang="en-US" sz="2000" dirty="0">
              <a:hlinkClick r:id="rId2"/>
            </a:endParaRPr>
          </a:p>
          <a:p>
            <a:pPr lvl="1"/>
            <a:r>
              <a:rPr lang="en-US" sz="1600" dirty="0">
                <a:hlinkClick r:id="rId2"/>
              </a:rPr>
              <a:t>https://youtu.be/4ITzgO9CBzU</a:t>
            </a:r>
            <a:endParaRPr lang="en-US" sz="1600" dirty="0"/>
          </a:p>
          <a:p>
            <a:r>
              <a:rPr lang="en-US" sz="2000" dirty="0"/>
              <a:t>How much is 100! ?</a:t>
            </a:r>
            <a:endParaRPr lang="en-US" sz="2000" b="0" i="0" u="none" strike="noStrike" dirty="0">
              <a:effectLst/>
              <a:latin typeface="Roboto"/>
              <a:hlinkClick r:id="rId3"/>
            </a:endParaRPr>
          </a:p>
          <a:p>
            <a:pPr lvl="1"/>
            <a:r>
              <a:rPr lang="en-US" sz="1600" b="0" i="0" u="none" strike="noStrike" dirty="0">
                <a:effectLst/>
                <a:latin typeface="Roboto"/>
                <a:hlinkClick r:id="rId3"/>
              </a:rPr>
              <a:t>https://youtu.be/Y7_ecFYhzHg</a:t>
            </a:r>
            <a:endParaRPr lang="en-US" sz="1600" dirty="0"/>
          </a:p>
          <a:p>
            <a:pPr marL="457200" lvl="1" indent="0">
              <a:buNone/>
            </a:pPr>
            <a:endParaRPr lang="en-US" dirty="0"/>
          </a:p>
          <a:p>
            <a:endParaRPr lang="en-US" dirty="0"/>
          </a:p>
        </p:txBody>
      </p:sp>
      <p:pic>
        <p:nvPicPr>
          <p:cNvPr id="6" name="Picture 5">
            <a:extLst>
              <a:ext uri="{FF2B5EF4-FFF2-40B4-BE49-F238E27FC236}">
                <a16:creationId xmlns:a16="http://schemas.microsoft.com/office/drawing/2014/main" id="{AB2309FC-63CA-4A49-B887-017F83CD9F9D}"/>
              </a:ext>
            </a:extLst>
          </p:cNvPr>
          <p:cNvPicPr>
            <a:picLocks noChangeAspect="1"/>
          </p:cNvPicPr>
          <p:nvPr/>
        </p:nvPicPr>
        <p:blipFill>
          <a:blip r:embed="rId4"/>
          <a:stretch>
            <a:fillRect/>
          </a:stretch>
        </p:blipFill>
        <p:spPr>
          <a:xfrm>
            <a:off x="5010206" y="2077451"/>
            <a:ext cx="4133794" cy="4525964"/>
          </a:xfrm>
          <a:prstGeom prst="rect">
            <a:avLst/>
          </a:prstGeom>
        </p:spPr>
      </p:pic>
      <p:sp>
        <p:nvSpPr>
          <p:cNvPr id="7" name="TextBox 6">
            <a:extLst>
              <a:ext uri="{FF2B5EF4-FFF2-40B4-BE49-F238E27FC236}">
                <a16:creationId xmlns:a16="http://schemas.microsoft.com/office/drawing/2014/main" id="{4D445C9B-65A7-46CB-BEB1-6FA2170AFFE8}"/>
              </a:ext>
            </a:extLst>
          </p:cNvPr>
          <p:cNvSpPr txBox="1"/>
          <p:nvPr/>
        </p:nvSpPr>
        <p:spPr>
          <a:xfrm>
            <a:off x="457200" y="5486400"/>
            <a:ext cx="4887773" cy="1015663"/>
          </a:xfrm>
          <a:prstGeom prst="rect">
            <a:avLst/>
          </a:prstGeom>
          <a:noFill/>
        </p:spPr>
        <p:txBody>
          <a:bodyPr wrap="square" rtlCol="0">
            <a:spAutoFit/>
          </a:bodyPr>
          <a:lstStyle/>
          <a:p>
            <a:r>
              <a:rPr lang="en-US" sz="2000" dirty="0"/>
              <a:t>The translations is quite accurate, but its horrible mistake demonstrates that it has “no-clue” of what the words really mean.</a:t>
            </a:r>
          </a:p>
        </p:txBody>
      </p:sp>
    </p:spTree>
    <p:extLst>
      <p:ext uri="{BB962C8B-B14F-4D97-AF65-F5344CB8AC3E}">
        <p14:creationId xmlns:p14="http://schemas.microsoft.com/office/powerpoint/2010/main" val="129213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a:t>
            </a:r>
          </a:p>
        </p:txBody>
      </p:sp>
      <p:sp>
        <p:nvSpPr>
          <p:cNvPr id="3" name="Content Placeholder 2"/>
          <p:cNvSpPr>
            <a:spLocks noGrp="1"/>
          </p:cNvSpPr>
          <p:nvPr>
            <p:ph idx="1"/>
          </p:nvPr>
        </p:nvSpPr>
        <p:spPr/>
        <p:txBody>
          <a:bodyPr>
            <a:normAutofit fontScale="92500" lnSpcReduction="20000"/>
          </a:bodyPr>
          <a:lstStyle/>
          <a:p>
            <a:r>
              <a:rPr lang="en-US" dirty="0"/>
              <a:t>Natural language is sometimes ambiguous, e.g.:</a:t>
            </a:r>
          </a:p>
          <a:p>
            <a:pPr lvl="1"/>
            <a:r>
              <a:rPr lang="en-US" dirty="0"/>
              <a:t>“I saw Alice with my telescope.”</a:t>
            </a:r>
          </a:p>
          <a:p>
            <a:r>
              <a:rPr lang="en-US" dirty="0"/>
              <a:t>But for computers things are much worse!</a:t>
            </a:r>
          </a:p>
          <a:p>
            <a:pPr lvl="1"/>
            <a:r>
              <a:rPr lang="en-US" dirty="0"/>
              <a:t>“The trophy would not fit in the brown suitcase because it was too big”</a:t>
            </a:r>
          </a:p>
          <a:p>
            <a:pPr lvl="1"/>
            <a:r>
              <a:rPr lang="en-US" dirty="0"/>
              <a:t>They ate spaghetti with meatballs</a:t>
            </a:r>
          </a:p>
          <a:p>
            <a:pPr lvl="1"/>
            <a:r>
              <a:rPr lang="en-US" dirty="0"/>
              <a:t>They ate spaghetti with forks</a:t>
            </a:r>
          </a:p>
          <a:p>
            <a:pPr lvl="1"/>
            <a:r>
              <a:rPr lang="en-US" dirty="0"/>
              <a:t>They ate spaghetti with pajamas</a:t>
            </a:r>
          </a:p>
          <a:p>
            <a:pPr lvl="1"/>
            <a:r>
              <a:rPr lang="en-US" dirty="0"/>
              <a:t>They ate spaghetti with friends</a:t>
            </a:r>
          </a:p>
          <a:p>
            <a:r>
              <a:rPr lang="en-US" dirty="0"/>
              <a:t>The main challenge we try solving in NLP is disambiguation.</a:t>
            </a:r>
          </a:p>
        </p:txBody>
      </p:sp>
    </p:spTree>
    <p:extLst>
      <p:ext uri="{BB962C8B-B14F-4D97-AF65-F5344CB8AC3E}">
        <p14:creationId xmlns:p14="http://schemas.microsoft.com/office/powerpoint/2010/main" val="315241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dirty="0"/>
              <a:t>~3 question review quiz at the beginning of every lesson (0.5pt., 5 min.) </a:t>
            </a:r>
            <a:r>
              <a:rPr lang="en-US" b="1" dirty="0"/>
              <a:t>starting next week</a:t>
            </a:r>
            <a:r>
              <a:rPr lang="en-US" dirty="0"/>
              <a:t>! Please come on time to the lessons! Every quiz can give you up to ½ point bonus (maximum 4 points).</a:t>
            </a:r>
          </a:p>
          <a:p>
            <a:pPr lvl="1"/>
            <a:r>
              <a:rPr lang="en-US" dirty="0"/>
              <a:t>You must </a:t>
            </a:r>
            <a:r>
              <a:rPr lang="en-US" i="1" dirty="0"/>
              <a:t>pass</a:t>
            </a:r>
            <a:r>
              <a:rPr lang="en-US" dirty="0"/>
              <a:t> the exam to obtain these points.</a:t>
            </a:r>
          </a:p>
          <a:p>
            <a:r>
              <a:rPr lang="en-US" dirty="0"/>
              <a:t>60%: exam</a:t>
            </a:r>
          </a:p>
          <a:p>
            <a:r>
              <a:rPr lang="en-US" dirty="0"/>
              <a:t>40%: project:</a:t>
            </a:r>
          </a:p>
          <a:p>
            <a:pPr lvl="1"/>
            <a:r>
              <a:rPr lang="en-US" dirty="0"/>
              <a:t>5% Proposal (including data description)</a:t>
            </a:r>
          </a:p>
          <a:p>
            <a:pPr lvl="1"/>
            <a:r>
              <a:rPr lang="en-US" dirty="0"/>
              <a:t>10% MLP</a:t>
            </a:r>
          </a:p>
          <a:p>
            <a:pPr lvl="1"/>
            <a:r>
              <a:rPr lang="en-US" dirty="0"/>
              <a:t>25% Presentation + report (CNN / RNN / Reinforcement).</a:t>
            </a:r>
          </a:p>
        </p:txBody>
      </p:sp>
    </p:spTree>
    <p:extLst>
      <p:ext uri="{BB962C8B-B14F-4D97-AF65-F5344CB8AC3E}">
        <p14:creationId xmlns:p14="http://schemas.microsoft.com/office/powerpoint/2010/main" val="59287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copy…</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67254"/>
            <a:ext cx="791716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26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Mini-Project</a:t>
            </a:r>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dirty="0"/>
              <a:t>The project must include a working component in TensorFlow + a project report (at least 4-full pages) in English.</a:t>
            </a:r>
          </a:p>
          <a:p>
            <a:r>
              <a:rPr lang="en-US" dirty="0"/>
              <a:t>I will provide a list of topics (but you can choose any other topic that satisfies certain conditions).</a:t>
            </a:r>
          </a:p>
          <a:p>
            <a:r>
              <a:rPr lang="en-US" dirty="0"/>
              <a:t>The project can be done in groups of 2-3 students.</a:t>
            </a:r>
          </a:p>
          <a:p>
            <a:r>
              <a:rPr lang="en-US" dirty="0"/>
              <a:t>All following are possible, but require full disclosure:</a:t>
            </a:r>
          </a:p>
          <a:p>
            <a:pPr lvl="1"/>
            <a:r>
              <a:rPr lang="en-US" dirty="0"/>
              <a:t>You may extend your project to be your </a:t>
            </a:r>
            <a:r>
              <a:rPr lang="he-IL" dirty="0"/>
              <a:t>פרוייקט גמר</a:t>
            </a:r>
            <a:r>
              <a:rPr lang="en-US" dirty="0"/>
              <a:t> / thesis (either with me or with someone else).</a:t>
            </a:r>
          </a:p>
          <a:p>
            <a:pPr lvl="1"/>
            <a:r>
              <a:rPr lang="en-US" dirty="0"/>
              <a:t>You may also add Deep Learning to your </a:t>
            </a:r>
            <a:r>
              <a:rPr lang="he-IL" dirty="0"/>
              <a:t>פרוייקט גמר</a:t>
            </a:r>
            <a:r>
              <a:rPr lang="en-US" dirty="0"/>
              <a:t> / thesis as long as you have a working prototype by the end of this semester.</a:t>
            </a:r>
          </a:p>
        </p:txBody>
      </p:sp>
    </p:spTree>
    <p:extLst>
      <p:ext uri="{BB962C8B-B14F-4D97-AF65-F5344CB8AC3E}">
        <p14:creationId xmlns:p14="http://schemas.microsoft.com/office/powerpoint/2010/main" val="143124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Mini-Project Deliverables</a:t>
            </a:r>
          </a:p>
        </p:txBody>
      </p:sp>
      <p:sp>
        <p:nvSpPr>
          <p:cNvPr id="3" name="Content Placeholder 2"/>
          <p:cNvSpPr>
            <a:spLocks noGrp="1"/>
          </p:cNvSpPr>
          <p:nvPr>
            <p:ph idx="1"/>
          </p:nvPr>
        </p:nvSpPr>
        <p:spPr>
          <a:xfrm>
            <a:off x="457200" y="1524000"/>
            <a:ext cx="8229600" cy="5105400"/>
          </a:xfrm>
        </p:spPr>
        <p:txBody>
          <a:bodyPr>
            <a:normAutofit fontScale="77500" lnSpcReduction="20000"/>
          </a:bodyPr>
          <a:lstStyle/>
          <a:p>
            <a:r>
              <a:rPr lang="en-US" dirty="0"/>
              <a:t>You are expected to start working on the project right away.</a:t>
            </a:r>
          </a:p>
          <a:p>
            <a:r>
              <a:rPr lang="en-US" dirty="0"/>
              <a:t>The project should evolve over time during the semester. Every-time we learn new material, you should use it to improve your project.</a:t>
            </a:r>
          </a:p>
          <a:p>
            <a:r>
              <a:rPr lang="en-US" dirty="0"/>
              <a:t>Project structure:</a:t>
            </a:r>
          </a:p>
          <a:p>
            <a:pPr marL="457200" lvl="1" indent="0">
              <a:buNone/>
            </a:pPr>
            <a:r>
              <a:rPr lang="en-US" dirty="0"/>
              <a:t>1) 5% Proposal: 1/11/21</a:t>
            </a:r>
          </a:p>
          <a:p>
            <a:pPr lvl="2"/>
            <a:r>
              <a:rPr lang="en-US" dirty="0"/>
              <a:t>A paragraph about your project, and the students working on it. Description of the dataset.</a:t>
            </a:r>
          </a:p>
          <a:p>
            <a:pPr marL="457200" lvl="1" indent="0">
              <a:buNone/>
            </a:pPr>
            <a:r>
              <a:rPr lang="en-US" dirty="0"/>
              <a:t>2) 10% MLP  29/11/21</a:t>
            </a:r>
          </a:p>
          <a:p>
            <a:pPr lvl="2"/>
            <a:r>
              <a:rPr lang="en-US" dirty="0"/>
              <a:t>1 page (in English) describing what you did, along with different performance measurements. (+ a </a:t>
            </a:r>
            <a:r>
              <a:rPr lang="en-US" b="1" dirty="0"/>
              <a:t>working</a:t>
            </a:r>
            <a:r>
              <a:rPr lang="en-US" dirty="0"/>
              <a:t> component).</a:t>
            </a:r>
          </a:p>
          <a:p>
            <a:pPr marL="457200" lvl="1" indent="0">
              <a:buNone/>
            </a:pPr>
            <a:r>
              <a:rPr lang="en-US" dirty="0"/>
              <a:t>3) 25% Presentation + report (CNN / RNN / Reinforcement etc.). 2-3/1/22</a:t>
            </a:r>
          </a:p>
          <a:p>
            <a:pPr lvl="2"/>
            <a:r>
              <a:rPr lang="en-US" dirty="0"/>
              <a:t>Presentation in class. Final report: at least 4-</a:t>
            </a:r>
            <a:r>
              <a:rPr lang="en-US" b="1" dirty="0"/>
              <a:t>full</a:t>
            </a:r>
            <a:r>
              <a:rPr lang="en-US" dirty="0"/>
              <a:t> pages. (+ a </a:t>
            </a:r>
            <a:r>
              <a:rPr lang="en-US" b="1" dirty="0"/>
              <a:t>working</a:t>
            </a:r>
            <a:r>
              <a:rPr lang="en-US" dirty="0"/>
              <a:t> component).</a:t>
            </a:r>
          </a:p>
          <a:p>
            <a:endParaRPr lang="en-US" dirty="0"/>
          </a:p>
        </p:txBody>
      </p:sp>
    </p:spTree>
    <p:extLst>
      <p:ext uri="{BB962C8B-B14F-4D97-AF65-F5344CB8AC3E}">
        <p14:creationId xmlns:p14="http://schemas.microsoft.com/office/powerpoint/2010/main" val="401414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Submission of deep learning project to a top-tier conference</a:t>
            </a:r>
          </a:p>
        </p:txBody>
      </p:sp>
      <p:sp>
        <p:nvSpPr>
          <p:cNvPr id="3" name="Content Placeholder 2"/>
          <p:cNvSpPr>
            <a:spLocks noGrp="1"/>
          </p:cNvSpPr>
          <p:nvPr>
            <p:ph idx="1"/>
          </p:nvPr>
        </p:nvSpPr>
        <p:spPr/>
        <p:txBody>
          <a:bodyPr/>
          <a:lstStyle/>
          <a:p>
            <a:r>
              <a:rPr lang="en-US" dirty="0"/>
              <a:t>If you improve your deep learning project work and submit it to any of the following conferences: NIPS, AAAI, ICML, ACL, EMNLP, IJCAI or AAMAS (must be submitted by March'19), and receive at least one positive review (or at least a neutral one) you will receive a final bonus of 10 points. You must receive at least 70 on the exam to obtain this bonus. </a:t>
            </a:r>
          </a:p>
        </p:txBody>
      </p:sp>
    </p:spTree>
    <p:extLst>
      <p:ext uri="{BB962C8B-B14F-4D97-AF65-F5344CB8AC3E}">
        <p14:creationId xmlns:p14="http://schemas.microsoft.com/office/powerpoint/2010/main" val="11215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Pilot Test (on Prerequisites)</a:t>
            </a:r>
          </a:p>
        </p:txBody>
      </p:sp>
      <p:sp>
        <p:nvSpPr>
          <p:cNvPr id="3" name="Content Placeholder 2"/>
          <p:cNvSpPr>
            <a:spLocks noGrp="1"/>
          </p:cNvSpPr>
          <p:nvPr>
            <p:ph idx="1"/>
          </p:nvPr>
        </p:nvSpPr>
        <p:spPr/>
        <p:txBody>
          <a:bodyPr>
            <a:normAutofit/>
          </a:bodyPr>
          <a:lstStyle/>
          <a:p>
            <a:pPr marL="0" indent="0">
              <a:buNone/>
            </a:pPr>
            <a:r>
              <a:rPr lang="en-US" dirty="0"/>
              <a:t>1) Given: p(X=1) = 0.2, p(Y=1)=0.4, p(X=1|Y=1)=0.1</a:t>
            </a:r>
          </a:p>
          <a:p>
            <a:pPr marL="400050" lvl="1" indent="0">
              <a:buNone/>
            </a:pPr>
            <a:r>
              <a:rPr lang="en-US" dirty="0"/>
              <a:t>a) What is the probability of p(X=1, Y=1)?</a:t>
            </a:r>
          </a:p>
          <a:p>
            <a:pPr marL="400050" lvl="1" indent="0">
              <a:buNone/>
            </a:pPr>
            <a:r>
              <a:rPr lang="en-US" dirty="0"/>
              <a:t>b) Are X and Y independent variables?</a:t>
            </a:r>
          </a:p>
          <a:p>
            <a:pPr marL="0" indent="0">
              <a:buNone/>
            </a:pPr>
            <a:r>
              <a:rPr lang="en-US" dirty="0"/>
              <a:t>2) What is the rank of the following matrix:</a:t>
            </a:r>
          </a:p>
          <a:p>
            <a:pPr marL="400050" lvl="1" indent="0">
              <a:buNone/>
            </a:pPr>
            <a:r>
              <a:rPr lang="en-US" dirty="0"/>
              <a:t>[1, 2, 3</a:t>
            </a:r>
          </a:p>
          <a:p>
            <a:pPr marL="400050" lvl="1" indent="0">
              <a:buNone/>
            </a:pPr>
            <a:r>
              <a:rPr lang="en-US" dirty="0"/>
              <a:t> 4, 5, 6</a:t>
            </a:r>
          </a:p>
          <a:p>
            <a:pPr marL="400050" lvl="1" indent="0">
              <a:buNone/>
            </a:pPr>
            <a:r>
              <a:rPr lang="en-US" dirty="0"/>
              <a:t> 5, 7, 9]</a:t>
            </a:r>
          </a:p>
        </p:txBody>
      </p:sp>
    </p:spTree>
    <p:extLst>
      <p:ext uri="{BB962C8B-B14F-4D97-AF65-F5344CB8AC3E}">
        <p14:creationId xmlns:p14="http://schemas.microsoft.com/office/powerpoint/2010/main" val="3452842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131917</TotalTime>
  <Words>1727</Words>
  <Application>Microsoft Office PowerPoint</Application>
  <PresentationFormat>On-screen Show (4:3)</PresentationFormat>
  <Paragraphs>183</Paragraphs>
  <Slides>31</Slides>
  <Notes>9</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Roboto</vt:lpstr>
      <vt:lpstr>Office Theme</vt:lpstr>
      <vt:lpstr>Deep Learning and NLP Introduction</vt:lpstr>
      <vt:lpstr>Personal Details</vt:lpstr>
      <vt:lpstr>About the Course</vt:lpstr>
      <vt:lpstr>Grading Policy</vt:lpstr>
      <vt:lpstr>Don't copy…</vt:lpstr>
      <vt:lpstr>Mini-Project</vt:lpstr>
      <vt:lpstr>Mini-Project Deliverables</vt:lpstr>
      <vt:lpstr>Submission of deep learning project to a top-tier conference</vt:lpstr>
      <vt:lpstr>Pilot Test (on Prerequisites)</vt:lpstr>
      <vt:lpstr>לשון רבים-יחידה</vt:lpstr>
      <vt:lpstr>Deep Learning and NLP in a Venn Diagram</vt:lpstr>
      <vt:lpstr>Deep Learning Introduction</vt:lpstr>
      <vt:lpstr>Topics</vt:lpstr>
      <vt:lpstr>Additional Material</vt:lpstr>
      <vt:lpstr>PowerPoint Presentation</vt:lpstr>
      <vt:lpstr>NVIDIA Deep learning Conference</vt:lpstr>
      <vt:lpstr>New York Times</vt:lpstr>
      <vt:lpstr>Deep Learning</vt:lpstr>
      <vt:lpstr>Deep Learning applications</vt:lpstr>
      <vt:lpstr>NLP Introduction</vt:lpstr>
      <vt:lpstr>Topics</vt:lpstr>
      <vt:lpstr>Additional Material</vt:lpstr>
      <vt:lpstr>Can Computers Understand Natural Language</vt:lpstr>
      <vt:lpstr>Can Computers Think?</vt:lpstr>
      <vt:lpstr>ELIZA (Joseph Weizenbaum 1966) </vt:lpstr>
      <vt:lpstr>Eugene Goostman (2014)</vt:lpstr>
      <vt:lpstr>Let’s Get RomanTECH</vt:lpstr>
      <vt:lpstr>The Chinese Room Argument  (John Searle - 1980)</vt:lpstr>
      <vt:lpstr>But no Such Rule-Book Could Exist</vt:lpstr>
      <vt:lpstr>So What is Understanding?</vt:lpstr>
      <vt:lpstr>Ambiguity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NLP</dc:title>
  <dc:creator>User</dc:creator>
  <cp:lastModifiedBy>עמוס יהודה עזריה/Amos Yehuda Azaria</cp:lastModifiedBy>
  <cp:revision>118</cp:revision>
  <dcterms:created xsi:type="dcterms:W3CDTF">2006-08-16T00:00:00Z</dcterms:created>
  <dcterms:modified xsi:type="dcterms:W3CDTF">2021-10-25T05:47:04Z</dcterms:modified>
</cp:coreProperties>
</file>