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69" r:id="rId15"/>
  </p:sldIdLst>
  <p:sldSz cx="9144000" cy="5143500" type="screen16x9"/>
  <p:notesSz cx="6858000" cy="9144000"/>
  <p:embeddedFontLst>
    <p:embeddedFont>
      <p:font typeface="Alata" panose="020B0604020202020204" charset="0"/>
      <p:regular r:id="rId17"/>
    </p:embeddedFont>
    <p:embeddedFont>
      <p:font typeface="Anaheim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B8CD28-4DC2-41CA-9406-94D0C6210141}">
  <a:tblStyle styleId="{92B8CD28-4DC2-41CA-9406-94D0C6210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39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405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08e19db5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08e19db5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08e19db5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08e19db5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823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08e19db5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08e19db5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80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56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021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5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002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946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15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8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2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 idx="3" hasCustomPrompt="1"/>
          </p:nvPr>
        </p:nvSpPr>
        <p:spPr>
          <a:xfrm>
            <a:off x="73828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73828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4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5" hasCustomPrompt="1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6"/>
          </p:nvPr>
        </p:nvSpPr>
        <p:spPr>
          <a:xfrm>
            <a:off x="4798032" y="3305175"/>
            <a:ext cx="1240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7"/>
          </p:nvPr>
        </p:nvSpPr>
        <p:spPr>
          <a:xfrm>
            <a:off x="2768157" y="2603650"/>
            <a:ext cx="1453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8" hasCustomPrompt="1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9"/>
          </p:nvPr>
        </p:nvSpPr>
        <p:spPr>
          <a:xfrm>
            <a:off x="2768157" y="3305175"/>
            <a:ext cx="12147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13"/>
          </p:nvPr>
        </p:nvSpPr>
        <p:spPr>
          <a:xfrm>
            <a:off x="6827907" y="2603650"/>
            <a:ext cx="15726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14" hasCustomPrompt="1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5"/>
          </p:nvPr>
        </p:nvSpPr>
        <p:spPr>
          <a:xfrm>
            <a:off x="6827907" y="3305175"/>
            <a:ext cx="12675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4" name="Google Shape;114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2" r:id="rId4"/>
    <p:sldLayoutId id="2147483663" r:id="rId5"/>
    <p:sldLayoutId id="2147483697" r:id="rId6"/>
    <p:sldLayoutId id="214748369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em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/>
          <p:nvPr/>
        </p:nvSpPr>
        <p:spPr>
          <a:xfrm>
            <a:off x="7714524" y="1026253"/>
            <a:ext cx="665140" cy="661214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4922456" y="945869"/>
            <a:ext cx="3889011" cy="3214402"/>
          </a:xfrm>
          <a:custGeom>
            <a:avLst/>
            <a:gdLst/>
            <a:ahLst/>
            <a:cxnLst/>
            <a:rect l="l" t="t" r="r" b="b"/>
            <a:pathLst>
              <a:path w="42729" h="35317" extrusionOk="0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789572" y="4295636"/>
            <a:ext cx="4081782" cy="88649"/>
          </a:xfrm>
          <a:custGeom>
            <a:avLst/>
            <a:gdLst/>
            <a:ahLst/>
            <a:cxnLst/>
            <a:rect l="l" t="t" r="r" b="b"/>
            <a:pathLst>
              <a:path w="44847" h="974" extrusionOk="0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4789572" y="4295636"/>
            <a:ext cx="1784363" cy="91289"/>
          </a:xfrm>
          <a:custGeom>
            <a:avLst/>
            <a:gdLst/>
            <a:ahLst/>
            <a:cxnLst/>
            <a:rect l="l" t="t" r="r" b="b"/>
            <a:pathLst>
              <a:path w="19605" h="1003" extrusionOk="0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6474927" y="4250128"/>
            <a:ext cx="195411" cy="177845"/>
          </a:xfrm>
          <a:custGeom>
            <a:avLst/>
            <a:gdLst/>
            <a:ahLst/>
            <a:cxnLst/>
            <a:rect l="l" t="t" r="r" b="b"/>
            <a:pathLst>
              <a:path w="2147" h="1954" extrusionOk="0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7842452" y="2205081"/>
            <a:ext cx="1380618" cy="1955200"/>
          </a:xfrm>
          <a:custGeom>
            <a:avLst/>
            <a:gdLst/>
            <a:ahLst/>
            <a:cxnLst/>
            <a:rect l="l" t="t" r="r" b="b"/>
            <a:pathLst>
              <a:path w="15169" h="21482" extrusionOk="0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8"/>
          <p:cNvSpPr/>
          <p:nvPr/>
        </p:nvSpPr>
        <p:spPr>
          <a:xfrm>
            <a:off x="5552746" y="1893987"/>
            <a:ext cx="2761235" cy="1792191"/>
          </a:xfrm>
          <a:custGeom>
            <a:avLst/>
            <a:gdLst/>
            <a:ahLst/>
            <a:cxnLst/>
            <a:rect l="l" t="t" r="r" b="b"/>
            <a:pathLst>
              <a:path w="30338" h="19691" extrusionOk="0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8"/>
          <p:cNvSpPr/>
          <p:nvPr/>
        </p:nvSpPr>
        <p:spPr>
          <a:xfrm>
            <a:off x="5672615" y="1998201"/>
            <a:ext cx="2524139" cy="1443145"/>
          </a:xfrm>
          <a:custGeom>
            <a:avLst/>
            <a:gdLst/>
            <a:ahLst/>
            <a:cxnLst/>
            <a:rect l="l" t="t" r="r" b="b"/>
            <a:pathLst>
              <a:path w="27733" h="15856" extrusionOk="0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58"/>
          <p:cNvSpPr/>
          <p:nvPr/>
        </p:nvSpPr>
        <p:spPr>
          <a:xfrm>
            <a:off x="6430602" y="3686100"/>
            <a:ext cx="1005542" cy="291887"/>
          </a:xfrm>
          <a:custGeom>
            <a:avLst/>
            <a:gdLst/>
            <a:ahLst/>
            <a:cxnLst/>
            <a:rect l="l" t="t" r="r" b="b"/>
            <a:pathLst>
              <a:path w="11048" h="3207" extrusionOk="0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58"/>
          <p:cNvSpPr/>
          <p:nvPr/>
        </p:nvSpPr>
        <p:spPr>
          <a:xfrm>
            <a:off x="6144081" y="3957055"/>
            <a:ext cx="1578577" cy="203238"/>
          </a:xfrm>
          <a:custGeom>
            <a:avLst/>
            <a:gdLst/>
            <a:ahLst/>
            <a:cxnLst/>
            <a:rect l="l" t="t" r="r" b="b"/>
            <a:pathLst>
              <a:path w="17344" h="2233" extrusionOk="0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8"/>
          <p:cNvSpPr/>
          <p:nvPr/>
        </p:nvSpPr>
        <p:spPr>
          <a:xfrm>
            <a:off x="6248295" y="3631399"/>
            <a:ext cx="1383257" cy="106943"/>
          </a:xfrm>
          <a:custGeom>
            <a:avLst/>
            <a:gdLst/>
            <a:ahLst/>
            <a:cxnLst/>
            <a:rect l="l" t="t" r="r" b="b"/>
            <a:pathLst>
              <a:path w="15198" h="1175" extrusionOk="0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8"/>
          <p:cNvSpPr/>
          <p:nvPr/>
        </p:nvSpPr>
        <p:spPr>
          <a:xfrm>
            <a:off x="5302723" y="3798141"/>
            <a:ext cx="664324" cy="362152"/>
          </a:xfrm>
          <a:custGeom>
            <a:avLst/>
            <a:gdLst/>
            <a:ahLst/>
            <a:cxnLst/>
            <a:rect l="l" t="t" r="r" b="b"/>
            <a:pathLst>
              <a:path w="7299" h="3979" extrusionOk="0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8"/>
          <p:cNvSpPr/>
          <p:nvPr/>
        </p:nvSpPr>
        <p:spPr>
          <a:xfrm>
            <a:off x="5237647" y="3256138"/>
            <a:ext cx="802304" cy="542090"/>
          </a:xfrm>
          <a:custGeom>
            <a:avLst/>
            <a:gdLst/>
            <a:ahLst/>
            <a:cxnLst/>
            <a:rect l="l" t="t" r="r" b="b"/>
            <a:pathLst>
              <a:path w="8815" h="5956" extrusionOk="0">
                <a:moveTo>
                  <a:pt x="4624" y="1"/>
                </a:moveTo>
                <a:cubicBezTo>
                  <a:pt x="4609" y="1"/>
                  <a:pt x="4594" y="2"/>
                  <a:pt x="4579" y="3"/>
                </a:cubicBezTo>
                <a:cubicBezTo>
                  <a:pt x="3492" y="60"/>
                  <a:pt x="3492" y="2951"/>
                  <a:pt x="3492" y="2951"/>
                </a:cubicBezTo>
                <a:cubicBezTo>
                  <a:pt x="3492" y="2951"/>
                  <a:pt x="2695" y="1756"/>
                  <a:pt x="2081" y="1756"/>
                </a:cubicBezTo>
                <a:cubicBezTo>
                  <a:pt x="1923" y="1756"/>
                  <a:pt x="1777" y="1835"/>
                  <a:pt x="1660" y="2035"/>
                </a:cubicBezTo>
                <a:cubicBezTo>
                  <a:pt x="1240" y="2714"/>
                  <a:pt x="1630" y="3394"/>
                  <a:pt x="1904" y="3742"/>
                </a:cubicBezTo>
                <a:lnTo>
                  <a:pt x="1904" y="3742"/>
                </a:lnTo>
                <a:cubicBezTo>
                  <a:pt x="1716" y="3560"/>
                  <a:pt x="1428" y="3341"/>
                  <a:pt x="1125" y="3341"/>
                </a:cubicBezTo>
                <a:cubicBezTo>
                  <a:pt x="959" y="3341"/>
                  <a:pt x="789" y="3407"/>
                  <a:pt x="630" y="3580"/>
                </a:cubicBezTo>
                <a:cubicBezTo>
                  <a:pt x="0" y="4296"/>
                  <a:pt x="2375" y="5927"/>
                  <a:pt x="2375" y="5927"/>
                </a:cubicBezTo>
                <a:lnTo>
                  <a:pt x="5924" y="5956"/>
                </a:lnTo>
                <a:cubicBezTo>
                  <a:pt x="5924" y="5956"/>
                  <a:pt x="8815" y="3552"/>
                  <a:pt x="8099" y="3094"/>
                </a:cubicBezTo>
                <a:cubicBezTo>
                  <a:pt x="7981" y="3013"/>
                  <a:pt x="7858" y="2980"/>
                  <a:pt x="7734" y="2980"/>
                </a:cubicBezTo>
                <a:cubicBezTo>
                  <a:pt x="7106" y="2980"/>
                  <a:pt x="6468" y="3838"/>
                  <a:pt x="6468" y="3838"/>
                </a:cubicBezTo>
                <a:cubicBezTo>
                  <a:pt x="6468" y="3838"/>
                  <a:pt x="8357" y="1262"/>
                  <a:pt x="7241" y="1062"/>
                </a:cubicBezTo>
                <a:cubicBezTo>
                  <a:pt x="7183" y="1050"/>
                  <a:pt x="7125" y="1044"/>
                  <a:pt x="7069" y="1044"/>
                </a:cubicBezTo>
                <a:cubicBezTo>
                  <a:pt x="6038" y="1044"/>
                  <a:pt x="5266" y="2922"/>
                  <a:pt x="5266" y="2922"/>
                </a:cubicBezTo>
                <a:cubicBezTo>
                  <a:pt x="5266" y="2922"/>
                  <a:pt x="5655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8"/>
          <p:cNvSpPr/>
          <p:nvPr/>
        </p:nvSpPr>
        <p:spPr>
          <a:xfrm>
            <a:off x="4714028" y="4132990"/>
            <a:ext cx="4217305" cy="55702"/>
          </a:xfrm>
          <a:custGeom>
            <a:avLst/>
            <a:gdLst/>
            <a:ahLst/>
            <a:cxnLst/>
            <a:rect l="l" t="t" r="r" b="b"/>
            <a:pathLst>
              <a:path w="46336" h="612" extrusionOk="0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58"/>
          <p:cNvGrpSpPr/>
          <p:nvPr/>
        </p:nvGrpSpPr>
        <p:grpSpPr>
          <a:xfrm>
            <a:off x="6151871" y="2100503"/>
            <a:ext cx="1578639" cy="1284706"/>
            <a:chOff x="2357113" y="709250"/>
            <a:chExt cx="2171252" cy="1766978"/>
          </a:xfrm>
        </p:grpSpPr>
        <p:sp>
          <p:nvSpPr>
            <p:cNvPr id="601" name="Google Shape;601;p58"/>
            <p:cNvSpPr/>
            <p:nvPr/>
          </p:nvSpPr>
          <p:spPr>
            <a:xfrm>
              <a:off x="3734270" y="747515"/>
              <a:ext cx="491253" cy="292716"/>
            </a:xfrm>
            <a:custGeom>
              <a:avLst/>
              <a:gdLst/>
              <a:ahLst/>
              <a:cxnLst/>
              <a:rect l="l" t="t" r="r" b="b"/>
              <a:pathLst>
                <a:path w="11246" h="6701" extrusionOk="0">
                  <a:moveTo>
                    <a:pt x="7977" y="2830"/>
                  </a:moveTo>
                  <a:cubicBezTo>
                    <a:pt x="9146" y="3597"/>
                    <a:pt x="10917" y="4272"/>
                    <a:pt x="11190" y="5787"/>
                  </a:cubicBezTo>
                  <a:cubicBezTo>
                    <a:pt x="11245" y="6079"/>
                    <a:pt x="11209" y="6390"/>
                    <a:pt x="11117" y="6700"/>
                  </a:cubicBezTo>
                  <a:cubicBezTo>
                    <a:pt x="7485" y="4875"/>
                    <a:pt x="3706" y="3159"/>
                    <a:pt x="0" y="1406"/>
                  </a:cubicBezTo>
                  <a:cubicBezTo>
                    <a:pt x="164" y="968"/>
                    <a:pt x="511" y="639"/>
                    <a:pt x="931" y="493"/>
                  </a:cubicBezTo>
                  <a:cubicBezTo>
                    <a:pt x="2209" y="0"/>
                    <a:pt x="3907" y="968"/>
                    <a:pt x="4911" y="1333"/>
                  </a:cubicBezTo>
                  <a:cubicBezTo>
                    <a:pt x="5257" y="767"/>
                    <a:pt x="5714" y="329"/>
                    <a:pt x="6499" y="329"/>
                  </a:cubicBezTo>
                  <a:cubicBezTo>
                    <a:pt x="7722" y="366"/>
                    <a:pt x="8525" y="1570"/>
                    <a:pt x="7977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8"/>
            <p:cNvSpPr/>
            <p:nvPr/>
          </p:nvSpPr>
          <p:spPr>
            <a:xfrm>
              <a:off x="3960717" y="796963"/>
              <a:ext cx="124451" cy="106891"/>
            </a:xfrm>
            <a:custGeom>
              <a:avLst/>
              <a:gdLst/>
              <a:ahLst/>
              <a:cxnLst/>
              <a:rect l="l" t="t" r="r" b="b"/>
              <a:pathLst>
                <a:path w="2849" h="2447" extrusionOk="0">
                  <a:moveTo>
                    <a:pt x="1516" y="19"/>
                  </a:moveTo>
                  <a:cubicBezTo>
                    <a:pt x="2848" y="55"/>
                    <a:pt x="2319" y="2446"/>
                    <a:pt x="1004" y="1935"/>
                  </a:cubicBezTo>
                  <a:cubicBezTo>
                    <a:pt x="0" y="1552"/>
                    <a:pt x="585" y="0"/>
                    <a:pt x="151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8"/>
            <p:cNvSpPr/>
            <p:nvPr/>
          </p:nvSpPr>
          <p:spPr>
            <a:xfrm>
              <a:off x="3015791" y="723578"/>
              <a:ext cx="1337296" cy="1547059"/>
            </a:xfrm>
            <a:custGeom>
              <a:avLst/>
              <a:gdLst/>
              <a:ahLst/>
              <a:cxnLst/>
              <a:rect l="l" t="t" r="r" b="b"/>
              <a:pathLst>
                <a:path w="30614" h="35416" extrusionOk="0">
                  <a:moveTo>
                    <a:pt x="9274" y="4948"/>
                  </a:moveTo>
                  <a:cubicBezTo>
                    <a:pt x="9456" y="4473"/>
                    <a:pt x="9767" y="3761"/>
                    <a:pt x="10095" y="3068"/>
                  </a:cubicBezTo>
                  <a:cubicBezTo>
                    <a:pt x="10771" y="1644"/>
                    <a:pt x="11337" y="1"/>
                    <a:pt x="12614" y="56"/>
                  </a:cubicBezTo>
                  <a:cubicBezTo>
                    <a:pt x="13235" y="92"/>
                    <a:pt x="14075" y="402"/>
                    <a:pt x="14896" y="731"/>
                  </a:cubicBezTo>
                  <a:cubicBezTo>
                    <a:pt x="15718" y="1041"/>
                    <a:pt x="16466" y="1461"/>
                    <a:pt x="17215" y="1808"/>
                  </a:cubicBezTo>
                  <a:cubicBezTo>
                    <a:pt x="20482" y="3378"/>
                    <a:pt x="22837" y="4820"/>
                    <a:pt x="26233" y="6317"/>
                  </a:cubicBezTo>
                  <a:cubicBezTo>
                    <a:pt x="26981" y="6646"/>
                    <a:pt x="27748" y="7047"/>
                    <a:pt x="28478" y="7431"/>
                  </a:cubicBezTo>
                  <a:cubicBezTo>
                    <a:pt x="29482" y="7978"/>
                    <a:pt x="30559" y="8471"/>
                    <a:pt x="30596" y="9347"/>
                  </a:cubicBezTo>
                  <a:cubicBezTo>
                    <a:pt x="30614" y="9767"/>
                    <a:pt x="30267" y="10333"/>
                    <a:pt x="30048" y="10917"/>
                  </a:cubicBezTo>
                  <a:cubicBezTo>
                    <a:pt x="29811" y="11501"/>
                    <a:pt x="29500" y="12031"/>
                    <a:pt x="29281" y="12506"/>
                  </a:cubicBezTo>
                  <a:cubicBezTo>
                    <a:pt x="28734" y="13637"/>
                    <a:pt x="28223" y="14678"/>
                    <a:pt x="27766" y="15645"/>
                  </a:cubicBezTo>
                  <a:cubicBezTo>
                    <a:pt x="26653" y="17964"/>
                    <a:pt x="25813" y="19990"/>
                    <a:pt x="24845" y="22199"/>
                  </a:cubicBezTo>
                  <a:cubicBezTo>
                    <a:pt x="23933" y="24298"/>
                    <a:pt x="23056" y="26562"/>
                    <a:pt x="22016" y="28771"/>
                  </a:cubicBezTo>
                  <a:cubicBezTo>
                    <a:pt x="21121" y="30651"/>
                    <a:pt x="20263" y="33353"/>
                    <a:pt x="18876" y="34503"/>
                  </a:cubicBezTo>
                  <a:cubicBezTo>
                    <a:pt x="17762" y="35416"/>
                    <a:pt x="16247" y="34850"/>
                    <a:pt x="14458" y="34138"/>
                  </a:cubicBezTo>
                  <a:cubicBezTo>
                    <a:pt x="10935" y="32732"/>
                    <a:pt x="7886" y="31016"/>
                    <a:pt x="4637" y="29483"/>
                  </a:cubicBezTo>
                  <a:cubicBezTo>
                    <a:pt x="3870" y="29118"/>
                    <a:pt x="2958" y="28734"/>
                    <a:pt x="2154" y="28333"/>
                  </a:cubicBezTo>
                  <a:cubicBezTo>
                    <a:pt x="1223" y="27876"/>
                    <a:pt x="329" y="27347"/>
                    <a:pt x="164" y="26781"/>
                  </a:cubicBezTo>
                  <a:cubicBezTo>
                    <a:pt x="0" y="26233"/>
                    <a:pt x="457" y="25138"/>
                    <a:pt x="876" y="24207"/>
                  </a:cubicBezTo>
                  <a:cubicBezTo>
                    <a:pt x="1296" y="23221"/>
                    <a:pt x="1753" y="22308"/>
                    <a:pt x="2136" y="21487"/>
                  </a:cubicBezTo>
                  <a:cubicBezTo>
                    <a:pt x="4637" y="16138"/>
                    <a:pt x="6882" y="10406"/>
                    <a:pt x="9256" y="5003"/>
                  </a:cubicBezTo>
                  <a:cubicBezTo>
                    <a:pt x="9256" y="4984"/>
                    <a:pt x="9274" y="4966"/>
                    <a:pt x="9274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3142556" y="1637446"/>
              <a:ext cx="52681" cy="77362"/>
            </a:xfrm>
            <a:custGeom>
              <a:avLst/>
              <a:gdLst/>
              <a:ahLst/>
              <a:cxnLst/>
              <a:rect l="l" t="t" r="r" b="b"/>
              <a:pathLst>
                <a:path w="1206" h="1771" extrusionOk="0">
                  <a:moveTo>
                    <a:pt x="1206" y="128"/>
                  </a:moveTo>
                  <a:cubicBezTo>
                    <a:pt x="1206" y="420"/>
                    <a:pt x="950" y="876"/>
                    <a:pt x="658" y="1296"/>
                  </a:cubicBezTo>
                  <a:cubicBezTo>
                    <a:pt x="548" y="1479"/>
                    <a:pt x="348" y="1771"/>
                    <a:pt x="165" y="1680"/>
                  </a:cubicBezTo>
                  <a:cubicBezTo>
                    <a:pt x="1" y="1588"/>
                    <a:pt x="129" y="1205"/>
                    <a:pt x="202" y="1077"/>
                  </a:cubicBezTo>
                  <a:cubicBezTo>
                    <a:pt x="384" y="676"/>
                    <a:pt x="640" y="310"/>
                    <a:pt x="968" y="18"/>
                  </a:cubicBezTo>
                  <a:cubicBezTo>
                    <a:pt x="1060" y="0"/>
                    <a:pt x="1151" y="55"/>
                    <a:pt x="120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3168896" y="1703624"/>
              <a:ext cx="42285" cy="50279"/>
            </a:xfrm>
            <a:custGeom>
              <a:avLst/>
              <a:gdLst/>
              <a:ahLst/>
              <a:cxnLst/>
              <a:rect l="l" t="t" r="r" b="b"/>
              <a:pathLst>
                <a:path w="968" h="1151" extrusionOk="0">
                  <a:moveTo>
                    <a:pt x="493" y="37"/>
                  </a:moveTo>
                  <a:cubicBezTo>
                    <a:pt x="968" y="165"/>
                    <a:pt x="493" y="1150"/>
                    <a:pt x="146" y="931"/>
                  </a:cubicBezTo>
                  <a:cubicBezTo>
                    <a:pt x="0" y="822"/>
                    <a:pt x="55" y="274"/>
                    <a:pt x="237" y="92"/>
                  </a:cubicBezTo>
                  <a:cubicBezTo>
                    <a:pt x="311" y="19"/>
                    <a:pt x="402" y="0"/>
                    <a:pt x="49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3103504" y="1804092"/>
              <a:ext cx="27127" cy="50279"/>
            </a:xfrm>
            <a:custGeom>
              <a:avLst/>
              <a:gdLst/>
              <a:ahLst/>
              <a:cxnLst/>
              <a:rect l="l" t="t" r="r" b="b"/>
              <a:pathLst>
                <a:path w="621" h="1151" extrusionOk="0">
                  <a:moveTo>
                    <a:pt x="384" y="37"/>
                  </a:moveTo>
                  <a:cubicBezTo>
                    <a:pt x="566" y="73"/>
                    <a:pt x="621" y="329"/>
                    <a:pt x="566" y="566"/>
                  </a:cubicBezTo>
                  <a:cubicBezTo>
                    <a:pt x="548" y="767"/>
                    <a:pt x="384" y="1150"/>
                    <a:pt x="183" y="1041"/>
                  </a:cubicBezTo>
                  <a:cubicBezTo>
                    <a:pt x="55" y="931"/>
                    <a:pt x="0" y="749"/>
                    <a:pt x="37" y="585"/>
                  </a:cubicBezTo>
                  <a:cubicBezTo>
                    <a:pt x="73" y="329"/>
                    <a:pt x="165" y="0"/>
                    <a:pt x="38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8"/>
            <p:cNvSpPr/>
            <p:nvPr/>
          </p:nvSpPr>
          <p:spPr>
            <a:xfrm>
              <a:off x="3179249" y="887865"/>
              <a:ext cx="1011163" cy="1217693"/>
            </a:xfrm>
            <a:custGeom>
              <a:avLst/>
              <a:gdLst/>
              <a:ahLst/>
              <a:cxnLst/>
              <a:rect l="l" t="t" r="r" b="b"/>
              <a:pathLst>
                <a:path w="23148" h="27876" extrusionOk="0">
                  <a:moveTo>
                    <a:pt x="7485" y="3962"/>
                  </a:moveTo>
                  <a:cubicBezTo>
                    <a:pt x="7631" y="3597"/>
                    <a:pt x="7887" y="3012"/>
                    <a:pt x="8161" y="2465"/>
                  </a:cubicBezTo>
                  <a:cubicBezTo>
                    <a:pt x="8690" y="1315"/>
                    <a:pt x="9146" y="0"/>
                    <a:pt x="10096" y="0"/>
                  </a:cubicBezTo>
                  <a:cubicBezTo>
                    <a:pt x="10570" y="0"/>
                    <a:pt x="11173" y="219"/>
                    <a:pt x="11757" y="457"/>
                  </a:cubicBezTo>
                  <a:cubicBezTo>
                    <a:pt x="12359" y="676"/>
                    <a:pt x="12907" y="986"/>
                    <a:pt x="13454" y="1260"/>
                  </a:cubicBezTo>
                  <a:cubicBezTo>
                    <a:pt x="15828" y="2392"/>
                    <a:pt x="17544" y="3469"/>
                    <a:pt x="20008" y="4564"/>
                  </a:cubicBezTo>
                  <a:cubicBezTo>
                    <a:pt x="20556" y="4801"/>
                    <a:pt x="21103" y="5093"/>
                    <a:pt x="21633" y="5386"/>
                  </a:cubicBezTo>
                  <a:cubicBezTo>
                    <a:pt x="22381" y="5787"/>
                    <a:pt x="23148" y="6134"/>
                    <a:pt x="23148" y="6846"/>
                  </a:cubicBezTo>
                  <a:cubicBezTo>
                    <a:pt x="23148" y="7175"/>
                    <a:pt x="22874" y="7631"/>
                    <a:pt x="22692" y="8106"/>
                  </a:cubicBezTo>
                  <a:cubicBezTo>
                    <a:pt x="22509" y="8580"/>
                    <a:pt x="22272" y="9000"/>
                    <a:pt x="22089" y="9383"/>
                  </a:cubicBezTo>
                  <a:cubicBezTo>
                    <a:pt x="21651" y="10296"/>
                    <a:pt x="21249" y="11136"/>
                    <a:pt x="20866" y="11921"/>
                  </a:cubicBezTo>
                  <a:cubicBezTo>
                    <a:pt x="19990" y="13783"/>
                    <a:pt x="19314" y="15426"/>
                    <a:pt x="18529" y="17197"/>
                  </a:cubicBezTo>
                  <a:cubicBezTo>
                    <a:pt x="17781" y="18894"/>
                    <a:pt x="17087" y="20720"/>
                    <a:pt x="16248" y="22491"/>
                  </a:cubicBezTo>
                  <a:cubicBezTo>
                    <a:pt x="15536" y="24006"/>
                    <a:pt x="14805" y="26178"/>
                    <a:pt x="13747" y="27127"/>
                  </a:cubicBezTo>
                  <a:cubicBezTo>
                    <a:pt x="12907" y="27876"/>
                    <a:pt x="11793" y="27474"/>
                    <a:pt x="10479" y="26963"/>
                  </a:cubicBezTo>
                  <a:cubicBezTo>
                    <a:pt x="7923" y="25941"/>
                    <a:pt x="5714" y="24663"/>
                    <a:pt x="3341" y="23549"/>
                  </a:cubicBezTo>
                  <a:cubicBezTo>
                    <a:pt x="2775" y="23276"/>
                    <a:pt x="2118" y="23002"/>
                    <a:pt x="1534" y="22691"/>
                  </a:cubicBezTo>
                  <a:cubicBezTo>
                    <a:pt x="858" y="22363"/>
                    <a:pt x="201" y="21979"/>
                    <a:pt x="110" y="21541"/>
                  </a:cubicBezTo>
                  <a:cubicBezTo>
                    <a:pt x="0" y="21103"/>
                    <a:pt x="384" y="20227"/>
                    <a:pt x="712" y="19460"/>
                  </a:cubicBezTo>
                  <a:cubicBezTo>
                    <a:pt x="1041" y="18712"/>
                    <a:pt x="1406" y="17945"/>
                    <a:pt x="1716" y="17288"/>
                  </a:cubicBezTo>
                  <a:cubicBezTo>
                    <a:pt x="3725" y="12980"/>
                    <a:pt x="5550" y="8361"/>
                    <a:pt x="7467" y="3998"/>
                  </a:cubicBezTo>
                  <a:cubicBezTo>
                    <a:pt x="7467" y="3998"/>
                    <a:pt x="7485" y="3980"/>
                    <a:pt x="7485" y="3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8"/>
            <p:cNvSpPr/>
            <p:nvPr/>
          </p:nvSpPr>
          <p:spPr>
            <a:xfrm>
              <a:off x="3597109" y="954829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97"/>
                  </a:moveTo>
                  <a:cubicBezTo>
                    <a:pt x="968" y="1133"/>
                    <a:pt x="1205" y="877"/>
                    <a:pt x="1461" y="658"/>
                  </a:cubicBezTo>
                  <a:cubicBezTo>
                    <a:pt x="1698" y="457"/>
                    <a:pt x="1972" y="147"/>
                    <a:pt x="2264" y="74"/>
                  </a:cubicBezTo>
                  <a:cubicBezTo>
                    <a:pt x="2410" y="19"/>
                    <a:pt x="2574" y="110"/>
                    <a:pt x="2629" y="256"/>
                  </a:cubicBezTo>
                  <a:cubicBezTo>
                    <a:pt x="2665" y="585"/>
                    <a:pt x="1972" y="1187"/>
                    <a:pt x="1826" y="1370"/>
                  </a:cubicBezTo>
                  <a:cubicBezTo>
                    <a:pt x="1552" y="1717"/>
                    <a:pt x="1260" y="2045"/>
                    <a:pt x="931" y="2337"/>
                  </a:cubicBezTo>
                  <a:cubicBezTo>
                    <a:pt x="785" y="2447"/>
                    <a:pt x="621" y="2502"/>
                    <a:pt x="457" y="2520"/>
                  </a:cubicBezTo>
                  <a:cubicBezTo>
                    <a:pt x="0" y="2465"/>
                    <a:pt x="0" y="1498"/>
                    <a:pt x="0" y="950"/>
                  </a:cubicBezTo>
                  <a:cubicBezTo>
                    <a:pt x="0" y="640"/>
                    <a:pt x="37" y="19"/>
                    <a:pt x="329" y="1"/>
                  </a:cubicBezTo>
                  <a:cubicBezTo>
                    <a:pt x="749" y="1"/>
                    <a:pt x="712" y="877"/>
                    <a:pt x="749" y="1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3444004" y="1271436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78"/>
                  </a:moveTo>
                  <a:cubicBezTo>
                    <a:pt x="968" y="1114"/>
                    <a:pt x="1205" y="876"/>
                    <a:pt x="1461" y="639"/>
                  </a:cubicBezTo>
                  <a:cubicBezTo>
                    <a:pt x="1698" y="456"/>
                    <a:pt x="1972" y="146"/>
                    <a:pt x="2264" y="55"/>
                  </a:cubicBezTo>
                  <a:cubicBezTo>
                    <a:pt x="2410" y="18"/>
                    <a:pt x="2574" y="110"/>
                    <a:pt x="2611" y="256"/>
                  </a:cubicBezTo>
                  <a:cubicBezTo>
                    <a:pt x="2665" y="566"/>
                    <a:pt x="1972" y="1187"/>
                    <a:pt x="1826" y="1351"/>
                  </a:cubicBezTo>
                  <a:cubicBezTo>
                    <a:pt x="1552" y="1716"/>
                    <a:pt x="1260" y="2026"/>
                    <a:pt x="931" y="2318"/>
                  </a:cubicBezTo>
                  <a:cubicBezTo>
                    <a:pt x="785" y="2428"/>
                    <a:pt x="621" y="2501"/>
                    <a:pt x="457" y="2519"/>
                  </a:cubicBezTo>
                  <a:cubicBezTo>
                    <a:pt x="0" y="2464"/>
                    <a:pt x="0" y="1497"/>
                    <a:pt x="0" y="949"/>
                  </a:cubicBezTo>
                  <a:cubicBezTo>
                    <a:pt x="0" y="639"/>
                    <a:pt x="37" y="18"/>
                    <a:pt x="329" y="0"/>
                  </a:cubicBezTo>
                  <a:cubicBezTo>
                    <a:pt x="749" y="0"/>
                    <a:pt x="712" y="876"/>
                    <a:pt x="749" y="1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3500616" y="1122306"/>
              <a:ext cx="126810" cy="106105"/>
            </a:xfrm>
            <a:custGeom>
              <a:avLst/>
              <a:gdLst/>
              <a:ahLst/>
              <a:cxnLst/>
              <a:rect l="l" t="t" r="r" b="b"/>
              <a:pathLst>
                <a:path w="2903" h="2429" extrusionOk="0">
                  <a:moveTo>
                    <a:pt x="621" y="1406"/>
                  </a:moveTo>
                  <a:cubicBezTo>
                    <a:pt x="895" y="1223"/>
                    <a:pt x="1187" y="931"/>
                    <a:pt x="1534" y="676"/>
                  </a:cubicBezTo>
                  <a:cubicBezTo>
                    <a:pt x="1881" y="420"/>
                    <a:pt x="2209" y="128"/>
                    <a:pt x="2574" y="19"/>
                  </a:cubicBezTo>
                  <a:cubicBezTo>
                    <a:pt x="2702" y="0"/>
                    <a:pt x="2830" y="92"/>
                    <a:pt x="2866" y="219"/>
                  </a:cubicBezTo>
                  <a:cubicBezTo>
                    <a:pt x="2903" y="457"/>
                    <a:pt x="2465" y="785"/>
                    <a:pt x="2373" y="877"/>
                  </a:cubicBezTo>
                  <a:cubicBezTo>
                    <a:pt x="1990" y="1242"/>
                    <a:pt x="1570" y="1570"/>
                    <a:pt x="1150" y="1899"/>
                  </a:cubicBezTo>
                  <a:cubicBezTo>
                    <a:pt x="877" y="2100"/>
                    <a:pt x="365" y="2428"/>
                    <a:pt x="128" y="2008"/>
                  </a:cubicBezTo>
                  <a:cubicBezTo>
                    <a:pt x="0" y="1789"/>
                    <a:pt x="37" y="1260"/>
                    <a:pt x="73" y="895"/>
                  </a:cubicBezTo>
                  <a:cubicBezTo>
                    <a:pt x="110" y="548"/>
                    <a:pt x="219" y="219"/>
                    <a:pt x="457" y="292"/>
                  </a:cubicBezTo>
                  <a:cubicBezTo>
                    <a:pt x="712" y="365"/>
                    <a:pt x="603" y="1041"/>
                    <a:pt x="621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3293258" y="1576029"/>
              <a:ext cx="126068" cy="106105"/>
            </a:xfrm>
            <a:custGeom>
              <a:avLst/>
              <a:gdLst/>
              <a:ahLst/>
              <a:cxnLst/>
              <a:rect l="l" t="t" r="r" b="b"/>
              <a:pathLst>
                <a:path w="2886" h="2429" extrusionOk="0">
                  <a:moveTo>
                    <a:pt x="603" y="1406"/>
                  </a:moveTo>
                  <a:cubicBezTo>
                    <a:pt x="877" y="1224"/>
                    <a:pt x="1188" y="913"/>
                    <a:pt x="1516" y="676"/>
                  </a:cubicBezTo>
                  <a:cubicBezTo>
                    <a:pt x="1863" y="420"/>
                    <a:pt x="2192" y="110"/>
                    <a:pt x="2557" y="19"/>
                  </a:cubicBezTo>
                  <a:cubicBezTo>
                    <a:pt x="2684" y="0"/>
                    <a:pt x="2812" y="73"/>
                    <a:pt x="2867" y="220"/>
                  </a:cubicBezTo>
                  <a:cubicBezTo>
                    <a:pt x="2885" y="457"/>
                    <a:pt x="2465" y="785"/>
                    <a:pt x="2374" y="858"/>
                  </a:cubicBezTo>
                  <a:cubicBezTo>
                    <a:pt x="1973" y="1224"/>
                    <a:pt x="1571" y="1570"/>
                    <a:pt x="1133" y="1899"/>
                  </a:cubicBezTo>
                  <a:cubicBezTo>
                    <a:pt x="859" y="2100"/>
                    <a:pt x="366" y="2428"/>
                    <a:pt x="129" y="2009"/>
                  </a:cubicBezTo>
                  <a:cubicBezTo>
                    <a:pt x="1" y="1771"/>
                    <a:pt x="19" y="1260"/>
                    <a:pt x="74" y="895"/>
                  </a:cubicBezTo>
                  <a:cubicBezTo>
                    <a:pt x="110" y="548"/>
                    <a:pt x="202" y="220"/>
                    <a:pt x="457" y="293"/>
                  </a:cubicBezTo>
                  <a:cubicBezTo>
                    <a:pt x="713" y="384"/>
                    <a:pt x="603" y="1041"/>
                    <a:pt x="603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8"/>
            <p:cNvSpPr/>
            <p:nvPr/>
          </p:nvSpPr>
          <p:spPr>
            <a:xfrm>
              <a:off x="3350700" y="1440484"/>
              <a:ext cx="110866" cy="104489"/>
            </a:xfrm>
            <a:custGeom>
              <a:avLst/>
              <a:gdLst/>
              <a:ahLst/>
              <a:cxnLst/>
              <a:rect l="l" t="t" r="r" b="b"/>
              <a:pathLst>
                <a:path w="2538" h="2392" extrusionOk="0">
                  <a:moveTo>
                    <a:pt x="1716" y="0"/>
                  </a:moveTo>
                  <a:cubicBezTo>
                    <a:pt x="1534" y="0"/>
                    <a:pt x="1406" y="256"/>
                    <a:pt x="1278" y="511"/>
                  </a:cubicBezTo>
                  <a:lnTo>
                    <a:pt x="1223" y="621"/>
                  </a:lnTo>
                  <a:cubicBezTo>
                    <a:pt x="1187" y="676"/>
                    <a:pt x="1150" y="749"/>
                    <a:pt x="1114" y="822"/>
                  </a:cubicBezTo>
                  <a:lnTo>
                    <a:pt x="1041" y="785"/>
                  </a:lnTo>
                  <a:lnTo>
                    <a:pt x="895" y="730"/>
                  </a:lnTo>
                  <a:cubicBezTo>
                    <a:pt x="712" y="657"/>
                    <a:pt x="530" y="603"/>
                    <a:pt x="329" y="584"/>
                  </a:cubicBezTo>
                  <a:cubicBezTo>
                    <a:pt x="128" y="584"/>
                    <a:pt x="73" y="676"/>
                    <a:pt x="55" y="749"/>
                  </a:cubicBezTo>
                  <a:cubicBezTo>
                    <a:pt x="0" y="986"/>
                    <a:pt x="365" y="1205"/>
                    <a:pt x="840" y="1406"/>
                  </a:cubicBezTo>
                  <a:cubicBezTo>
                    <a:pt x="822" y="1461"/>
                    <a:pt x="804" y="1497"/>
                    <a:pt x="785" y="1552"/>
                  </a:cubicBezTo>
                  <a:cubicBezTo>
                    <a:pt x="658" y="1826"/>
                    <a:pt x="548" y="2118"/>
                    <a:pt x="621" y="2282"/>
                  </a:cubicBezTo>
                  <a:cubicBezTo>
                    <a:pt x="639" y="2337"/>
                    <a:pt x="694" y="2373"/>
                    <a:pt x="767" y="2392"/>
                  </a:cubicBezTo>
                  <a:lnTo>
                    <a:pt x="804" y="2392"/>
                  </a:lnTo>
                  <a:cubicBezTo>
                    <a:pt x="1023" y="2392"/>
                    <a:pt x="1242" y="2045"/>
                    <a:pt x="1461" y="1625"/>
                  </a:cubicBezTo>
                  <a:cubicBezTo>
                    <a:pt x="1607" y="1661"/>
                    <a:pt x="1753" y="1698"/>
                    <a:pt x="1881" y="1734"/>
                  </a:cubicBezTo>
                  <a:cubicBezTo>
                    <a:pt x="1972" y="1771"/>
                    <a:pt x="2081" y="1789"/>
                    <a:pt x="2191" y="1807"/>
                  </a:cubicBezTo>
                  <a:cubicBezTo>
                    <a:pt x="2392" y="1807"/>
                    <a:pt x="2465" y="1716"/>
                    <a:pt x="2501" y="1643"/>
                  </a:cubicBezTo>
                  <a:cubicBezTo>
                    <a:pt x="2538" y="1424"/>
                    <a:pt x="2246" y="1296"/>
                    <a:pt x="1972" y="1168"/>
                  </a:cubicBezTo>
                  <a:lnTo>
                    <a:pt x="1862" y="1132"/>
                  </a:lnTo>
                  <a:cubicBezTo>
                    <a:pt x="1808" y="1095"/>
                    <a:pt x="1753" y="1077"/>
                    <a:pt x="1698" y="1041"/>
                  </a:cubicBezTo>
                  <a:cubicBezTo>
                    <a:pt x="1753" y="895"/>
                    <a:pt x="1808" y="749"/>
                    <a:pt x="1844" y="621"/>
                  </a:cubicBezTo>
                  <a:cubicBezTo>
                    <a:pt x="1899" y="493"/>
                    <a:pt x="2027" y="91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8"/>
            <p:cNvSpPr/>
            <p:nvPr/>
          </p:nvSpPr>
          <p:spPr>
            <a:xfrm>
              <a:off x="3698364" y="1017032"/>
              <a:ext cx="429879" cy="256023"/>
            </a:xfrm>
            <a:custGeom>
              <a:avLst/>
              <a:gdLst/>
              <a:ahLst/>
              <a:cxnLst/>
              <a:rect l="l" t="t" r="r" b="b"/>
              <a:pathLst>
                <a:path w="9841" h="5861" extrusionOk="0">
                  <a:moveTo>
                    <a:pt x="475" y="1"/>
                  </a:moveTo>
                  <a:lnTo>
                    <a:pt x="1" y="986"/>
                  </a:lnTo>
                  <a:cubicBezTo>
                    <a:pt x="201" y="1096"/>
                    <a:pt x="402" y="1187"/>
                    <a:pt x="585" y="1279"/>
                  </a:cubicBezTo>
                  <a:cubicBezTo>
                    <a:pt x="3195" y="2556"/>
                    <a:pt x="5696" y="4017"/>
                    <a:pt x="8215" y="5313"/>
                  </a:cubicBezTo>
                  <a:cubicBezTo>
                    <a:pt x="8544" y="5477"/>
                    <a:pt x="8946" y="5714"/>
                    <a:pt x="9274" y="5861"/>
                  </a:cubicBezTo>
                  <a:cubicBezTo>
                    <a:pt x="9438" y="5550"/>
                    <a:pt x="9621" y="5240"/>
                    <a:pt x="9767" y="4893"/>
                  </a:cubicBezTo>
                  <a:cubicBezTo>
                    <a:pt x="9804" y="4856"/>
                    <a:pt x="9822" y="4802"/>
                    <a:pt x="9840" y="4747"/>
                  </a:cubicBezTo>
                  <a:cubicBezTo>
                    <a:pt x="9493" y="4546"/>
                    <a:pt x="9128" y="4364"/>
                    <a:pt x="8781" y="4199"/>
                  </a:cubicBezTo>
                  <a:cubicBezTo>
                    <a:pt x="7193" y="3341"/>
                    <a:pt x="5787" y="2593"/>
                    <a:pt x="4163" y="1790"/>
                  </a:cubicBezTo>
                  <a:cubicBezTo>
                    <a:pt x="3177" y="1297"/>
                    <a:pt x="2155" y="840"/>
                    <a:pt x="1096" y="31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3646513" y="1121519"/>
              <a:ext cx="427477" cy="253621"/>
            </a:xfrm>
            <a:custGeom>
              <a:avLst/>
              <a:gdLst/>
              <a:ahLst/>
              <a:cxnLst/>
              <a:rect l="l" t="t" r="r" b="b"/>
              <a:pathLst>
                <a:path w="9786" h="5806" extrusionOk="0">
                  <a:moveTo>
                    <a:pt x="494" y="0"/>
                  </a:moveTo>
                  <a:lnTo>
                    <a:pt x="1" y="986"/>
                  </a:lnTo>
                  <a:lnTo>
                    <a:pt x="220" y="1095"/>
                  </a:lnTo>
                  <a:cubicBezTo>
                    <a:pt x="2812" y="2373"/>
                    <a:pt x="5313" y="3815"/>
                    <a:pt x="7832" y="5130"/>
                  </a:cubicBezTo>
                  <a:cubicBezTo>
                    <a:pt x="8325" y="5385"/>
                    <a:pt x="8982" y="5787"/>
                    <a:pt x="9293" y="5805"/>
                  </a:cubicBezTo>
                  <a:cubicBezTo>
                    <a:pt x="9457" y="5458"/>
                    <a:pt x="9621" y="5093"/>
                    <a:pt x="9786" y="4728"/>
                  </a:cubicBezTo>
                  <a:cubicBezTo>
                    <a:pt x="9366" y="4454"/>
                    <a:pt x="8873" y="4235"/>
                    <a:pt x="8417" y="3998"/>
                  </a:cubicBezTo>
                  <a:cubicBezTo>
                    <a:pt x="6828" y="3158"/>
                    <a:pt x="5404" y="2410"/>
                    <a:pt x="3780" y="1588"/>
                  </a:cubicBezTo>
                  <a:cubicBezTo>
                    <a:pt x="2794" y="1114"/>
                    <a:pt x="1790" y="639"/>
                    <a:pt x="713" y="11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3596279" y="1223560"/>
              <a:ext cx="428263" cy="253621"/>
            </a:xfrm>
            <a:custGeom>
              <a:avLst/>
              <a:gdLst/>
              <a:ahLst/>
              <a:cxnLst/>
              <a:rect l="l" t="t" r="r" b="b"/>
              <a:pathLst>
                <a:path w="9804" h="5806" extrusionOk="0">
                  <a:moveTo>
                    <a:pt x="494" y="1"/>
                  </a:moveTo>
                  <a:lnTo>
                    <a:pt x="1" y="968"/>
                  </a:lnTo>
                  <a:cubicBezTo>
                    <a:pt x="293" y="1114"/>
                    <a:pt x="567" y="1260"/>
                    <a:pt x="822" y="1388"/>
                  </a:cubicBezTo>
                  <a:cubicBezTo>
                    <a:pt x="3415" y="2648"/>
                    <a:pt x="5934" y="4108"/>
                    <a:pt x="8435" y="5404"/>
                  </a:cubicBezTo>
                  <a:cubicBezTo>
                    <a:pt x="8672" y="5532"/>
                    <a:pt x="8909" y="5678"/>
                    <a:pt x="9165" y="5806"/>
                  </a:cubicBezTo>
                  <a:cubicBezTo>
                    <a:pt x="9384" y="5441"/>
                    <a:pt x="9585" y="5057"/>
                    <a:pt x="9804" y="4692"/>
                  </a:cubicBezTo>
                  <a:cubicBezTo>
                    <a:pt x="9530" y="4546"/>
                    <a:pt x="9274" y="4418"/>
                    <a:pt x="9019" y="4291"/>
                  </a:cubicBezTo>
                  <a:cubicBezTo>
                    <a:pt x="7431" y="3451"/>
                    <a:pt x="6007" y="2684"/>
                    <a:pt x="4382" y="1881"/>
                  </a:cubicBezTo>
                  <a:cubicBezTo>
                    <a:pt x="3396" y="1406"/>
                    <a:pt x="2374" y="932"/>
                    <a:pt x="1315" y="402"/>
                  </a:cubicBezTo>
                  <a:cubicBezTo>
                    <a:pt x="1060" y="275"/>
                    <a:pt x="804" y="147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3545259" y="1327217"/>
              <a:ext cx="420269" cy="249645"/>
            </a:xfrm>
            <a:custGeom>
              <a:avLst/>
              <a:gdLst/>
              <a:ahLst/>
              <a:cxnLst/>
              <a:rect l="l" t="t" r="r" b="b"/>
              <a:pathLst>
                <a:path w="9621" h="5715" extrusionOk="0">
                  <a:moveTo>
                    <a:pt x="493" y="1"/>
                  </a:moveTo>
                  <a:lnTo>
                    <a:pt x="1" y="1005"/>
                  </a:lnTo>
                  <a:lnTo>
                    <a:pt x="420" y="1224"/>
                  </a:lnTo>
                  <a:cubicBezTo>
                    <a:pt x="3031" y="2484"/>
                    <a:pt x="5532" y="3944"/>
                    <a:pt x="8051" y="5240"/>
                  </a:cubicBezTo>
                  <a:cubicBezTo>
                    <a:pt x="8325" y="5386"/>
                    <a:pt x="8653" y="5587"/>
                    <a:pt x="8946" y="5715"/>
                  </a:cubicBezTo>
                  <a:lnTo>
                    <a:pt x="9621" y="4638"/>
                  </a:lnTo>
                  <a:cubicBezTo>
                    <a:pt x="9292" y="4455"/>
                    <a:pt x="8946" y="4291"/>
                    <a:pt x="8617" y="4127"/>
                  </a:cubicBezTo>
                  <a:cubicBezTo>
                    <a:pt x="7047" y="3269"/>
                    <a:pt x="5623" y="2520"/>
                    <a:pt x="3998" y="1717"/>
                  </a:cubicBezTo>
                  <a:cubicBezTo>
                    <a:pt x="3013" y="1224"/>
                    <a:pt x="1990" y="768"/>
                    <a:pt x="932" y="238"/>
                  </a:cubicBez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3499830" y="1421308"/>
              <a:ext cx="425031" cy="253664"/>
            </a:xfrm>
            <a:custGeom>
              <a:avLst/>
              <a:gdLst/>
              <a:ahLst/>
              <a:cxnLst/>
              <a:rect l="l" t="t" r="r" b="b"/>
              <a:pathLst>
                <a:path w="9730" h="5807" extrusionOk="0">
                  <a:moveTo>
                    <a:pt x="475" y="1"/>
                  </a:moveTo>
                  <a:lnTo>
                    <a:pt x="0" y="987"/>
                  </a:lnTo>
                  <a:lnTo>
                    <a:pt x="475" y="1224"/>
                  </a:lnTo>
                  <a:cubicBezTo>
                    <a:pt x="3067" y="2502"/>
                    <a:pt x="5586" y="3944"/>
                    <a:pt x="8087" y="5258"/>
                  </a:cubicBezTo>
                  <a:cubicBezTo>
                    <a:pt x="8434" y="5423"/>
                    <a:pt x="8835" y="5660"/>
                    <a:pt x="9146" y="5806"/>
                  </a:cubicBezTo>
                  <a:cubicBezTo>
                    <a:pt x="9328" y="5477"/>
                    <a:pt x="9511" y="5167"/>
                    <a:pt x="9657" y="4839"/>
                  </a:cubicBezTo>
                  <a:cubicBezTo>
                    <a:pt x="9693" y="4784"/>
                    <a:pt x="9712" y="4729"/>
                    <a:pt x="9730" y="4674"/>
                  </a:cubicBezTo>
                  <a:cubicBezTo>
                    <a:pt x="9383" y="4492"/>
                    <a:pt x="9018" y="4309"/>
                    <a:pt x="8671" y="4127"/>
                  </a:cubicBezTo>
                  <a:cubicBezTo>
                    <a:pt x="7083" y="3287"/>
                    <a:pt x="5659" y="2538"/>
                    <a:pt x="4034" y="1717"/>
                  </a:cubicBezTo>
                  <a:cubicBezTo>
                    <a:pt x="3049" y="1242"/>
                    <a:pt x="2045" y="768"/>
                    <a:pt x="986" y="2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3447979" y="1525795"/>
              <a:ext cx="422672" cy="251218"/>
            </a:xfrm>
            <a:custGeom>
              <a:avLst/>
              <a:gdLst/>
              <a:ahLst/>
              <a:cxnLst/>
              <a:rect l="l" t="t" r="r" b="b"/>
              <a:pathLst>
                <a:path w="9676" h="5751" extrusionOk="0">
                  <a:moveTo>
                    <a:pt x="493" y="0"/>
                  </a:moveTo>
                  <a:lnTo>
                    <a:pt x="0" y="986"/>
                  </a:lnTo>
                  <a:lnTo>
                    <a:pt x="92" y="1041"/>
                  </a:lnTo>
                  <a:cubicBezTo>
                    <a:pt x="2702" y="2301"/>
                    <a:pt x="5221" y="3761"/>
                    <a:pt x="7722" y="5057"/>
                  </a:cubicBezTo>
                  <a:cubicBezTo>
                    <a:pt x="8215" y="5313"/>
                    <a:pt x="8872" y="5714"/>
                    <a:pt x="9183" y="5751"/>
                  </a:cubicBezTo>
                  <a:cubicBezTo>
                    <a:pt x="9347" y="5386"/>
                    <a:pt x="9511" y="5039"/>
                    <a:pt x="9676" y="4674"/>
                  </a:cubicBezTo>
                  <a:cubicBezTo>
                    <a:pt x="9256" y="4400"/>
                    <a:pt x="8763" y="4181"/>
                    <a:pt x="8307" y="3943"/>
                  </a:cubicBezTo>
                  <a:cubicBezTo>
                    <a:pt x="6718" y="3085"/>
                    <a:pt x="5294" y="2337"/>
                    <a:pt x="3670" y="1534"/>
                  </a:cubicBezTo>
                  <a:cubicBezTo>
                    <a:pt x="2684" y="1041"/>
                    <a:pt x="1662" y="585"/>
                    <a:pt x="603" y="5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3398531" y="1627050"/>
              <a:ext cx="422672" cy="251262"/>
            </a:xfrm>
            <a:custGeom>
              <a:avLst/>
              <a:gdLst/>
              <a:ahLst/>
              <a:cxnLst/>
              <a:rect l="l" t="t" r="r" b="b"/>
              <a:pathLst>
                <a:path w="9676" h="5752" extrusionOk="0">
                  <a:moveTo>
                    <a:pt x="475" y="1"/>
                  </a:moveTo>
                  <a:lnTo>
                    <a:pt x="1" y="987"/>
                  </a:lnTo>
                  <a:cubicBezTo>
                    <a:pt x="238" y="1114"/>
                    <a:pt x="475" y="1224"/>
                    <a:pt x="694" y="1333"/>
                  </a:cubicBezTo>
                  <a:cubicBezTo>
                    <a:pt x="3287" y="2611"/>
                    <a:pt x="5787" y="4072"/>
                    <a:pt x="8307" y="5368"/>
                  </a:cubicBezTo>
                  <a:cubicBezTo>
                    <a:pt x="8544" y="5477"/>
                    <a:pt x="8800" y="5623"/>
                    <a:pt x="9037" y="5751"/>
                  </a:cubicBezTo>
                  <a:cubicBezTo>
                    <a:pt x="9256" y="5386"/>
                    <a:pt x="9475" y="5021"/>
                    <a:pt x="9676" y="4638"/>
                  </a:cubicBezTo>
                  <a:cubicBezTo>
                    <a:pt x="9420" y="4510"/>
                    <a:pt x="9146" y="4382"/>
                    <a:pt x="8891" y="4254"/>
                  </a:cubicBezTo>
                  <a:cubicBezTo>
                    <a:pt x="7303" y="3396"/>
                    <a:pt x="5879" y="2648"/>
                    <a:pt x="4254" y="1845"/>
                  </a:cubicBezTo>
                  <a:cubicBezTo>
                    <a:pt x="3268" y="1352"/>
                    <a:pt x="2264" y="895"/>
                    <a:pt x="1187" y="366"/>
                  </a:cubicBezTo>
                  <a:cubicBezTo>
                    <a:pt x="968" y="238"/>
                    <a:pt x="731" y="129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3346725" y="1731537"/>
              <a:ext cx="415464" cy="247243"/>
            </a:xfrm>
            <a:custGeom>
              <a:avLst/>
              <a:gdLst/>
              <a:ahLst/>
              <a:cxnLst/>
              <a:rect l="l" t="t" r="r" b="b"/>
              <a:pathLst>
                <a:path w="9511" h="5660" extrusionOk="0">
                  <a:moveTo>
                    <a:pt x="493" y="0"/>
                  </a:moveTo>
                  <a:lnTo>
                    <a:pt x="0" y="1004"/>
                  </a:lnTo>
                  <a:lnTo>
                    <a:pt x="310" y="1150"/>
                  </a:lnTo>
                  <a:cubicBezTo>
                    <a:pt x="2921" y="2428"/>
                    <a:pt x="5422" y="3870"/>
                    <a:pt x="7941" y="5185"/>
                  </a:cubicBezTo>
                  <a:cubicBezTo>
                    <a:pt x="8215" y="5331"/>
                    <a:pt x="8543" y="5513"/>
                    <a:pt x="8836" y="5659"/>
                  </a:cubicBezTo>
                  <a:lnTo>
                    <a:pt x="9511" y="4564"/>
                  </a:lnTo>
                  <a:cubicBezTo>
                    <a:pt x="9182" y="4400"/>
                    <a:pt x="8836" y="4235"/>
                    <a:pt x="8507" y="4053"/>
                  </a:cubicBezTo>
                  <a:cubicBezTo>
                    <a:pt x="6919" y="3213"/>
                    <a:pt x="5513" y="2465"/>
                    <a:pt x="3888" y="1661"/>
                  </a:cubicBezTo>
                  <a:cubicBezTo>
                    <a:pt x="2903" y="1169"/>
                    <a:pt x="1880" y="712"/>
                    <a:pt x="822" y="164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3114643" y="2036917"/>
              <a:ext cx="50279" cy="90161"/>
            </a:xfrm>
            <a:custGeom>
              <a:avLst/>
              <a:gdLst/>
              <a:ahLst/>
              <a:cxnLst/>
              <a:rect l="l" t="t" r="r" b="b"/>
              <a:pathLst>
                <a:path w="1151" h="2064" extrusionOk="0">
                  <a:moveTo>
                    <a:pt x="1" y="1"/>
                  </a:moveTo>
                  <a:lnTo>
                    <a:pt x="256" y="1005"/>
                  </a:lnTo>
                  <a:cubicBezTo>
                    <a:pt x="329" y="1297"/>
                    <a:pt x="402" y="1589"/>
                    <a:pt x="457" y="1826"/>
                  </a:cubicBezTo>
                  <a:cubicBezTo>
                    <a:pt x="494" y="1899"/>
                    <a:pt x="512" y="2027"/>
                    <a:pt x="603" y="2064"/>
                  </a:cubicBezTo>
                  <a:lnTo>
                    <a:pt x="622" y="2064"/>
                  </a:lnTo>
                  <a:cubicBezTo>
                    <a:pt x="822" y="1461"/>
                    <a:pt x="950" y="804"/>
                    <a:pt x="1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3089919" y="1912554"/>
              <a:ext cx="98155" cy="125238"/>
            </a:xfrm>
            <a:custGeom>
              <a:avLst/>
              <a:gdLst/>
              <a:ahLst/>
              <a:cxnLst/>
              <a:rect l="l" t="t" r="r" b="b"/>
              <a:pathLst>
                <a:path w="2247" h="2867" extrusionOk="0">
                  <a:moveTo>
                    <a:pt x="1114" y="0"/>
                  </a:moveTo>
                  <a:cubicBezTo>
                    <a:pt x="968" y="0"/>
                    <a:pt x="804" y="0"/>
                    <a:pt x="658" y="18"/>
                  </a:cubicBezTo>
                  <a:cubicBezTo>
                    <a:pt x="494" y="18"/>
                    <a:pt x="330" y="55"/>
                    <a:pt x="183" y="110"/>
                  </a:cubicBezTo>
                  <a:cubicBezTo>
                    <a:pt x="74" y="256"/>
                    <a:pt x="1" y="438"/>
                    <a:pt x="1" y="639"/>
                  </a:cubicBezTo>
                  <a:cubicBezTo>
                    <a:pt x="37" y="822"/>
                    <a:pt x="92" y="1004"/>
                    <a:pt x="147" y="1168"/>
                  </a:cubicBezTo>
                  <a:cubicBezTo>
                    <a:pt x="293" y="1734"/>
                    <a:pt x="439" y="2300"/>
                    <a:pt x="585" y="2866"/>
                  </a:cubicBezTo>
                  <a:lnTo>
                    <a:pt x="1717" y="2848"/>
                  </a:lnTo>
                  <a:cubicBezTo>
                    <a:pt x="1717" y="2830"/>
                    <a:pt x="1735" y="2793"/>
                    <a:pt x="1735" y="2757"/>
                  </a:cubicBezTo>
                  <a:cubicBezTo>
                    <a:pt x="1863" y="2264"/>
                    <a:pt x="2009" y="1753"/>
                    <a:pt x="2137" y="1241"/>
                  </a:cubicBezTo>
                  <a:cubicBezTo>
                    <a:pt x="2192" y="1059"/>
                    <a:pt x="2228" y="895"/>
                    <a:pt x="2246" y="712"/>
                  </a:cubicBezTo>
                  <a:cubicBezTo>
                    <a:pt x="2173" y="511"/>
                    <a:pt x="2045" y="310"/>
                    <a:pt x="1918" y="146"/>
                  </a:cubicBezTo>
                  <a:cubicBezTo>
                    <a:pt x="1772" y="18"/>
                    <a:pt x="1352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8"/>
            <p:cNvSpPr/>
            <p:nvPr/>
          </p:nvSpPr>
          <p:spPr>
            <a:xfrm>
              <a:off x="3089133" y="1313676"/>
              <a:ext cx="113269" cy="630819"/>
            </a:xfrm>
            <a:custGeom>
              <a:avLst/>
              <a:gdLst/>
              <a:ahLst/>
              <a:cxnLst/>
              <a:rect l="l" t="t" r="r" b="b"/>
              <a:pathLst>
                <a:path w="2593" h="14441" extrusionOk="0">
                  <a:moveTo>
                    <a:pt x="1863" y="14002"/>
                  </a:moveTo>
                  <a:cubicBezTo>
                    <a:pt x="1735" y="14130"/>
                    <a:pt x="1607" y="14239"/>
                    <a:pt x="1461" y="14331"/>
                  </a:cubicBezTo>
                  <a:cubicBezTo>
                    <a:pt x="1352" y="14203"/>
                    <a:pt x="1242" y="14057"/>
                    <a:pt x="1151" y="13911"/>
                  </a:cubicBezTo>
                  <a:cubicBezTo>
                    <a:pt x="1023" y="13966"/>
                    <a:pt x="950" y="14203"/>
                    <a:pt x="767" y="14294"/>
                  </a:cubicBezTo>
                  <a:cubicBezTo>
                    <a:pt x="658" y="14166"/>
                    <a:pt x="548" y="14057"/>
                    <a:pt x="439" y="13929"/>
                  </a:cubicBezTo>
                  <a:cubicBezTo>
                    <a:pt x="274" y="14039"/>
                    <a:pt x="238" y="14294"/>
                    <a:pt x="55" y="14349"/>
                  </a:cubicBezTo>
                  <a:cubicBezTo>
                    <a:pt x="1" y="14057"/>
                    <a:pt x="1" y="13747"/>
                    <a:pt x="37" y="13455"/>
                  </a:cubicBezTo>
                  <a:cubicBezTo>
                    <a:pt x="165" y="9000"/>
                    <a:pt x="238" y="4473"/>
                    <a:pt x="384" y="1"/>
                  </a:cubicBezTo>
                  <a:cubicBezTo>
                    <a:pt x="1132" y="1"/>
                    <a:pt x="1844" y="19"/>
                    <a:pt x="2556" y="55"/>
                  </a:cubicBezTo>
                  <a:cubicBezTo>
                    <a:pt x="2593" y="183"/>
                    <a:pt x="2593" y="329"/>
                    <a:pt x="2575" y="475"/>
                  </a:cubicBezTo>
                  <a:cubicBezTo>
                    <a:pt x="2465" y="4747"/>
                    <a:pt x="2392" y="9146"/>
                    <a:pt x="2283" y="13455"/>
                  </a:cubicBezTo>
                  <a:cubicBezTo>
                    <a:pt x="2283" y="13783"/>
                    <a:pt x="2283" y="14112"/>
                    <a:pt x="2246" y="14422"/>
                  </a:cubicBezTo>
                  <a:cubicBezTo>
                    <a:pt x="2082" y="14440"/>
                    <a:pt x="1990" y="14130"/>
                    <a:pt x="1863" y="14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3106693" y="1247498"/>
              <a:ext cx="98111" cy="75789"/>
            </a:xfrm>
            <a:custGeom>
              <a:avLst/>
              <a:gdLst/>
              <a:ahLst/>
              <a:cxnLst/>
              <a:rect l="l" t="t" r="r" b="b"/>
              <a:pathLst>
                <a:path w="2246" h="1735" extrusionOk="0">
                  <a:moveTo>
                    <a:pt x="2173" y="1607"/>
                  </a:moveTo>
                  <a:cubicBezTo>
                    <a:pt x="1369" y="1735"/>
                    <a:pt x="730" y="1570"/>
                    <a:pt x="19" y="1534"/>
                  </a:cubicBezTo>
                  <a:cubicBezTo>
                    <a:pt x="0" y="1096"/>
                    <a:pt x="219" y="694"/>
                    <a:pt x="584" y="457"/>
                  </a:cubicBezTo>
                  <a:cubicBezTo>
                    <a:pt x="1388" y="0"/>
                    <a:pt x="2246" y="658"/>
                    <a:pt x="2173" y="1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3094724" y="1312890"/>
              <a:ext cx="115671" cy="97325"/>
            </a:xfrm>
            <a:custGeom>
              <a:avLst/>
              <a:gdLst/>
              <a:ahLst/>
              <a:cxnLst/>
              <a:rect l="l" t="t" r="r" b="b"/>
              <a:pathLst>
                <a:path w="2648" h="2228" extrusionOk="0">
                  <a:moveTo>
                    <a:pt x="183" y="2191"/>
                  </a:moveTo>
                  <a:cubicBezTo>
                    <a:pt x="201" y="1990"/>
                    <a:pt x="165" y="1808"/>
                    <a:pt x="73" y="1643"/>
                  </a:cubicBezTo>
                  <a:cubicBezTo>
                    <a:pt x="73" y="1552"/>
                    <a:pt x="146" y="1479"/>
                    <a:pt x="183" y="1388"/>
                  </a:cubicBezTo>
                  <a:cubicBezTo>
                    <a:pt x="0" y="1169"/>
                    <a:pt x="201" y="1004"/>
                    <a:pt x="201" y="840"/>
                  </a:cubicBezTo>
                  <a:cubicBezTo>
                    <a:pt x="201" y="767"/>
                    <a:pt x="146" y="694"/>
                    <a:pt x="146" y="639"/>
                  </a:cubicBezTo>
                  <a:cubicBezTo>
                    <a:pt x="146" y="511"/>
                    <a:pt x="220" y="457"/>
                    <a:pt x="238" y="329"/>
                  </a:cubicBezTo>
                  <a:cubicBezTo>
                    <a:pt x="256" y="219"/>
                    <a:pt x="183" y="146"/>
                    <a:pt x="238" y="55"/>
                  </a:cubicBezTo>
                  <a:cubicBezTo>
                    <a:pt x="603" y="0"/>
                    <a:pt x="986" y="0"/>
                    <a:pt x="1370" y="55"/>
                  </a:cubicBezTo>
                  <a:cubicBezTo>
                    <a:pt x="1735" y="55"/>
                    <a:pt x="2100" y="73"/>
                    <a:pt x="2483" y="110"/>
                  </a:cubicBezTo>
                  <a:cubicBezTo>
                    <a:pt x="2647" y="329"/>
                    <a:pt x="2501" y="566"/>
                    <a:pt x="2501" y="767"/>
                  </a:cubicBezTo>
                  <a:cubicBezTo>
                    <a:pt x="2501" y="895"/>
                    <a:pt x="2556" y="1004"/>
                    <a:pt x="2556" y="1132"/>
                  </a:cubicBezTo>
                  <a:cubicBezTo>
                    <a:pt x="2556" y="1315"/>
                    <a:pt x="2392" y="1479"/>
                    <a:pt x="2556" y="1771"/>
                  </a:cubicBezTo>
                  <a:cubicBezTo>
                    <a:pt x="2520" y="1917"/>
                    <a:pt x="2374" y="2008"/>
                    <a:pt x="2410" y="2191"/>
                  </a:cubicBezTo>
                  <a:cubicBezTo>
                    <a:pt x="2392" y="2209"/>
                    <a:pt x="2374" y="2227"/>
                    <a:pt x="2374" y="2209"/>
                  </a:cubicBezTo>
                  <a:cubicBezTo>
                    <a:pt x="1643" y="2209"/>
                    <a:pt x="895" y="2227"/>
                    <a:pt x="183" y="2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3700155" y="2273410"/>
              <a:ext cx="190456" cy="202818"/>
            </a:xfrm>
            <a:custGeom>
              <a:avLst/>
              <a:gdLst/>
              <a:ahLst/>
              <a:cxnLst/>
              <a:rect l="l" t="t" r="r" b="b"/>
              <a:pathLst>
                <a:path w="4360" h="4643" extrusionOk="0">
                  <a:moveTo>
                    <a:pt x="3275" y="0"/>
                  </a:moveTo>
                  <a:cubicBezTo>
                    <a:pt x="3119" y="0"/>
                    <a:pt x="2971" y="73"/>
                    <a:pt x="2880" y="209"/>
                  </a:cubicBezTo>
                  <a:lnTo>
                    <a:pt x="1146" y="2765"/>
                  </a:lnTo>
                  <a:cubicBezTo>
                    <a:pt x="1128" y="2802"/>
                    <a:pt x="1110" y="2820"/>
                    <a:pt x="1091" y="2856"/>
                  </a:cubicBezTo>
                  <a:lnTo>
                    <a:pt x="562" y="2510"/>
                  </a:lnTo>
                  <a:cubicBezTo>
                    <a:pt x="506" y="2464"/>
                    <a:pt x="448" y="2445"/>
                    <a:pt x="394" y="2445"/>
                  </a:cubicBezTo>
                  <a:cubicBezTo>
                    <a:pt x="167" y="2445"/>
                    <a:pt x="1" y="2786"/>
                    <a:pt x="252" y="2948"/>
                  </a:cubicBezTo>
                  <a:lnTo>
                    <a:pt x="252" y="2929"/>
                  </a:lnTo>
                  <a:lnTo>
                    <a:pt x="2680" y="4591"/>
                  </a:lnTo>
                  <a:cubicBezTo>
                    <a:pt x="2732" y="4627"/>
                    <a:pt x="2785" y="4642"/>
                    <a:pt x="2835" y="4642"/>
                  </a:cubicBezTo>
                  <a:cubicBezTo>
                    <a:pt x="3063" y="4642"/>
                    <a:pt x="3230" y="4317"/>
                    <a:pt x="2990" y="4153"/>
                  </a:cubicBezTo>
                  <a:lnTo>
                    <a:pt x="2406" y="3751"/>
                  </a:lnTo>
                  <a:cubicBezTo>
                    <a:pt x="2442" y="3714"/>
                    <a:pt x="2460" y="3696"/>
                    <a:pt x="2479" y="3660"/>
                  </a:cubicBezTo>
                  <a:lnTo>
                    <a:pt x="4213" y="1122"/>
                  </a:lnTo>
                  <a:cubicBezTo>
                    <a:pt x="4359" y="903"/>
                    <a:pt x="4304" y="593"/>
                    <a:pt x="4085" y="429"/>
                  </a:cubicBezTo>
                  <a:lnTo>
                    <a:pt x="3556" y="82"/>
                  </a:lnTo>
                  <a:cubicBezTo>
                    <a:pt x="3466" y="27"/>
                    <a:pt x="3369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3749908" y="2207494"/>
              <a:ext cx="231211" cy="160140"/>
            </a:xfrm>
            <a:custGeom>
              <a:avLst/>
              <a:gdLst/>
              <a:ahLst/>
              <a:cxnLst/>
              <a:rect l="l" t="t" r="r" b="b"/>
              <a:pathLst>
                <a:path w="5293" h="3666" extrusionOk="0">
                  <a:moveTo>
                    <a:pt x="571" y="1"/>
                  </a:moveTo>
                  <a:cubicBezTo>
                    <a:pt x="161" y="1"/>
                    <a:pt x="1" y="556"/>
                    <a:pt x="390" y="751"/>
                  </a:cubicBezTo>
                  <a:lnTo>
                    <a:pt x="2453" y="2157"/>
                  </a:lnTo>
                  <a:lnTo>
                    <a:pt x="4534" y="3562"/>
                  </a:lnTo>
                  <a:cubicBezTo>
                    <a:pt x="4615" y="3634"/>
                    <a:pt x="4705" y="3665"/>
                    <a:pt x="4792" y="3665"/>
                  </a:cubicBezTo>
                  <a:cubicBezTo>
                    <a:pt x="5057" y="3665"/>
                    <a:pt x="5293" y="3376"/>
                    <a:pt x="5155" y="3088"/>
                  </a:cubicBezTo>
                  <a:cubicBezTo>
                    <a:pt x="4443" y="1390"/>
                    <a:pt x="4133" y="897"/>
                    <a:pt x="3585" y="514"/>
                  </a:cubicBezTo>
                  <a:cubicBezTo>
                    <a:pt x="3019" y="130"/>
                    <a:pt x="2453" y="21"/>
                    <a:pt x="610" y="2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4239800" y="1559692"/>
              <a:ext cx="142798" cy="144676"/>
            </a:xfrm>
            <a:custGeom>
              <a:avLst/>
              <a:gdLst/>
              <a:ahLst/>
              <a:cxnLst/>
              <a:rect l="l" t="t" r="r" b="b"/>
              <a:pathLst>
                <a:path w="3269" h="3312" extrusionOk="0">
                  <a:moveTo>
                    <a:pt x="1651" y="1"/>
                  </a:moveTo>
                  <a:cubicBezTo>
                    <a:pt x="1499" y="1"/>
                    <a:pt x="1351" y="74"/>
                    <a:pt x="1260" y="210"/>
                  </a:cubicBezTo>
                  <a:lnTo>
                    <a:pt x="165" y="1835"/>
                  </a:lnTo>
                  <a:cubicBezTo>
                    <a:pt x="1" y="2054"/>
                    <a:pt x="56" y="2346"/>
                    <a:pt x="293" y="2492"/>
                  </a:cubicBezTo>
                  <a:lnTo>
                    <a:pt x="1352" y="3222"/>
                  </a:lnTo>
                  <a:cubicBezTo>
                    <a:pt x="1433" y="3284"/>
                    <a:pt x="1525" y="3312"/>
                    <a:pt x="1617" y="3312"/>
                  </a:cubicBezTo>
                  <a:cubicBezTo>
                    <a:pt x="1771" y="3312"/>
                    <a:pt x="1924" y="3232"/>
                    <a:pt x="2027" y="3094"/>
                  </a:cubicBezTo>
                  <a:lnTo>
                    <a:pt x="3122" y="1488"/>
                  </a:lnTo>
                  <a:cubicBezTo>
                    <a:pt x="3268" y="1269"/>
                    <a:pt x="3214" y="959"/>
                    <a:pt x="2995" y="813"/>
                  </a:cubicBezTo>
                  <a:lnTo>
                    <a:pt x="1918" y="82"/>
                  </a:lnTo>
                  <a:cubicBezTo>
                    <a:pt x="1835" y="27"/>
                    <a:pt x="1742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4317947" y="1518981"/>
              <a:ext cx="79808" cy="84831"/>
            </a:xfrm>
            <a:custGeom>
              <a:avLst/>
              <a:gdLst/>
              <a:ahLst/>
              <a:cxnLst/>
              <a:rect l="l" t="t" r="r" b="b"/>
              <a:pathLst>
                <a:path w="1827" h="1942" extrusionOk="0">
                  <a:moveTo>
                    <a:pt x="1247" y="0"/>
                  </a:moveTo>
                  <a:cubicBezTo>
                    <a:pt x="1176" y="0"/>
                    <a:pt x="1103" y="24"/>
                    <a:pt x="1041" y="65"/>
                  </a:cubicBezTo>
                  <a:lnTo>
                    <a:pt x="1041" y="83"/>
                  </a:lnTo>
                  <a:lnTo>
                    <a:pt x="92" y="1014"/>
                  </a:lnTo>
                  <a:cubicBezTo>
                    <a:pt x="1" y="1160"/>
                    <a:pt x="37" y="1343"/>
                    <a:pt x="183" y="1434"/>
                  </a:cubicBezTo>
                  <a:lnTo>
                    <a:pt x="840" y="1891"/>
                  </a:lnTo>
                  <a:cubicBezTo>
                    <a:pt x="896" y="1925"/>
                    <a:pt x="956" y="1941"/>
                    <a:pt x="1015" y="1941"/>
                  </a:cubicBezTo>
                  <a:cubicBezTo>
                    <a:pt x="1111" y="1941"/>
                    <a:pt x="1204" y="1897"/>
                    <a:pt x="1260" y="1818"/>
                  </a:cubicBezTo>
                  <a:cubicBezTo>
                    <a:pt x="1260" y="1818"/>
                    <a:pt x="1790" y="613"/>
                    <a:pt x="1790" y="595"/>
                  </a:cubicBezTo>
                  <a:cubicBezTo>
                    <a:pt x="1826" y="467"/>
                    <a:pt x="1790" y="321"/>
                    <a:pt x="1680" y="248"/>
                  </a:cubicBezTo>
                  <a:lnTo>
                    <a:pt x="1406" y="47"/>
                  </a:lnTo>
                  <a:cubicBezTo>
                    <a:pt x="1358" y="15"/>
                    <a:pt x="1303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4378577" y="1317433"/>
              <a:ext cx="149787" cy="214787"/>
            </a:xfrm>
            <a:custGeom>
              <a:avLst/>
              <a:gdLst/>
              <a:ahLst/>
              <a:cxnLst/>
              <a:rect l="l" t="t" r="r" b="b"/>
              <a:pathLst>
                <a:path w="3429" h="4917" extrusionOk="0">
                  <a:moveTo>
                    <a:pt x="3355" y="1"/>
                  </a:moveTo>
                  <a:cubicBezTo>
                    <a:pt x="3349" y="1"/>
                    <a:pt x="3344" y="2"/>
                    <a:pt x="3341" y="6"/>
                  </a:cubicBezTo>
                  <a:lnTo>
                    <a:pt x="0" y="4770"/>
                  </a:lnTo>
                  <a:lnTo>
                    <a:pt x="219" y="4916"/>
                  </a:lnTo>
                  <a:lnTo>
                    <a:pt x="3414" y="61"/>
                  </a:lnTo>
                  <a:cubicBezTo>
                    <a:pt x="3429" y="31"/>
                    <a:pt x="3383" y="1"/>
                    <a:pt x="3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4374559" y="1516971"/>
              <a:ext cx="23152" cy="16818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122" y="1"/>
                  </a:moveTo>
                  <a:cubicBezTo>
                    <a:pt x="84" y="1"/>
                    <a:pt x="49" y="21"/>
                    <a:pt x="37" y="56"/>
                  </a:cubicBezTo>
                  <a:cubicBezTo>
                    <a:pt x="1" y="93"/>
                    <a:pt x="1" y="166"/>
                    <a:pt x="56" y="202"/>
                  </a:cubicBezTo>
                  <a:lnTo>
                    <a:pt x="311" y="367"/>
                  </a:lnTo>
                  <a:cubicBezTo>
                    <a:pt x="334" y="379"/>
                    <a:pt x="355" y="385"/>
                    <a:pt x="376" y="385"/>
                  </a:cubicBezTo>
                  <a:cubicBezTo>
                    <a:pt x="471" y="385"/>
                    <a:pt x="529" y="263"/>
                    <a:pt x="439" y="202"/>
                  </a:cubicBezTo>
                  <a:lnTo>
                    <a:pt x="183" y="20"/>
                  </a:lnTo>
                  <a:cubicBezTo>
                    <a:pt x="164" y="7"/>
                    <a:pt x="142" y="1"/>
                    <a:pt x="122" y="1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4221454" y="1665359"/>
              <a:ext cx="86972" cy="74173"/>
            </a:xfrm>
            <a:custGeom>
              <a:avLst/>
              <a:gdLst/>
              <a:ahLst/>
              <a:cxnLst/>
              <a:rect l="l" t="t" r="r" b="b"/>
              <a:pathLst>
                <a:path w="1991" h="1698" extrusionOk="0">
                  <a:moveTo>
                    <a:pt x="457" y="0"/>
                  </a:moveTo>
                  <a:lnTo>
                    <a:pt x="1" y="657"/>
                  </a:lnTo>
                  <a:lnTo>
                    <a:pt x="1534" y="1698"/>
                  </a:lnTo>
                  <a:lnTo>
                    <a:pt x="1991" y="104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4211101" y="1635218"/>
              <a:ext cx="136508" cy="95403"/>
            </a:xfrm>
            <a:custGeom>
              <a:avLst/>
              <a:gdLst/>
              <a:ahLst/>
              <a:cxnLst/>
              <a:rect l="l" t="t" r="r" b="b"/>
              <a:pathLst>
                <a:path w="3125" h="2184" extrusionOk="0">
                  <a:moveTo>
                    <a:pt x="311" y="0"/>
                  </a:moveTo>
                  <a:cubicBezTo>
                    <a:pt x="225" y="0"/>
                    <a:pt x="137" y="45"/>
                    <a:pt x="92" y="124"/>
                  </a:cubicBezTo>
                  <a:cubicBezTo>
                    <a:pt x="1" y="234"/>
                    <a:pt x="37" y="398"/>
                    <a:pt x="165" y="489"/>
                  </a:cubicBezTo>
                  <a:lnTo>
                    <a:pt x="2593" y="2132"/>
                  </a:lnTo>
                  <a:cubicBezTo>
                    <a:pt x="2645" y="2168"/>
                    <a:pt x="2697" y="2184"/>
                    <a:pt x="2746" y="2184"/>
                  </a:cubicBezTo>
                  <a:cubicBezTo>
                    <a:pt x="2971" y="2184"/>
                    <a:pt x="3125" y="1859"/>
                    <a:pt x="2885" y="1694"/>
                  </a:cubicBezTo>
                  <a:lnTo>
                    <a:pt x="457" y="51"/>
                  </a:lnTo>
                  <a:cubicBezTo>
                    <a:pt x="416" y="17"/>
                    <a:pt x="36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3833908" y="1676847"/>
              <a:ext cx="481687" cy="617714"/>
            </a:xfrm>
            <a:custGeom>
              <a:avLst/>
              <a:gdLst/>
              <a:ahLst/>
              <a:cxnLst/>
              <a:rect l="l" t="t" r="r" b="b"/>
              <a:pathLst>
                <a:path w="11027" h="14141" extrusionOk="0">
                  <a:moveTo>
                    <a:pt x="8540" y="1"/>
                  </a:moveTo>
                  <a:cubicBezTo>
                    <a:pt x="8361" y="1"/>
                    <a:pt x="8183" y="89"/>
                    <a:pt x="8070" y="248"/>
                  </a:cubicBezTo>
                  <a:lnTo>
                    <a:pt x="1" y="12205"/>
                  </a:lnTo>
                  <a:lnTo>
                    <a:pt x="2776" y="14140"/>
                  </a:lnTo>
                  <a:lnTo>
                    <a:pt x="10863" y="2147"/>
                  </a:lnTo>
                  <a:cubicBezTo>
                    <a:pt x="11027" y="1873"/>
                    <a:pt x="10972" y="1526"/>
                    <a:pt x="10717" y="1362"/>
                  </a:cubicBezTo>
                  <a:lnTo>
                    <a:pt x="8855" y="102"/>
                  </a:lnTo>
                  <a:cubicBezTo>
                    <a:pt x="8758" y="33"/>
                    <a:pt x="8649" y="1"/>
                    <a:pt x="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4091500" y="1676847"/>
              <a:ext cx="224091" cy="233352"/>
            </a:xfrm>
            <a:custGeom>
              <a:avLst/>
              <a:gdLst/>
              <a:ahLst/>
              <a:cxnLst/>
              <a:rect l="l" t="t" r="r" b="b"/>
              <a:pathLst>
                <a:path w="5130" h="5342" extrusionOk="0">
                  <a:moveTo>
                    <a:pt x="2638" y="1"/>
                  </a:moveTo>
                  <a:cubicBezTo>
                    <a:pt x="2455" y="1"/>
                    <a:pt x="2275" y="89"/>
                    <a:pt x="2173" y="248"/>
                  </a:cubicBezTo>
                  <a:lnTo>
                    <a:pt x="0" y="3461"/>
                  </a:lnTo>
                  <a:lnTo>
                    <a:pt x="2812" y="5341"/>
                  </a:lnTo>
                  <a:lnTo>
                    <a:pt x="4966" y="2147"/>
                  </a:lnTo>
                  <a:cubicBezTo>
                    <a:pt x="5130" y="1891"/>
                    <a:pt x="5057" y="1544"/>
                    <a:pt x="4801" y="1362"/>
                  </a:cubicBezTo>
                  <a:lnTo>
                    <a:pt x="2958" y="102"/>
                  </a:lnTo>
                  <a:cubicBezTo>
                    <a:pt x="2861" y="33"/>
                    <a:pt x="2749" y="1"/>
                    <a:pt x="2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4235039" y="1772335"/>
              <a:ext cx="52681" cy="40581"/>
            </a:xfrm>
            <a:custGeom>
              <a:avLst/>
              <a:gdLst/>
              <a:ahLst/>
              <a:cxnLst/>
              <a:rect l="l" t="t" r="r" b="b"/>
              <a:pathLst>
                <a:path w="1206" h="929" extrusionOk="0">
                  <a:moveTo>
                    <a:pt x="171" y="1"/>
                  </a:moveTo>
                  <a:cubicBezTo>
                    <a:pt x="122" y="1"/>
                    <a:pt x="76" y="20"/>
                    <a:pt x="55" y="52"/>
                  </a:cubicBezTo>
                  <a:cubicBezTo>
                    <a:pt x="0" y="125"/>
                    <a:pt x="18" y="235"/>
                    <a:pt x="91" y="289"/>
                  </a:cubicBezTo>
                  <a:lnTo>
                    <a:pt x="1022" y="928"/>
                  </a:lnTo>
                  <a:lnTo>
                    <a:pt x="1205" y="673"/>
                  </a:lnTo>
                  <a:lnTo>
                    <a:pt x="274" y="34"/>
                  </a:lnTo>
                  <a:cubicBezTo>
                    <a:pt x="243" y="11"/>
                    <a:pt x="20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4193541" y="1833010"/>
              <a:ext cx="52681" cy="40494"/>
            </a:xfrm>
            <a:custGeom>
              <a:avLst/>
              <a:gdLst/>
              <a:ahLst/>
              <a:cxnLst/>
              <a:rect l="l" t="t" r="r" b="b"/>
              <a:pathLst>
                <a:path w="1206" h="927" extrusionOk="0">
                  <a:moveTo>
                    <a:pt x="178" y="0"/>
                  </a:moveTo>
                  <a:cubicBezTo>
                    <a:pt x="127" y="0"/>
                    <a:pt x="78" y="24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41" y="927"/>
                  </a:lnTo>
                  <a:lnTo>
                    <a:pt x="1206" y="671"/>
                  </a:lnTo>
                  <a:lnTo>
                    <a:pt x="275" y="32"/>
                  </a:lnTo>
                  <a:cubicBezTo>
                    <a:pt x="246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4152087" y="1892854"/>
              <a:ext cx="52681" cy="41236"/>
            </a:xfrm>
            <a:custGeom>
              <a:avLst/>
              <a:gdLst/>
              <a:ahLst/>
              <a:cxnLst/>
              <a:rect l="l" t="t" r="r" b="b"/>
              <a:pathLst>
                <a:path w="1206" h="944" extrusionOk="0">
                  <a:moveTo>
                    <a:pt x="183" y="0"/>
                  </a:moveTo>
                  <a:cubicBezTo>
                    <a:pt x="130" y="0"/>
                    <a:pt x="78" y="29"/>
                    <a:pt x="55" y="86"/>
                  </a:cubicBezTo>
                  <a:cubicBezTo>
                    <a:pt x="1" y="159"/>
                    <a:pt x="19" y="250"/>
                    <a:pt x="92" y="305"/>
                  </a:cubicBezTo>
                  <a:lnTo>
                    <a:pt x="1041" y="944"/>
                  </a:lnTo>
                  <a:lnTo>
                    <a:pt x="1206" y="688"/>
                  </a:lnTo>
                  <a:lnTo>
                    <a:pt x="275" y="31"/>
                  </a:lnTo>
                  <a:cubicBezTo>
                    <a:pt x="247" y="11"/>
                    <a:pt x="21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4110633" y="1954227"/>
              <a:ext cx="53467" cy="41280"/>
            </a:xfrm>
            <a:custGeom>
              <a:avLst/>
              <a:gdLst/>
              <a:ahLst/>
              <a:cxnLst/>
              <a:rect l="l" t="t" r="r" b="b"/>
              <a:pathLst>
                <a:path w="1224" h="945" extrusionOk="0">
                  <a:moveTo>
                    <a:pt x="183" y="0"/>
                  </a:moveTo>
                  <a:cubicBezTo>
                    <a:pt x="135" y="0"/>
                    <a:pt x="88" y="24"/>
                    <a:pt x="55" y="68"/>
                  </a:cubicBezTo>
                  <a:cubicBezTo>
                    <a:pt x="0" y="141"/>
                    <a:pt x="19" y="251"/>
                    <a:pt x="92" y="287"/>
                  </a:cubicBezTo>
                  <a:lnTo>
                    <a:pt x="1059" y="945"/>
                  </a:lnTo>
                  <a:lnTo>
                    <a:pt x="1224" y="689"/>
                  </a:lnTo>
                  <a:lnTo>
                    <a:pt x="274" y="32"/>
                  </a:lnTo>
                  <a:cubicBezTo>
                    <a:pt x="245" y="10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4069179" y="2015556"/>
              <a:ext cx="54254" cy="41367"/>
            </a:xfrm>
            <a:custGeom>
              <a:avLst/>
              <a:gdLst/>
              <a:ahLst/>
              <a:cxnLst/>
              <a:rect l="l" t="t" r="r" b="b"/>
              <a:pathLst>
                <a:path w="1242" h="947" extrusionOk="0">
                  <a:moveTo>
                    <a:pt x="177" y="0"/>
                  </a:moveTo>
                  <a:cubicBezTo>
                    <a:pt x="131" y="0"/>
                    <a:pt x="87" y="20"/>
                    <a:pt x="55" y="52"/>
                  </a:cubicBezTo>
                  <a:cubicBezTo>
                    <a:pt x="0" y="125"/>
                    <a:pt x="18" y="234"/>
                    <a:pt x="110" y="289"/>
                  </a:cubicBezTo>
                  <a:lnTo>
                    <a:pt x="1059" y="946"/>
                  </a:lnTo>
                  <a:lnTo>
                    <a:pt x="1241" y="672"/>
                  </a:lnTo>
                  <a:lnTo>
                    <a:pt x="274" y="34"/>
                  </a:lnTo>
                  <a:cubicBezTo>
                    <a:pt x="243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4027681" y="2076143"/>
              <a:ext cx="54297" cy="41367"/>
            </a:xfrm>
            <a:custGeom>
              <a:avLst/>
              <a:gdLst/>
              <a:ahLst/>
              <a:cxnLst/>
              <a:rect l="l" t="t" r="r" b="b"/>
              <a:pathLst>
                <a:path w="1243" h="947" extrusionOk="0">
                  <a:moveTo>
                    <a:pt x="185" y="1"/>
                  </a:moveTo>
                  <a:cubicBezTo>
                    <a:pt x="138" y="1"/>
                    <a:pt x="87" y="20"/>
                    <a:pt x="56" y="52"/>
                  </a:cubicBezTo>
                  <a:cubicBezTo>
                    <a:pt x="1" y="125"/>
                    <a:pt x="19" y="235"/>
                    <a:pt x="110" y="289"/>
                  </a:cubicBezTo>
                  <a:lnTo>
                    <a:pt x="1060" y="947"/>
                  </a:lnTo>
                  <a:lnTo>
                    <a:pt x="1242" y="691"/>
                  </a:lnTo>
                  <a:lnTo>
                    <a:pt x="275" y="34"/>
                  </a:lnTo>
                  <a:cubicBezTo>
                    <a:pt x="252" y="11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3987013" y="2136817"/>
              <a:ext cx="53467" cy="41324"/>
            </a:xfrm>
            <a:custGeom>
              <a:avLst/>
              <a:gdLst/>
              <a:ahLst/>
              <a:cxnLst/>
              <a:rect l="l" t="t" r="r" b="b"/>
              <a:pathLst>
                <a:path w="1224" h="946" extrusionOk="0">
                  <a:moveTo>
                    <a:pt x="174" y="0"/>
                  </a:moveTo>
                  <a:cubicBezTo>
                    <a:pt x="127" y="0"/>
                    <a:pt x="78" y="25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60" y="945"/>
                  </a:lnTo>
                  <a:lnTo>
                    <a:pt x="1224" y="689"/>
                  </a:lnTo>
                  <a:lnTo>
                    <a:pt x="256" y="32"/>
                  </a:lnTo>
                  <a:cubicBezTo>
                    <a:pt x="235" y="11"/>
                    <a:pt x="20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235711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6645" y="2081"/>
                  </a:moveTo>
                  <a:cubicBezTo>
                    <a:pt x="5313" y="2355"/>
                    <a:pt x="4017" y="2757"/>
                    <a:pt x="2775" y="3286"/>
                  </a:cubicBezTo>
                  <a:cubicBezTo>
                    <a:pt x="2027" y="3615"/>
                    <a:pt x="1570" y="3980"/>
                    <a:pt x="1534" y="4947"/>
                  </a:cubicBezTo>
                  <a:cubicBezTo>
                    <a:pt x="1534" y="5458"/>
                    <a:pt x="1589" y="5988"/>
                    <a:pt x="1698" y="6499"/>
                  </a:cubicBezTo>
                  <a:cubicBezTo>
                    <a:pt x="1972" y="7923"/>
                    <a:pt x="2355" y="9347"/>
                    <a:pt x="2666" y="10679"/>
                  </a:cubicBezTo>
                  <a:cubicBezTo>
                    <a:pt x="3140" y="12706"/>
                    <a:pt x="3688" y="14422"/>
                    <a:pt x="3998" y="16247"/>
                  </a:cubicBezTo>
                  <a:cubicBezTo>
                    <a:pt x="3670" y="16338"/>
                    <a:pt x="3378" y="16430"/>
                    <a:pt x="3049" y="16485"/>
                  </a:cubicBezTo>
                  <a:cubicBezTo>
                    <a:pt x="2063" y="13819"/>
                    <a:pt x="1242" y="11081"/>
                    <a:pt x="585" y="8306"/>
                  </a:cubicBezTo>
                  <a:cubicBezTo>
                    <a:pt x="366" y="7339"/>
                    <a:pt x="92" y="6335"/>
                    <a:pt x="19" y="5349"/>
                  </a:cubicBezTo>
                  <a:cubicBezTo>
                    <a:pt x="1" y="5075"/>
                    <a:pt x="1" y="4783"/>
                    <a:pt x="19" y="4509"/>
                  </a:cubicBezTo>
                  <a:cubicBezTo>
                    <a:pt x="128" y="3067"/>
                    <a:pt x="1260" y="2337"/>
                    <a:pt x="2428" y="1899"/>
                  </a:cubicBezTo>
                  <a:cubicBezTo>
                    <a:pt x="3688" y="1406"/>
                    <a:pt x="5112" y="1242"/>
                    <a:pt x="6609" y="1059"/>
                  </a:cubicBezTo>
                  <a:cubicBezTo>
                    <a:pt x="6737" y="694"/>
                    <a:pt x="6682" y="0"/>
                    <a:pt x="7065" y="37"/>
                  </a:cubicBezTo>
                  <a:cubicBezTo>
                    <a:pt x="7503" y="73"/>
                    <a:pt x="7522" y="822"/>
                    <a:pt x="7522" y="1479"/>
                  </a:cubicBezTo>
                  <a:cubicBezTo>
                    <a:pt x="7522" y="2154"/>
                    <a:pt x="7485" y="2958"/>
                    <a:pt x="7029" y="2921"/>
                  </a:cubicBezTo>
                  <a:cubicBezTo>
                    <a:pt x="6682" y="2884"/>
                    <a:pt x="6737" y="2410"/>
                    <a:pt x="6645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8"/>
            <p:cNvSpPr/>
            <p:nvPr/>
          </p:nvSpPr>
          <p:spPr>
            <a:xfrm>
              <a:off x="280048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877" y="2081"/>
                  </a:moveTo>
                  <a:cubicBezTo>
                    <a:pt x="2191" y="2355"/>
                    <a:pt x="3505" y="2757"/>
                    <a:pt x="4747" y="3286"/>
                  </a:cubicBezTo>
                  <a:cubicBezTo>
                    <a:pt x="5495" y="3615"/>
                    <a:pt x="5951" y="3980"/>
                    <a:pt x="5988" y="4947"/>
                  </a:cubicBezTo>
                  <a:cubicBezTo>
                    <a:pt x="5988" y="5458"/>
                    <a:pt x="5933" y="5988"/>
                    <a:pt x="5824" y="6499"/>
                  </a:cubicBezTo>
                  <a:cubicBezTo>
                    <a:pt x="5550" y="7923"/>
                    <a:pt x="5167" y="9347"/>
                    <a:pt x="4856" y="10679"/>
                  </a:cubicBezTo>
                  <a:cubicBezTo>
                    <a:pt x="4382" y="12706"/>
                    <a:pt x="3816" y="14422"/>
                    <a:pt x="3524" y="16247"/>
                  </a:cubicBezTo>
                  <a:cubicBezTo>
                    <a:pt x="3852" y="16338"/>
                    <a:pt x="4144" y="16430"/>
                    <a:pt x="4473" y="16485"/>
                  </a:cubicBezTo>
                  <a:cubicBezTo>
                    <a:pt x="5459" y="13819"/>
                    <a:pt x="6280" y="11081"/>
                    <a:pt x="6937" y="8306"/>
                  </a:cubicBezTo>
                  <a:cubicBezTo>
                    <a:pt x="7156" y="7339"/>
                    <a:pt x="7430" y="6335"/>
                    <a:pt x="7503" y="5349"/>
                  </a:cubicBezTo>
                  <a:cubicBezTo>
                    <a:pt x="7521" y="5075"/>
                    <a:pt x="7521" y="4783"/>
                    <a:pt x="7503" y="4509"/>
                  </a:cubicBezTo>
                  <a:cubicBezTo>
                    <a:pt x="7394" y="3067"/>
                    <a:pt x="6262" y="2337"/>
                    <a:pt x="5093" y="1899"/>
                  </a:cubicBezTo>
                  <a:cubicBezTo>
                    <a:pt x="3834" y="1406"/>
                    <a:pt x="2410" y="1242"/>
                    <a:pt x="913" y="1059"/>
                  </a:cubicBezTo>
                  <a:cubicBezTo>
                    <a:pt x="785" y="694"/>
                    <a:pt x="840" y="0"/>
                    <a:pt x="457" y="37"/>
                  </a:cubicBezTo>
                  <a:cubicBezTo>
                    <a:pt x="19" y="73"/>
                    <a:pt x="0" y="822"/>
                    <a:pt x="0" y="1479"/>
                  </a:cubicBezTo>
                  <a:cubicBezTo>
                    <a:pt x="0" y="2154"/>
                    <a:pt x="37" y="2958"/>
                    <a:pt x="493" y="2921"/>
                  </a:cubicBezTo>
                  <a:cubicBezTo>
                    <a:pt x="822" y="2884"/>
                    <a:pt x="767" y="2410"/>
                    <a:pt x="877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8"/>
            <p:cNvSpPr/>
            <p:nvPr/>
          </p:nvSpPr>
          <p:spPr>
            <a:xfrm>
              <a:off x="2464745" y="1387061"/>
              <a:ext cx="1220926" cy="885968"/>
            </a:xfrm>
            <a:custGeom>
              <a:avLst/>
              <a:gdLst/>
              <a:ahLst/>
              <a:cxnLst/>
              <a:rect l="l" t="t" r="r" b="b"/>
              <a:pathLst>
                <a:path w="27950" h="20282" extrusionOk="0">
                  <a:moveTo>
                    <a:pt x="10753" y="0"/>
                  </a:moveTo>
                  <a:cubicBezTo>
                    <a:pt x="11593" y="73"/>
                    <a:pt x="12414" y="146"/>
                    <a:pt x="13236" y="219"/>
                  </a:cubicBezTo>
                  <a:cubicBezTo>
                    <a:pt x="12761" y="3815"/>
                    <a:pt x="11155" y="6261"/>
                    <a:pt x="8015" y="7193"/>
                  </a:cubicBezTo>
                  <a:cubicBezTo>
                    <a:pt x="8344" y="8799"/>
                    <a:pt x="8617" y="10296"/>
                    <a:pt x="9165" y="11665"/>
                  </a:cubicBezTo>
                  <a:cubicBezTo>
                    <a:pt x="9676" y="12943"/>
                    <a:pt x="10352" y="14148"/>
                    <a:pt x="11191" y="15225"/>
                  </a:cubicBezTo>
                  <a:cubicBezTo>
                    <a:pt x="12013" y="16302"/>
                    <a:pt x="12889" y="17178"/>
                    <a:pt x="14203" y="17799"/>
                  </a:cubicBezTo>
                  <a:cubicBezTo>
                    <a:pt x="15481" y="18401"/>
                    <a:pt x="17307" y="18511"/>
                    <a:pt x="18913" y="17981"/>
                  </a:cubicBezTo>
                  <a:cubicBezTo>
                    <a:pt x="20282" y="17525"/>
                    <a:pt x="21286" y="16612"/>
                    <a:pt x="22071" y="15553"/>
                  </a:cubicBezTo>
                  <a:cubicBezTo>
                    <a:pt x="22875" y="14440"/>
                    <a:pt x="23276" y="13052"/>
                    <a:pt x="23495" y="11391"/>
                  </a:cubicBezTo>
                  <a:cubicBezTo>
                    <a:pt x="23605" y="10533"/>
                    <a:pt x="23660" y="9712"/>
                    <a:pt x="23842" y="8945"/>
                  </a:cubicBezTo>
                  <a:cubicBezTo>
                    <a:pt x="24371" y="6736"/>
                    <a:pt x="25266" y="4838"/>
                    <a:pt x="27767" y="4491"/>
                  </a:cubicBezTo>
                  <a:cubicBezTo>
                    <a:pt x="27803" y="4655"/>
                    <a:pt x="27840" y="4801"/>
                    <a:pt x="27876" y="4965"/>
                  </a:cubicBezTo>
                  <a:cubicBezTo>
                    <a:pt x="27913" y="5130"/>
                    <a:pt x="27949" y="5294"/>
                    <a:pt x="27949" y="5458"/>
                  </a:cubicBezTo>
                  <a:cubicBezTo>
                    <a:pt x="27913" y="5623"/>
                    <a:pt x="27639" y="5714"/>
                    <a:pt x="27511" y="5805"/>
                  </a:cubicBezTo>
                  <a:cubicBezTo>
                    <a:pt x="27384" y="5933"/>
                    <a:pt x="27238" y="6061"/>
                    <a:pt x="27091" y="6170"/>
                  </a:cubicBezTo>
                  <a:cubicBezTo>
                    <a:pt x="26124" y="7211"/>
                    <a:pt x="25576" y="8708"/>
                    <a:pt x="25302" y="10405"/>
                  </a:cubicBezTo>
                  <a:cubicBezTo>
                    <a:pt x="25156" y="11318"/>
                    <a:pt x="25120" y="12194"/>
                    <a:pt x="24956" y="13052"/>
                  </a:cubicBezTo>
                  <a:cubicBezTo>
                    <a:pt x="24773" y="13819"/>
                    <a:pt x="24518" y="14549"/>
                    <a:pt x="24171" y="15261"/>
                  </a:cubicBezTo>
                  <a:cubicBezTo>
                    <a:pt x="23550" y="16557"/>
                    <a:pt x="22619" y="17689"/>
                    <a:pt x="21451" y="18547"/>
                  </a:cubicBezTo>
                  <a:cubicBezTo>
                    <a:pt x="20191" y="19533"/>
                    <a:pt x="18658" y="20099"/>
                    <a:pt x="17069" y="20172"/>
                  </a:cubicBezTo>
                  <a:cubicBezTo>
                    <a:pt x="14642" y="20281"/>
                    <a:pt x="12250" y="19405"/>
                    <a:pt x="10479" y="17744"/>
                  </a:cubicBezTo>
                  <a:cubicBezTo>
                    <a:pt x="8873" y="16229"/>
                    <a:pt x="7668" y="14312"/>
                    <a:pt x="7029" y="12176"/>
                  </a:cubicBezTo>
                  <a:cubicBezTo>
                    <a:pt x="6518" y="10588"/>
                    <a:pt x="6153" y="8945"/>
                    <a:pt x="5952" y="7266"/>
                  </a:cubicBezTo>
                  <a:cubicBezTo>
                    <a:pt x="4419" y="6992"/>
                    <a:pt x="3031" y="6207"/>
                    <a:pt x="2027" y="5020"/>
                  </a:cubicBezTo>
                  <a:cubicBezTo>
                    <a:pt x="987" y="3870"/>
                    <a:pt x="275" y="2446"/>
                    <a:pt x="1" y="913"/>
                  </a:cubicBezTo>
                  <a:cubicBezTo>
                    <a:pt x="804" y="694"/>
                    <a:pt x="1626" y="493"/>
                    <a:pt x="2484" y="329"/>
                  </a:cubicBezTo>
                  <a:cubicBezTo>
                    <a:pt x="2885" y="1789"/>
                    <a:pt x="3469" y="3085"/>
                    <a:pt x="4437" y="4053"/>
                  </a:cubicBezTo>
                  <a:cubicBezTo>
                    <a:pt x="4912" y="4564"/>
                    <a:pt x="5532" y="4929"/>
                    <a:pt x="6208" y="5111"/>
                  </a:cubicBezTo>
                  <a:cubicBezTo>
                    <a:pt x="6974" y="5276"/>
                    <a:pt x="7796" y="5130"/>
                    <a:pt x="8453" y="4692"/>
                  </a:cubicBezTo>
                  <a:cubicBezTo>
                    <a:pt x="9786" y="3815"/>
                    <a:pt x="10479" y="2136"/>
                    <a:pt x="10698" y="91"/>
                  </a:cubicBezTo>
                  <a:cubicBezTo>
                    <a:pt x="10698" y="55"/>
                    <a:pt x="10717" y="18"/>
                    <a:pt x="10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3587543" y="1464378"/>
              <a:ext cx="306258" cy="319013"/>
            </a:xfrm>
            <a:custGeom>
              <a:avLst/>
              <a:gdLst/>
              <a:ahLst/>
              <a:cxnLst/>
              <a:rect l="l" t="t" r="r" b="b"/>
              <a:pathLst>
                <a:path w="7011" h="7303" extrusionOk="0">
                  <a:moveTo>
                    <a:pt x="3469" y="56"/>
                  </a:moveTo>
                  <a:cubicBezTo>
                    <a:pt x="4473" y="1"/>
                    <a:pt x="5440" y="402"/>
                    <a:pt x="6097" y="1169"/>
                  </a:cubicBezTo>
                  <a:cubicBezTo>
                    <a:pt x="6681" y="1808"/>
                    <a:pt x="6992" y="2629"/>
                    <a:pt x="7010" y="3487"/>
                  </a:cubicBezTo>
                  <a:cubicBezTo>
                    <a:pt x="7010" y="4418"/>
                    <a:pt x="6627" y="5295"/>
                    <a:pt x="5933" y="5915"/>
                  </a:cubicBezTo>
                  <a:cubicBezTo>
                    <a:pt x="5312" y="6518"/>
                    <a:pt x="4546" y="6919"/>
                    <a:pt x="3706" y="7084"/>
                  </a:cubicBezTo>
                  <a:cubicBezTo>
                    <a:pt x="2264" y="7303"/>
                    <a:pt x="1077" y="6372"/>
                    <a:pt x="548" y="5349"/>
                  </a:cubicBezTo>
                  <a:cubicBezTo>
                    <a:pt x="347" y="5003"/>
                    <a:pt x="219" y="4619"/>
                    <a:pt x="164" y="4218"/>
                  </a:cubicBezTo>
                  <a:cubicBezTo>
                    <a:pt x="0" y="2319"/>
                    <a:pt x="949" y="914"/>
                    <a:pt x="2136" y="348"/>
                  </a:cubicBezTo>
                  <a:cubicBezTo>
                    <a:pt x="2556" y="183"/>
                    <a:pt x="3012" y="74"/>
                    <a:pt x="346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3651318" y="1519417"/>
              <a:ext cx="200983" cy="185039"/>
            </a:xfrm>
            <a:custGeom>
              <a:avLst/>
              <a:gdLst/>
              <a:ahLst/>
              <a:cxnLst/>
              <a:rect l="l" t="t" r="r" b="b"/>
              <a:pathLst>
                <a:path w="4601" h="4236" extrusionOk="0">
                  <a:moveTo>
                    <a:pt x="1917" y="110"/>
                  </a:moveTo>
                  <a:cubicBezTo>
                    <a:pt x="2666" y="0"/>
                    <a:pt x="3414" y="347"/>
                    <a:pt x="3834" y="986"/>
                  </a:cubicBezTo>
                  <a:cubicBezTo>
                    <a:pt x="3925" y="1114"/>
                    <a:pt x="3998" y="1260"/>
                    <a:pt x="4071" y="1406"/>
                  </a:cubicBezTo>
                  <a:cubicBezTo>
                    <a:pt x="4601" y="2739"/>
                    <a:pt x="3725" y="4217"/>
                    <a:pt x="2282" y="4236"/>
                  </a:cubicBezTo>
                  <a:cubicBezTo>
                    <a:pt x="1169" y="4236"/>
                    <a:pt x="165" y="3505"/>
                    <a:pt x="55" y="2428"/>
                  </a:cubicBezTo>
                  <a:cubicBezTo>
                    <a:pt x="0" y="1753"/>
                    <a:pt x="256" y="1077"/>
                    <a:pt x="785" y="639"/>
                  </a:cubicBezTo>
                  <a:cubicBezTo>
                    <a:pt x="1096" y="365"/>
                    <a:pt x="1497" y="165"/>
                    <a:pt x="1917" y="1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58"/>
          <p:cNvGrpSpPr/>
          <p:nvPr/>
        </p:nvGrpSpPr>
        <p:grpSpPr>
          <a:xfrm>
            <a:off x="5424858" y="2654896"/>
            <a:ext cx="727013" cy="497802"/>
            <a:chOff x="4549425" y="3498550"/>
            <a:chExt cx="295375" cy="202250"/>
          </a:xfrm>
        </p:grpSpPr>
        <p:sp>
          <p:nvSpPr>
            <p:cNvPr id="649" name="Google Shape;649;p58"/>
            <p:cNvSpPr/>
            <p:nvPr/>
          </p:nvSpPr>
          <p:spPr>
            <a:xfrm>
              <a:off x="4549425" y="3498550"/>
              <a:ext cx="295375" cy="202250"/>
            </a:xfrm>
            <a:custGeom>
              <a:avLst/>
              <a:gdLst/>
              <a:ahLst/>
              <a:cxnLst/>
              <a:rect l="l" t="t" r="r" b="b"/>
              <a:pathLst>
                <a:path w="11815" h="8090" extrusionOk="0">
                  <a:moveTo>
                    <a:pt x="1" y="1"/>
                  </a:moveTo>
                  <a:lnTo>
                    <a:pt x="1" y="8090"/>
                  </a:lnTo>
                  <a:lnTo>
                    <a:pt x="11815" y="809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8"/>
            <p:cNvSpPr/>
            <p:nvPr/>
          </p:nvSpPr>
          <p:spPr>
            <a:xfrm>
              <a:off x="4574450" y="3683025"/>
              <a:ext cx="18125" cy="17775"/>
            </a:xfrm>
            <a:custGeom>
              <a:avLst/>
              <a:gdLst/>
              <a:ahLst/>
              <a:cxnLst/>
              <a:rect l="l" t="t" r="r" b="b"/>
              <a:pathLst>
                <a:path w="725" h="711" extrusionOk="0">
                  <a:moveTo>
                    <a:pt x="0" y="0"/>
                  </a:moveTo>
                  <a:lnTo>
                    <a:pt x="0" y="711"/>
                  </a:lnTo>
                  <a:lnTo>
                    <a:pt x="725" y="711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612500" y="3631925"/>
              <a:ext cx="17775" cy="68875"/>
            </a:xfrm>
            <a:custGeom>
              <a:avLst/>
              <a:gdLst/>
              <a:ahLst/>
              <a:cxnLst/>
              <a:rect l="l" t="t" r="r" b="b"/>
              <a:pathLst>
                <a:path w="711" h="2755" extrusionOk="0">
                  <a:moveTo>
                    <a:pt x="0" y="0"/>
                  </a:moveTo>
                  <a:lnTo>
                    <a:pt x="0" y="2755"/>
                  </a:lnTo>
                  <a:lnTo>
                    <a:pt x="710" y="275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650175" y="3599675"/>
              <a:ext cx="17775" cy="101125"/>
            </a:xfrm>
            <a:custGeom>
              <a:avLst/>
              <a:gdLst/>
              <a:ahLst/>
              <a:cxnLst/>
              <a:rect l="l" t="t" r="r" b="b"/>
              <a:pathLst>
                <a:path w="711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711" y="40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688225" y="3553275"/>
              <a:ext cx="17775" cy="147525"/>
            </a:xfrm>
            <a:custGeom>
              <a:avLst/>
              <a:gdLst/>
              <a:ahLst/>
              <a:cxnLst/>
              <a:rect l="l" t="t" r="r" b="b"/>
              <a:pathLst>
                <a:path w="711" h="5901" extrusionOk="0">
                  <a:moveTo>
                    <a:pt x="1" y="1"/>
                  </a:moveTo>
                  <a:lnTo>
                    <a:pt x="1" y="5901"/>
                  </a:lnTo>
                  <a:lnTo>
                    <a:pt x="711" y="590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725925" y="3517050"/>
              <a:ext cx="17775" cy="183750"/>
            </a:xfrm>
            <a:custGeom>
              <a:avLst/>
              <a:gdLst/>
              <a:ahLst/>
              <a:cxnLst/>
              <a:rect l="l" t="t" r="r" b="b"/>
              <a:pathLst>
                <a:path w="711" h="7350" extrusionOk="0">
                  <a:moveTo>
                    <a:pt x="0" y="0"/>
                  </a:moveTo>
                  <a:lnTo>
                    <a:pt x="0" y="7350"/>
                  </a:lnTo>
                  <a:lnTo>
                    <a:pt x="711" y="735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763600" y="3654025"/>
              <a:ext cx="18150" cy="46775"/>
            </a:xfrm>
            <a:custGeom>
              <a:avLst/>
              <a:gdLst/>
              <a:ahLst/>
              <a:cxnLst/>
              <a:rect l="l" t="t" r="r" b="b"/>
              <a:pathLst>
                <a:path w="726" h="1871" extrusionOk="0">
                  <a:moveTo>
                    <a:pt x="1" y="1"/>
                  </a:moveTo>
                  <a:lnTo>
                    <a:pt x="1" y="1871"/>
                  </a:lnTo>
                  <a:lnTo>
                    <a:pt x="726" y="187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01650" y="3594225"/>
              <a:ext cx="17800" cy="106575"/>
            </a:xfrm>
            <a:custGeom>
              <a:avLst/>
              <a:gdLst/>
              <a:ahLst/>
              <a:cxnLst/>
              <a:rect l="l" t="t" r="r" b="b"/>
              <a:pathLst>
                <a:path w="712" h="4263" extrusionOk="0">
                  <a:moveTo>
                    <a:pt x="1" y="1"/>
                  </a:moveTo>
                  <a:lnTo>
                    <a:pt x="1" y="4263"/>
                  </a:lnTo>
                  <a:lnTo>
                    <a:pt x="711" y="4263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58"/>
          <p:cNvSpPr/>
          <p:nvPr/>
        </p:nvSpPr>
        <p:spPr>
          <a:xfrm flipH="1">
            <a:off x="5506865" y="1176769"/>
            <a:ext cx="533070" cy="497801"/>
          </a:xfrm>
          <a:custGeom>
            <a:avLst/>
            <a:gdLst/>
            <a:ahLst/>
            <a:cxnLst/>
            <a:rect l="l" t="t" r="r" b="b"/>
            <a:pathLst>
              <a:path w="10565" h="9866" extrusionOk="0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58"/>
          <p:cNvSpPr/>
          <p:nvPr/>
        </p:nvSpPr>
        <p:spPr>
          <a:xfrm flipH="1">
            <a:off x="5642945" y="1283132"/>
            <a:ext cx="337149" cy="285683"/>
          </a:xfrm>
          <a:custGeom>
            <a:avLst/>
            <a:gdLst/>
            <a:ahLst/>
            <a:cxnLst/>
            <a:rect l="l" t="t" r="r" b="b"/>
            <a:pathLst>
              <a:path w="6682" h="5662" extrusionOk="0">
                <a:moveTo>
                  <a:pt x="1721" y="1"/>
                </a:moveTo>
                <a:cubicBezTo>
                  <a:pt x="861" y="1"/>
                  <a:pt x="1" y="606"/>
                  <a:pt x="1" y="1700"/>
                </a:cubicBezTo>
                <a:cubicBezTo>
                  <a:pt x="1" y="3599"/>
                  <a:pt x="3341" y="5662"/>
                  <a:pt x="3341" y="5662"/>
                </a:cubicBezTo>
                <a:cubicBezTo>
                  <a:pt x="3341" y="5662"/>
                  <a:pt x="6682" y="3380"/>
                  <a:pt x="6682" y="1700"/>
                </a:cubicBezTo>
                <a:cubicBezTo>
                  <a:pt x="6682" y="769"/>
                  <a:pt x="5915" y="3"/>
                  <a:pt x="4984" y="3"/>
                </a:cubicBezTo>
                <a:cubicBezTo>
                  <a:pt x="4218" y="3"/>
                  <a:pt x="3560" y="496"/>
                  <a:pt x="3341" y="1226"/>
                </a:cubicBezTo>
                <a:cubicBezTo>
                  <a:pt x="3098" y="389"/>
                  <a:pt x="2410" y="1"/>
                  <a:pt x="17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8"/>
          <p:cNvSpPr/>
          <p:nvPr/>
        </p:nvSpPr>
        <p:spPr>
          <a:xfrm flipH="1">
            <a:off x="5676095" y="1377183"/>
            <a:ext cx="283715" cy="105050"/>
          </a:xfrm>
          <a:custGeom>
            <a:avLst/>
            <a:gdLst/>
            <a:ahLst/>
            <a:cxnLst/>
            <a:rect l="l" t="t" r="r" b="b"/>
            <a:pathLst>
              <a:path w="5623" h="2082" extrusionOk="0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8"/>
          <p:cNvSpPr/>
          <p:nvPr/>
        </p:nvSpPr>
        <p:spPr>
          <a:xfrm>
            <a:off x="7307330" y="873441"/>
            <a:ext cx="415313" cy="411096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Multi-class texture analysis in colorectal cancer histology </a:t>
            </a:r>
            <a:endParaRPr sz="4000" dirty="0"/>
          </a:p>
        </p:txBody>
      </p:sp>
      <p:sp>
        <p:nvSpPr>
          <p:cNvPr id="663" name="Google Shape;663;p58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8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8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8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58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15975" y="430675"/>
            <a:ext cx="8848196" cy="468000"/>
          </a:xfrm>
        </p:spPr>
        <p:txBody>
          <a:bodyPr/>
          <a:lstStyle/>
          <a:p>
            <a:pPr lvl="0"/>
            <a:r>
              <a:rPr lang="en-US" dirty="0"/>
              <a:t>Combination 8: VGG16+ </a:t>
            </a:r>
            <a:r>
              <a:rPr lang="en-US" dirty="0" err="1"/>
              <a:t>Softmax</a:t>
            </a:r>
            <a:r>
              <a:rPr lang="en-US" dirty="0"/>
              <a:t>  </a:t>
            </a:r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4" name="מלבן 643">
            <a:extLst>
              <a:ext uri="{FF2B5EF4-FFF2-40B4-BE49-F238E27FC236}">
                <a16:creationId xmlns:a16="http://schemas.microsoft.com/office/drawing/2014/main" id="{CCCA2137-DFDF-4BB0-AA8F-9DAC312A0BB7}"/>
              </a:ext>
            </a:extLst>
          </p:cNvPr>
          <p:cNvSpPr/>
          <p:nvPr/>
        </p:nvSpPr>
        <p:spPr>
          <a:xfrm>
            <a:off x="7106598" y="1746488"/>
            <a:ext cx="2298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Training accuracy: 99.85%</a:t>
            </a:r>
          </a:p>
          <a:p>
            <a:r>
              <a:rPr lang="en-US" sz="1200" dirty="0"/>
              <a:t>Testing accuracy: 86.50%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14A4813-BE64-439E-9782-7547BBABDC23}"/>
              </a:ext>
            </a:extLst>
          </p:cNvPr>
          <p:cNvSpPr/>
          <p:nvPr/>
        </p:nvSpPr>
        <p:spPr>
          <a:xfrm>
            <a:off x="100764" y="4257404"/>
            <a:ext cx="692381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1">
              <a:buClrTx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Dimensionality reduction: applying VGG16 to 32x32 images and then flattening results in an 8192-D feature space.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Classifier: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classifier (optimizer= '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’, loss = '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categorical_crossentropy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metrics=['accuracy’], epochs=50,verbose=1,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=64).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4B8A3E42-8064-41E6-954B-2D32AD3DA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7390"/>
            <a:ext cx="9143995" cy="650383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00BEE9D-90A9-44E8-86C9-BFD6530CF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758" y="2208153"/>
            <a:ext cx="3388237" cy="162326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646B0DC0-0F86-4459-BBE9-0D971F835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597" y="1747775"/>
            <a:ext cx="2613974" cy="229663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B1265935-C223-41F0-932C-D7E817BB1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816967"/>
            <a:ext cx="2914041" cy="19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1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15975" y="430675"/>
            <a:ext cx="8848196" cy="468000"/>
          </a:xfrm>
        </p:spPr>
        <p:txBody>
          <a:bodyPr/>
          <a:lstStyle/>
          <a:p>
            <a:pPr lvl="0"/>
            <a:r>
              <a:rPr lang="en-US" dirty="0"/>
              <a:t>Combination 9: VGG16 + NN  </a:t>
            </a:r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4" name="מלבן 643">
            <a:extLst>
              <a:ext uri="{FF2B5EF4-FFF2-40B4-BE49-F238E27FC236}">
                <a16:creationId xmlns:a16="http://schemas.microsoft.com/office/drawing/2014/main" id="{CCCA2137-DFDF-4BB0-AA8F-9DAC312A0BB7}"/>
              </a:ext>
            </a:extLst>
          </p:cNvPr>
          <p:cNvSpPr/>
          <p:nvPr/>
        </p:nvSpPr>
        <p:spPr>
          <a:xfrm>
            <a:off x="7106598" y="1746488"/>
            <a:ext cx="2298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Training accuracy: 99.90%</a:t>
            </a:r>
          </a:p>
          <a:p>
            <a:r>
              <a:rPr lang="en-US" sz="1200" dirty="0"/>
              <a:t>Testing accuracy: 87.10%</a:t>
            </a:r>
          </a:p>
          <a:p>
            <a:endParaRPr lang="en-IL" sz="12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B922D95-2F60-47BA-9445-17C227266261}"/>
              </a:ext>
            </a:extLst>
          </p:cNvPr>
          <p:cNvSpPr/>
          <p:nvPr/>
        </p:nvSpPr>
        <p:spPr>
          <a:xfrm>
            <a:off x="56707" y="4216272"/>
            <a:ext cx="669851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1">
              <a:buClrTx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Dimensionality reduction: applying VGG16 to 32x32 images and then flattening results in an 8192-D feature space.</a:t>
            </a:r>
          </a:p>
          <a:p>
            <a:pPr lvl="0" rtl="1">
              <a:buClrTx/>
            </a:pPr>
            <a:r>
              <a:rPr lang="en-US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Classifier: neural network classifier (activation=</a:t>
            </a:r>
            <a:r>
              <a:rPr lang="en-US" sz="11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relu</a:t>
            </a:r>
            <a:r>
              <a:rPr lang="en-US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activation=</a:t>
            </a:r>
            <a:r>
              <a:rPr lang="en-US" sz="11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softmax</a:t>
            </a:r>
            <a:r>
              <a:rPr lang="en-US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</a:t>
            </a:r>
            <a:r>
              <a:rPr lang="en-US" sz="1100" kern="1200" dirty="0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optimizer= '</a:t>
            </a:r>
            <a:r>
              <a:rPr lang="en-US" sz="1100" kern="1200" dirty="0" err="1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adam</a:t>
            </a:r>
            <a:r>
              <a:rPr lang="en-US" sz="1100" kern="1200" dirty="0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’, </a:t>
            </a:r>
          </a:p>
          <a:p>
            <a:pPr lvl="0" rtl="1">
              <a:buClrTx/>
            </a:pPr>
            <a:r>
              <a:rPr lang="en-US" sz="1100" kern="1200" dirty="0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loss = '</a:t>
            </a:r>
            <a:r>
              <a:rPr lang="en-US" sz="1100" kern="1200" dirty="0" err="1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categorical_crossentropy</a:t>
            </a:r>
            <a:r>
              <a:rPr lang="en-US" sz="1100" kern="1200" dirty="0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, metrics=['accuracy’], epochs=50,verbose=1, </a:t>
            </a:r>
            <a:r>
              <a:rPr lang="en-US" sz="1100" kern="1200" dirty="0" err="1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batch_size</a:t>
            </a:r>
            <a:r>
              <a:rPr lang="en-US" sz="1100" kern="1200" dirty="0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=64).</a:t>
            </a:r>
            <a:endParaRPr lang="en-US" sz="11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6A448C4D-5A50-4F60-9686-C2EC4431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525" y="2193498"/>
            <a:ext cx="3246467" cy="150679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04EC223-7E85-4080-9F94-8B4A1DA0C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296" y="1746488"/>
            <a:ext cx="2505964" cy="220173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EA67BA0B-18BB-4FA6-8352-3CF6A4C02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7" y="1780224"/>
            <a:ext cx="2994902" cy="205364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E35F65C-FC95-4DF8-8490-E16F8AC1A8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07868"/>
            <a:ext cx="9143991" cy="6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6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Summary:</a:t>
            </a:r>
            <a:endParaRPr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8F5B9625-CDDC-4579-B29B-B3B71B071C50}"/>
              </a:ext>
            </a:extLst>
          </p:cNvPr>
          <p:cNvSpPr/>
          <p:nvPr/>
        </p:nvSpPr>
        <p:spPr>
          <a:xfrm>
            <a:off x="396949" y="1086728"/>
            <a:ext cx="874705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100" dirty="0">
                <a:latin typeface="Montserrat" panose="00000500000000000000" pitchFamily="2" charset="0"/>
              </a:rPr>
              <a:t>In our experiments, </a:t>
            </a:r>
            <a:r>
              <a:rPr lang="en-US" sz="1100" b="1" dirty="0">
                <a:latin typeface="Montserrat" panose="00000500000000000000" pitchFamily="2" charset="0"/>
              </a:rPr>
              <a:t>combination number 9</a:t>
            </a:r>
            <a:r>
              <a:rPr lang="en-US" sz="1100" dirty="0">
                <a:latin typeface="Montserrat" panose="00000500000000000000" pitchFamily="2" charset="0"/>
              </a:rPr>
              <a:t>, which involved dimensionality reduction using VGG16 + Neural Network model, demonstrated the best performance. It achieved a training accuracy of 99.90% and a testing accuracy of 87.10%, marking it as the most successful configuration in relation to the rest of combinations according to it’s both scores and the confusion matrix table results. </a:t>
            </a:r>
          </a:p>
          <a:p>
            <a:pPr marL="0" lvl="0" indent="0">
              <a:buNone/>
            </a:pPr>
            <a:endParaRPr lang="en-US" sz="1100" b="1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1100" dirty="0">
                <a:latin typeface="Montserrat" panose="00000500000000000000" pitchFamily="2" charset="0"/>
              </a:rPr>
              <a:t>To further enhance the results in future work, we propose the following strategies:</a:t>
            </a:r>
          </a:p>
          <a:p>
            <a:endParaRPr lang="en-US" sz="1100" dirty="0">
              <a:latin typeface="Montserrat" panose="00000500000000000000" pitchFamily="2" charset="0"/>
            </a:endParaRPr>
          </a:p>
          <a:p>
            <a:r>
              <a:rPr lang="en-US" sz="1100" b="1" dirty="0">
                <a:latin typeface="Montserrat" panose="00000500000000000000" pitchFamily="2" charset="0"/>
              </a:rPr>
              <a:t>1. </a:t>
            </a:r>
            <a:r>
              <a:rPr lang="en-US" sz="1100" b="1" u="sng" dirty="0">
                <a:latin typeface="Montserrat" panose="00000500000000000000" pitchFamily="2" charset="0"/>
              </a:rPr>
              <a:t>Increase Training Data</a:t>
            </a:r>
            <a:r>
              <a:rPr lang="en-US" sz="1100" b="1" dirty="0">
                <a:latin typeface="Montserrat" panose="00000500000000000000" pitchFamily="2" charset="0"/>
              </a:rPr>
              <a:t>:</a:t>
            </a:r>
            <a:r>
              <a:rPr lang="en-US" sz="1100" dirty="0">
                <a:latin typeface="Montserrat" panose="00000500000000000000" pitchFamily="2" charset="0"/>
              </a:rPr>
              <a:t> Generating more training examples using </a:t>
            </a:r>
            <a:r>
              <a:rPr lang="en-US" sz="1100" b="1" dirty="0">
                <a:latin typeface="Montserrat" panose="00000500000000000000" pitchFamily="2" charset="0"/>
              </a:rPr>
              <a:t>data augmentation</a:t>
            </a:r>
            <a:r>
              <a:rPr lang="en-US" sz="1100" dirty="0">
                <a:latin typeface="Montserrat" panose="00000500000000000000" pitchFamily="2" charset="0"/>
              </a:rPr>
              <a:t> method. This involves techniques like rotation, scaling, and flipping the images in the train data, to provide the model with a more diverse set of samples.</a:t>
            </a:r>
          </a:p>
          <a:p>
            <a:endParaRPr lang="en-US" sz="1100" dirty="0">
              <a:latin typeface="Montserrat" panose="00000500000000000000" pitchFamily="2" charset="0"/>
            </a:endParaRPr>
          </a:p>
          <a:p>
            <a:r>
              <a:rPr lang="en-US" sz="1100" b="1" dirty="0">
                <a:latin typeface="Montserrat" panose="00000500000000000000" pitchFamily="2" charset="0"/>
              </a:rPr>
              <a:t>2. </a:t>
            </a:r>
            <a:r>
              <a:rPr lang="en-US" sz="1100" b="1" u="sng" dirty="0">
                <a:latin typeface="Montserrat" panose="00000500000000000000" pitchFamily="2" charset="0"/>
              </a:rPr>
              <a:t>Optimize Hyperparameters</a:t>
            </a:r>
            <a:r>
              <a:rPr lang="en-US" sz="1100" b="1" dirty="0">
                <a:latin typeface="Montserrat" panose="00000500000000000000" pitchFamily="2" charset="0"/>
              </a:rPr>
              <a:t>:</a:t>
            </a:r>
            <a:r>
              <a:rPr lang="en-US" sz="1100" dirty="0">
                <a:latin typeface="Montserrat" panose="00000500000000000000" pitchFamily="2" charset="0"/>
              </a:rPr>
              <a:t> Fine-tune settings like learning rates, batch sizes, and regularization terms to strike the right balance between accuracy and stability.</a:t>
            </a:r>
          </a:p>
          <a:p>
            <a:endParaRPr lang="en-US" sz="1100" dirty="0">
              <a:latin typeface="Montserrat" panose="00000500000000000000" pitchFamily="2" charset="0"/>
            </a:endParaRPr>
          </a:p>
          <a:p>
            <a:r>
              <a:rPr lang="en-US" sz="1100" b="1" dirty="0">
                <a:latin typeface="Montserrat" panose="00000500000000000000" pitchFamily="2" charset="0"/>
              </a:rPr>
              <a:t>3. </a:t>
            </a:r>
            <a:r>
              <a:rPr lang="en-US" sz="1100" b="1" u="sng" dirty="0">
                <a:latin typeface="Montserrat" panose="00000500000000000000" pitchFamily="2" charset="0"/>
              </a:rPr>
              <a:t>Explore Different Combinations</a:t>
            </a:r>
            <a:r>
              <a:rPr lang="en-US" sz="1100" b="1" dirty="0">
                <a:latin typeface="Montserrat" panose="00000500000000000000" pitchFamily="2" charset="0"/>
              </a:rPr>
              <a:t>:</a:t>
            </a:r>
            <a:r>
              <a:rPr lang="en-US" sz="1100" dirty="0">
                <a:latin typeface="Montserrat" panose="00000500000000000000" pitchFamily="2" charset="0"/>
              </a:rPr>
              <a:t> Trying various combinations of reduction methods and classifiers to find potentially more effective configurations tailored to the dataset.</a:t>
            </a:r>
          </a:p>
          <a:p>
            <a:endParaRPr lang="en-US" sz="1100" dirty="0">
              <a:latin typeface="Montserrat" panose="00000500000000000000" pitchFamily="2" charset="0"/>
            </a:endParaRPr>
          </a:p>
          <a:p>
            <a:r>
              <a:rPr lang="en-US" sz="1100" b="1" dirty="0">
                <a:latin typeface="Montserrat" panose="00000500000000000000" pitchFamily="2" charset="0"/>
              </a:rPr>
              <a:t>4. </a:t>
            </a:r>
            <a:r>
              <a:rPr lang="en-US" sz="1100" b="1" u="sng" dirty="0">
                <a:latin typeface="Montserrat" panose="00000500000000000000" pitchFamily="2" charset="0"/>
              </a:rPr>
              <a:t>Ensemble Learning</a:t>
            </a:r>
            <a:r>
              <a:rPr lang="en-US" sz="1100" b="1" dirty="0">
                <a:latin typeface="Montserrat" panose="00000500000000000000" pitchFamily="2" charset="0"/>
              </a:rPr>
              <a:t>:</a:t>
            </a:r>
            <a:r>
              <a:rPr lang="en-US" sz="1100" dirty="0">
                <a:latin typeface="Montserrat" panose="00000500000000000000" pitchFamily="2" charset="0"/>
              </a:rPr>
              <a:t> Combining multiple models to leverage their collective predictive power. This can lead to improved accuracy and robustness by aggregating the strengths of different models.</a:t>
            </a:r>
          </a:p>
          <a:p>
            <a:endParaRPr lang="en-US" sz="1100" dirty="0">
              <a:latin typeface="Montserrat" panose="00000500000000000000" pitchFamily="2" charset="0"/>
            </a:endParaRPr>
          </a:p>
          <a:p>
            <a:r>
              <a:rPr lang="en-US" sz="1100" dirty="0">
                <a:latin typeface="Montserrat" panose="00000500000000000000" pitchFamily="2" charset="0"/>
              </a:rPr>
              <a:t>By implementing these strategies, we aim to elevate and improve the accuracy and reliability of our classification model.</a:t>
            </a:r>
          </a:p>
          <a:p>
            <a:pPr marL="0" lvl="0" indent="0">
              <a:buNone/>
            </a:pPr>
            <a:endParaRPr lang="en-US" sz="1100" b="1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Summary:</a:t>
            </a:r>
            <a:endParaRPr dirty="0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98776ABE-463F-4E29-913E-5234D380C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285" y="572526"/>
            <a:ext cx="5082715" cy="1672846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FE162A11-1C36-4C27-9124-52AD49C0F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285" y="2571750"/>
            <a:ext cx="5046469" cy="22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5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>
            <a:spLocks noGrp="1"/>
          </p:cNvSpPr>
          <p:nvPr>
            <p:ph type="title"/>
          </p:nvPr>
        </p:nvSpPr>
        <p:spPr>
          <a:xfrm>
            <a:off x="714300" y="201999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The End!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8879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/>
          <p:cNvSpPr txBox="1">
            <a:spLocks noGrp="1"/>
          </p:cNvSpPr>
          <p:nvPr>
            <p:ph type="subTitle" idx="1"/>
          </p:nvPr>
        </p:nvSpPr>
        <p:spPr>
          <a:xfrm>
            <a:off x="714300" y="937967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Dataset Description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The dataset comprises histological images of colorectal tissue samples sourced from the research article titled "A novel representation of breast tissue histology for diagnosis" .The data (5000 samples ) was divided into two subsets: a training set, which encompasses 80% of the data (4000), and a test set, constituting the remaining 20% (1000).</a:t>
            </a:r>
          </a:p>
          <a:p>
            <a:pPr marL="0" lvl="0" indent="0">
              <a:buNone/>
            </a:pP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Preprocessing Steps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 </a:t>
            </a:r>
          </a:p>
          <a:p>
            <a:pPr marL="0" lvl="0" indent="0">
              <a:buNone/>
            </a:pP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228600" lvl="0" indent="-228600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Loaded the dataset using the ‘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tensorflow_datasets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’ library, focusing on the training split.</a:t>
            </a:r>
          </a:p>
          <a:p>
            <a:pPr marL="228600" lvl="0" indent="-228600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Verified data dimensions with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X.shape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, indicating the number of samples, image height, width, and channels.</a:t>
            </a:r>
          </a:p>
          <a:p>
            <a:pPr marL="228600" lvl="0" indent="-228600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Flattened labels to simplify handling, resulting in ‘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y_train.shape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’ for training samples and ‘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y_test.shape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’ for test samples.</a:t>
            </a:r>
          </a:p>
          <a:p>
            <a:pPr marL="228600" lvl="0" indent="-228600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Transformed data type from uint8 to float32, and normalized pixel values to a range between 0.0 and 1.0.</a:t>
            </a:r>
          </a:p>
          <a:p>
            <a:pPr marL="228600" lvl="0" indent="-228600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Defined eight class names for labels, including categories like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Tumour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 epithelium, Simple stroma, and Immune cells.</a:t>
            </a:r>
          </a:p>
          <a:p>
            <a:pPr marL="0" lvl="0" indent="0">
              <a:buNone/>
            </a:pP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Nine experiments were performed on this dataset, involving various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downsampling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 methods (32x32 pixels, PCA to 256-D, VGG-16) and classifiers (SVM,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Softmax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, Neural Network with 128-D dense layer).</a:t>
            </a:r>
          </a:p>
          <a:p>
            <a:pPr marL="0" lvl="0" indent="0">
              <a:buNone/>
            </a:pPr>
            <a:endParaRPr lang="en-US" sz="11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</a:rPr>
              <a:t>Project Objective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Develop a robust machine learning model for accurate colorectal tissue classification. Train on the dataset and evaluate on a separate test set for medical diagnostic and research applications.</a:t>
            </a:r>
            <a:endParaRPr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73" name="Google Shape;673;p59"/>
          <p:cNvSpPr txBox="1">
            <a:spLocks noGrp="1"/>
          </p:cNvSpPr>
          <p:nvPr>
            <p:ph type="title"/>
          </p:nvPr>
        </p:nvSpPr>
        <p:spPr>
          <a:xfrm>
            <a:off x="714300" y="469967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Dataset: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15975" y="430675"/>
            <a:ext cx="8848196" cy="468000"/>
          </a:xfrm>
        </p:spPr>
        <p:txBody>
          <a:bodyPr/>
          <a:lstStyle/>
          <a:p>
            <a:pPr lvl="0"/>
            <a:r>
              <a:rPr lang="en-US" dirty="0"/>
              <a:t>Combination 1: </a:t>
            </a:r>
            <a:r>
              <a:rPr lang="en-US" dirty="0" err="1"/>
              <a:t>Downsampling</a:t>
            </a:r>
            <a:r>
              <a:rPr lang="en-US" dirty="0"/>
              <a:t> to 32X32 + SVM  </a:t>
            </a:r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43" name="תמונה 642">
            <a:extLst>
              <a:ext uri="{FF2B5EF4-FFF2-40B4-BE49-F238E27FC236}">
                <a16:creationId xmlns:a16="http://schemas.microsoft.com/office/drawing/2014/main" id="{83FCA285-AD87-465E-B988-A82D11463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3474"/>
            <a:ext cx="9143995" cy="727656"/>
          </a:xfrm>
          <a:prstGeom prst="rect">
            <a:avLst/>
          </a:prstGeom>
        </p:spPr>
      </p:pic>
      <p:sp>
        <p:nvSpPr>
          <p:cNvPr id="644" name="מלבן 643">
            <a:extLst>
              <a:ext uri="{FF2B5EF4-FFF2-40B4-BE49-F238E27FC236}">
                <a16:creationId xmlns:a16="http://schemas.microsoft.com/office/drawing/2014/main" id="{CCCA2137-DFDF-4BB0-AA8F-9DAC312A0BB7}"/>
              </a:ext>
            </a:extLst>
          </p:cNvPr>
          <p:cNvSpPr/>
          <p:nvPr/>
        </p:nvSpPr>
        <p:spPr>
          <a:xfrm>
            <a:off x="7106598" y="1746488"/>
            <a:ext cx="2298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Training accuracy: 82.88%</a:t>
            </a:r>
          </a:p>
          <a:p>
            <a:r>
              <a:rPr lang="en-US" sz="1200" dirty="0"/>
              <a:t>Testing accuracy: 68.80%</a:t>
            </a:r>
            <a:endParaRPr lang="en-IL" sz="1200" dirty="0"/>
          </a:p>
        </p:txBody>
      </p:sp>
      <p:pic>
        <p:nvPicPr>
          <p:cNvPr id="645" name="תמונה 644">
            <a:extLst>
              <a:ext uri="{FF2B5EF4-FFF2-40B4-BE49-F238E27FC236}">
                <a16:creationId xmlns:a16="http://schemas.microsoft.com/office/drawing/2014/main" id="{C9186FC1-757B-449A-8213-DA48B492A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371" y="1750722"/>
            <a:ext cx="3173227" cy="2787991"/>
          </a:xfrm>
          <a:prstGeom prst="rect">
            <a:avLst/>
          </a:prstGeom>
        </p:spPr>
      </p:pic>
      <p:pic>
        <p:nvPicPr>
          <p:cNvPr id="646" name="תמונה 645">
            <a:extLst>
              <a:ext uri="{FF2B5EF4-FFF2-40B4-BE49-F238E27FC236}">
                <a16:creationId xmlns:a16="http://schemas.microsoft.com/office/drawing/2014/main" id="{C95B7BAE-10F1-4891-9C36-0F3636381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2" y="1855929"/>
            <a:ext cx="3785717" cy="2625271"/>
          </a:xfrm>
          <a:prstGeom prst="rect">
            <a:avLst/>
          </a:prstGeom>
        </p:spPr>
      </p:pic>
      <p:sp>
        <p:nvSpPr>
          <p:cNvPr id="647" name="מלבן 646">
            <a:extLst>
              <a:ext uri="{FF2B5EF4-FFF2-40B4-BE49-F238E27FC236}">
                <a16:creationId xmlns:a16="http://schemas.microsoft.com/office/drawing/2014/main" id="{A9609482-84A7-4BE3-9464-5D381A1D4108}"/>
              </a:ext>
            </a:extLst>
          </p:cNvPr>
          <p:cNvSpPr/>
          <p:nvPr/>
        </p:nvSpPr>
        <p:spPr>
          <a:xfrm>
            <a:off x="71972" y="4481200"/>
            <a:ext cx="74095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rtl="1">
              <a:buClrTx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Dimensionality reduction: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downsampling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images to 32x32 pixels and then flattening results in a 3072-D feature space.</a:t>
            </a:r>
          </a:p>
          <a:p>
            <a:pPr marL="457200" lvl="1" rtl="1">
              <a:buClrTx/>
            </a:pPr>
            <a:r>
              <a:rPr lang="en-US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Classifier: SVM classifier (C=0.01, kernel=linear).</a:t>
            </a:r>
          </a:p>
          <a:p>
            <a:pPr marL="457200" lvl="1" rtl="1">
              <a:buClrTx/>
            </a:pPr>
            <a:r>
              <a:rPr lang="en-US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We built a function for finding the best hyperparameter C from these values: 0.01, 0.1, 1, 10.</a:t>
            </a:r>
            <a:endParaRPr lang="he-IL" sz="1100" kern="1200" dirty="0">
              <a:solidFill>
                <a:prstClr val="black"/>
              </a:solidFill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15975" y="430675"/>
            <a:ext cx="8848196" cy="468000"/>
          </a:xfrm>
        </p:spPr>
        <p:txBody>
          <a:bodyPr/>
          <a:lstStyle/>
          <a:p>
            <a:pPr lvl="0"/>
            <a:r>
              <a:rPr lang="en-US" dirty="0"/>
              <a:t>Combination 2: </a:t>
            </a:r>
            <a:r>
              <a:rPr lang="en-US" dirty="0" err="1"/>
              <a:t>Downsampling</a:t>
            </a:r>
            <a:r>
              <a:rPr lang="en-US" dirty="0"/>
              <a:t> to 32X32 + </a:t>
            </a:r>
            <a:r>
              <a:rPr lang="en-US" dirty="0" err="1"/>
              <a:t>Softmax</a:t>
            </a:r>
            <a:r>
              <a:rPr lang="en-US" dirty="0"/>
              <a:t>  </a:t>
            </a:r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4" name="מלבן 643">
            <a:extLst>
              <a:ext uri="{FF2B5EF4-FFF2-40B4-BE49-F238E27FC236}">
                <a16:creationId xmlns:a16="http://schemas.microsoft.com/office/drawing/2014/main" id="{CCCA2137-DFDF-4BB0-AA8F-9DAC312A0BB7}"/>
              </a:ext>
            </a:extLst>
          </p:cNvPr>
          <p:cNvSpPr/>
          <p:nvPr/>
        </p:nvSpPr>
        <p:spPr>
          <a:xfrm>
            <a:off x="7106598" y="1746488"/>
            <a:ext cx="2298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Training accuracy: 79.98%</a:t>
            </a:r>
          </a:p>
          <a:p>
            <a:r>
              <a:rPr lang="en-US" sz="1200" dirty="0"/>
              <a:t>Testing accuracy: 48.30%</a:t>
            </a:r>
          </a:p>
          <a:p>
            <a:r>
              <a:rPr lang="en-US" sz="1200" b="1" dirty="0"/>
              <a:t>*Significant overfitting</a:t>
            </a:r>
            <a:endParaRPr lang="en-IL" sz="1200" b="1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FC14C46D-8079-4900-A159-499C1F60F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6450"/>
            <a:ext cx="9144000" cy="74697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0447C5D9-5936-4F9B-9D6A-06EBED2B5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298" y="2376975"/>
            <a:ext cx="2863702" cy="1594906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2F788536-F970-4DE9-9C11-470338210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777" y="1821200"/>
            <a:ext cx="2723450" cy="239281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941850C-A068-4327-887B-2DDD45724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91" y="1845161"/>
            <a:ext cx="2841615" cy="1970567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F14A4813-BE64-439E-9782-7547BBABDC23}"/>
              </a:ext>
            </a:extLst>
          </p:cNvPr>
          <p:cNvSpPr/>
          <p:nvPr/>
        </p:nvSpPr>
        <p:spPr>
          <a:xfrm>
            <a:off x="100764" y="4257404"/>
            <a:ext cx="73774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rtl="1">
              <a:buClrTx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Dimensionality reduction: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downsampling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images to 32x32 pixels and then flattening results in a 3072-D feature space.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Classifier: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classifier (optimizer= '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’, loss = '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categorical_crossentropy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metrics=['accuracy’], epochs=50,verbose=1,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=64).</a:t>
            </a:r>
          </a:p>
        </p:txBody>
      </p:sp>
    </p:spTree>
    <p:extLst>
      <p:ext uri="{BB962C8B-B14F-4D97-AF65-F5344CB8AC3E}">
        <p14:creationId xmlns:p14="http://schemas.microsoft.com/office/powerpoint/2010/main" val="4924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15975" y="430675"/>
            <a:ext cx="8848196" cy="468000"/>
          </a:xfrm>
        </p:spPr>
        <p:txBody>
          <a:bodyPr/>
          <a:lstStyle/>
          <a:p>
            <a:pPr lvl="0"/>
            <a:r>
              <a:rPr lang="en-US" dirty="0"/>
              <a:t>Combination 3: </a:t>
            </a:r>
            <a:r>
              <a:rPr lang="en-US" dirty="0" err="1"/>
              <a:t>Downsampling</a:t>
            </a:r>
            <a:r>
              <a:rPr lang="en-US" dirty="0"/>
              <a:t> to 32X32 + NN  </a:t>
            </a:r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4" name="מלבן 643">
            <a:extLst>
              <a:ext uri="{FF2B5EF4-FFF2-40B4-BE49-F238E27FC236}">
                <a16:creationId xmlns:a16="http://schemas.microsoft.com/office/drawing/2014/main" id="{CCCA2137-DFDF-4BB0-AA8F-9DAC312A0BB7}"/>
              </a:ext>
            </a:extLst>
          </p:cNvPr>
          <p:cNvSpPr/>
          <p:nvPr/>
        </p:nvSpPr>
        <p:spPr>
          <a:xfrm>
            <a:off x="7106598" y="1746488"/>
            <a:ext cx="2298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Training accuracy: 83.38%</a:t>
            </a:r>
          </a:p>
          <a:p>
            <a:r>
              <a:rPr lang="en-US" sz="1200" dirty="0"/>
              <a:t>Testing accuracy: 56.30%</a:t>
            </a:r>
          </a:p>
          <a:p>
            <a:r>
              <a:rPr lang="en-US" sz="1200" b="1" dirty="0"/>
              <a:t>*Significant overfitting</a:t>
            </a:r>
            <a:endParaRPr lang="en-IL" sz="1200" b="1" dirty="0"/>
          </a:p>
          <a:p>
            <a:endParaRPr lang="en-IL" sz="1200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229402E5-5E1B-4254-88BA-55DCEF9FB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38150"/>
            <a:ext cx="9143995" cy="708338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9A732DF4-0BC9-43DD-B8BC-BC44E43D0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032" y="2457574"/>
            <a:ext cx="2884961" cy="1416239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97E99853-C817-4861-8AD9-B253B9C00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833" y="1819737"/>
            <a:ext cx="2601432" cy="228561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2D52DD7-F676-4AB3-B267-689F60EE6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833" y="1807256"/>
            <a:ext cx="2974496" cy="2062716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1B922D95-2F60-47BA-9445-17C227266261}"/>
              </a:ext>
            </a:extLst>
          </p:cNvPr>
          <p:cNvSpPr/>
          <p:nvPr/>
        </p:nvSpPr>
        <p:spPr>
          <a:xfrm>
            <a:off x="56706" y="4216272"/>
            <a:ext cx="75562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rtl="1">
              <a:buClrTx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Dimensionality reduction: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downsampling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images to 32x32 pixels and then flattening results in a 3072-D feature space.</a:t>
            </a:r>
          </a:p>
          <a:p>
            <a:pPr lvl="0" rtl="1">
              <a:buClrTx/>
            </a:pPr>
            <a:r>
              <a:rPr lang="en-US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Classifier: neural network classifier (activation=</a:t>
            </a:r>
            <a:r>
              <a:rPr lang="en-US" sz="11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relu</a:t>
            </a:r>
            <a:r>
              <a:rPr lang="en-US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activation=</a:t>
            </a:r>
            <a:r>
              <a:rPr lang="en-US" sz="11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softmax</a:t>
            </a:r>
            <a:r>
              <a:rPr lang="en-US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</a:t>
            </a:r>
            <a:r>
              <a:rPr lang="en-US" sz="1100" kern="1200" dirty="0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optimizer= '</a:t>
            </a:r>
            <a:r>
              <a:rPr lang="en-US" sz="1100" kern="1200" dirty="0" err="1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adam</a:t>
            </a:r>
            <a:r>
              <a:rPr lang="en-US" sz="1100" kern="1200" dirty="0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’, </a:t>
            </a:r>
          </a:p>
          <a:p>
            <a:pPr lvl="0" rtl="1">
              <a:buClrTx/>
            </a:pPr>
            <a:r>
              <a:rPr lang="en-US" sz="1100" kern="1200" dirty="0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loss = '</a:t>
            </a:r>
            <a:r>
              <a:rPr lang="en-US" sz="1100" kern="1200" dirty="0" err="1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categorical_crossentropy</a:t>
            </a:r>
            <a:r>
              <a:rPr lang="en-US" sz="1100" kern="1200" dirty="0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, metrics=['accuracy’], epochs=50,verbose=1, </a:t>
            </a:r>
            <a:r>
              <a:rPr lang="en-US" sz="1100" kern="1200" dirty="0" err="1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batch_size</a:t>
            </a:r>
            <a:r>
              <a:rPr lang="en-US" sz="1100" kern="1200" dirty="0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=64).</a:t>
            </a:r>
            <a:endParaRPr lang="en-US" sz="11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81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15975" y="430675"/>
            <a:ext cx="8848196" cy="468000"/>
          </a:xfrm>
        </p:spPr>
        <p:txBody>
          <a:bodyPr/>
          <a:lstStyle/>
          <a:p>
            <a:pPr lvl="0"/>
            <a:r>
              <a:rPr lang="en-US" dirty="0"/>
              <a:t>Combination 4: PCA + SVM  </a:t>
            </a:r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4" name="מלבן 643">
            <a:extLst>
              <a:ext uri="{FF2B5EF4-FFF2-40B4-BE49-F238E27FC236}">
                <a16:creationId xmlns:a16="http://schemas.microsoft.com/office/drawing/2014/main" id="{CCCA2137-DFDF-4BB0-AA8F-9DAC312A0BB7}"/>
              </a:ext>
            </a:extLst>
          </p:cNvPr>
          <p:cNvSpPr/>
          <p:nvPr/>
        </p:nvSpPr>
        <p:spPr>
          <a:xfrm>
            <a:off x="7106598" y="1746488"/>
            <a:ext cx="2298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Training accuracy: 85.00%</a:t>
            </a:r>
          </a:p>
          <a:p>
            <a:r>
              <a:rPr lang="en-US" sz="1200" dirty="0"/>
              <a:t>Testing accuracy: 63.50%</a:t>
            </a:r>
            <a:endParaRPr lang="en-IL" sz="1200" dirty="0"/>
          </a:p>
        </p:txBody>
      </p:sp>
      <p:sp>
        <p:nvSpPr>
          <p:cNvPr id="647" name="מלבן 646">
            <a:extLst>
              <a:ext uri="{FF2B5EF4-FFF2-40B4-BE49-F238E27FC236}">
                <a16:creationId xmlns:a16="http://schemas.microsoft.com/office/drawing/2014/main" id="{A9609482-84A7-4BE3-9464-5D381A1D4108}"/>
              </a:ext>
            </a:extLst>
          </p:cNvPr>
          <p:cNvSpPr/>
          <p:nvPr/>
        </p:nvSpPr>
        <p:spPr>
          <a:xfrm>
            <a:off x="71972" y="4481200"/>
            <a:ext cx="74095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1">
              <a:buClrTx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Dimensionality reduction: applying PCA to reduce to 256 dimensions and then reshaping results in a 3072-D feature space.</a:t>
            </a:r>
          </a:p>
          <a:p>
            <a:pPr marL="457200" lvl="1" rtl="1">
              <a:buClrTx/>
            </a:pPr>
            <a:r>
              <a:rPr lang="en-US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Classifier: SVM classifier (C=0.01, kernel=linear).</a:t>
            </a:r>
          </a:p>
          <a:p>
            <a:pPr marL="457200" lvl="1" rtl="1">
              <a:buClrTx/>
            </a:pPr>
            <a:r>
              <a:rPr lang="en-US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We built a function for finding the best hyperparameter C from these values: 0.01, 0.1, 1, 10.</a:t>
            </a:r>
            <a:endParaRPr lang="he-IL" sz="1100" kern="1200" dirty="0">
              <a:solidFill>
                <a:prstClr val="black"/>
              </a:solidFill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CB94055B-6C0D-4476-99CA-45C5A00A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2392"/>
            <a:ext cx="9143995" cy="73409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8809F5AD-A227-49A7-B842-757F22296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21" y="1798951"/>
            <a:ext cx="2993161" cy="2629786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AB5E32CF-BE6D-4BC5-B400-C7E0A1B7C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11" y="1860205"/>
            <a:ext cx="3346432" cy="22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2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15975" y="430675"/>
            <a:ext cx="8848196" cy="468000"/>
          </a:xfrm>
        </p:spPr>
        <p:txBody>
          <a:bodyPr/>
          <a:lstStyle/>
          <a:p>
            <a:pPr lvl="0"/>
            <a:r>
              <a:rPr lang="en-US" dirty="0"/>
              <a:t>Combination 5: PCA + </a:t>
            </a:r>
            <a:r>
              <a:rPr lang="en-US" dirty="0" err="1"/>
              <a:t>Softmax</a:t>
            </a:r>
            <a:r>
              <a:rPr lang="en-US" dirty="0"/>
              <a:t>  </a:t>
            </a:r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4" name="מלבן 643">
            <a:extLst>
              <a:ext uri="{FF2B5EF4-FFF2-40B4-BE49-F238E27FC236}">
                <a16:creationId xmlns:a16="http://schemas.microsoft.com/office/drawing/2014/main" id="{CCCA2137-DFDF-4BB0-AA8F-9DAC312A0BB7}"/>
              </a:ext>
            </a:extLst>
          </p:cNvPr>
          <p:cNvSpPr/>
          <p:nvPr/>
        </p:nvSpPr>
        <p:spPr>
          <a:xfrm>
            <a:off x="7106598" y="1746488"/>
            <a:ext cx="2298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Training accuracy: 76.17%</a:t>
            </a:r>
          </a:p>
          <a:p>
            <a:r>
              <a:rPr lang="en-US" sz="1200" dirty="0"/>
              <a:t>Testing accuracy: 55.81%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14A4813-BE64-439E-9782-7547BBABDC23}"/>
              </a:ext>
            </a:extLst>
          </p:cNvPr>
          <p:cNvSpPr/>
          <p:nvPr/>
        </p:nvSpPr>
        <p:spPr>
          <a:xfrm>
            <a:off x="100764" y="4257404"/>
            <a:ext cx="72215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1">
              <a:buClrTx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Dimensionality reduction: applying PCA to reduce to 256 dimensions and then reshaping results in a 3072-D feature space.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Classifier: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classifier (optimizer= '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’, loss = '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categorical_crossentropy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metrics=['accuracy’], epochs=50,verbose=1,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=64).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4128612-A989-4F4D-9660-D913E23EE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95859"/>
            <a:ext cx="9143994" cy="68258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AF5508E1-6EEC-4112-93B2-E7EE99917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878" y="2331398"/>
            <a:ext cx="3118869" cy="168572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FE5731B-1589-420C-A7EE-59D036290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213" y="1756166"/>
            <a:ext cx="2653543" cy="233139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88595D28-74B8-4114-A2A7-2E89D2377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6" y="1918719"/>
            <a:ext cx="3060175" cy="209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15975" y="430675"/>
            <a:ext cx="8848196" cy="468000"/>
          </a:xfrm>
        </p:spPr>
        <p:txBody>
          <a:bodyPr/>
          <a:lstStyle/>
          <a:p>
            <a:pPr lvl="0"/>
            <a:r>
              <a:rPr lang="en-US" dirty="0"/>
              <a:t>Combination 6: PCA + NN  </a:t>
            </a:r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4" name="מלבן 643">
            <a:extLst>
              <a:ext uri="{FF2B5EF4-FFF2-40B4-BE49-F238E27FC236}">
                <a16:creationId xmlns:a16="http://schemas.microsoft.com/office/drawing/2014/main" id="{CCCA2137-DFDF-4BB0-AA8F-9DAC312A0BB7}"/>
              </a:ext>
            </a:extLst>
          </p:cNvPr>
          <p:cNvSpPr/>
          <p:nvPr/>
        </p:nvSpPr>
        <p:spPr>
          <a:xfrm>
            <a:off x="7106598" y="1746488"/>
            <a:ext cx="2298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Training accuracy: 99.83%</a:t>
            </a:r>
          </a:p>
          <a:p>
            <a:r>
              <a:rPr lang="en-US" sz="1200" dirty="0"/>
              <a:t>Testing accuracy: 61.90%</a:t>
            </a:r>
          </a:p>
          <a:p>
            <a:r>
              <a:rPr lang="en-US" sz="1200" b="1" dirty="0"/>
              <a:t>*Significant overfitting</a:t>
            </a:r>
            <a:endParaRPr lang="en-IL" sz="1200" b="1" dirty="0"/>
          </a:p>
          <a:p>
            <a:endParaRPr lang="en-IL" sz="12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B922D95-2F60-47BA-9445-17C227266261}"/>
              </a:ext>
            </a:extLst>
          </p:cNvPr>
          <p:cNvSpPr/>
          <p:nvPr/>
        </p:nvSpPr>
        <p:spPr>
          <a:xfrm>
            <a:off x="56706" y="4216272"/>
            <a:ext cx="713799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1">
              <a:buClrTx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Dimensionality reduction: applying PCA to reduce to 256 dimensions and then reshaping results in a 3072-D feature space.</a:t>
            </a:r>
          </a:p>
          <a:p>
            <a:pPr lvl="0" rtl="1">
              <a:buClrTx/>
            </a:pPr>
            <a:r>
              <a:rPr lang="en-US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Classifier: neural network classifier (activation=</a:t>
            </a:r>
            <a:r>
              <a:rPr lang="en-US" sz="11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relu</a:t>
            </a:r>
            <a:r>
              <a:rPr lang="en-US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activation=</a:t>
            </a:r>
            <a:r>
              <a:rPr lang="en-US" sz="11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softmax</a:t>
            </a:r>
            <a:r>
              <a:rPr lang="en-US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</a:t>
            </a:r>
            <a:r>
              <a:rPr lang="en-US" sz="1100" kern="1200" dirty="0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optimizer= '</a:t>
            </a:r>
            <a:r>
              <a:rPr lang="en-US" sz="1100" kern="1200" dirty="0" err="1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adam</a:t>
            </a:r>
            <a:r>
              <a:rPr lang="en-US" sz="1100" kern="1200" dirty="0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’, </a:t>
            </a:r>
          </a:p>
          <a:p>
            <a:pPr lvl="0" rtl="1">
              <a:buClrTx/>
            </a:pPr>
            <a:r>
              <a:rPr lang="en-US" sz="1100" kern="1200" dirty="0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loss = '</a:t>
            </a:r>
            <a:r>
              <a:rPr lang="en-US" sz="1100" kern="1200" dirty="0" err="1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categorical_crossentropy</a:t>
            </a:r>
            <a:r>
              <a:rPr lang="en-US" sz="1100" kern="1200" dirty="0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, metrics=['accuracy’], epochs=50,verbose=1, </a:t>
            </a:r>
            <a:r>
              <a:rPr lang="en-US" sz="1100" kern="1200" dirty="0" err="1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batch_size</a:t>
            </a:r>
            <a:r>
              <a:rPr lang="en-US" sz="1100" kern="1200" dirty="0">
                <a:solidFill>
                  <a:srgbClr val="111827"/>
                </a:solidFill>
                <a:latin typeface="Söhne Mono"/>
                <a:ea typeface="+mn-ea"/>
                <a:cs typeface="+mn-cs"/>
              </a:rPr>
              <a:t>=64).</a:t>
            </a:r>
            <a:endParaRPr lang="en-US" sz="11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3E98FE0-78FC-4BC2-A150-AEAFADB33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01379"/>
            <a:ext cx="9143992" cy="67614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34DF5B9-3686-4A81-ADBD-E456A5E9C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895" y="2461932"/>
            <a:ext cx="3083419" cy="140831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5DB44A5-AE7E-45FE-8BFE-0F2E4D3E0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944" y="1746488"/>
            <a:ext cx="2551422" cy="224167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9849ED6-B968-4210-A4E7-0D00967F6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" y="1799922"/>
            <a:ext cx="3155046" cy="21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0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215975" y="430675"/>
            <a:ext cx="8848196" cy="468000"/>
          </a:xfrm>
        </p:spPr>
        <p:txBody>
          <a:bodyPr/>
          <a:lstStyle/>
          <a:p>
            <a:pPr lvl="0"/>
            <a:r>
              <a:rPr lang="en-US" dirty="0"/>
              <a:t>Combination 7: VGG16 + SVM  </a:t>
            </a:r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4" name="מלבן 643">
            <a:extLst>
              <a:ext uri="{FF2B5EF4-FFF2-40B4-BE49-F238E27FC236}">
                <a16:creationId xmlns:a16="http://schemas.microsoft.com/office/drawing/2014/main" id="{CCCA2137-DFDF-4BB0-AA8F-9DAC312A0BB7}"/>
              </a:ext>
            </a:extLst>
          </p:cNvPr>
          <p:cNvSpPr/>
          <p:nvPr/>
        </p:nvSpPr>
        <p:spPr>
          <a:xfrm>
            <a:off x="7106598" y="1746488"/>
            <a:ext cx="2298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Training accuracy: 98.35%</a:t>
            </a:r>
          </a:p>
          <a:p>
            <a:r>
              <a:rPr lang="en-US" sz="1200" dirty="0"/>
              <a:t>Testing accuracy: 87.40%</a:t>
            </a:r>
            <a:endParaRPr lang="en-IL" sz="1200" dirty="0"/>
          </a:p>
        </p:txBody>
      </p:sp>
      <p:sp>
        <p:nvSpPr>
          <p:cNvPr id="647" name="מלבן 646">
            <a:extLst>
              <a:ext uri="{FF2B5EF4-FFF2-40B4-BE49-F238E27FC236}">
                <a16:creationId xmlns:a16="http://schemas.microsoft.com/office/drawing/2014/main" id="{A9609482-84A7-4BE3-9464-5D381A1D4108}"/>
              </a:ext>
            </a:extLst>
          </p:cNvPr>
          <p:cNvSpPr/>
          <p:nvPr/>
        </p:nvSpPr>
        <p:spPr>
          <a:xfrm>
            <a:off x="71972" y="4481200"/>
            <a:ext cx="74095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1">
              <a:buClrTx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Dimensionality reduction: applying VGG16 to 32x32 images and then flattening results in an 8192-D feature space</a:t>
            </a:r>
            <a:r>
              <a:rPr lang="en-US" sz="1100" dirty="0"/>
              <a:t>.</a:t>
            </a:r>
          </a:p>
          <a:p>
            <a:pPr lvl="0" rtl="1">
              <a:buClrTx/>
            </a:pPr>
            <a:r>
              <a:rPr lang="en-US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Classifier: SVM classifier (C=0.01, kernel=linear).</a:t>
            </a:r>
          </a:p>
          <a:p>
            <a:pPr marL="457200" lvl="1" rtl="1">
              <a:buClrTx/>
            </a:pPr>
            <a:r>
              <a:rPr lang="en-US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We built a function for finding the best hyperparameter C from these values: 0.01, 0.1, 1, 10.</a:t>
            </a:r>
            <a:endParaRPr lang="he-IL" sz="1100" kern="1200" dirty="0">
              <a:solidFill>
                <a:prstClr val="black"/>
              </a:solidFill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2808969-C280-4BE8-BDE7-6B070A2D0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27651"/>
            <a:ext cx="9143994" cy="721217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8F52D9DE-3E1F-4761-BD14-BC07B5A01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237" y="1917099"/>
            <a:ext cx="2726923" cy="239587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EAF35C1-E63C-4C0E-9684-168316C84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2" y="1832019"/>
            <a:ext cx="3907467" cy="267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1151</Words>
  <Application>Microsoft Office PowerPoint</Application>
  <PresentationFormat>‫הצגה על המסך (16:9)</PresentationFormat>
  <Paragraphs>87</Paragraphs>
  <Slides>14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2" baseType="lpstr">
      <vt:lpstr>Arial</vt:lpstr>
      <vt:lpstr>Roboto Condensed Light</vt:lpstr>
      <vt:lpstr>Calibri</vt:lpstr>
      <vt:lpstr>Montserrat</vt:lpstr>
      <vt:lpstr>Alata</vt:lpstr>
      <vt:lpstr>Söhne Mono</vt:lpstr>
      <vt:lpstr>Anaheim</vt:lpstr>
      <vt:lpstr>Healthcare Center Website by Slidesgo</vt:lpstr>
      <vt:lpstr>Multi-class texture analysis in colorectal cancer histology </vt:lpstr>
      <vt:lpstr>Dataset:</vt:lpstr>
      <vt:lpstr>Combination 1: Downsampling to 32X32 + SVM  </vt:lpstr>
      <vt:lpstr>Combination 2: Downsampling to 32X32 + Softmax  </vt:lpstr>
      <vt:lpstr>Combination 3: Downsampling to 32X32 + NN  </vt:lpstr>
      <vt:lpstr>Combination 4: PCA + SVM  </vt:lpstr>
      <vt:lpstr>Combination 5: PCA + Softmax  </vt:lpstr>
      <vt:lpstr>Combination 6: PCA + NN  </vt:lpstr>
      <vt:lpstr>Combination 7: VGG16 + SVM  </vt:lpstr>
      <vt:lpstr>Combination 8: VGG16+ Softmax  </vt:lpstr>
      <vt:lpstr>Combination 9: VGG16 + NN  </vt:lpstr>
      <vt:lpstr>Summary:</vt:lpstr>
      <vt:lpstr>Summary: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 texture analysis in colorectal cancer histology </dc:title>
  <cp:lastModifiedBy>Matan Shemesh Nimez</cp:lastModifiedBy>
  <cp:revision>26</cp:revision>
  <dcterms:modified xsi:type="dcterms:W3CDTF">2024-12-18T16:52:44Z</dcterms:modified>
</cp:coreProperties>
</file>