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FC3D24-7E21-4CF2-BD8C-4A2EAA13D176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6CE354E-47BE-425C-9F88-32E2B2F190A7}">
      <dgm:prSet/>
      <dgm:spPr/>
      <dgm:t>
        <a:bodyPr/>
        <a:lstStyle/>
        <a:p>
          <a:r>
            <a:rPr lang="en-US" b="1" dirty="0"/>
            <a:t>MCAR</a:t>
          </a:r>
          <a:br>
            <a:rPr lang="en-US" dirty="0"/>
          </a:br>
          <a:r>
            <a:rPr lang="en-US" b="0" i="0" baseline="0" dirty="0"/>
            <a:t>The missingness is unrelated to both observed and unobserved values in the dataset </a:t>
          </a:r>
          <a:endParaRPr lang="en-US" dirty="0"/>
        </a:p>
      </dgm:t>
    </dgm:pt>
    <dgm:pt modelId="{837D56A1-301A-486A-A703-13E6355D63ED}" type="parTrans" cxnId="{641FA657-D13B-4C44-B6D2-1FF3EFCAB0B8}">
      <dgm:prSet/>
      <dgm:spPr/>
      <dgm:t>
        <a:bodyPr/>
        <a:lstStyle/>
        <a:p>
          <a:endParaRPr lang="en-US"/>
        </a:p>
      </dgm:t>
    </dgm:pt>
    <dgm:pt modelId="{2DBA8620-324D-4399-84A6-5F3B03828372}" type="sibTrans" cxnId="{641FA657-D13B-4C44-B6D2-1FF3EFCAB0B8}">
      <dgm:prSet/>
      <dgm:spPr/>
      <dgm:t>
        <a:bodyPr/>
        <a:lstStyle/>
        <a:p>
          <a:endParaRPr lang="en-US"/>
        </a:p>
      </dgm:t>
    </dgm:pt>
    <dgm:pt modelId="{B2F7CE79-ACB6-496B-8388-7E68C920D182}">
      <dgm:prSet/>
      <dgm:spPr/>
      <dgm:t>
        <a:bodyPr/>
        <a:lstStyle/>
        <a:p>
          <a:r>
            <a:rPr lang="en-US" b="1" dirty="0"/>
            <a:t>MAR</a:t>
          </a:r>
          <a:br>
            <a:rPr lang="en-US" dirty="0"/>
          </a:br>
          <a:r>
            <a:rPr lang="en-US" b="0" i="0" baseline="0" dirty="0"/>
            <a:t>The missingness depends on the observed data </a:t>
          </a:r>
          <a:endParaRPr lang="en-US" dirty="0"/>
        </a:p>
      </dgm:t>
    </dgm:pt>
    <dgm:pt modelId="{1E164826-3167-4EFA-BB5F-0A4321C4C9F0}" type="parTrans" cxnId="{FC904732-5CEA-4E05-B5F0-3BEDCD82F297}">
      <dgm:prSet/>
      <dgm:spPr/>
      <dgm:t>
        <a:bodyPr/>
        <a:lstStyle/>
        <a:p>
          <a:endParaRPr lang="en-US"/>
        </a:p>
      </dgm:t>
    </dgm:pt>
    <dgm:pt modelId="{8CB0EC6B-5176-461C-B034-C74F1FD2145B}" type="sibTrans" cxnId="{FC904732-5CEA-4E05-B5F0-3BEDCD82F297}">
      <dgm:prSet/>
      <dgm:spPr/>
      <dgm:t>
        <a:bodyPr/>
        <a:lstStyle/>
        <a:p>
          <a:endParaRPr lang="en-US"/>
        </a:p>
      </dgm:t>
    </dgm:pt>
    <dgm:pt modelId="{0ACB2E77-4E01-4752-B46B-C8BEC83964E3}">
      <dgm:prSet/>
      <dgm:spPr/>
      <dgm:t>
        <a:bodyPr/>
        <a:lstStyle/>
        <a:p>
          <a:r>
            <a:rPr lang="en-US" b="1" dirty="0"/>
            <a:t>MNAR</a:t>
          </a:r>
          <a:br>
            <a:rPr lang="en-US" dirty="0"/>
          </a:br>
          <a:r>
            <a:rPr lang="en-US" b="0" i="0" baseline="0" dirty="0"/>
            <a:t>The missingness depends on unobserved data.</a:t>
          </a:r>
          <a:endParaRPr lang="en-US" dirty="0"/>
        </a:p>
      </dgm:t>
    </dgm:pt>
    <dgm:pt modelId="{E67F55D9-CAC3-4B89-A34C-D48ACD086B37}" type="parTrans" cxnId="{32CEB848-7971-4886-9917-96706CA98166}">
      <dgm:prSet/>
      <dgm:spPr/>
      <dgm:t>
        <a:bodyPr/>
        <a:lstStyle/>
        <a:p>
          <a:endParaRPr lang="en-US"/>
        </a:p>
      </dgm:t>
    </dgm:pt>
    <dgm:pt modelId="{E4D80C62-905A-4710-BDB4-990E177F4ECC}" type="sibTrans" cxnId="{32CEB848-7971-4886-9917-96706CA98166}">
      <dgm:prSet/>
      <dgm:spPr/>
      <dgm:t>
        <a:bodyPr/>
        <a:lstStyle/>
        <a:p>
          <a:endParaRPr lang="en-US"/>
        </a:p>
      </dgm:t>
    </dgm:pt>
    <dgm:pt modelId="{3EF186F1-5EB9-4B50-A9E9-BAEECAE4C3D4}" type="pres">
      <dgm:prSet presAssocID="{14FC3D24-7E21-4CF2-BD8C-4A2EAA13D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803B4-C269-49D8-9951-5E99B4F320CB}" type="pres">
      <dgm:prSet presAssocID="{E6CE354E-47BE-425C-9F88-32E2B2F190A7}" presName="hierRoot1" presStyleCnt="0"/>
      <dgm:spPr/>
    </dgm:pt>
    <dgm:pt modelId="{63F84266-2254-497E-9BA8-B9534D562711}" type="pres">
      <dgm:prSet presAssocID="{E6CE354E-47BE-425C-9F88-32E2B2F190A7}" presName="composite" presStyleCnt="0"/>
      <dgm:spPr/>
    </dgm:pt>
    <dgm:pt modelId="{19B46EAF-792F-446B-93DC-070B8320E6BB}" type="pres">
      <dgm:prSet presAssocID="{E6CE354E-47BE-425C-9F88-32E2B2F190A7}" presName="background" presStyleLbl="node0" presStyleIdx="0" presStyleCnt="3"/>
      <dgm:spPr/>
    </dgm:pt>
    <dgm:pt modelId="{01E431B6-31EE-48C5-AA55-61189DD376A9}" type="pres">
      <dgm:prSet presAssocID="{E6CE354E-47BE-425C-9F88-32E2B2F190A7}" presName="text" presStyleLbl="fgAcc0" presStyleIdx="0" presStyleCnt="3">
        <dgm:presLayoutVars>
          <dgm:chPref val="3"/>
        </dgm:presLayoutVars>
      </dgm:prSet>
      <dgm:spPr/>
    </dgm:pt>
    <dgm:pt modelId="{95823E64-0B55-4564-A7C8-3CAE3766E566}" type="pres">
      <dgm:prSet presAssocID="{E6CE354E-47BE-425C-9F88-32E2B2F190A7}" presName="hierChild2" presStyleCnt="0"/>
      <dgm:spPr/>
    </dgm:pt>
    <dgm:pt modelId="{031F59B8-36A8-4468-99AB-364387560AC5}" type="pres">
      <dgm:prSet presAssocID="{B2F7CE79-ACB6-496B-8388-7E68C920D182}" presName="hierRoot1" presStyleCnt="0"/>
      <dgm:spPr/>
    </dgm:pt>
    <dgm:pt modelId="{13450691-2BC2-4132-9127-73F7383B1B80}" type="pres">
      <dgm:prSet presAssocID="{B2F7CE79-ACB6-496B-8388-7E68C920D182}" presName="composite" presStyleCnt="0"/>
      <dgm:spPr/>
    </dgm:pt>
    <dgm:pt modelId="{4CD85EC6-5021-4860-B63E-EDAA4C9B6A26}" type="pres">
      <dgm:prSet presAssocID="{B2F7CE79-ACB6-496B-8388-7E68C920D182}" presName="background" presStyleLbl="node0" presStyleIdx="1" presStyleCnt="3"/>
      <dgm:spPr/>
    </dgm:pt>
    <dgm:pt modelId="{D58E0D97-3775-44BC-9B84-C799C5625313}" type="pres">
      <dgm:prSet presAssocID="{B2F7CE79-ACB6-496B-8388-7E68C920D182}" presName="text" presStyleLbl="fgAcc0" presStyleIdx="1" presStyleCnt="3">
        <dgm:presLayoutVars>
          <dgm:chPref val="3"/>
        </dgm:presLayoutVars>
      </dgm:prSet>
      <dgm:spPr/>
    </dgm:pt>
    <dgm:pt modelId="{2E0189A6-2D25-4855-9F21-F260190E72EE}" type="pres">
      <dgm:prSet presAssocID="{B2F7CE79-ACB6-496B-8388-7E68C920D182}" presName="hierChild2" presStyleCnt="0"/>
      <dgm:spPr/>
    </dgm:pt>
    <dgm:pt modelId="{93580EF7-C500-40AB-BB12-FA3A3E7FD59C}" type="pres">
      <dgm:prSet presAssocID="{0ACB2E77-4E01-4752-B46B-C8BEC83964E3}" presName="hierRoot1" presStyleCnt="0"/>
      <dgm:spPr/>
    </dgm:pt>
    <dgm:pt modelId="{9E289EE8-86F3-4E46-BC26-D2C1100693EA}" type="pres">
      <dgm:prSet presAssocID="{0ACB2E77-4E01-4752-B46B-C8BEC83964E3}" presName="composite" presStyleCnt="0"/>
      <dgm:spPr/>
    </dgm:pt>
    <dgm:pt modelId="{45E437CA-D0D8-419C-B44F-B2885F5B69FD}" type="pres">
      <dgm:prSet presAssocID="{0ACB2E77-4E01-4752-B46B-C8BEC83964E3}" presName="background" presStyleLbl="node0" presStyleIdx="2" presStyleCnt="3"/>
      <dgm:spPr/>
    </dgm:pt>
    <dgm:pt modelId="{BF6602B0-F7C3-4DFC-BE0B-17F357D5A022}" type="pres">
      <dgm:prSet presAssocID="{0ACB2E77-4E01-4752-B46B-C8BEC83964E3}" presName="text" presStyleLbl="fgAcc0" presStyleIdx="2" presStyleCnt="3">
        <dgm:presLayoutVars>
          <dgm:chPref val="3"/>
        </dgm:presLayoutVars>
      </dgm:prSet>
      <dgm:spPr/>
    </dgm:pt>
    <dgm:pt modelId="{A66AE350-C2B0-401A-A47E-0C3468952E71}" type="pres">
      <dgm:prSet presAssocID="{0ACB2E77-4E01-4752-B46B-C8BEC83964E3}" presName="hierChild2" presStyleCnt="0"/>
      <dgm:spPr/>
    </dgm:pt>
  </dgm:ptLst>
  <dgm:cxnLst>
    <dgm:cxn modelId="{2D0C640A-B7E5-4C39-A1B0-C821FFCE2CC1}" type="presOf" srcId="{E6CE354E-47BE-425C-9F88-32E2B2F190A7}" destId="{01E431B6-31EE-48C5-AA55-61189DD376A9}" srcOrd="0" destOrd="0" presId="urn:microsoft.com/office/officeart/2005/8/layout/hierarchy1"/>
    <dgm:cxn modelId="{FC904732-5CEA-4E05-B5F0-3BEDCD82F297}" srcId="{14FC3D24-7E21-4CF2-BD8C-4A2EAA13D176}" destId="{B2F7CE79-ACB6-496B-8388-7E68C920D182}" srcOrd="1" destOrd="0" parTransId="{1E164826-3167-4EFA-BB5F-0A4321C4C9F0}" sibTransId="{8CB0EC6B-5176-461C-B034-C74F1FD2145B}"/>
    <dgm:cxn modelId="{EDA09A47-2D76-47EB-AC13-980FC485089A}" type="presOf" srcId="{0ACB2E77-4E01-4752-B46B-C8BEC83964E3}" destId="{BF6602B0-F7C3-4DFC-BE0B-17F357D5A022}" srcOrd="0" destOrd="0" presId="urn:microsoft.com/office/officeart/2005/8/layout/hierarchy1"/>
    <dgm:cxn modelId="{32CEB848-7971-4886-9917-96706CA98166}" srcId="{14FC3D24-7E21-4CF2-BD8C-4A2EAA13D176}" destId="{0ACB2E77-4E01-4752-B46B-C8BEC83964E3}" srcOrd="2" destOrd="0" parTransId="{E67F55D9-CAC3-4B89-A34C-D48ACD086B37}" sibTransId="{E4D80C62-905A-4710-BDB4-990E177F4ECC}"/>
    <dgm:cxn modelId="{641FA657-D13B-4C44-B6D2-1FF3EFCAB0B8}" srcId="{14FC3D24-7E21-4CF2-BD8C-4A2EAA13D176}" destId="{E6CE354E-47BE-425C-9F88-32E2B2F190A7}" srcOrd="0" destOrd="0" parTransId="{837D56A1-301A-486A-A703-13E6355D63ED}" sibTransId="{2DBA8620-324D-4399-84A6-5F3B03828372}"/>
    <dgm:cxn modelId="{9A18417E-2EEB-4B4B-AFE8-CE6DDF1A4055}" type="presOf" srcId="{14FC3D24-7E21-4CF2-BD8C-4A2EAA13D176}" destId="{3EF186F1-5EB9-4B50-A9E9-BAEECAE4C3D4}" srcOrd="0" destOrd="0" presId="urn:microsoft.com/office/officeart/2005/8/layout/hierarchy1"/>
    <dgm:cxn modelId="{F27E728B-905E-4B99-B699-09443F9423DD}" type="presOf" srcId="{B2F7CE79-ACB6-496B-8388-7E68C920D182}" destId="{D58E0D97-3775-44BC-9B84-C799C5625313}" srcOrd="0" destOrd="0" presId="urn:microsoft.com/office/officeart/2005/8/layout/hierarchy1"/>
    <dgm:cxn modelId="{BC08A86B-8FD8-444D-98DB-2C65C09C5649}" type="presParOf" srcId="{3EF186F1-5EB9-4B50-A9E9-BAEECAE4C3D4}" destId="{328803B4-C269-49D8-9951-5E99B4F320CB}" srcOrd="0" destOrd="0" presId="urn:microsoft.com/office/officeart/2005/8/layout/hierarchy1"/>
    <dgm:cxn modelId="{BB134ACC-9465-4F86-BDB9-36FF6ACCC191}" type="presParOf" srcId="{328803B4-C269-49D8-9951-5E99B4F320CB}" destId="{63F84266-2254-497E-9BA8-B9534D562711}" srcOrd="0" destOrd="0" presId="urn:microsoft.com/office/officeart/2005/8/layout/hierarchy1"/>
    <dgm:cxn modelId="{5E42E050-91CC-4904-A1D5-B9666E4C6448}" type="presParOf" srcId="{63F84266-2254-497E-9BA8-B9534D562711}" destId="{19B46EAF-792F-446B-93DC-070B8320E6BB}" srcOrd="0" destOrd="0" presId="urn:microsoft.com/office/officeart/2005/8/layout/hierarchy1"/>
    <dgm:cxn modelId="{8B260DBD-F6F0-4E46-9EC5-234E1BD7806C}" type="presParOf" srcId="{63F84266-2254-497E-9BA8-B9534D562711}" destId="{01E431B6-31EE-48C5-AA55-61189DD376A9}" srcOrd="1" destOrd="0" presId="urn:microsoft.com/office/officeart/2005/8/layout/hierarchy1"/>
    <dgm:cxn modelId="{57070498-C443-4561-A1B5-E8B9518A8610}" type="presParOf" srcId="{328803B4-C269-49D8-9951-5E99B4F320CB}" destId="{95823E64-0B55-4564-A7C8-3CAE3766E566}" srcOrd="1" destOrd="0" presId="urn:microsoft.com/office/officeart/2005/8/layout/hierarchy1"/>
    <dgm:cxn modelId="{1C30D64E-1899-4068-A7D8-27845E89780F}" type="presParOf" srcId="{3EF186F1-5EB9-4B50-A9E9-BAEECAE4C3D4}" destId="{031F59B8-36A8-4468-99AB-364387560AC5}" srcOrd="1" destOrd="0" presId="urn:microsoft.com/office/officeart/2005/8/layout/hierarchy1"/>
    <dgm:cxn modelId="{0BDCA41A-950A-495E-823B-27E863BD009C}" type="presParOf" srcId="{031F59B8-36A8-4468-99AB-364387560AC5}" destId="{13450691-2BC2-4132-9127-73F7383B1B80}" srcOrd="0" destOrd="0" presId="urn:microsoft.com/office/officeart/2005/8/layout/hierarchy1"/>
    <dgm:cxn modelId="{028DCE40-D469-4F7C-A57A-F4411A4D2454}" type="presParOf" srcId="{13450691-2BC2-4132-9127-73F7383B1B80}" destId="{4CD85EC6-5021-4860-B63E-EDAA4C9B6A26}" srcOrd="0" destOrd="0" presId="urn:microsoft.com/office/officeart/2005/8/layout/hierarchy1"/>
    <dgm:cxn modelId="{2C6BBC06-F815-40DA-A752-C30EDCF6E16C}" type="presParOf" srcId="{13450691-2BC2-4132-9127-73F7383B1B80}" destId="{D58E0D97-3775-44BC-9B84-C799C5625313}" srcOrd="1" destOrd="0" presId="urn:microsoft.com/office/officeart/2005/8/layout/hierarchy1"/>
    <dgm:cxn modelId="{D373C330-3481-4CD7-80CC-6B60037558D6}" type="presParOf" srcId="{031F59B8-36A8-4468-99AB-364387560AC5}" destId="{2E0189A6-2D25-4855-9F21-F260190E72EE}" srcOrd="1" destOrd="0" presId="urn:microsoft.com/office/officeart/2005/8/layout/hierarchy1"/>
    <dgm:cxn modelId="{F3C2207F-5ABF-423A-BBBC-516D08381A27}" type="presParOf" srcId="{3EF186F1-5EB9-4B50-A9E9-BAEECAE4C3D4}" destId="{93580EF7-C500-40AB-BB12-FA3A3E7FD59C}" srcOrd="2" destOrd="0" presId="urn:microsoft.com/office/officeart/2005/8/layout/hierarchy1"/>
    <dgm:cxn modelId="{FDD342F8-CDC9-4C88-8EA0-904B053AA5D6}" type="presParOf" srcId="{93580EF7-C500-40AB-BB12-FA3A3E7FD59C}" destId="{9E289EE8-86F3-4E46-BC26-D2C1100693EA}" srcOrd="0" destOrd="0" presId="urn:microsoft.com/office/officeart/2005/8/layout/hierarchy1"/>
    <dgm:cxn modelId="{2560EAE9-C435-4D89-9B6B-5D39801D4AE7}" type="presParOf" srcId="{9E289EE8-86F3-4E46-BC26-D2C1100693EA}" destId="{45E437CA-D0D8-419C-B44F-B2885F5B69FD}" srcOrd="0" destOrd="0" presId="urn:microsoft.com/office/officeart/2005/8/layout/hierarchy1"/>
    <dgm:cxn modelId="{F1207CAB-D733-48C2-AC5A-3FFCD45FF810}" type="presParOf" srcId="{9E289EE8-86F3-4E46-BC26-D2C1100693EA}" destId="{BF6602B0-F7C3-4DFC-BE0B-17F357D5A022}" srcOrd="1" destOrd="0" presId="urn:microsoft.com/office/officeart/2005/8/layout/hierarchy1"/>
    <dgm:cxn modelId="{24E1E068-F410-4886-8068-1340E194DCFC}" type="presParOf" srcId="{93580EF7-C500-40AB-BB12-FA3A3E7FD59C}" destId="{A66AE350-C2B0-401A-A47E-0C3468952E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F8E690-935A-4B35-BDAA-06B93FE0A2B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4A6EE6-C160-4603-9611-84C601E9EE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Toy Dataset</a:t>
          </a:r>
        </a:p>
        <a:p>
          <a:pPr>
            <a:lnSpc>
              <a:spcPct val="100000"/>
            </a:lnSpc>
          </a:pPr>
          <a:r>
            <a:rPr lang="en-US" sz="1600" dirty="0"/>
            <a:t>Sleep in Mammals, a small dataset with around 20% missing values in some features.</a:t>
          </a:r>
        </a:p>
      </dgm:t>
    </dgm:pt>
    <dgm:pt modelId="{744D7384-FC33-4D7C-BBCA-659D1BB98803}" type="parTrans" cxnId="{00260E2F-F38E-48C5-A3A6-5AD84D7AF490}">
      <dgm:prSet/>
      <dgm:spPr/>
      <dgm:t>
        <a:bodyPr/>
        <a:lstStyle/>
        <a:p>
          <a:endParaRPr lang="en-US"/>
        </a:p>
      </dgm:t>
    </dgm:pt>
    <dgm:pt modelId="{FFC942D7-BA37-4C4D-9AE3-C885D74452C8}" type="sibTrans" cxnId="{00260E2F-F38E-48C5-A3A6-5AD84D7AF4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B59FCD-B82E-4036-A86D-20CC8F425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Synthetic Dataset</a:t>
          </a:r>
        </a:p>
        <a:p>
          <a:pPr>
            <a:lnSpc>
              <a:spcPct val="100000"/>
            </a:lnSpc>
          </a:pPr>
          <a:r>
            <a:rPr lang="en-US" sz="1600" dirty="0"/>
            <a:t>House Pricing that we will remove values by ourselves.</a:t>
          </a:r>
        </a:p>
      </dgm:t>
    </dgm:pt>
    <dgm:pt modelId="{7BF35014-C0A8-4730-A28D-9B1C08C39B32}" type="parTrans" cxnId="{71795F1C-E1D7-4B8B-95BE-7D4265BA1F2B}">
      <dgm:prSet/>
      <dgm:spPr/>
      <dgm:t>
        <a:bodyPr/>
        <a:lstStyle/>
        <a:p>
          <a:endParaRPr lang="en-US"/>
        </a:p>
      </dgm:t>
    </dgm:pt>
    <dgm:pt modelId="{FAFA1D7E-356E-447E-81DB-C6449AB655FD}" type="sibTrans" cxnId="{71795F1C-E1D7-4B8B-95BE-7D4265BA1F2B}">
      <dgm:prSet/>
      <dgm:spPr/>
      <dgm:t>
        <a:bodyPr/>
        <a:lstStyle/>
        <a:p>
          <a:endParaRPr lang="en-US"/>
        </a:p>
      </dgm:t>
    </dgm:pt>
    <dgm:pt modelId="{277FECF7-9C6E-4FFB-B4EF-F034E09C6054}" type="pres">
      <dgm:prSet presAssocID="{80F8E690-935A-4B35-BDAA-06B93FE0A2B2}" presName="root" presStyleCnt="0">
        <dgm:presLayoutVars>
          <dgm:dir/>
          <dgm:resizeHandles val="exact"/>
        </dgm:presLayoutVars>
      </dgm:prSet>
      <dgm:spPr/>
    </dgm:pt>
    <dgm:pt modelId="{5786D78F-64ED-4FC3-9081-8A726163E605}" type="pres">
      <dgm:prSet presAssocID="{80F8E690-935A-4B35-BDAA-06B93FE0A2B2}" presName="container" presStyleCnt="0">
        <dgm:presLayoutVars>
          <dgm:dir/>
          <dgm:resizeHandles val="exact"/>
        </dgm:presLayoutVars>
      </dgm:prSet>
      <dgm:spPr/>
    </dgm:pt>
    <dgm:pt modelId="{3C74EE7C-30C7-4F10-909C-B53622BF3FE5}" type="pres">
      <dgm:prSet presAssocID="{504A6EE6-C160-4603-9611-84C601E9EE51}" presName="compNode" presStyleCnt="0"/>
      <dgm:spPr/>
    </dgm:pt>
    <dgm:pt modelId="{46BC90D3-8546-4394-9C70-6993A2F0EECC}" type="pres">
      <dgm:prSet presAssocID="{504A6EE6-C160-4603-9611-84C601E9EE51}" presName="iconBgRect" presStyleLbl="bgShp" presStyleIdx="0" presStyleCnt="2"/>
      <dgm:spPr/>
    </dgm:pt>
    <dgm:pt modelId="{83E69196-52FC-4D3A-B99C-28835FC7D208}" type="pres">
      <dgm:prSet presAssocID="{504A6EE6-C160-4603-9611-84C601E9EE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8C551C47-F308-409C-991C-21A176661E00}" type="pres">
      <dgm:prSet presAssocID="{504A6EE6-C160-4603-9611-84C601E9EE51}" presName="spaceRect" presStyleCnt="0"/>
      <dgm:spPr/>
    </dgm:pt>
    <dgm:pt modelId="{4396FBA4-311F-4D80-84E9-41DA66A9B83B}" type="pres">
      <dgm:prSet presAssocID="{504A6EE6-C160-4603-9611-84C601E9EE51}" presName="textRect" presStyleLbl="revTx" presStyleIdx="0" presStyleCnt="2">
        <dgm:presLayoutVars>
          <dgm:chMax val="1"/>
          <dgm:chPref val="1"/>
        </dgm:presLayoutVars>
      </dgm:prSet>
      <dgm:spPr/>
    </dgm:pt>
    <dgm:pt modelId="{A807E8D8-6A66-4186-9E2C-073C9808EA31}" type="pres">
      <dgm:prSet presAssocID="{FFC942D7-BA37-4C4D-9AE3-C885D74452C8}" presName="sibTrans" presStyleLbl="sibTrans2D1" presStyleIdx="0" presStyleCnt="0"/>
      <dgm:spPr/>
    </dgm:pt>
    <dgm:pt modelId="{F6115F86-980A-4844-A7E6-12BD99B5DB89}" type="pres">
      <dgm:prSet presAssocID="{D6B59FCD-B82E-4036-A86D-20CC8F42580C}" presName="compNode" presStyleCnt="0"/>
      <dgm:spPr/>
    </dgm:pt>
    <dgm:pt modelId="{A6D9FBB7-AFE1-42B6-851E-963BCF964ED4}" type="pres">
      <dgm:prSet presAssocID="{D6B59FCD-B82E-4036-A86D-20CC8F42580C}" presName="iconBgRect" presStyleLbl="bgShp" presStyleIdx="1" presStyleCnt="2"/>
      <dgm:spPr/>
    </dgm:pt>
    <dgm:pt modelId="{5494E54C-5D2F-4E5A-A228-EC8AB38628D8}" type="pres">
      <dgm:prSet presAssocID="{D6B59FCD-B82E-4036-A86D-20CC8F42580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CB3014C-47D8-454B-8078-46649940C4B6}" type="pres">
      <dgm:prSet presAssocID="{D6B59FCD-B82E-4036-A86D-20CC8F42580C}" presName="spaceRect" presStyleCnt="0"/>
      <dgm:spPr/>
    </dgm:pt>
    <dgm:pt modelId="{0AF95004-C639-449D-B6C1-45DBDD0028DD}" type="pres">
      <dgm:prSet presAssocID="{D6B59FCD-B82E-4036-A86D-20CC8F42580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1795F1C-E1D7-4B8B-95BE-7D4265BA1F2B}" srcId="{80F8E690-935A-4B35-BDAA-06B93FE0A2B2}" destId="{D6B59FCD-B82E-4036-A86D-20CC8F42580C}" srcOrd="1" destOrd="0" parTransId="{7BF35014-C0A8-4730-A28D-9B1C08C39B32}" sibTransId="{FAFA1D7E-356E-447E-81DB-C6449AB655FD}"/>
    <dgm:cxn modelId="{00260E2F-F38E-48C5-A3A6-5AD84D7AF490}" srcId="{80F8E690-935A-4B35-BDAA-06B93FE0A2B2}" destId="{504A6EE6-C160-4603-9611-84C601E9EE51}" srcOrd="0" destOrd="0" parTransId="{744D7384-FC33-4D7C-BBCA-659D1BB98803}" sibTransId="{FFC942D7-BA37-4C4D-9AE3-C885D74452C8}"/>
    <dgm:cxn modelId="{3CE3987C-26C6-4B7D-931F-E0FF07C4C3B0}" type="presOf" srcId="{FFC942D7-BA37-4C4D-9AE3-C885D74452C8}" destId="{A807E8D8-6A66-4186-9E2C-073C9808EA31}" srcOrd="0" destOrd="0" presId="urn:microsoft.com/office/officeart/2018/2/layout/IconCircleList"/>
    <dgm:cxn modelId="{42DADE85-14EC-4F65-8C8A-463FA39B774D}" type="presOf" srcId="{D6B59FCD-B82E-4036-A86D-20CC8F42580C}" destId="{0AF95004-C639-449D-B6C1-45DBDD0028DD}" srcOrd="0" destOrd="0" presId="urn:microsoft.com/office/officeart/2018/2/layout/IconCircleList"/>
    <dgm:cxn modelId="{E481A69C-C805-40CA-A7EA-C660BCE4C499}" type="presOf" srcId="{80F8E690-935A-4B35-BDAA-06B93FE0A2B2}" destId="{277FECF7-9C6E-4FFB-B4EF-F034E09C6054}" srcOrd="0" destOrd="0" presId="urn:microsoft.com/office/officeart/2018/2/layout/IconCircleList"/>
    <dgm:cxn modelId="{E0B9C0FD-1AE2-4081-8D68-03DADE1A0E09}" type="presOf" srcId="{504A6EE6-C160-4603-9611-84C601E9EE51}" destId="{4396FBA4-311F-4D80-84E9-41DA66A9B83B}" srcOrd="0" destOrd="0" presId="urn:microsoft.com/office/officeart/2018/2/layout/IconCircleList"/>
    <dgm:cxn modelId="{751B3B93-86EB-412B-9FB1-F1030B266FBC}" type="presParOf" srcId="{277FECF7-9C6E-4FFB-B4EF-F034E09C6054}" destId="{5786D78F-64ED-4FC3-9081-8A726163E605}" srcOrd="0" destOrd="0" presId="urn:microsoft.com/office/officeart/2018/2/layout/IconCircleList"/>
    <dgm:cxn modelId="{7A0FB2A3-77D0-4634-B6AA-CDD0A9438D00}" type="presParOf" srcId="{5786D78F-64ED-4FC3-9081-8A726163E605}" destId="{3C74EE7C-30C7-4F10-909C-B53622BF3FE5}" srcOrd="0" destOrd="0" presId="urn:microsoft.com/office/officeart/2018/2/layout/IconCircleList"/>
    <dgm:cxn modelId="{24C2AB5B-6BE4-4209-9097-BA7C6AB596F0}" type="presParOf" srcId="{3C74EE7C-30C7-4F10-909C-B53622BF3FE5}" destId="{46BC90D3-8546-4394-9C70-6993A2F0EECC}" srcOrd="0" destOrd="0" presId="urn:microsoft.com/office/officeart/2018/2/layout/IconCircleList"/>
    <dgm:cxn modelId="{66245BBF-6CE8-46F6-82D8-6EEB34DD1738}" type="presParOf" srcId="{3C74EE7C-30C7-4F10-909C-B53622BF3FE5}" destId="{83E69196-52FC-4D3A-B99C-28835FC7D208}" srcOrd="1" destOrd="0" presId="urn:microsoft.com/office/officeart/2018/2/layout/IconCircleList"/>
    <dgm:cxn modelId="{29D651D4-7827-4411-A1AA-8FBE9279A4A8}" type="presParOf" srcId="{3C74EE7C-30C7-4F10-909C-B53622BF3FE5}" destId="{8C551C47-F308-409C-991C-21A176661E00}" srcOrd="2" destOrd="0" presId="urn:microsoft.com/office/officeart/2018/2/layout/IconCircleList"/>
    <dgm:cxn modelId="{13CEE898-289C-4940-928E-01E5B47CE225}" type="presParOf" srcId="{3C74EE7C-30C7-4F10-909C-B53622BF3FE5}" destId="{4396FBA4-311F-4D80-84E9-41DA66A9B83B}" srcOrd="3" destOrd="0" presId="urn:microsoft.com/office/officeart/2018/2/layout/IconCircleList"/>
    <dgm:cxn modelId="{FAEFD5C2-8E04-42DB-B019-86288EC2FCDA}" type="presParOf" srcId="{5786D78F-64ED-4FC3-9081-8A726163E605}" destId="{A807E8D8-6A66-4186-9E2C-073C9808EA31}" srcOrd="1" destOrd="0" presId="urn:microsoft.com/office/officeart/2018/2/layout/IconCircleList"/>
    <dgm:cxn modelId="{E1951D4B-84FF-4694-BD64-E1E46633C7CD}" type="presParOf" srcId="{5786D78F-64ED-4FC3-9081-8A726163E605}" destId="{F6115F86-980A-4844-A7E6-12BD99B5DB89}" srcOrd="2" destOrd="0" presId="urn:microsoft.com/office/officeart/2018/2/layout/IconCircleList"/>
    <dgm:cxn modelId="{4E42C47B-D3F0-4D20-9A6B-F24D37F972E9}" type="presParOf" srcId="{F6115F86-980A-4844-A7E6-12BD99B5DB89}" destId="{A6D9FBB7-AFE1-42B6-851E-963BCF964ED4}" srcOrd="0" destOrd="0" presId="urn:microsoft.com/office/officeart/2018/2/layout/IconCircleList"/>
    <dgm:cxn modelId="{9A428BAE-E6A4-4956-B15B-93AA4589E388}" type="presParOf" srcId="{F6115F86-980A-4844-A7E6-12BD99B5DB89}" destId="{5494E54C-5D2F-4E5A-A228-EC8AB38628D8}" srcOrd="1" destOrd="0" presId="urn:microsoft.com/office/officeart/2018/2/layout/IconCircleList"/>
    <dgm:cxn modelId="{95C0DE04-9B10-4D43-8C37-3611F9F46586}" type="presParOf" srcId="{F6115F86-980A-4844-A7E6-12BD99B5DB89}" destId="{7CB3014C-47D8-454B-8078-46649940C4B6}" srcOrd="2" destOrd="0" presId="urn:microsoft.com/office/officeart/2018/2/layout/IconCircleList"/>
    <dgm:cxn modelId="{D8C7F735-CD3F-4FC2-87BC-DFA1408F5462}" type="presParOf" srcId="{F6115F86-980A-4844-A7E6-12BD99B5DB89}" destId="{0AF95004-C639-449D-B6C1-45DBDD0028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46EAF-792F-446B-93DC-070B8320E6BB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431B6-31EE-48C5-AA55-61189DD376A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MCAR</a:t>
          </a:r>
          <a:br>
            <a:rPr lang="en-US" sz="1900" kern="1200" dirty="0"/>
          </a:br>
          <a:r>
            <a:rPr lang="en-US" sz="1900" b="0" i="0" kern="1200" baseline="0" dirty="0"/>
            <a:t>The missingness is unrelated to both observed and unobserved values in the dataset </a:t>
          </a:r>
          <a:endParaRPr lang="en-US" sz="1900" kern="1200" dirty="0"/>
        </a:p>
      </dsp:txBody>
      <dsp:txXfrm>
        <a:off x="383617" y="1447754"/>
        <a:ext cx="2847502" cy="1768010"/>
      </dsp:txXfrm>
    </dsp:sp>
    <dsp:sp modelId="{4CD85EC6-5021-4860-B63E-EDAA4C9B6A26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E0D97-3775-44BC-9B84-C799C5625313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MAR</a:t>
          </a:r>
          <a:br>
            <a:rPr lang="en-US" sz="1900" kern="1200" dirty="0"/>
          </a:br>
          <a:r>
            <a:rPr lang="en-US" sz="1900" b="0" i="0" kern="1200" baseline="0" dirty="0"/>
            <a:t>The missingness depends on the observed data </a:t>
          </a:r>
          <a:endParaRPr lang="en-US" sz="1900" kern="1200" dirty="0"/>
        </a:p>
      </dsp:txBody>
      <dsp:txXfrm>
        <a:off x="3998355" y="1447754"/>
        <a:ext cx="2847502" cy="1768010"/>
      </dsp:txXfrm>
    </dsp:sp>
    <dsp:sp modelId="{45E437CA-D0D8-419C-B44F-B2885F5B69FD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602B0-F7C3-4DFC-BE0B-17F357D5A02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MNAR</a:t>
          </a:r>
          <a:br>
            <a:rPr lang="en-US" sz="1900" kern="1200" dirty="0"/>
          </a:br>
          <a:r>
            <a:rPr lang="en-US" sz="1900" b="0" i="0" kern="1200" baseline="0" dirty="0"/>
            <a:t>The missingness depends on unobserved data.</a:t>
          </a:r>
          <a:endParaRPr lang="en-US" sz="19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C90D3-8546-4394-9C70-6993A2F0EECC}">
      <dsp:nvSpPr>
        <dsp:cNvPr id="0" name=""/>
        <dsp:cNvSpPr/>
      </dsp:nvSpPr>
      <dsp:spPr>
        <a:xfrm>
          <a:off x="1364640" y="758375"/>
          <a:ext cx="940517" cy="9405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69196-52FC-4D3A-B99C-28835FC7D208}">
      <dsp:nvSpPr>
        <dsp:cNvPr id="0" name=""/>
        <dsp:cNvSpPr/>
      </dsp:nvSpPr>
      <dsp:spPr>
        <a:xfrm>
          <a:off x="1562148" y="955884"/>
          <a:ext cx="545500" cy="545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6FBA4-311F-4D80-84E9-41DA66A9B83B}">
      <dsp:nvSpPr>
        <dsp:cNvPr id="0" name=""/>
        <dsp:cNvSpPr/>
      </dsp:nvSpPr>
      <dsp:spPr>
        <a:xfrm>
          <a:off x="2506697" y="758375"/>
          <a:ext cx="2216934" cy="94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Toy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Sleep in Mammals, a small dataset with around 20% missing values in some features.</a:t>
          </a:r>
        </a:p>
      </dsp:txBody>
      <dsp:txXfrm>
        <a:off x="2506697" y="758375"/>
        <a:ext cx="2216934" cy="940517"/>
      </dsp:txXfrm>
    </dsp:sp>
    <dsp:sp modelId="{A6D9FBB7-AFE1-42B6-851E-963BCF964ED4}">
      <dsp:nvSpPr>
        <dsp:cNvPr id="0" name=""/>
        <dsp:cNvSpPr/>
      </dsp:nvSpPr>
      <dsp:spPr>
        <a:xfrm>
          <a:off x="5109916" y="758375"/>
          <a:ext cx="940517" cy="9405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4E54C-5D2F-4E5A-A228-EC8AB38628D8}">
      <dsp:nvSpPr>
        <dsp:cNvPr id="0" name=""/>
        <dsp:cNvSpPr/>
      </dsp:nvSpPr>
      <dsp:spPr>
        <a:xfrm>
          <a:off x="5307424" y="955884"/>
          <a:ext cx="545500" cy="545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95004-C639-449D-B6C1-45DBDD0028DD}">
      <dsp:nvSpPr>
        <dsp:cNvPr id="0" name=""/>
        <dsp:cNvSpPr/>
      </dsp:nvSpPr>
      <dsp:spPr>
        <a:xfrm>
          <a:off x="6251973" y="758375"/>
          <a:ext cx="2216934" cy="94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Synthetic Dataset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House Pricing that we will remove values by ourselves.</a:t>
          </a:r>
        </a:p>
      </dsp:txBody>
      <dsp:txXfrm>
        <a:off x="6251973" y="758375"/>
        <a:ext cx="2216934" cy="94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D93D-B292-B5ED-CE5D-4C28B4F67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3326-A4FC-7918-0BA2-BBA0CB88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AE20-AFBF-668B-00A0-6E256430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5F44-7A89-4B3E-2DC7-8E683CE9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00BB-07A9-CAE0-F8BD-E6A6782B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45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8FA0-C2FB-EB80-19EB-D0647EF2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CA511-DCE5-FBAF-6E2E-FF9F7606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554A2-20BA-93C2-28C4-D80BF5EE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3234-ED68-F5D2-1546-2DB6A1B9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8DFE-A776-36CD-2C97-7EC9366B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182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B5388-AF02-C4A8-8019-DFF6DD3BD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B7DDC-DDC5-69F9-0EBB-DACB13785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885-0A5D-88F2-EDCD-9FC91DB9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00F74-B39C-6058-BE2C-DE4F74AB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6E6AD-B108-33CD-89D0-FA10C214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29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ECC-E1EF-CB15-070E-AE0D88BF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F461-17EE-3516-C09E-ACDD0598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50CB8-55B7-993C-4144-DFB12BDE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39AD-D144-E341-92C8-591E85AA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4865-0824-0D42-ACC3-7972C0CA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4730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12A7-AEA7-E21E-1672-95C2CEB2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27B7B-09D4-9CDE-1B6C-532FF3B1F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2E8A9-8D53-7E37-B3A6-F327BF94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08F08-C949-D7EF-A4F9-07E89D216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FB93B-F195-A5E6-01C3-DD5AE60C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24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D88D-E2CF-9AE3-69D6-BCD13158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0D238-D607-4F26-F6CD-918187082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3C65A-723B-D0DF-2FBB-E90FF74D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952D-2457-7F0F-0670-CC86D548E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E421E-F4EB-D39F-A8CC-90E627E8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D0F07-1FEC-D8B9-9A4D-3A45EAE9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674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2981-4817-B014-CA31-CC50705A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71004-587B-A1BA-2111-C63D7D702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1B1E7-2539-F494-464A-FF64F95D1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E701D-0CFE-87B6-FEBC-F5A59D287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A2DA8-436E-D3E7-7078-7F699CFD1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C6D68-EAE5-6325-4F8F-FCC42868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CAD12-FE0B-B56D-87F6-1CD239CD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0BC5D-2AF2-69D7-1069-0D19A351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871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DAEB-27B4-5276-EF8C-DFF5D38D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4840B-66FD-22D5-7B75-DB836F19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122E7-8E39-B7AB-A621-E9DD83AC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E6B8-3B2E-FFB1-A5DC-7F9FEB50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57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B4368-5138-CE70-68B0-9927DC79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83D97-0934-170B-A2C9-367D4D59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832C2-7B31-98D4-B855-EFC1DFA3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196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A38B-DE70-B7F0-2923-C927FB51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6AE0-4106-0972-2751-35938CE8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BAA06-51AA-CDC5-A1F6-29E14FF76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68D7-7FC3-DF77-6798-2EEA5185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E1742-0205-DB6C-224C-4CC4FF30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6EE39-7D83-4EAA-8D69-F5394858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05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BA10-F923-D86A-A5FF-FD827628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74C56-0633-6487-38C1-A9F780555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00714-6AA2-37CE-2950-918DCC3B3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C9106-629E-20F1-624D-7BDEF8DF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663BF-1F3B-0CAE-ADB9-A9939F8D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F53C5-4E85-393C-C348-CE331887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851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5664-2BA5-EEBB-94B5-6BA376F3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91E5-AFB5-F935-6196-898D8CF5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17A51-C943-CB8F-D9BA-C524C994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20E0B6-ADDB-4E15-9BB9-73094AEBC07C}" type="datetimeFigureOut">
              <a:rPr lang="en-IL" smtClean="0"/>
              <a:t>16/01/2025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F4FCC-1E68-7632-8E9A-DEFFA87D8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E3C9-F1BD-8017-9184-019E09C7A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2634F-705D-4753-9EF0-97C66FC719D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34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0E50C-B8D3-ADC8-4171-BE458BCE3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Handle Missing Values</a:t>
            </a:r>
            <a:endParaRPr lang="en-IL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19921-90E5-B3B6-67FB-A0E769BD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Matan Solomon &amp; Lotan Amit</a:t>
            </a:r>
            <a:endParaRPr lang="en-IL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95478B6D-D876-C232-0DC2-8D1AFB82E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38" r="5344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3F566-2A9B-F650-7F7A-C1FE2536C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A470CC8-1979-9C23-268E-192B0DA44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23079B2-1B10-8159-9125-A1BA7C889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B7C330-63EA-996D-1613-964CDAD9D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074" y="164104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Missing Values</a:t>
            </a:r>
            <a:endParaRPr lang="en-IL" sz="3600" dirty="0">
              <a:solidFill>
                <a:schemeClr val="tx2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63E2D95-75CD-072D-13DD-D91D3919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7655F3D-C69D-C0BE-73CB-7B29590BC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9B3174-9B39-4FD2-C765-F42B8D255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2465BC8-6911-EBD8-71BD-262043F3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2154E8-6702-1549-047C-0C8A2B50A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9DAA28C-B6A5-5BFE-B888-063637D7F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83CE26E-C911-5EBC-E283-96717E5F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4DFCAE2-5843-FC7F-097A-82F3E9C96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2B5C377-C5D2-00BD-B257-E871E5BE0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66D09E2-DD31-F3B9-04C6-628E5681A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F27D9B5-E332-48E8-F651-BAB8F7EA2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78561"/>
              </p:ext>
            </p:extLst>
          </p:nvPr>
        </p:nvGraphicFramePr>
        <p:xfrm>
          <a:off x="765048" y="199816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424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CDB5B-17AF-B07E-FDAD-A487F14D0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Missing Type Analysis</a:t>
            </a:r>
            <a:endParaRPr lang="en-IL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BC81-73B9-B8D3-B6F1-32131DB3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Our approach will be to train a prediction model that given a feature, based on the other features will predict the probability of missing value in that feature.  </a:t>
            </a:r>
          </a:p>
          <a:p>
            <a:r>
              <a:rPr lang="en-US" sz="1800">
                <a:solidFill>
                  <a:schemeClr val="tx2"/>
                </a:solidFill>
              </a:rPr>
              <a:t>If we see the model predictions are good we can infer that we have a case of MAR.</a:t>
            </a:r>
          </a:p>
          <a:p>
            <a:r>
              <a:rPr lang="en-US" sz="1800">
                <a:solidFill>
                  <a:schemeClr val="tx2"/>
                </a:solidFill>
              </a:rPr>
              <a:t>Otherwise, we assume it’s MCAR or MNAR.</a:t>
            </a:r>
            <a:endParaRPr lang="en-IL" sz="1800">
              <a:solidFill>
                <a:schemeClr val="tx2"/>
              </a:solidFill>
            </a:endParaRPr>
          </a:p>
          <a:p>
            <a:endParaRPr lang="en-IL" sz="1800">
              <a:solidFill>
                <a:schemeClr val="tx2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21C5D5-6A76-82D3-B8DC-E2637E021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07774"/>
              </p:ext>
            </p:extLst>
          </p:nvPr>
        </p:nvGraphicFramePr>
        <p:xfrm>
          <a:off x="7708392" y="2819231"/>
          <a:ext cx="4142234" cy="2143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951">
                  <a:extLst>
                    <a:ext uri="{9D8B030D-6E8A-4147-A177-3AD203B41FA5}">
                      <a16:colId xmlns:a16="http://schemas.microsoft.com/office/drawing/2014/main" val="662870397"/>
                    </a:ext>
                  </a:extLst>
                </a:gridCol>
                <a:gridCol w="1035080">
                  <a:extLst>
                    <a:ext uri="{9D8B030D-6E8A-4147-A177-3AD203B41FA5}">
                      <a16:colId xmlns:a16="http://schemas.microsoft.com/office/drawing/2014/main" val="3752096590"/>
                    </a:ext>
                  </a:extLst>
                </a:gridCol>
                <a:gridCol w="1035080">
                  <a:extLst>
                    <a:ext uri="{9D8B030D-6E8A-4147-A177-3AD203B41FA5}">
                      <a16:colId xmlns:a16="http://schemas.microsoft.com/office/drawing/2014/main" val="2560018794"/>
                    </a:ext>
                  </a:extLst>
                </a:gridCol>
                <a:gridCol w="1154231">
                  <a:extLst>
                    <a:ext uri="{9D8B030D-6E8A-4147-A177-3AD203B41FA5}">
                      <a16:colId xmlns:a16="http://schemas.microsoft.com/office/drawing/2014/main" val="1850268025"/>
                    </a:ext>
                  </a:extLst>
                </a:gridCol>
                <a:gridCol w="440892">
                  <a:extLst>
                    <a:ext uri="{9D8B030D-6E8A-4147-A177-3AD203B41FA5}">
                      <a16:colId xmlns:a16="http://schemas.microsoft.com/office/drawing/2014/main" val="3923713330"/>
                    </a:ext>
                  </a:extLst>
                </a:gridCol>
              </a:tblGrid>
              <a:tr h="633306">
                <a:tc>
                  <a:txBody>
                    <a:bodyPr/>
                    <a:lstStyle/>
                    <a:p>
                      <a:r>
                        <a:rPr lang="en-US" sz="1700"/>
                        <a:t>Id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Feature 1</a:t>
                      </a:r>
                      <a:endParaRPr lang="en-IL" sz="1700" dirty="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Feature 2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Feature2 missing</a:t>
                      </a:r>
                      <a:endParaRPr lang="en-IL" sz="1700"/>
                    </a:p>
                  </a:txBody>
                  <a:tcPr marL="85460" marR="85460" marT="42730" marB="4273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Y</a:t>
                      </a:r>
                      <a:endParaRPr lang="en-IL" sz="1700"/>
                    </a:p>
                  </a:txBody>
                  <a:tcPr marL="85460" marR="85460" marT="42730" marB="42730"/>
                </a:tc>
                <a:extLst>
                  <a:ext uri="{0D108BD9-81ED-4DB2-BD59-A6C34878D82A}">
                    <a16:rowId xmlns:a16="http://schemas.microsoft.com/office/drawing/2014/main" val="3288024194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834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9348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  <a:endParaRPr lang="en-IL" sz="1700"/>
                    </a:p>
                  </a:txBody>
                  <a:tcPr marL="85460" marR="85460" marT="42730" marB="42730"/>
                </a:tc>
                <a:extLst>
                  <a:ext uri="{0D108BD9-81ED-4DB2-BD59-A6C34878D82A}">
                    <a16:rowId xmlns:a16="http://schemas.microsoft.com/office/drawing/2014/main" val="2897816183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23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None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  <a:endParaRPr lang="en-IL" sz="1700"/>
                    </a:p>
                  </a:txBody>
                  <a:tcPr marL="85460" marR="85460" marT="42730" marB="42730"/>
                </a:tc>
                <a:extLst>
                  <a:ext uri="{0D108BD9-81ED-4DB2-BD59-A6C34878D82A}">
                    <a16:rowId xmlns:a16="http://schemas.microsoft.com/office/drawing/2014/main" val="3492104845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-345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  <a:endParaRPr lang="en-IL" sz="1700"/>
                    </a:p>
                  </a:txBody>
                  <a:tcPr marL="85460" marR="85460" marT="42730" marB="42730"/>
                </a:tc>
                <a:extLst>
                  <a:ext uri="{0D108BD9-81ED-4DB2-BD59-A6C34878D82A}">
                    <a16:rowId xmlns:a16="http://schemas.microsoft.com/office/drawing/2014/main" val="777497656"/>
                  </a:ext>
                </a:extLst>
              </a:tr>
              <a:tr h="377445">
                <a:tc>
                  <a:txBody>
                    <a:bodyPr/>
                    <a:lstStyle/>
                    <a:p>
                      <a:r>
                        <a:rPr lang="en-US" sz="1700"/>
                        <a:t>3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542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4853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  <a:endParaRPr lang="en-IL" sz="1700"/>
                    </a:p>
                  </a:txBody>
                  <a:tcPr marL="85460" marR="85460" marT="42730" marB="42730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</a:t>
                      </a:r>
                      <a:endParaRPr lang="en-IL" sz="1700" dirty="0"/>
                    </a:p>
                  </a:txBody>
                  <a:tcPr marL="85460" marR="85460" marT="42730" marB="42730"/>
                </a:tc>
                <a:extLst>
                  <a:ext uri="{0D108BD9-81ED-4DB2-BD59-A6C34878D82A}">
                    <a16:rowId xmlns:a16="http://schemas.microsoft.com/office/drawing/2014/main" val="11848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7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7B72B-D2C7-3D5A-7F21-F8C4D483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A0F79-D56A-7A41-E330-0CD3983D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Data imputation effects on model predictions</a:t>
            </a:r>
            <a:endParaRPr lang="en-IL" sz="3600" dirty="0">
              <a:solidFill>
                <a:schemeClr val="tx2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28C2-226C-9488-2658-E88757924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Types of imputation: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Remove all missing values rows.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Remove all missing values cols.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Impute 0 (neutral value).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Impute mean value.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Smart impute like KNN.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Let ChatGPT impute.</a:t>
            </a:r>
          </a:p>
          <a:p>
            <a:pPr marL="342900" indent="-342900">
              <a:buFontTx/>
              <a:buChar char="-"/>
            </a:pPr>
            <a:endParaRPr lang="en-US" sz="2000" dirty="0">
              <a:solidFill>
                <a:schemeClr val="tx2"/>
              </a:solidFill>
            </a:endParaRPr>
          </a:p>
          <a:p>
            <a:endParaRPr lang="en-IL" sz="2000" dirty="0">
              <a:solidFill>
                <a:schemeClr val="tx2"/>
              </a:solidFill>
            </a:endParaRPr>
          </a:p>
          <a:p>
            <a:endParaRPr lang="en-IL" sz="2000" dirty="0">
              <a:solidFill>
                <a:schemeClr val="tx2"/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543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47FFD-24F4-4B90-1A9C-5D5FD241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65840CD0-370A-5F13-12B1-7C214A624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4521E9-BA65-D3F0-97D4-761270F16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AA420-1D5C-65DB-09A6-E27A7EB3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/>
              <a:t>Datasets</a:t>
            </a:r>
            <a:endParaRPr lang="en-IL" sz="3600" dirty="0">
              <a:solidFill>
                <a:schemeClr val="tx2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5AA0F40-C6B8-D6A4-EF49-53DF4FB8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10F5160-7C76-24D7-3C79-FD0DF9FBA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AB11FA3-D5D8-1D3D-EA4F-D3C59BC9E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9772961-3D64-E54A-C38F-0D13D8C62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E487998-BF97-A223-5435-97CD86065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2" name="Content Placeholder 2">
            <a:extLst>
              <a:ext uri="{FF2B5EF4-FFF2-40B4-BE49-F238E27FC236}">
                <a16:creationId xmlns:a16="http://schemas.microsoft.com/office/drawing/2014/main" id="{08C0E17E-134D-9F95-CA14-384D9499D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827315"/>
              </p:ext>
            </p:extLst>
          </p:nvPr>
        </p:nvGraphicFramePr>
        <p:xfrm>
          <a:off x="1179226" y="3329677"/>
          <a:ext cx="9833548" cy="2457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90D1AAB-07CE-8EDD-719C-0F4D0E024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69C9F25-29A6-AEC1-7CC0-F8608C23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C8EB596-078E-065C-33A0-BCBFF4060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2964251-29A6-0D25-6D10-48BD4684E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255A00E-3643-883E-BF40-853FC3087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302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Handle Missing Values</vt:lpstr>
      <vt:lpstr>Missing Values</vt:lpstr>
      <vt:lpstr>Missing Type Analysis</vt:lpstr>
      <vt:lpstr>Data imputation effects on model predictions</vt:lpstr>
      <vt:lpstr>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Lotan Amit</dc:creator>
  <cp:lastModifiedBy>Lotan Amit</cp:lastModifiedBy>
  <cp:revision>1</cp:revision>
  <dcterms:created xsi:type="dcterms:W3CDTF">2025-01-16T12:05:46Z</dcterms:created>
  <dcterms:modified xsi:type="dcterms:W3CDTF">2025-01-16T12:21:32Z</dcterms:modified>
</cp:coreProperties>
</file>