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804" r:id="rId1"/>
  </p:sldMasterIdLst>
  <p:notesMasterIdLst>
    <p:notesMasterId r:id="rId8"/>
  </p:notesMasterIdLst>
  <p:handoutMasterIdLst>
    <p:handoutMasterId r:id="rId9"/>
  </p:handoutMasterIdLst>
  <p:sldIdLst>
    <p:sldId id="399" r:id="rId2"/>
    <p:sldId id="400" r:id="rId3"/>
    <p:sldId id="394" r:id="rId4"/>
    <p:sldId id="391" r:id="rId5"/>
    <p:sldId id="396" r:id="rId6"/>
    <p:sldId id="398" r:id="rId7"/>
  </p:sldIdLst>
  <p:sldSz cx="10342563" cy="8193088"/>
  <p:notesSz cx="7010400" cy="9296400"/>
  <p:custDataLst>
    <p:tags r:id="rId10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500" b="1" kern="1200">
        <a:solidFill>
          <a:srgbClr val="003399"/>
        </a:solidFill>
        <a:latin typeface="Arial" charset="0"/>
        <a:ea typeface="+mn-ea"/>
        <a:cs typeface="+mn-cs"/>
      </a:defRPr>
    </a:lvl1pPr>
    <a:lvl2pPr marL="487737" algn="ctr" rtl="0" eaLnBrk="0" fontAlgn="base" hangingPunct="0">
      <a:lnSpc>
        <a:spcPct val="90000"/>
      </a:lnSpc>
      <a:spcBef>
        <a:spcPct val="0"/>
      </a:spcBef>
      <a:spcAft>
        <a:spcPct val="0"/>
      </a:spcAft>
      <a:defRPr sz="2500" b="1" kern="1200">
        <a:solidFill>
          <a:srgbClr val="003399"/>
        </a:solidFill>
        <a:latin typeface="Arial" charset="0"/>
        <a:ea typeface="+mn-ea"/>
        <a:cs typeface="+mn-cs"/>
      </a:defRPr>
    </a:lvl2pPr>
    <a:lvl3pPr marL="975476" algn="ctr" rtl="0" eaLnBrk="0" fontAlgn="base" hangingPunct="0">
      <a:lnSpc>
        <a:spcPct val="90000"/>
      </a:lnSpc>
      <a:spcBef>
        <a:spcPct val="0"/>
      </a:spcBef>
      <a:spcAft>
        <a:spcPct val="0"/>
      </a:spcAft>
      <a:defRPr sz="2500" b="1" kern="1200">
        <a:solidFill>
          <a:srgbClr val="003399"/>
        </a:solidFill>
        <a:latin typeface="Arial" charset="0"/>
        <a:ea typeface="+mn-ea"/>
        <a:cs typeface="+mn-cs"/>
      </a:defRPr>
    </a:lvl3pPr>
    <a:lvl4pPr marL="1463213" algn="ctr" rtl="0" eaLnBrk="0" fontAlgn="base" hangingPunct="0">
      <a:lnSpc>
        <a:spcPct val="90000"/>
      </a:lnSpc>
      <a:spcBef>
        <a:spcPct val="0"/>
      </a:spcBef>
      <a:spcAft>
        <a:spcPct val="0"/>
      </a:spcAft>
      <a:defRPr sz="2500" b="1" kern="1200">
        <a:solidFill>
          <a:srgbClr val="003399"/>
        </a:solidFill>
        <a:latin typeface="Arial" charset="0"/>
        <a:ea typeface="+mn-ea"/>
        <a:cs typeface="+mn-cs"/>
      </a:defRPr>
    </a:lvl4pPr>
    <a:lvl5pPr marL="1950951" algn="ctr" rtl="0" eaLnBrk="0" fontAlgn="base" hangingPunct="0">
      <a:lnSpc>
        <a:spcPct val="90000"/>
      </a:lnSpc>
      <a:spcBef>
        <a:spcPct val="0"/>
      </a:spcBef>
      <a:spcAft>
        <a:spcPct val="0"/>
      </a:spcAft>
      <a:defRPr sz="2500" b="1" kern="1200">
        <a:solidFill>
          <a:srgbClr val="003399"/>
        </a:solidFill>
        <a:latin typeface="Arial" charset="0"/>
        <a:ea typeface="+mn-ea"/>
        <a:cs typeface="+mn-cs"/>
      </a:defRPr>
    </a:lvl5pPr>
    <a:lvl6pPr marL="2438688" algn="l" defTabSz="975476" rtl="0" eaLnBrk="1" latinLnBrk="0" hangingPunct="1">
      <a:defRPr sz="2500" b="1" kern="1200">
        <a:solidFill>
          <a:srgbClr val="003399"/>
        </a:solidFill>
        <a:latin typeface="Arial" charset="0"/>
        <a:ea typeface="+mn-ea"/>
        <a:cs typeface="+mn-cs"/>
      </a:defRPr>
    </a:lvl6pPr>
    <a:lvl7pPr marL="2926427" algn="l" defTabSz="975476" rtl="0" eaLnBrk="1" latinLnBrk="0" hangingPunct="1">
      <a:defRPr sz="2500" b="1" kern="1200">
        <a:solidFill>
          <a:srgbClr val="003399"/>
        </a:solidFill>
        <a:latin typeface="Arial" charset="0"/>
        <a:ea typeface="+mn-ea"/>
        <a:cs typeface="+mn-cs"/>
      </a:defRPr>
    </a:lvl7pPr>
    <a:lvl8pPr marL="3414164" algn="l" defTabSz="975476" rtl="0" eaLnBrk="1" latinLnBrk="0" hangingPunct="1">
      <a:defRPr sz="2500" b="1" kern="1200">
        <a:solidFill>
          <a:srgbClr val="003399"/>
        </a:solidFill>
        <a:latin typeface="Arial" charset="0"/>
        <a:ea typeface="+mn-ea"/>
        <a:cs typeface="+mn-cs"/>
      </a:defRPr>
    </a:lvl8pPr>
    <a:lvl9pPr marL="3901902" algn="l" defTabSz="975476" rtl="0" eaLnBrk="1" latinLnBrk="0" hangingPunct="1">
      <a:defRPr sz="2500" b="1" kern="1200">
        <a:solidFill>
          <a:srgbClr val="003399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5160">
          <p15:clr>
            <a:srgbClr val="A4A3A4"/>
          </p15:clr>
        </p15:guide>
        <p15:guide id="3" pos="32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EBDD"/>
    <a:srgbClr val="F2F2F2"/>
    <a:srgbClr val="FFFF8F"/>
    <a:srgbClr val="CADAAA"/>
    <a:srgbClr val="DCE7C7"/>
    <a:srgbClr val="EBF1DF"/>
    <a:srgbClr val="6FA3CD"/>
    <a:srgbClr val="FFCDCD"/>
    <a:srgbClr val="F9F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9844" autoAdjust="0"/>
  </p:normalViewPr>
  <p:slideViewPr>
    <p:cSldViewPr snapToGrid="0" showGuides="1">
      <p:cViewPr varScale="1">
        <p:scale>
          <a:sx n="96" d="100"/>
          <a:sy n="96" d="100"/>
        </p:scale>
        <p:origin x="1596" y="90"/>
      </p:cViewPr>
      <p:guideLst>
        <p:guide orient="horz" pos="5160"/>
        <p:guide pos="32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-3540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670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555" y="4414520"/>
            <a:ext cx="5140112" cy="41840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96" tIns="45191" rIns="91996" bIns="45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0925" y="469900"/>
            <a:ext cx="4911725" cy="3890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139251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87737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75476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63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95095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438688" algn="l" defTabSz="97547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26427" algn="l" defTabSz="97547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14164" algn="l" defTabSz="97547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01902" algn="l" defTabSz="97547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00" name="Picture 12" descr="F:\Desktop Publishing\Artwork\Lazard Logos\FOR REQUESTS\24pt White Lazard logo.emf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8038" y="665163"/>
            <a:ext cx="1967625" cy="43183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514475" y="3227832"/>
            <a:ext cx="7315200" cy="1088136"/>
          </a:xfrm>
        </p:spPr>
        <p:txBody>
          <a:bodyPr anchor="b"/>
          <a:lstStyle>
            <a:lvl1pPr algn="ctr">
              <a:defRPr sz="3600" b="0">
                <a:latin typeface="Garamond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14475" y="4710728"/>
            <a:ext cx="7315200" cy="384721"/>
          </a:xfrm>
        </p:spPr>
        <p:txBody>
          <a:bodyPr/>
          <a:lstStyle>
            <a:lvl1pPr marL="0" marR="0" indent="3387" algn="ctr" defTabSz="975476" rtl="0" eaLnBrk="1" fontAlgn="base" latinLnBrk="0" hangingPunct="1">
              <a:lnSpc>
                <a:spcPct val="100000"/>
              </a:lnSpc>
              <a:spcBef>
                <a:spcPts val="1280"/>
              </a:spcBef>
              <a:spcAft>
                <a:spcPts val="320"/>
              </a:spcAft>
              <a:buClrTx/>
              <a:buSzTx/>
              <a:buFontTx/>
              <a:buNone/>
              <a:tabLst/>
              <a:defRPr lang="en-US" sz="2500" dirty="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>
              <a:buNone/>
              <a:defRPr lang="en-US" sz="25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>
              <a:buNone/>
              <a:defRPr lang="en-US" sz="25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>
              <a:buNone/>
              <a:defRPr lang="en-US" sz="25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>
              <a:defRPr lang="en-US" sz="2500" b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0" indent="3387">
              <a:buNone/>
              <a:defRPr lang="en-US" sz="25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50704" y="7429832"/>
            <a:ext cx="7845552" cy="228268"/>
          </a:xfrm>
        </p:spPr>
        <p:txBody>
          <a:bodyPr anchor="b" anchorCtr="0"/>
          <a:lstStyle>
            <a:lvl1pPr>
              <a:spcBef>
                <a:spcPts val="100"/>
              </a:spcBef>
              <a:spcAft>
                <a:spcPts val="0"/>
              </a:spcAft>
              <a:defRPr sz="700" b="0">
                <a:solidFill>
                  <a:schemeClr val="tx1"/>
                </a:solidFill>
                <a:latin typeface="+mj-lt"/>
              </a:defRPr>
            </a:lvl1pPr>
            <a:lvl2pPr marL="121935" indent="-120241">
              <a:spcBef>
                <a:spcPts val="100"/>
              </a:spcBef>
              <a:spcAft>
                <a:spcPts val="0"/>
              </a:spcAft>
              <a:buNone/>
              <a:defRPr sz="700" b="0">
                <a:solidFill>
                  <a:schemeClr val="tx1"/>
                </a:solidFill>
                <a:latin typeface="+mj-lt"/>
              </a:defRPr>
            </a:lvl2pPr>
            <a:lvl3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3pPr>
            <a:lvl4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4pPr>
            <a:lvl5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Picture 7" descr="Lazard_AM_Logos_BlueBG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3295" y="1173752"/>
            <a:ext cx="3337560" cy="97047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 bwMode="gray">
          <a:xfrm>
            <a:off x="485775" y="2401887"/>
            <a:ext cx="9372600" cy="0"/>
          </a:xfrm>
          <a:prstGeom prst="line">
            <a:avLst/>
          </a:prstGeom>
          <a:ln w="9525">
            <a:solidFill>
              <a:srgbClr val="222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26155" y="2401887"/>
            <a:ext cx="3291840" cy="91440"/>
          </a:xfrm>
          <a:prstGeom prst="rect">
            <a:avLst/>
          </a:prstGeom>
          <a:solidFill>
            <a:srgbClr val="222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 bwMode="gray">
          <a:xfrm>
            <a:off x="1250704" y="4490191"/>
            <a:ext cx="7842741" cy="0"/>
          </a:xfrm>
          <a:prstGeom prst="line">
            <a:avLst/>
          </a:prstGeom>
          <a:ln w="9525">
            <a:solidFill>
              <a:srgbClr val="222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Col Content, No F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475488"/>
            <a:ext cx="8833104" cy="722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746125" y="1576388"/>
            <a:ext cx="4195763" cy="246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5399088" y="1576388"/>
            <a:ext cx="4195762" cy="246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20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l Content, F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475488"/>
            <a:ext cx="8833104" cy="722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746125" y="1576388"/>
            <a:ext cx="4195763" cy="246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5399088" y="1576388"/>
            <a:ext cx="4195762" cy="246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25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46126" y="7267575"/>
            <a:ext cx="7399337" cy="368300"/>
          </a:xfrm>
        </p:spPr>
        <p:txBody>
          <a:bodyPr anchor="b" anchorCtr="0"/>
          <a:lstStyle>
            <a:lvl1pPr>
              <a:spcBef>
                <a:spcPts val="100"/>
              </a:spcBef>
              <a:spcAft>
                <a:spcPts val="0"/>
              </a:spcAft>
              <a:defRPr sz="700" b="0">
                <a:solidFill>
                  <a:schemeClr val="tx1"/>
                </a:solidFill>
                <a:latin typeface="+mj-lt"/>
              </a:defRPr>
            </a:lvl1pPr>
            <a:lvl2pPr marL="121935" indent="-120241">
              <a:spcBef>
                <a:spcPts val="100"/>
              </a:spcBef>
              <a:spcAft>
                <a:spcPts val="0"/>
              </a:spcAft>
              <a:buNone/>
              <a:defRPr sz="700" b="0">
                <a:solidFill>
                  <a:schemeClr val="tx1"/>
                </a:solidFill>
                <a:latin typeface="+mj-lt"/>
              </a:defRPr>
            </a:lvl2pPr>
            <a:lvl3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3pPr>
            <a:lvl4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4pPr>
            <a:lvl5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Col BIG Text, No F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746125" y="1584326"/>
            <a:ext cx="4195763" cy="2498120"/>
          </a:xfrm>
        </p:spPr>
        <p:txBody>
          <a:bodyPr/>
          <a:lstStyle>
            <a:lvl1pPr>
              <a:spcBef>
                <a:spcPts val="1920"/>
              </a:spcBef>
              <a:defRPr sz="1900"/>
            </a:lvl1pPr>
            <a:lvl2pPr>
              <a:spcBef>
                <a:spcPts val="1920"/>
              </a:spcBef>
              <a:defRPr sz="1900"/>
            </a:lvl2pPr>
            <a:lvl3pPr>
              <a:spcBef>
                <a:spcPts val="1920"/>
              </a:spcBef>
              <a:defRPr sz="1900"/>
            </a:lvl3pPr>
            <a:lvl4pPr>
              <a:spcBef>
                <a:spcPts val="1920"/>
              </a:spcBef>
              <a:defRPr sz="19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6125" y="471488"/>
            <a:ext cx="8831263" cy="725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1"/>
          </p:nvPr>
        </p:nvSpPr>
        <p:spPr>
          <a:xfrm>
            <a:off x="5399088" y="1584326"/>
            <a:ext cx="4195763" cy="2498120"/>
          </a:xfrm>
        </p:spPr>
        <p:txBody>
          <a:bodyPr/>
          <a:lstStyle>
            <a:lvl1pPr>
              <a:spcBef>
                <a:spcPts val="1920"/>
              </a:spcBef>
              <a:defRPr sz="1900"/>
            </a:lvl1pPr>
            <a:lvl2pPr>
              <a:spcBef>
                <a:spcPts val="1920"/>
              </a:spcBef>
              <a:defRPr sz="1900"/>
            </a:lvl2pPr>
            <a:lvl3pPr>
              <a:spcBef>
                <a:spcPts val="1920"/>
              </a:spcBef>
              <a:defRPr sz="1900"/>
            </a:lvl3pPr>
            <a:lvl4pPr>
              <a:spcBef>
                <a:spcPts val="1920"/>
              </a:spcBef>
              <a:defRPr sz="19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20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l BIG Text, F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746125" y="1584325"/>
            <a:ext cx="4195763" cy="2498120"/>
          </a:xfrm>
        </p:spPr>
        <p:txBody>
          <a:bodyPr/>
          <a:lstStyle>
            <a:lvl1pPr>
              <a:spcBef>
                <a:spcPts val="1920"/>
              </a:spcBef>
              <a:defRPr sz="1900"/>
            </a:lvl1pPr>
            <a:lvl2pPr>
              <a:spcBef>
                <a:spcPts val="1920"/>
              </a:spcBef>
              <a:defRPr sz="1900"/>
            </a:lvl2pPr>
            <a:lvl3pPr>
              <a:spcBef>
                <a:spcPts val="1920"/>
              </a:spcBef>
              <a:defRPr sz="1900"/>
            </a:lvl3pPr>
            <a:lvl4pPr>
              <a:spcBef>
                <a:spcPts val="1920"/>
              </a:spcBef>
              <a:defRPr sz="19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6125" y="471488"/>
            <a:ext cx="8831263" cy="725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2"/>
          </p:nvPr>
        </p:nvSpPr>
        <p:spPr>
          <a:xfrm>
            <a:off x="5399088" y="1584325"/>
            <a:ext cx="4195763" cy="2498120"/>
          </a:xfrm>
        </p:spPr>
        <p:txBody>
          <a:bodyPr/>
          <a:lstStyle>
            <a:lvl1pPr>
              <a:spcBef>
                <a:spcPts val="1920"/>
              </a:spcBef>
              <a:defRPr sz="1900"/>
            </a:lvl1pPr>
            <a:lvl2pPr>
              <a:spcBef>
                <a:spcPts val="1920"/>
              </a:spcBef>
              <a:defRPr sz="1900"/>
            </a:lvl2pPr>
            <a:lvl3pPr>
              <a:spcBef>
                <a:spcPts val="1920"/>
              </a:spcBef>
              <a:defRPr sz="1900"/>
            </a:lvl3pPr>
            <a:lvl4pPr>
              <a:spcBef>
                <a:spcPts val="1920"/>
              </a:spcBef>
              <a:defRPr sz="19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22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46126" y="7267575"/>
            <a:ext cx="7399337" cy="368300"/>
          </a:xfrm>
        </p:spPr>
        <p:txBody>
          <a:bodyPr anchor="b" anchorCtr="0"/>
          <a:lstStyle>
            <a:lvl1pPr>
              <a:spcBef>
                <a:spcPts val="100"/>
              </a:spcBef>
              <a:spcAft>
                <a:spcPts val="0"/>
              </a:spcAft>
              <a:defRPr sz="700" b="0">
                <a:solidFill>
                  <a:schemeClr val="tx1"/>
                </a:solidFill>
                <a:latin typeface="+mj-lt"/>
              </a:defRPr>
            </a:lvl1pPr>
            <a:lvl2pPr marL="121935" indent="-120241">
              <a:spcBef>
                <a:spcPts val="100"/>
              </a:spcBef>
              <a:spcAft>
                <a:spcPts val="0"/>
              </a:spcAft>
              <a:buNone/>
              <a:defRPr sz="700" b="0">
                <a:solidFill>
                  <a:schemeClr val="tx1"/>
                </a:solidFill>
                <a:latin typeface="+mj-lt"/>
              </a:defRPr>
            </a:lvl2pPr>
            <a:lvl3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3pPr>
            <a:lvl4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4pPr>
            <a:lvl5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No F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46125" y="864455"/>
            <a:ext cx="8848725" cy="332399"/>
          </a:xfr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00" b="0" dirty="0" smtClean="0">
                <a:solidFill>
                  <a:schemeClr val="accent3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746125" y="497864"/>
            <a:ext cx="8848725" cy="3560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46125" y="861185"/>
            <a:ext cx="8848725" cy="335669"/>
          </a:xfr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00" b="0" dirty="0" smtClean="0">
                <a:solidFill>
                  <a:schemeClr val="accent3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746125" y="497864"/>
            <a:ext cx="8848725" cy="3560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46126" y="7267575"/>
            <a:ext cx="7399337" cy="368300"/>
          </a:xfrm>
        </p:spPr>
        <p:txBody>
          <a:bodyPr anchor="b" anchorCtr="0"/>
          <a:lstStyle>
            <a:lvl1pPr>
              <a:spcBef>
                <a:spcPts val="100"/>
              </a:spcBef>
              <a:spcAft>
                <a:spcPts val="0"/>
              </a:spcAft>
              <a:defRPr sz="700" b="0">
                <a:solidFill>
                  <a:schemeClr val="tx1"/>
                </a:solidFill>
                <a:latin typeface="+mj-lt"/>
              </a:defRPr>
            </a:lvl1pPr>
            <a:lvl2pPr marL="121935" indent="-120241">
              <a:spcBef>
                <a:spcPts val="100"/>
              </a:spcBef>
              <a:spcAft>
                <a:spcPts val="0"/>
              </a:spcAft>
              <a:buNone/>
              <a:defRPr sz="700" b="0">
                <a:solidFill>
                  <a:schemeClr val="tx1"/>
                </a:solidFill>
                <a:latin typeface="+mj-lt"/>
              </a:defRPr>
            </a:lvl2pPr>
            <a:lvl3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3pPr>
            <a:lvl4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4pPr>
            <a:lvl5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, No F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46125" y="861185"/>
            <a:ext cx="8848725" cy="335669"/>
          </a:xfr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00" b="0" dirty="0" smtClean="0">
                <a:solidFill>
                  <a:schemeClr val="accent3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746125" y="497864"/>
            <a:ext cx="8848725" cy="3560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746125" y="1576388"/>
            <a:ext cx="8848725" cy="246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20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F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746125" y="497864"/>
            <a:ext cx="8848725" cy="3560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46125" y="861185"/>
            <a:ext cx="8848725" cy="335669"/>
          </a:xfr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00" b="0" dirty="0" smtClean="0">
                <a:solidFill>
                  <a:schemeClr val="accent3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746125" y="1576388"/>
            <a:ext cx="8848725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21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46126" y="7267575"/>
            <a:ext cx="7399337" cy="368300"/>
          </a:xfrm>
        </p:spPr>
        <p:txBody>
          <a:bodyPr anchor="b" anchorCtr="0"/>
          <a:lstStyle>
            <a:lvl1pPr>
              <a:spcBef>
                <a:spcPts val="100"/>
              </a:spcBef>
              <a:spcAft>
                <a:spcPts val="0"/>
              </a:spcAft>
              <a:defRPr sz="700" b="0">
                <a:solidFill>
                  <a:schemeClr val="tx1"/>
                </a:solidFill>
                <a:latin typeface="+mj-lt"/>
              </a:defRPr>
            </a:lvl1pPr>
            <a:lvl2pPr marL="121935" indent="-120241">
              <a:spcBef>
                <a:spcPts val="100"/>
              </a:spcBef>
              <a:spcAft>
                <a:spcPts val="0"/>
              </a:spcAft>
              <a:buNone/>
              <a:defRPr sz="700" b="0">
                <a:solidFill>
                  <a:schemeClr val="tx1"/>
                </a:solidFill>
                <a:latin typeface="+mj-lt"/>
              </a:defRPr>
            </a:lvl2pPr>
            <a:lvl3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3pPr>
            <a:lvl4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4pPr>
            <a:lvl5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BIG Text, No F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2"/>
          </p:nvPr>
        </p:nvSpPr>
        <p:spPr>
          <a:xfrm>
            <a:off x="746125" y="1584324"/>
            <a:ext cx="8848725" cy="2498120"/>
          </a:xfrm>
        </p:spPr>
        <p:txBody>
          <a:bodyPr/>
          <a:lstStyle>
            <a:lvl1pPr>
              <a:spcBef>
                <a:spcPts val="1920"/>
              </a:spcBef>
              <a:defRPr sz="1900"/>
            </a:lvl1pPr>
            <a:lvl2pPr>
              <a:spcBef>
                <a:spcPts val="1920"/>
              </a:spcBef>
              <a:defRPr sz="1900"/>
            </a:lvl2pPr>
            <a:lvl3pPr>
              <a:spcBef>
                <a:spcPts val="1920"/>
              </a:spcBef>
              <a:defRPr sz="1900"/>
            </a:lvl3pPr>
            <a:lvl4pPr>
              <a:spcBef>
                <a:spcPts val="1920"/>
              </a:spcBef>
              <a:defRPr sz="19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46125" y="861185"/>
            <a:ext cx="8848725" cy="335669"/>
          </a:xfr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00" b="0" dirty="0" smtClean="0">
                <a:solidFill>
                  <a:schemeClr val="accent3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746125" y="497864"/>
            <a:ext cx="8848725" cy="3560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21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IG Text, F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2"/>
          </p:nvPr>
        </p:nvSpPr>
        <p:spPr>
          <a:xfrm>
            <a:off x="746125" y="1584324"/>
            <a:ext cx="8848726" cy="2498120"/>
          </a:xfrm>
        </p:spPr>
        <p:txBody>
          <a:bodyPr/>
          <a:lstStyle>
            <a:lvl1pPr>
              <a:spcBef>
                <a:spcPts val="1920"/>
              </a:spcBef>
              <a:defRPr sz="1900"/>
            </a:lvl1pPr>
            <a:lvl2pPr>
              <a:spcBef>
                <a:spcPts val="1920"/>
              </a:spcBef>
              <a:defRPr sz="1900"/>
            </a:lvl2pPr>
            <a:lvl3pPr>
              <a:spcBef>
                <a:spcPts val="1920"/>
              </a:spcBef>
              <a:defRPr sz="1900"/>
            </a:lvl3pPr>
            <a:lvl4pPr>
              <a:spcBef>
                <a:spcPts val="1920"/>
              </a:spcBef>
              <a:defRPr sz="19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46125" y="861185"/>
            <a:ext cx="8848725" cy="335669"/>
          </a:xfr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00" b="0" dirty="0" smtClean="0">
                <a:solidFill>
                  <a:schemeClr val="accent3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746125" y="497864"/>
            <a:ext cx="8848725" cy="3560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46126" y="7267575"/>
            <a:ext cx="7399337" cy="368300"/>
          </a:xfrm>
        </p:spPr>
        <p:txBody>
          <a:bodyPr anchor="b" anchorCtr="0"/>
          <a:lstStyle>
            <a:lvl1pPr>
              <a:spcBef>
                <a:spcPts val="100"/>
              </a:spcBef>
              <a:spcAft>
                <a:spcPts val="0"/>
              </a:spcAft>
              <a:defRPr sz="700" b="0">
                <a:solidFill>
                  <a:schemeClr val="tx1"/>
                </a:solidFill>
                <a:latin typeface="+mj-lt"/>
              </a:defRPr>
            </a:lvl1pPr>
            <a:lvl2pPr marL="121935" indent="-120241">
              <a:spcBef>
                <a:spcPts val="100"/>
              </a:spcBef>
              <a:spcAft>
                <a:spcPts val="0"/>
              </a:spcAft>
              <a:buNone/>
              <a:defRPr sz="700" b="0">
                <a:solidFill>
                  <a:schemeClr val="tx1"/>
                </a:solidFill>
                <a:latin typeface="+mj-lt"/>
              </a:defRPr>
            </a:lvl2pPr>
            <a:lvl3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3pPr>
            <a:lvl4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4pPr>
            <a:lvl5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, FPU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00" name="Picture 12" descr="F:\Desktop Publishing\Artwork\Lazard Logos\FOR REQUESTS\24pt White Lazard logo.emf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8038" y="665163"/>
            <a:ext cx="1967625" cy="43183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514475" y="3227832"/>
            <a:ext cx="7315200" cy="1088136"/>
          </a:xfrm>
        </p:spPr>
        <p:txBody>
          <a:bodyPr anchor="b"/>
          <a:lstStyle>
            <a:lvl1pPr algn="ctr">
              <a:defRPr sz="3600" b="0">
                <a:latin typeface="Garamond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14475" y="4710728"/>
            <a:ext cx="7315200" cy="384721"/>
          </a:xfrm>
        </p:spPr>
        <p:txBody>
          <a:bodyPr/>
          <a:lstStyle>
            <a:lvl1pPr marL="0" marR="0" indent="3387" algn="ctr" defTabSz="975476" rtl="0" eaLnBrk="1" fontAlgn="base" latinLnBrk="0" hangingPunct="1">
              <a:lnSpc>
                <a:spcPct val="100000"/>
              </a:lnSpc>
              <a:spcBef>
                <a:spcPts val="1280"/>
              </a:spcBef>
              <a:spcAft>
                <a:spcPts val="320"/>
              </a:spcAft>
              <a:buClrTx/>
              <a:buSzTx/>
              <a:buFontTx/>
              <a:buNone/>
              <a:tabLst/>
              <a:defRPr lang="en-US" sz="2500" dirty="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>
              <a:buNone/>
              <a:defRPr lang="en-US" sz="25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>
              <a:buNone/>
              <a:defRPr lang="en-US" sz="25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>
              <a:buNone/>
              <a:defRPr lang="en-US" sz="25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>
              <a:defRPr lang="en-US" sz="2500" b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0" indent="3387">
              <a:buNone/>
              <a:defRPr lang="en-US" sz="25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50704" y="7176311"/>
            <a:ext cx="7845552" cy="228268"/>
          </a:xfrm>
        </p:spPr>
        <p:txBody>
          <a:bodyPr anchor="b" anchorCtr="0"/>
          <a:lstStyle>
            <a:lvl1pPr>
              <a:spcBef>
                <a:spcPts val="100"/>
              </a:spcBef>
              <a:spcAft>
                <a:spcPts val="0"/>
              </a:spcAft>
              <a:defRPr sz="700" b="0">
                <a:solidFill>
                  <a:schemeClr val="tx1"/>
                </a:solidFill>
                <a:latin typeface="+mj-lt"/>
              </a:defRPr>
            </a:lvl1pPr>
            <a:lvl2pPr marL="121935" indent="-120241">
              <a:spcBef>
                <a:spcPts val="100"/>
              </a:spcBef>
              <a:spcAft>
                <a:spcPts val="0"/>
              </a:spcAft>
              <a:buNone/>
              <a:defRPr sz="700" b="0">
                <a:solidFill>
                  <a:schemeClr val="tx1"/>
                </a:solidFill>
                <a:latin typeface="+mj-lt"/>
              </a:defRPr>
            </a:lvl2pPr>
            <a:lvl3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3pPr>
            <a:lvl4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4pPr>
            <a:lvl5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Picture 7" descr="Lazard_AM_Logos_BlueBG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3295" y="1173752"/>
            <a:ext cx="3337560" cy="97047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 bwMode="gray">
          <a:xfrm>
            <a:off x="485775" y="2401887"/>
            <a:ext cx="9372600" cy="0"/>
          </a:xfrm>
          <a:prstGeom prst="line">
            <a:avLst/>
          </a:prstGeom>
          <a:ln w="9525">
            <a:solidFill>
              <a:srgbClr val="222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26155" y="2401887"/>
            <a:ext cx="3291840" cy="91440"/>
          </a:xfrm>
          <a:prstGeom prst="rect">
            <a:avLst/>
          </a:prstGeom>
          <a:solidFill>
            <a:srgbClr val="222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 bwMode="gray">
          <a:xfrm>
            <a:off x="1250704" y="4490191"/>
            <a:ext cx="7842741" cy="0"/>
          </a:xfrm>
          <a:prstGeom prst="line">
            <a:avLst/>
          </a:prstGeom>
          <a:ln w="9525">
            <a:solidFill>
              <a:srgbClr val="222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1250704" y="7464669"/>
            <a:ext cx="6891584" cy="230832"/>
          </a:xfrm>
          <a:prstGeom prst="rect">
            <a:avLst/>
          </a:prstGeom>
          <a:noFill/>
        </p:spPr>
        <p:txBody>
          <a:bodyPr wrap="square" lIns="0" tIns="91440" rIns="0" bIns="0" rtlCol="0" anchor="b">
            <a:sp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</a:rPr>
              <a:t>For Financial Professional Use Only. Not for Public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518258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2 Col Content, No F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46125" y="861185"/>
            <a:ext cx="8848725" cy="335669"/>
          </a:xfr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00" b="0" dirty="0" smtClean="0">
                <a:solidFill>
                  <a:schemeClr val="accent3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746125" y="497864"/>
            <a:ext cx="8848725" cy="3560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746125" y="1576388"/>
            <a:ext cx="4195763" cy="246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5399088" y="1576388"/>
            <a:ext cx="4195762" cy="246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l Content, F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746125" y="497864"/>
            <a:ext cx="8848725" cy="3560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46125" y="861185"/>
            <a:ext cx="8848725" cy="335669"/>
          </a:xfr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00" b="0" dirty="0" smtClean="0">
                <a:solidFill>
                  <a:schemeClr val="accent3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2"/>
          </p:nvPr>
        </p:nvSpPr>
        <p:spPr>
          <a:xfrm>
            <a:off x="746125" y="1576388"/>
            <a:ext cx="4195763" cy="246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/>
          </p:nvPr>
        </p:nvSpPr>
        <p:spPr>
          <a:xfrm>
            <a:off x="5399088" y="1576388"/>
            <a:ext cx="4195762" cy="246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25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46126" y="7267575"/>
            <a:ext cx="7399337" cy="368300"/>
          </a:xfrm>
        </p:spPr>
        <p:txBody>
          <a:bodyPr anchor="b" anchorCtr="0"/>
          <a:lstStyle>
            <a:lvl1pPr>
              <a:spcBef>
                <a:spcPts val="100"/>
              </a:spcBef>
              <a:spcAft>
                <a:spcPts val="0"/>
              </a:spcAft>
              <a:defRPr sz="700" b="0">
                <a:solidFill>
                  <a:schemeClr val="tx1"/>
                </a:solidFill>
                <a:latin typeface="+mj-lt"/>
              </a:defRPr>
            </a:lvl1pPr>
            <a:lvl2pPr marL="121935" indent="-120241">
              <a:spcBef>
                <a:spcPts val="100"/>
              </a:spcBef>
              <a:spcAft>
                <a:spcPts val="0"/>
              </a:spcAft>
              <a:buNone/>
              <a:defRPr sz="700" b="0">
                <a:solidFill>
                  <a:schemeClr val="tx1"/>
                </a:solidFill>
                <a:latin typeface="+mj-lt"/>
              </a:defRPr>
            </a:lvl2pPr>
            <a:lvl3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3pPr>
            <a:lvl4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4pPr>
            <a:lvl5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2 Col BIG Text, No F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2"/>
          </p:nvPr>
        </p:nvSpPr>
        <p:spPr>
          <a:xfrm>
            <a:off x="746125" y="1584324"/>
            <a:ext cx="4195763" cy="2498120"/>
          </a:xfrm>
        </p:spPr>
        <p:txBody>
          <a:bodyPr/>
          <a:lstStyle>
            <a:lvl1pPr>
              <a:spcBef>
                <a:spcPts val="1920"/>
              </a:spcBef>
              <a:defRPr sz="1900"/>
            </a:lvl1pPr>
            <a:lvl2pPr>
              <a:spcBef>
                <a:spcPts val="1920"/>
              </a:spcBef>
              <a:defRPr sz="1900"/>
            </a:lvl2pPr>
            <a:lvl3pPr>
              <a:spcBef>
                <a:spcPts val="1920"/>
              </a:spcBef>
              <a:defRPr sz="1900"/>
            </a:lvl3pPr>
            <a:lvl4pPr>
              <a:spcBef>
                <a:spcPts val="1920"/>
              </a:spcBef>
              <a:defRPr sz="19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46125" y="861185"/>
            <a:ext cx="8848725" cy="335669"/>
          </a:xfr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00" b="0" dirty="0" smtClean="0">
                <a:solidFill>
                  <a:schemeClr val="accent3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746125" y="497864"/>
            <a:ext cx="8848725" cy="3560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/>
          </p:nvPr>
        </p:nvSpPr>
        <p:spPr>
          <a:xfrm>
            <a:off x="5306218" y="1584324"/>
            <a:ext cx="4195763" cy="2498120"/>
          </a:xfrm>
        </p:spPr>
        <p:txBody>
          <a:bodyPr/>
          <a:lstStyle>
            <a:lvl1pPr>
              <a:spcBef>
                <a:spcPts val="1920"/>
              </a:spcBef>
              <a:defRPr sz="1900"/>
            </a:lvl1pPr>
            <a:lvl2pPr>
              <a:spcBef>
                <a:spcPts val="1920"/>
              </a:spcBef>
              <a:defRPr sz="1900"/>
            </a:lvl2pPr>
            <a:lvl3pPr>
              <a:spcBef>
                <a:spcPts val="1920"/>
              </a:spcBef>
              <a:defRPr sz="1900"/>
            </a:lvl3pPr>
            <a:lvl4pPr>
              <a:spcBef>
                <a:spcPts val="1920"/>
              </a:spcBef>
              <a:defRPr sz="19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22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l, 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2"/>
          </p:nvPr>
        </p:nvSpPr>
        <p:spPr>
          <a:xfrm>
            <a:off x="746125" y="1584324"/>
            <a:ext cx="4195763" cy="2498120"/>
          </a:xfrm>
        </p:spPr>
        <p:txBody>
          <a:bodyPr/>
          <a:lstStyle>
            <a:lvl1pPr>
              <a:spcBef>
                <a:spcPts val="1920"/>
              </a:spcBef>
              <a:defRPr sz="1900"/>
            </a:lvl1pPr>
            <a:lvl2pPr>
              <a:spcBef>
                <a:spcPts val="1920"/>
              </a:spcBef>
              <a:defRPr sz="1900"/>
            </a:lvl2pPr>
            <a:lvl3pPr>
              <a:spcBef>
                <a:spcPts val="1920"/>
              </a:spcBef>
              <a:defRPr sz="1900"/>
            </a:lvl3pPr>
            <a:lvl4pPr>
              <a:spcBef>
                <a:spcPts val="1920"/>
              </a:spcBef>
              <a:defRPr sz="1900"/>
            </a:lvl4pPr>
            <a:lvl5pPr>
              <a:defRPr sz="1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46125" y="861185"/>
            <a:ext cx="8848725" cy="335669"/>
          </a:xfr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00" b="0" dirty="0" smtClean="0">
                <a:solidFill>
                  <a:schemeClr val="accent3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746125" y="497864"/>
            <a:ext cx="8848725" cy="3560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3"/>
          </p:nvPr>
        </p:nvSpPr>
        <p:spPr>
          <a:xfrm>
            <a:off x="5399087" y="1584324"/>
            <a:ext cx="4195763" cy="2498120"/>
          </a:xfrm>
        </p:spPr>
        <p:txBody>
          <a:bodyPr/>
          <a:lstStyle>
            <a:lvl1pPr>
              <a:spcBef>
                <a:spcPts val="1920"/>
              </a:spcBef>
              <a:defRPr sz="1900"/>
            </a:lvl1pPr>
            <a:lvl2pPr>
              <a:spcBef>
                <a:spcPts val="1920"/>
              </a:spcBef>
              <a:defRPr sz="1900"/>
            </a:lvl2pPr>
            <a:lvl3pPr>
              <a:spcBef>
                <a:spcPts val="1920"/>
              </a:spcBef>
              <a:defRPr sz="1900"/>
            </a:lvl3pPr>
            <a:lvl4pPr>
              <a:spcBef>
                <a:spcPts val="1920"/>
              </a:spcBef>
              <a:defRPr sz="19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46126" y="7267575"/>
            <a:ext cx="7399337" cy="368300"/>
          </a:xfrm>
        </p:spPr>
        <p:txBody>
          <a:bodyPr anchor="b" anchorCtr="0"/>
          <a:lstStyle>
            <a:lvl1pPr>
              <a:spcBef>
                <a:spcPts val="100"/>
              </a:spcBef>
              <a:spcAft>
                <a:spcPts val="0"/>
              </a:spcAft>
              <a:defRPr sz="700" b="0">
                <a:solidFill>
                  <a:schemeClr val="tx1"/>
                </a:solidFill>
                <a:latin typeface="+mj-lt"/>
              </a:defRPr>
            </a:lvl1pPr>
            <a:lvl2pPr marL="121935" indent="-120241">
              <a:spcBef>
                <a:spcPts val="100"/>
              </a:spcBef>
              <a:spcAft>
                <a:spcPts val="0"/>
              </a:spcAft>
              <a:buNone/>
              <a:defRPr sz="700" b="0">
                <a:solidFill>
                  <a:schemeClr val="tx1"/>
                </a:solidFill>
                <a:latin typeface="+mj-lt"/>
              </a:defRPr>
            </a:lvl2pPr>
            <a:lvl3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3pPr>
            <a:lvl4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4pPr>
            <a:lvl5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46125" y="861185"/>
            <a:ext cx="8848725" cy="335669"/>
          </a:xfr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00" b="0" dirty="0" smtClean="0">
                <a:solidFill>
                  <a:schemeClr val="accent3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46125" y="497864"/>
            <a:ext cx="8848725" cy="3560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5399088" y="1812925"/>
            <a:ext cx="1399032" cy="769441"/>
          </a:xfrm>
        </p:spPr>
        <p:txBody>
          <a:bodyPr lIns="45720" tIns="0" rIns="45720" bIns="0"/>
          <a:lstStyle>
            <a:lvl1pPr>
              <a:spcBef>
                <a:spcPts val="200"/>
              </a:spcBef>
              <a:spcAft>
                <a:spcPts val="0"/>
              </a:spcAft>
              <a:defRPr sz="700" b="1">
                <a:solidFill>
                  <a:schemeClr val="accent5"/>
                </a:solidFill>
                <a:latin typeface="+mj-lt"/>
              </a:defRPr>
            </a:lvl1pPr>
            <a:lvl2pPr marL="176213" indent="-69850">
              <a:spcBef>
                <a:spcPts val="0"/>
              </a:spcBef>
              <a:spcAft>
                <a:spcPts val="0"/>
              </a:spcAft>
              <a:buNone/>
              <a:defRPr sz="700">
                <a:latin typeface="+mj-lt"/>
              </a:defRPr>
            </a:lvl2pPr>
            <a:lvl3pPr marL="0" indent="0">
              <a:spcBef>
                <a:spcPts val="100"/>
              </a:spcBef>
              <a:spcAft>
                <a:spcPts val="0"/>
              </a:spcAft>
              <a:buNone/>
              <a:defRPr sz="700" b="1">
                <a:latin typeface="+mj-lt"/>
              </a:defRPr>
            </a:lvl3pPr>
            <a:lvl4pPr>
              <a:defRPr sz="700">
                <a:latin typeface="+mj-lt"/>
              </a:defRPr>
            </a:lvl4pPr>
            <a:lvl5pPr>
              <a:defRPr sz="7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17"/>
          </p:nvPr>
        </p:nvSpPr>
        <p:spPr>
          <a:xfrm>
            <a:off x="6809740" y="1812925"/>
            <a:ext cx="1399032" cy="769441"/>
          </a:xfrm>
        </p:spPr>
        <p:txBody>
          <a:bodyPr lIns="45720" tIns="0" rIns="45720" bIns="0"/>
          <a:lstStyle>
            <a:lvl1pPr>
              <a:spcBef>
                <a:spcPts val="200"/>
              </a:spcBef>
              <a:spcAft>
                <a:spcPts val="0"/>
              </a:spcAft>
              <a:defRPr sz="700" b="1">
                <a:solidFill>
                  <a:schemeClr val="accent5"/>
                </a:solidFill>
                <a:latin typeface="+mj-lt"/>
              </a:defRPr>
            </a:lvl1pPr>
            <a:lvl2pPr marL="176213" indent="-69850">
              <a:spcBef>
                <a:spcPts val="0"/>
              </a:spcBef>
              <a:spcAft>
                <a:spcPts val="0"/>
              </a:spcAft>
              <a:buNone/>
              <a:defRPr sz="700">
                <a:latin typeface="+mj-lt"/>
              </a:defRPr>
            </a:lvl2pPr>
            <a:lvl3pPr marL="0" indent="0">
              <a:spcBef>
                <a:spcPts val="100"/>
              </a:spcBef>
              <a:spcAft>
                <a:spcPts val="0"/>
              </a:spcAft>
              <a:buNone/>
              <a:defRPr sz="700" b="1">
                <a:latin typeface="+mj-lt"/>
              </a:defRPr>
            </a:lvl3pPr>
            <a:lvl4pPr>
              <a:defRPr sz="700">
                <a:latin typeface="+mj-lt"/>
              </a:defRPr>
            </a:lvl4pPr>
            <a:lvl5pPr>
              <a:defRPr sz="7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14"/>
          <p:cNvSpPr>
            <a:spLocks noGrp="1"/>
          </p:cNvSpPr>
          <p:nvPr>
            <p:ph sz="quarter" idx="18"/>
          </p:nvPr>
        </p:nvSpPr>
        <p:spPr>
          <a:xfrm>
            <a:off x="8210106" y="1812925"/>
            <a:ext cx="1399032" cy="769441"/>
          </a:xfrm>
        </p:spPr>
        <p:txBody>
          <a:bodyPr lIns="45720" tIns="0" rIns="45720" bIns="0"/>
          <a:lstStyle>
            <a:lvl1pPr>
              <a:spcBef>
                <a:spcPts val="200"/>
              </a:spcBef>
              <a:spcAft>
                <a:spcPts val="0"/>
              </a:spcAft>
              <a:defRPr sz="700" b="1">
                <a:solidFill>
                  <a:schemeClr val="accent5"/>
                </a:solidFill>
                <a:latin typeface="+mj-lt"/>
              </a:defRPr>
            </a:lvl1pPr>
            <a:lvl2pPr marL="176213" indent="-69850">
              <a:spcBef>
                <a:spcPts val="0"/>
              </a:spcBef>
              <a:spcAft>
                <a:spcPts val="0"/>
              </a:spcAft>
              <a:buNone/>
              <a:defRPr sz="700">
                <a:latin typeface="+mj-lt"/>
              </a:defRPr>
            </a:lvl2pPr>
            <a:lvl3pPr marL="0" indent="0">
              <a:spcBef>
                <a:spcPts val="100"/>
              </a:spcBef>
              <a:spcAft>
                <a:spcPts val="0"/>
              </a:spcAft>
              <a:buNone/>
              <a:defRPr sz="700" b="1">
                <a:latin typeface="+mj-lt"/>
              </a:defRPr>
            </a:lvl3pPr>
            <a:lvl4pPr>
              <a:defRPr sz="700">
                <a:latin typeface="+mj-lt"/>
              </a:defRPr>
            </a:lvl4pPr>
            <a:lvl5pPr>
              <a:defRPr sz="7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27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46126" y="7267575"/>
            <a:ext cx="7399337" cy="368300"/>
          </a:xfrm>
        </p:spPr>
        <p:txBody>
          <a:bodyPr anchor="b" anchorCtr="0"/>
          <a:lstStyle>
            <a:lvl1pPr>
              <a:spcBef>
                <a:spcPts val="100"/>
              </a:spcBef>
              <a:spcAft>
                <a:spcPts val="0"/>
              </a:spcAft>
              <a:defRPr sz="700" b="0">
                <a:solidFill>
                  <a:schemeClr val="tx1"/>
                </a:solidFill>
                <a:latin typeface="+mj-lt"/>
              </a:defRPr>
            </a:lvl1pPr>
            <a:lvl2pPr marL="121935" indent="-120241">
              <a:spcBef>
                <a:spcPts val="100"/>
              </a:spcBef>
              <a:spcAft>
                <a:spcPts val="0"/>
              </a:spcAft>
              <a:buNone/>
              <a:defRPr sz="700" b="0">
                <a:solidFill>
                  <a:schemeClr val="tx1"/>
                </a:solidFill>
                <a:latin typeface="+mj-lt"/>
              </a:defRPr>
            </a:lvl2pPr>
            <a:lvl3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3pPr>
            <a:lvl4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4pPr>
            <a:lvl5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entered Chart Title, F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746125" y="1584326"/>
            <a:ext cx="8848725" cy="261610"/>
          </a:xfrm>
        </p:spPr>
        <p:txBody>
          <a:bodyPr/>
          <a:lstStyle>
            <a:lvl1pPr algn="ctr">
              <a:defRPr b="1" i="0" baseline="0">
                <a:solidFill>
                  <a:schemeClr val="accent5"/>
                </a:solidFill>
                <a:latin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46125" y="861185"/>
            <a:ext cx="8848725" cy="335669"/>
          </a:xfr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00" b="0" dirty="0" smtClean="0">
                <a:solidFill>
                  <a:schemeClr val="accent3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746125" y="497864"/>
            <a:ext cx="8848725" cy="3560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21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46126" y="7267575"/>
            <a:ext cx="7399337" cy="368300"/>
          </a:xfrm>
        </p:spPr>
        <p:txBody>
          <a:bodyPr anchor="b" anchorCtr="0"/>
          <a:lstStyle>
            <a:lvl1pPr>
              <a:spcBef>
                <a:spcPts val="100"/>
              </a:spcBef>
              <a:spcAft>
                <a:spcPts val="0"/>
              </a:spcAft>
              <a:defRPr sz="700" b="0">
                <a:solidFill>
                  <a:schemeClr val="tx1"/>
                </a:solidFill>
                <a:latin typeface="+mj-lt"/>
              </a:defRPr>
            </a:lvl1pPr>
            <a:lvl2pPr marL="121935" indent="-120241">
              <a:spcBef>
                <a:spcPts val="100"/>
              </a:spcBef>
              <a:spcAft>
                <a:spcPts val="0"/>
              </a:spcAft>
              <a:buNone/>
              <a:defRPr sz="700" b="0">
                <a:solidFill>
                  <a:schemeClr val="tx1"/>
                </a:solidFill>
                <a:latin typeface="+mj-lt"/>
              </a:defRPr>
            </a:lvl2pPr>
            <a:lvl3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3pPr>
            <a:lvl4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4pPr>
            <a:lvl5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entered Chart Title, F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509208" y="1584325"/>
            <a:ext cx="7317372" cy="276999"/>
          </a:xfrm>
        </p:spPr>
        <p:txBody>
          <a:bodyPr/>
          <a:lstStyle>
            <a:lvl1pPr algn="l">
              <a:defRPr sz="1800" b="1" i="0" baseline="0">
                <a:solidFill>
                  <a:schemeClr val="accent5"/>
                </a:solidFill>
                <a:latin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6125" y="471488"/>
            <a:ext cx="8831263" cy="725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21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46126" y="7267575"/>
            <a:ext cx="7399337" cy="368300"/>
          </a:xfrm>
        </p:spPr>
        <p:txBody>
          <a:bodyPr anchor="b" anchorCtr="0"/>
          <a:lstStyle>
            <a:lvl1pPr>
              <a:spcBef>
                <a:spcPts val="100"/>
              </a:spcBef>
              <a:spcAft>
                <a:spcPts val="0"/>
              </a:spcAft>
              <a:defRPr sz="700" b="0">
                <a:solidFill>
                  <a:schemeClr val="tx1"/>
                </a:solidFill>
                <a:latin typeface="+mj-lt"/>
              </a:defRPr>
            </a:lvl1pPr>
            <a:lvl2pPr marL="121935" indent="-120241">
              <a:spcBef>
                <a:spcPts val="100"/>
              </a:spcBef>
              <a:spcAft>
                <a:spcPts val="0"/>
              </a:spcAft>
              <a:buNone/>
              <a:defRPr sz="700" b="0">
                <a:solidFill>
                  <a:schemeClr val="tx1"/>
                </a:solidFill>
                <a:latin typeface="+mj-lt"/>
              </a:defRPr>
            </a:lvl2pPr>
            <a:lvl3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3pPr>
            <a:lvl4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4pPr>
            <a:lvl5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o (no footn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004645" y="1576388"/>
            <a:ext cx="7604493" cy="56682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 b="1"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 i="1"/>
            </a:lvl2pPr>
            <a:lvl3pPr marL="0" indent="0" algn="just">
              <a:spcAft>
                <a:spcPts val="960"/>
              </a:spcAft>
              <a:buNone/>
              <a:defRPr sz="1200"/>
            </a:lvl3pPr>
            <a:lvl4pPr marL="0" indent="0">
              <a:spcAft>
                <a:spcPts val="0"/>
              </a:spcAft>
              <a:defRPr sz="1100"/>
            </a:lvl4pPr>
            <a:lvl5pPr marL="0" indent="0">
              <a:spcAft>
                <a:spcPts val="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46125" y="861185"/>
            <a:ext cx="8848725" cy="335669"/>
          </a:xfr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00" b="0" dirty="0" smtClean="0">
                <a:solidFill>
                  <a:schemeClr val="accent3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900" b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746125" y="497864"/>
            <a:ext cx="8848725" cy="3560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21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os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746125" y="1584325"/>
            <a:ext cx="8848725" cy="83503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533"/>
              </a:spcAft>
              <a:defRPr sz="1100"/>
            </a:lvl1pPr>
            <a:lvl2pPr marL="0" indent="0">
              <a:spcAft>
                <a:spcPts val="0"/>
              </a:spcAft>
              <a:buNone/>
              <a:defRPr sz="1200" b="1" baseline="0">
                <a:latin typeface="+mj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6125" y="471488"/>
            <a:ext cx="8831263" cy="725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97601" y="3078331"/>
            <a:ext cx="2948947" cy="1239505"/>
          </a:xfrm>
          <a:prstGeom prst="rect">
            <a:avLst/>
          </a:prstGeom>
          <a:noFill/>
        </p:spPr>
        <p:txBody>
          <a:bodyPr wrap="square" lIns="89090" tIns="44545" rIns="89090" bIns="44545" rtlCol="0">
            <a:spAutoFit/>
          </a:bodyPr>
          <a:lstStyle/>
          <a:p>
            <a:pPr algn="ctr"/>
            <a:r>
              <a:rPr lang="en-US" sz="8300" dirty="0">
                <a:solidFill>
                  <a:srgbClr val="222A3B"/>
                </a:solidFill>
                <a:latin typeface="Garamond" pitchFamily="18" charset="0"/>
              </a:rPr>
              <a:t>TAB</a:t>
            </a:r>
          </a:p>
        </p:txBody>
      </p:sp>
      <p:cxnSp>
        <p:nvCxnSpPr>
          <p:cNvPr id="9" name="Straight Connector 8"/>
          <p:cNvCxnSpPr/>
          <p:nvPr/>
        </p:nvCxnSpPr>
        <p:spPr bwMode="gray">
          <a:xfrm>
            <a:off x="485775" y="2465987"/>
            <a:ext cx="9372600" cy="0"/>
          </a:xfrm>
          <a:prstGeom prst="line">
            <a:avLst/>
          </a:prstGeom>
          <a:ln w="9525">
            <a:solidFill>
              <a:srgbClr val="222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gray">
          <a:xfrm>
            <a:off x="485775" y="5026095"/>
            <a:ext cx="9372600" cy="0"/>
          </a:xfrm>
          <a:prstGeom prst="line">
            <a:avLst/>
          </a:prstGeom>
          <a:ln w="9525">
            <a:solidFill>
              <a:srgbClr val="222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3697601" y="3078331"/>
            <a:ext cx="2948947" cy="1239505"/>
          </a:xfrm>
          <a:prstGeom prst="rect">
            <a:avLst/>
          </a:prstGeom>
          <a:noFill/>
        </p:spPr>
        <p:txBody>
          <a:bodyPr wrap="square" lIns="89090" tIns="44545" rIns="89090" bIns="44545" rtlCol="0">
            <a:spAutoFit/>
          </a:bodyPr>
          <a:lstStyle/>
          <a:p>
            <a:pPr algn="ctr"/>
            <a:r>
              <a:rPr lang="en-US" sz="8300" dirty="0">
                <a:solidFill>
                  <a:srgbClr val="222A3B"/>
                </a:solidFill>
                <a:latin typeface="Garamond" pitchFamily="18" charset="0"/>
              </a:rPr>
              <a:t>TAB</a:t>
            </a:r>
          </a:p>
        </p:txBody>
      </p:sp>
      <p:cxnSp>
        <p:nvCxnSpPr>
          <p:cNvPr id="6" name="Straight Connector 5"/>
          <p:cNvCxnSpPr/>
          <p:nvPr userDrawn="1"/>
        </p:nvCxnSpPr>
        <p:spPr bwMode="gray">
          <a:xfrm>
            <a:off x="485775" y="2465987"/>
            <a:ext cx="9372600" cy="0"/>
          </a:xfrm>
          <a:prstGeom prst="line">
            <a:avLst/>
          </a:prstGeom>
          <a:ln w="9525">
            <a:solidFill>
              <a:srgbClr val="222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 bwMode="gray">
          <a:xfrm>
            <a:off x="485775" y="5026095"/>
            <a:ext cx="9372600" cy="0"/>
          </a:xfrm>
          <a:prstGeom prst="line">
            <a:avLst/>
          </a:prstGeom>
          <a:ln w="9525">
            <a:solidFill>
              <a:srgbClr val="222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25" y="471488"/>
            <a:ext cx="8831263" cy="7254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746125" y="1576388"/>
            <a:ext cx="8848725" cy="2154436"/>
          </a:xfrm>
        </p:spPr>
        <p:txBody>
          <a:bodyPr/>
          <a:lstStyle>
            <a:lvl1pPr>
              <a:defRPr sz="2000"/>
            </a:lvl1pPr>
            <a:lvl2pPr marL="344593" indent="-342900">
              <a:spcBef>
                <a:spcPts val="1200"/>
              </a:spcBef>
              <a:spcAft>
                <a:spcPts val="1200"/>
              </a:spcAft>
              <a:buFont typeface="+mj-lt"/>
              <a:buAutoNum type="alphaUcPeriod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No F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25" y="471488"/>
            <a:ext cx="8863013" cy="722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10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F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25" y="475488"/>
            <a:ext cx="8833104" cy="722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46126" y="7267575"/>
            <a:ext cx="7399337" cy="368300"/>
          </a:xfrm>
        </p:spPr>
        <p:txBody>
          <a:bodyPr anchor="b" anchorCtr="0"/>
          <a:lstStyle>
            <a:lvl1pPr>
              <a:spcBef>
                <a:spcPts val="100"/>
              </a:spcBef>
              <a:spcAft>
                <a:spcPts val="0"/>
              </a:spcAft>
              <a:defRPr sz="700" b="0">
                <a:solidFill>
                  <a:schemeClr val="tx1"/>
                </a:solidFill>
                <a:latin typeface="+mj-lt"/>
              </a:defRPr>
            </a:lvl1pPr>
            <a:lvl2pPr marL="121935" indent="-120241">
              <a:spcBef>
                <a:spcPts val="100"/>
              </a:spcBef>
              <a:spcAft>
                <a:spcPts val="0"/>
              </a:spcAft>
              <a:buNone/>
              <a:defRPr sz="700" b="0">
                <a:solidFill>
                  <a:schemeClr val="tx1"/>
                </a:solidFill>
                <a:latin typeface="+mj-lt"/>
              </a:defRPr>
            </a:lvl2pPr>
            <a:lvl3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3pPr>
            <a:lvl4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4pPr>
            <a:lvl5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No F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475488"/>
            <a:ext cx="8833104" cy="722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746125" y="1576388"/>
            <a:ext cx="8848725" cy="2863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F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475488"/>
            <a:ext cx="8833104" cy="722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46125" y="1576388"/>
            <a:ext cx="8848725" cy="246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20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46126" y="7267575"/>
            <a:ext cx="7399337" cy="368300"/>
          </a:xfrm>
        </p:spPr>
        <p:txBody>
          <a:bodyPr anchor="b" anchorCtr="0"/>
          <a:lstStyle>
            <a:lvl1pPr>
              <a:spcBef>
                <a:spcPts val="100"/>
              </a:spcBef>
              <a:spcAft>
                <a:spcPts val="0"/>
              </a:spcAft>
              <a:defRPr sz="700" b="0">
                <a:solidFill>
                  <a:schemeClr val="tx1"/>
                </a:solidFill>
                <a:latin typeface="+mj-lt"/>
              </a:defRPr>
            </a:lvl1pPr>
            <a:lvl2pPr marL="121935" indent="-120241">
              <a:spcBef>
                <a:spcPts val="100"/>
              </a:spcBef>
              <a:spcAft>
                <a:spcPts val="0"/>
              </a:spcAft>
              <a:buNone/>
              <a:defRPr sz="700" b="0">
                <a:solidFill>
                  <a:schemeClr val="tx1"/>
                </a:solidFill>
                <a:latin typeface="+mj-lt"/>
              </a:defRPr>
            </a:lvl2pPr>
            <a:lvl3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3pPr>
            <a:lvl4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4pPr>
            <a:lvl5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IG Text, No F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746125" y="1584326"/>
            <a:ext cx="8848725" cy="2498120"/>
          </a:xfrm>
        </p:spPr>
        <p:txBody>
          <a:bodyPr/>
          <a:lstStyle>
            <a:lvl1pPr>
              <a:spcBef>
                <a:spcPts val="1920"/>
              </a:spcBef>
              <a:defRPr sz="1900"/>
            </a:lvl1pPr>
            <a:lvl2pPr>
              <a:spcBef>
                <a:spcPts val="1920"/>
              </a:spcBef>
              <a:defRPr sz="1900"/>
            </a:lvl2pPr>
            <a:lvl3pPr>
              <a:spcBef>
                <a:spcPts val="1920"/>
              </a:spcBef>
              <a:defRPr sz="1900"/>
            </a:lvl3pPr>
            <a:lvl4pPr>
              <a:spcBef>
                <a:spcPts val="1920"/>
              </a:spcBef>
              <a:defRPr sz="1900"/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6125" y="471488"/>
            <a:ext cx="8831263" cy="725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IG Text, F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746125" y="1584325"/>
            <a:ext cx="8848725" cy="2498120"/>
          </a:xfrm>
        </p:spPr>
        <p:txBody>
          <a:bodyPr/>
          <a:lstStyle>
            <a:lvl1pPr>
              <a:spcBef>
                <a:spcPts val="1920"/>
              </a:spcBef>
              <a:defRPr sz="1900"/>
            </a:lvl1pPr>
            <a:lvl2pPr>
              <a:spcBef>
                <a:spcPts val="1920"/>
              </a:spcBef>
              <a:defRPr sz="1900"/>
            </a:lvl2pPr>
            <a:lvl3pPr>
              <a:spcBef>
                <a:spcPts val="1920"/>
              </a:spcBef>
              <a:defRPr sz="1900"/>
            </a:lvl3pPr>
            <a:lvl4pPr>
              <a:spcBef>
                <a:spcPts val="1920"/>
              </a:spcBef>
              <a:defRPr sz="19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6125" y="471488"/>
            <a:ext cx="8831263" cy="725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gray">
          <a:xfrm>
            <a:off x="485775" y="1285875"/>
            <a:ext cx="9372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14"/>
          <p:cNvSpPr>
            <a:spLocks noChangeShapeType="1"/>
          </p:cNvSpPr>
          <p:nvPr userDrawn="1"/>
        </p:nvSpPr>
        <p:spPr bwMode="auto">
          <a:xfrm>
            <a:off x="8477125" y="7499350"/>
            <a:ext cx="0" cy="15875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92075" tIns="0" rIns="92075" bIns="0" anchor="ctr"/>
          <a:lstStyle/>
          <a:p>
            <a:endParaRPr lang="en-US"/>
          </a:p>
        </p:txBody>
      </p:sp>
      <p:sp>
        <p:nvSpPr>
          <p:cNvPr id="21" name="Text Box 16"/>
          <p:cNvSpPr txBox="1">
            <a:spLocks noChangeArrowheads="1"/>
          </p:cNvSpPr>
          <p:nvPr userDrawn="1"/>
        </p:nvSpPr>
        <p:spPr bwMode="auto">
          <a:xfrm>
            <a:off x="8248525" y="7511177"/>
            <a:ext cx="184150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fld id="{33003AF0-97C8-46DE-B4F9-7B1E8BA7A7BB}" type="slidenum">
              <a:rPr lang="en-US" sz="800" b="0">
                <a:solidFill>
                  <a:schemeClr val="tx1"/>
                </a:solidFill>
                <a:latin typeface="+mj-lt"/>
              </a:rPr>
              <a:pPr algn="r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436748" y="7480300"/>
            <a:ext cx="1239442" cy="20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dirty="0">
                <a:solidFill>
                  <a:schemeClr val="accent3"/>
                </a:solidFill>
                <a:latin typeface="Garamond" pitchFamily="18" charset="0"/>
              </a:rPr>
              <a:t>Lazard Asset Management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46126" y="7267575"/>
            <a:ext cx="7399337" cy="368300"/>
          </a:xfrm>
        </p:spPr>
        <p:txBody>
          <a:bodyPr anchor="b" anchorCtr="0"/>
          <a:lstStyle>
            <a:lvl1pPr>
              <a:spcBef>
                <a:spcPts val="100"/>
              </a:spcBef>
              <a:spcAft>
                <a:spcPts val="0"/>
              </a:spcAft>
              <a:defRPr sz="700" b="0">
                <a:solidFill>
                  <a:schemeClr val="tx1"/>
                </a:solidFill>
                <a:latin typeface="+mj-lt"/>
              </a:defRPr>
            </a:lvl1pPr>
            <a:lvl2pPr marL="121935" indent="-120241">
              <a:spcBef>
                <a:spcPts val="100"/>
              </a:spcBef>
              <a:spcAft>
                <a:spcPts val="0"/>
              </a:spcAft>
              <a:buNone/>
              <a:defRPr sz="700" b="0">
                <a:solidFill>
                  <a:schemeClr val="tx1"/>
                </a:solidFill>
                <a:latin typeface="+mj-lt"/>
              </a:defRPr>
            </a:lvl2pPr>
            <a:lvl3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3pPr>
            <a:lvl4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4pPr>
            <a:lvl5pPr>
              <a:spcBef>
                <a:spcPts val="427"/>
              </a:spcBef>
              <a:spcAft>
                <a:spcPts val="0"/>
              </a:spcAft>
              <a:defRPr sz="8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6125" y="471488"/>
            <a:ext cx="8831263" cy="725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6125" y="1584325"/>
            <a:ext cx="8848725" cy="1654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37" r:id="rId2"/>
    <p:sldLayoutId id="2147483808" r:id="rId3"/>
    <p:sldLayoutId id="2147483806" r:id="rId4"/>
    <p:sldLayoutId id="2147483807" r:id="rId5"/>
    <p:sldLayoutId id="2147483809" r:id="rId6"/>
    <p:sldLayoutId id="2147483811" r:id="rId7"/>
    <p:sldLayoutId id="2147483823" r:id="rId8"/>
    <p:sldLayoutId id="2147483826" r:id="rId9"/>
    <p:sldLayoutId id="2147483810" r:id="rId10"/>
    <p:sldLayoutId id="2147483812" r:id="rId11"/>
    <p:sldLayoutId id="2147483824" r:id="rId12"/>
    <p:sldLayoutId id="2147483825" r:id="rId13"/>
    <p:sldLayoutId id="2147483813" r:id="rId14"/>
    <p:sldLayoutId id="2147483814" r:id="rId15"/>
    <p:sldLayoutId id="2147483815" r:id="rId16"/>
    <p:sldLayoutId id="2147483817" r:id="rId17"/>
    <p:sldLayoutId id="2147483827" r:id="rId18"/>
    <p:sldLayoutId id="2147483829" r:id="rId19"/>
    <p:sldLayoutId id="2147483816" r:id="rId20"/>
    <p:sldLayoutId id="2147483818" r:id="rId21"/>
    <p:sldLayoutId id="2147483828" r:id="rId22"/>
    <p:sldLayoutId id="2147483830" r:id="rId23"/>
    <p:sldLayoutId id="2147483819" r:id="rId24"/>
    <p:sldLayoutId id="2147483821" r:id="rId25"/>
    <p:sldLayoutId id="2147483822" r:id="rId26"/>
    <p:sldLayoutId id="2147483831" r:id="rId27"/>
    <p:sldLayoutId id="2147483832" r:id="rId28"/>
    <p:sldLayoutId id="2147483833" r:id="rId29"/>
    <p:sldLayoutId id="2147483835" r:id="rId3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Arial" pitchFamily="34" charset="0"/>
        </a:defRPr>
      </a:lvl5pPr>
      <a:lvl6pPr marL="48773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Arial" pitchFamily="34" charset="0"/>
        </a:defRPr>
      </a:lvl6pPr>
      <a:lvl7pPr marL="9754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Arial" pitchFamily="34" charset="0"/>
        </a:defRPr>
      </a:lvl7pPr>
      <a:lvl8pPr marL="146321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Arial" pitchFamily="34" charset="0"/>
        </a:defRPr>
      </a:lvl8pPr>
      <a:lvl9pPr marL="19509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Arial" pitchFamily="34" charset="0"/>
        </a:defRPr>
      </a:lvl9pPr>
    </p:titleStyle>
    <p:bodyStyle>
      <a:lvl1pPr algn="l" rtl="0" eaLnBrk="1" fontAlgn="base" hangingPunct="1">
        <a:spcBef>
          <a:spcPts val="1280"/>
        </a:spcBef>
        <a:spcAft>
          <a:spcPts val="320"/>
        </a:spcAft>
        <a:defRPr sz="1600">
          <a:solidFill>
            <a:schemeClr val="tx1"/>
          </a:solidFill>
          <a:latin typeface="Garamond" pitchFamily="18" charset="0"/>
          <a:ea typeface="+mn-ea"/>
          <a:cs typeface="+mn-cs"/>
        </a:defRPr>
      </a:lvl1pPr>
      <a:lvl2pPr marL="181208" indent="-179515" algn="l" rtl="0" eaLnBrk="1" fontAlgn="base" hangingPunct="1">
        <a:spcBef>
          <a:spcPts val="640"/>
        </a:spcBef>
        <a:spcAft>
          <a:spcPts val="320"/>
        </a:spcAft>
        <a:buClrTx/>
        <a:buFont typeface="Wingdings" pitchFamily="2" charset="2"/>
        <a:buChar char="§"/>
        <a:defRPr sz="1600">
          <a:solidFill>
            <a:schemeClr val="tx1"/>
          </a:solidFill>
          <a:latin typeface="Garamond" pitchFamily="18" charset="0"/>
        </a:defRPr>
      </a:lvl2pPr>
      <a:lvl3pPr marL="370885" indent="-187983" algn="l" rtl="0" eaLnBrk="1" fontAlgn="base" hangingPunct="1">
        <a:spcBef>
          <a:spcPts val="107"/>
        </a:spcBef>
        <a:spcAft>
          <a:spcPts val="32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Garamond" pitchFamily="18" charset="0"/>
        </a:defRPr>
      </a:lvl3pPr>
      <a:lvl4pPr marL="550399" indent="-177821" algn="l" rtl="0" eaLnBrk="1" fontAlgn="base" hangingPunct="1">
        <a:spcBef>
          <a:spcPts val="107"/>
        </a:spcBef>
        <a:spcAft>
          <a:spcPts val="320"/>
        </a:spcAft>
        <a:buClrTx/>
        <a:buFont typeface="Arial" pitchFamily="34" charset="0"/>
        <a:buChar char="−"/>
        <a:defRPr sz="1600">
          <a:solidFill>
            <a:schemeClr val="tx1"/>
          </a:solidFill>
          <a:latin typeface="Garamond" pitchFamily="18" charset="0"/>
        </a:defRPr>
      </a:lvl4pPr>
      <a:lvl5pPr marL="0" indent="0" algn="l" rtl="0" eaLnBrk="1" fontAlgn="base" hangingPunct="1">
        <a:spcBef>
          <a:spcPts val="1280"/>
        </a:spcBef>
        <a:spcAft>
          <a:spcPts val="320"/>
        </a:spcAft>
        <a:buNone/>
        <a:defRPr sz="1600" b="1">
          <a:solidFill>
            <a:schemeClr val="accent5"/>
          </a:solidFill>
          <a:latin typeface="+mj-lt"/>
        </a:defRPr>
      </a:lvl5pPr>
      <a:lvl6pPr marL="1222732" indent="-182902" algn="l" rtl="0" eaLnBrk="1" fontAlgn="base" hangingPunct="1"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</a:defRPr>
      </a:lvl6pPr>
      <a:lvl7pPr marL="1710469" indent="-182902" algn="l" rtl="0" eaLnBrk="1" fontAlgn="base" hangingPunct="1"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</a:defRPr>
      </a:lvl7pPr>
      <a:lvl8pPr marL="2198207" indent="-182902" algn="l" rtl="0" eaLnBrk="1" fontAlgn="base" hangingPunct="1"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</a:defRPr>
      </a:lvl8pPr>
      <a:lvl9pPr marL="2685945" indent="-182902" algn="l" rtl="0" eaLnBrk="1" fontAlgn="base" hangingPunct="1"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754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737" algn="l" defTabSz="9754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5476" algn="l" defTabSz="9754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3213" algn="l" defTabSz="9754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951" algn="l" defTabSz="9754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8688" algn="l" defTabSz="9754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6427" algn="l" defTabSz="9754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4164" algn="l" defTabSz="9754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1902" algn="l" defTabSz="9754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7" userDrawn="1">
          <p15:clr>
            <a:srgbClr val="F26B43"/>
          </p15:clr>
        </p15:guide>
        <p15:guide id="2" orient="horz" pos="2664" userDrawn="1">
          <p15:clr>
            <a:srgbClr val="F26B43"/>
          </p15:clr>
        </p15:guide>
        <p15:guide id="3" pos="3113" userDrawn="1">
          <p15:clr>
            <a:srgbClr val="F26B43"/>
          </p15:clr>
        </p15:guide>
        <p15:guide id="4" pos="3401" userDrawn="1">
          <p15:clr>
            <a:srgbClr val="F26B43"/>
          </p15:clr>
        </p15:guide>
        <p15:guide id="5" pos="5129" userDrawn="1">
          <p15:clr>
            <a:srgbClr val="F26B43"/>
          </p15:clr>
        </p15:guide>
        <p15:guide id="6" pos="6048" userDrawn="1">
          <p15:clr>
            <a:srgbClr val="F26B43"/>
          </p15:clr>
        </p15:guide>
        <p15:guide id="7" pos="1385" userDrawn="1">
          <p15:clr>
            <a:srgbClr val="F26B43"/>
          </p15:clr>
        </p15:guide>
        <p15:guide id="8" pos="465" userDrawn="1">
          <p15:clr>
            <a:srgbClr val="F26B43"/>
          </p15:clr>
        </p15:guide>
        <p15:guide id="9" orient="horz" pos="2492" userDrawn="1">
          <p15:clr>
            <a:srgbClr val="F26B43"/>
          </p15:clr>
        </p15:guide>
        <p15:guide id="10" orient="horz" pos="305" userDrawn="1">
          <p15:clr>
            <a:srgbClr val="F26B43"/>
          </p15:clr>
        </p15:guide>
        <p15:guide id="11" orient="horz" pos="764" userDrawn="1">
          <p15:clr>
            <a:srgbClr val="F26B43"/>
          </p15:clr>
        </p15:guide>
        <p15:guide id="12" orient="horz" pos="997" userDrawn="1">
          <p15:clr>
            <a:srgbClr val="F26B43"/>
          </p15:clr>
        </p15:guide>
        <p15:guide id="13" orient="horz" pos="48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sv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1.png"/><Relationship Id="rId11" Type="http://schemas.openxmlformats.org/officeDocument/2006/relationships/image" Target="../media/image8.svg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6.sv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14.png"/><Relationship Id="rId1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276">
            <a:extLst>
              <a:ext uri="{FF2B5EF4-FFF2-40B4-BE49-F238E27FC236}">
                <a16:creationId xmlns:a16="http://schemas.microsoft.com/office/drawing/2014/main" id="{C0A052EE-5CE8-44E2-80A7-CF20FE138FAF}"/>
              </a:ext>
            </a:extLst>
          </p:cNvPr>
          <p:cNvSpPr/>
          <p:nvPr/>
        </p:nvSpPr>
        <p:spPr bwMode="auto">
          <a:xfrm>
            <a:off x="3899045" y="313932"/>
            <a:ext cx="5961094" cy="7212942"/>
          </a:xfrm>
          <a:prstGeom prst="rect">
            <a:avLst/>
          </a:prstGeom>
          <a:solidFill>
            <a:srgbClr val="EBF1D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AWS</a:t>
            </a:r>
          </a:p>
        </p:txBody>
      </p:sp>
      <p:sp>
        <p:nvSpPr>
          <p:cNvPr id="287" name="Rectangle: Rounded Corners 286">
            <a:extLst>
              <a:ext uri="{FF2B5EF4-FFF2-40B4-BE49-F238E27FC236}">
                <a16:creationId xmlns:a16="http://schemas.microsoft.com/office/drawing/2014/main" id="{0751BB17-6B0E-44D0-A9E5-27245F6A72E2}"/>
              </a:ext>
            </a:extLst>
          </p:cNvPr>
          <p:cNvSpPr/>
          <p:nvPr/>
        </p:nvSpPr>
        <p:spPr bwMode="auto">
          <a:xfrm>
            <a:off x="4401086" y="6443148"/>
            <a:ext cx="5606514" cy="992127"/>
          </a:xfrm>
          <a:prstGeom prst="roundRect">
            <a:avLst>
              <a:gd name="adj" fmla="val 7947"/>
            </a:avLst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DMZ VPC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3866AA9-2D99-43F3-9F35-42C2039725D6}"/>
              </a:ext>
            </a:extLst>
          </p:cNvPr>
          <p:cNvGrpSpPr/>
          <p:nvPr/>
        </p:nvGrpSpPr>
        <p:grpSpPr>
          <a:xfrm>
            <a:off x="189205" y="296307"/>
            <a:ext cx="3585552" cy="7212941"/>
            <a:chOff x="-1884447" y="296307"/>
            <a:chExt cx="4294459" cy="72129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A483BD-3BF4-4FC3-9982-7CE9FB8519A8}"/>
                </a:ext>
              </a:extLst>
            </p:cNvPr>
            <p:cNvSpPr/>
            <p:nvPr/>
          </p:nvSpPr>
          <p:spPr bwMode="auto">
            <a:xfrm>
              <a:off x="2275686" y="296307"/>
              <a:ext cx="134326" cy="72129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Network Transport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13A05CDF-C642-4B56-A432-4030E2565099}"/>
                </a:ext>
              </a:extLst>
            </p:cNvPr>
            <p:cNvSpPr/>
            <p:nvPr/>
          </p:nvSpPr>
          <p:spPr bwMode="auto">
            <a:xfrm>
              <a:off x="-1884447" y="5506342"/>
              <a:ext cx="4160132" cy="616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8976334-6A8B-4205-8A2F-B71BC59FC3E2}"/>
              </a:ext>
            </a:extLst>
          </p:cNvPr>
          <p:cNvSpPr/>
          <p:nvPr/>
        </p:nvSpPr>
        <p:spPr bwMode="auto">
          <a:xfrm>
            <a:off x="195381" y="5827727"/>
            <a:ext cx="3355076" cy="1671751"/>
          </a:xfrm>
          <a:prstGeom prst="rect">
            <a:avLst/>
          </a:prstGeom>
          <a:solidFill>
            <a:srgbClr val="FF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Public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3B7672-496F-4310-9E4D-4917530A6D10}"/>
              </a:ext>
            </a:extLst>
          </p:cNvPr>
          <p:cNvSpPr/>
          <p:nvPr/>
        </p:nvSpPr>
        <p:spPr bwMode="auto">
          <a:xfrm>
            <a:off x="199653" y="296308"/>
            <a:ext cx="3346925" cy="5157010"/>
          </a:xfrm>
          <a:prstGeom prst="rect">
            <a:avLst/>
          </a:prstGeom>
          <a:solidFill>
            <a:srgbClr val="DAE8F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Lazard 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6755A-931A-47A4-AB3E-7B70C962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91" y="744017"/>
            <a:ext cx="261162" cy="4280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9C0956-22A0-4170-8C85-FFD20838173C}"/>
              </a:ext>
            </a:extLst>
          </p:cNvPr>
          <p:cNvSpPr txBox="1"/>
          <p:nvPr/>
        </p:nvSpPr>
        <p:spPr>
          <a:xfrm>
            <a:off x="101177" y="1148314"/>
            <a:ext cx="928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tx1"/>
                </a:solidFill>
              </a:rPr>
              <a:t>EDM Developers</a:t>
            </a:r>
          </a:p>
          <a:p>
            <a:r>
              <a:rPr lang="en-US" sz="500" dirty="0" err="1">
                <a:solidFill>
                  <a:schemeClr val="tx1"/>
                </a:solidFill>
              </a:rPr>
              <a:t>Jupyter</a:t>
            </a:r>
            <a:r>
              <a:rPr lang="en-US" sz="500" dirty="0">
                <a:solidFill>
                  <a:schemeClr val="tx1"/>
                </a:solidFill>
              </a:rPr>
              <a:t> Notebook Users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E5B06C98-8575-45AF-8E63-34DD8DDAF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" y="1497490"/>
            <a:ext cx="261162" cy="42801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F20FB33-FD05-4C7C-B9BD-21F3081E4056}"/>
              </a:ext>
            </a:extLst>
          </p:cNvPr>
          <p:cNvSpPr txBox="1"/>
          <p:nvPr/>
        </p:nvSpPr>
        <p:spPr>
          <a:xfrm>
            <a:off x="371524" y="1915517"/>
            <a:ext cx="332181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tx1"/>
                </a:solidFill>
              </a:rPr>
              <a:t>OPS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3F261BE-55B8-4565-B73B-3C6572D37E9E}"/>
              </a:ext>
            </a:extLst>
          </p:cNvPr>
          <p:cNvCxnSpPr>
            <a:cxnSpLocks/>
            <a:stCxn id="3" idx="3"/>
            <a:endCxn id="126" idx="1"/>
          </p:cNvCxnSpPr>
          <p:nvPr/>
        </p:nvCxnSpPr>
        <p:spPr bwMode="auto">
          <a:xfrm>
            <a:off x="604553" y="958026"/>
            <a:ext cx="413374" cy="1632748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34" name="Cylinder 1033">
            <a:extLst>
              <a:ext uri="{FF2B5EF4-FFF2-40B4-BE49-F238E27FC236}">
                <a16:creationId xmlns:a16="http://schemas.microsoft.com/office/drawing/2014/main" id="{E1E7A450-B659-43ED-A7ED-9531252A5C8A}"/>
              </a:ext>
            </a:extLst>
          </p:cNvPr>
          <p:cNvSpPr/>
          <p:nvPr/>
        </p:nvSpPr>
        <p:spPr bwMode="auto">
          <a:xfrm>
            <a:off x="8158581" y="2627388"/>
            <a:ext cx="755294" cy="836724"/>
          </a:xfrm>
          <a:prstGeom prst="can">
            <a:avLst/>
          </a:prstGeom>
          <a:solidFill>
            <a:srgbClr val="6FA3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Postgres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 pitchFamily="34" charset="0"/>
              </a:rPr>
              <a:t>RDS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Volume-level Encryption &amp; column encryption for sensitive data</a:t>
            </a:r>
          </a:p>
        </p:txBody>
      </p: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1A604321-48CA-405B-A32C-104F07E3443F}"/>
              </a:ext>
            </a:extLst>
          </p:cNvPr>
          <p:cNvCxnSpPr>
            <a:cxnSpLocks/>
            <a:stCxn id="1029" idx="2"/>
            <a:endCxn id="1034" idx="1"/>
          </p:cNvCxnSpPr>
          <p:nvPr/>
        </p:nvCxnSpPr>
        <p:spPr bwMode="auto">
          <a:xfrm rot="16200000" flipH="1">
            <a:off x="6520847" y="612007"/>
            <a:ext cx="1434872" cy="2595890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6EE74457-FBCD-405B-8A0D-CC2D9BF2F005}"/>
              </a:ext>
            </a:extLst>
          </p:cNvPr>
          <p:cNvCxnSpPr>
            <a:cxnSpLocks/>
            <a:stCxn id="126" idx="2"/>
            <a:endCxn id="152" idx="1"/>
          </p:cNvCxnSpPr>
          <p:nvPr/>
        </p:nvCxnSpPr>
        <p:spPr bwMode="auto">
          <a:xfrm rot="16200000" flipH="1">
            <a:off x="6268" y="4391034"/>
            <a:ext cx="3821688" cy="906901"/>
          </a:xfrm>
          <a:prstGeom prst="bentConnector2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AF9FAB25-564E-48D7-8828-C040B843CFF5}"/>
              </a:ext>
            </a:extLst>
          </p:cNvPr>
          <p:cNvCxnSpPr>
            <a:cxnSpLocks/>
            <a:stCxn id="126" idx="2"/>
            <a:endCxn id="120" idx="1"/>
          </p:cNvCxnSpPr>
          <p:nvPr/>
        </p:nvCxnSpPr>
        <p:spPr bwMode="auto">
          <a:xfrm rot="16200000" flipH="1">
            <a:off x="1837743" y="2559559"/>
            <a:ext cx="121087" cy="869249"/>
          </a:xfrm>
          <a:prstGeom prst="bentConnector2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1344B944-F4F1-41B6-9A8F-511C7D6846AC}"/>
              </a:ext>
            </a:extLst>
          </p:cNvPr>
          <p:cNvCxnSpPr>
            <a:cxnSpLocks/>
            <a:stCxn id="126" idx="3"/>
            <a:endCxn id="23" idx="1"/>
          </p:cNvCxnSpPr>
          <p:nvPr/>
        </p:nvCxnSpPr>
        <p:spPr bwMode="auto">
          <a:xfrm>
            <a:off x="1909397" y="2590774"/>
            <a:ext cx="4730005" cy="213290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4" name="Connector: Elbow 383">
            <a:extLst>
              <a:ext uri="{FF2B5EF4-FFF2-40B4-BE49-F238E27FC236}">
                <a16:creationId xmlns:a16="http://schemas.microsoft.com/office/drawing/2014/main" id="{CDB84734-62E1-4E14-A156-62EFBE8E33B6}"/>
              </a:ext>
            </a:extLst>
          </p:cNvPr>
          <p:cNvCxnSpPr>
            <a:cxnSpLocks/>
            <a:stCxn id="126" idx="3"/>
            <a:endCxn id="223" idx="1"/>
          </p:cNvCxnSpPr>
          <p:nvPr/>
        </p:nvCxnSpPr>
        <p:spPr bwMode="auto">
          <a:xfrm>
            <a:off x="1909397" y="2590774"/>
            <a:ext cx="2796066" cy="4396829"/>
          </a:xfrm>
          <a:prstGeom prst="bentConnector3">
            <a:avLst>
              <a:gd name="adj1" fmla="val 55082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90" name="Picture 38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00BE06-12EC-4305-A8C6-2B820939AD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06" y="6588726"/>
            <a:ext cx="267748" cy="267748"/>
          </a:xfrm>
          <a:prstGeom prst="rect">
            <a:avLst/>
          </a:prstGeom>
        </p:spPr>
      </p:pic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F1AD1B48-C2CF-4043-9581-F10AF4662FB3}"/>
              </a:ext>
            </a:extLst>
          </p:cNvPr>
          <p:cNvCxnSpPr>
            <a:cxnSpLocks/>
            <a:stCxn id="3" idx="3"/>
            <a:endCxn id="174" idx="0"/>
          </p:cNvCxnSpPr>
          <p:nvPr/>
        </p:nvCxnSpPr>
        <p:spPr bwMode="auto">
          <a:xfrm flipV="1">
            <a:off x="604553" y="616239"/>
            <a:ext cx="4790954" cy="341787"/>
          </a:xfrm>
          <a:prstGeom prst="bentConnector4">
            <a:avLst>
              <a:gd name="adj1" fmla="val 48475"/>
              <a:gd name="adj2" fmla="val 137961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AEB7D05-A4E4-406E-8A29-F4889AA0D4BB}"/>
              </a:ext>
            </a:extLst>
          </p:cNvPr>
          <p:cNvGrpSpPr/>
          <p:nvPr/>
        </p:nvGrpSpPr>
        <p:grpSpPr>
          <a:xfrm>
            <a:off x="6471351" y="2663617"/>
            <a:ext cx="1240778" cy="721472"/>
            <a:chOff x="5677052" y="3138969"/>
            <a:chExt cx="1240778" cy="721472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66C3152-CC12-457D-A8E8-35AF6AC01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45103" y="3138969"/>
              <a:ext cx="280894" cy="280894"/>
            </a:xfrm>
            <a:prstGeom prst="rect">
              <a:avLst/>
            </a:prstGeom>
          </p:spPr>
        </p:pic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5BAFCA2C-5DB3-4C7A-90F8-56DE840BB73B}"/>
                </a:ext>
              </a:extLst>
            </p:cNvPr>
            <p:cNvSpPr txBox="1"/>
            <p:nvPr/>
          </p:nvSpPr>
          <p:spPr>
            <a:xfrm>
              <a:off x="5677052" y="3421859"/>
              <a:ext cx="1240778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chemeClr val="tx1"/>
                  </a:solidFill>
                </a:rPr>
                <a:t>Input Data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chemeClr val="tx1"/>
                  </a:solidFill>
                </a:rPr>
                <a:t>Intermediate Processing Data (Parquet format)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chemeClr val="tx1"/>
                  </a:solidFill>
                </a:rPr>
                <a:t>Job Logs</a:t>
              </a:r>
            </a:p>
            <a:p>
              <a:pPr algn="l"/>
              <a:endParaRPr 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5EA95F-781C-4272-9702-0AEFE0C4D5CA}"/>
              </a:ext>
            </a:extLst>
          </p:cNvPr>
          <p:cNvSpPr txBox="1"/>
          <p:nvPr/>
        </p:nvSpPr>
        <p:spPr>
          <a:xfrm>
            <a:off x="3333279" y="0"/>
            <a:ext cx="343916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19C7708D-9D9E-452A-92CF-79E40C4882D1}"/>
              </a:ext>
            </a:extLst>
          </p:cNvPr>
          <p:cNvCxnSpPr>
            <a:cxnSpLocks/>
            <a:stCxn id="223" idx="0"/>
            <a:endCxn id="1034" idx="3"/>
          </p:cNvCxnSpPr>
          <p:nvPr/>
        </p:nvCxnSpPr>
        <p:spPr bwMode="auto">
          <a:xfrm rot="5400000" flipH="1" flipV="1">
            <a:off x="5216421" y="3449128"/>
            <a:ext cx="3304822" cy="3334791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267009C-CBF9-4D81-AC64-40618531F4E7}"/>
              </a:ext>
            </a:extLst>
          </p:cNvPr>
          <p:cNvSpPr/>
          <p:nvPr/>
        </p:nvSpPr>
        <p:spPr bwMode="auto">
          <a:xfrm>
            <a:off x="2332911" y="2641364"/>
            <a:ext cx="932144" cy="826728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 err="1">
                <a:solidFill>
                  <a:schemeClr val="tx1"/>
                </a:solidFill>
              </a:rPr>
              <a:t>ClientMaster</a:t>
            </a:r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SFTP Server</a:t>
            </a:r>
          </a:p>
          <a:p>
            <a:endParaRPr lang="en-US" sz="600" dirty="0">
              <a:solidFill>
                <a:schemeClr val="tx1"/>
              </a:solidFill>
            </a:endParaRPr>
          </a:p>
          <a:p>
            <a:pPr algn="l"/>
            <a:r>
              <a:rPr lang="en-US" sz="500" dirty="0">
                <a:solidFill>
                  <a:schemeClr val="tx1"/>
                </a:solidFill>
              </a:rPr>
              <a:t>Upstream: </a:t>
            </a:r>
            <a:r>
              <a:rPr lang="en-US" sz="500" dirty="0" err="1">
                <a:solidFill>
                  <a:schemeClr val="tx1"/>
                </a:solidFill>
              </a:rPr>
              <a:t>Fishtank</a:t>
            </a:r>
            <a:endParaRPr lang="en-US" sz="500" dirty="0">
              <a:solidFill>
                <a:schemeClr val="tx1"/>
              </a:solidFill>
            </a:endParaRPr>
          </a:p>
          <a:p>
            <a:pPr algn="l"/>
            <a:r>
              <a:rPr lang="en-US" sz="500" dirty="0">
                <a:solidFill>
                  <a:schemeClr val="tx1"/>
                </a:solidFill>
              </a:rPr>
              <a:t>Upstream: AU </a:t>
            </a:r>
            <a:r>
              <a:rPr lang="en-US" sz="500" dirty="0" err="1">
                <a:solidFill>
                  <a:schemeClr val="tx1"/>
                </a:solidFill>
              </a:rPr>
              <a:t>Registreet</a:t>
            </a:r>
            <a:endParaRPr lang="en-US" sz="500" dirty="0">
              <a:solidFill>
                <a:schemeClr val="tx1"/>
              </a:solidFill>
            </a:endParaRPr>
          </a:p>
          <a:p>
            <a:pPr algn="l"/>
            <a:r>
              <a:rPr lang="en-US" sz="500" dirty="0">
                <a:solidFill>
                  <a:schemeClr val="tx1"/>
                </a:solidFill>
              </a:rPr>
              <a:t>Upstream: AU Platform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A52F1E3-45C1-4B41-A8DD-6DC978E00654}"/>
              </a:ext>
            </a:extLst>
          </p:cNvPr>
          <p:cNvSpPr/>
          <p:nvPr/>
        </p:nvSpPr>
        <p:spPr bwMode="auto">
          <a:xfrm>
            <a:off x="1011107" y="1521083"/>
            <a:ext cx="898290" cy="375212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 err="1">
                <a:solidFill>
                  <a:schemeClr val="tx1"/>
                </a:solidFill>
              </a:rPr>
              <a:t>OpsWise</a:t>
            </a:r>
            <a:endParaRPr lang="en-US" sz="600" dirty="0">
              <a:solidFill>
                <a:schemeClr val="tx1"/>
              </a:solidFill>
            </a:endParaRPr>
          </a:p>
          <a:p>
            <a:r>
              <a:rPr lang="en-US" sz="500" b="0" dirty="0">
                <a:solidFill>
                  <a:schemeClr val="tx1"/>
                </a:solidFill>
              </a:rPr>
              <a:t>Job Scheduling and Dependency Tracking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2CF9530-2D1E-42DD-A134-F5B7983B85B3}"/>
              </a:ext>
            </a:extLst>
          </p:cNvPr>
          <p:cNvSpPr/>
          <p:nvPr/>
        </p:nvSpPr>
        <p:spPr bwMode="auto">
          <a:xfrm>
            <a:off x="1017927" y="2247906"/>
            <a:ext cx="891470" cy="685735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 err="1">
                <a:solidFill>
                  <a:schemeClr val="tx1"/>
                </a:solidFill>
              </a:rPr>
              <a:t>FileManager</a:t>
            </a:r>
            <a:endParaRPr lang="en-US" sz="600" dirty="0">
              <a:solidFill>
                <a:schemeClr val="tx1"/>
              </a:solidFill>
            </a:endParaRPr>
          </a:p>
          <a:p>
            <a:endParaRPr lang="en-US" sz="500" dirty="0">
              <a:solidFill>
                <a:schemeClr val="tx1"/>
              </a:solidFill>
            </a:endParaRPr>
          </a:p>
          <a:p>
            <a:r>
              <a:rPr lang="en-US" sz="500" dirty="0">
                <a:solidFill>
                  <a:schemeClr val="tx1"/>
                </a:solidFill>
              </a:rPr>
              <a:t>Get data from upstream data sources and load to S3</a:t>
            </a:r>
          </a:p>
          <a:p>
            <a:r>
              <a:rPr lang="en-US" sz="500" dirty="0">
                <a:solidFill>
                  <a:schemeClr val="tx1"/>
                </a:solidFill>
              </a:rPr>
              <a:t>Get data from S3 </a:t>
            </a:r>
            <a:r>
              <a:rPr lang="en-US" sz="500" dirty="0" err="1">
                <a:solidFill>
                  <a:schemeClr val="tx1"/>
                </a:solidFill>
              </a:rPr>
              <a:t>andsend</a:t>
            </a:r>
            <a:r>
              <a:rPr lang="en-US" sz="500" dirty="0">
                <a:solidFill>
                  <a:schemeClr val="tx1"/>
                </a:solidFill>
              </a:rPr>
              <a:t> data to downstream data sources</a:t>
            </a:r>
          </a:p>
          <a:p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3DAAFC7F-6248-4457-A022-ED68EEBD0C86}"/>
              </a:ext>
            </a:extLst>
          </p:cNvPr>
          <p:cNvCxnSpPr>
            <a:cxnSpLocks/>
            <a:stCxn id="126" idx="3"/>
            <a:endCxn id="174" idx="0"/>
          </p:cNvCxnSpPr>
          <p:nvPr/>
        </p:nvCxnSpPr>
        <p:spPr bwMode="auto">
          <a:xfrm flipV="1">
            <a:off x="1909397" y="616239"/>
            <a:ext cx="3486110" cy="1974535"/>
          </a:xfrm>
          <a:prstGeom prst="bentConnector4">
            <a:avLst>
              <a:gd name="adj1" fmla="val 33903"/>
              <a:gd name="adj2" fmla="val 106571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C92D926-7021-43A7-8F04-2C18A0E22F19}"/>
              </a:ext>
            </a:extLst>
          </p:cNvPr>
          <p:cNvCxnSpPr>
            <a:cxnSpLocks/>
            <a:stCxn id="126" idx="0"/>
            <a:endCxn id="121" idx="2"/>
          </p:cNvCxnSpPr>
          <p:nvPr/>
        </p:nvCxnSpPr>
        <p:spPr bwMode="auto">
          <a:xfrm rot="16200000" flipV="1">
            <a:off x="1286152" y="2070396"/>
            <a:ext cx="351611" cy="3410"/>
          </a:xfrm>
          <a:prstGeom prst="bentConnector3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B21FEA7-AC8A-47B9-A048-142720237738}"/>
              </a:ext>
            </a:extLst>
          </p:cNvPr>
          <p:cNvSpPr/>
          <p:nvPr/>
        </p:nvSpPr>
        <p:spPr bwMode="auto">
          <a:xfrm>
            <a:off x="2370563" y="6560321"/>
            <a:ext cx="894492" cy="390015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 err="1">
                <a:solidFill>
                  <a:schemeClr val="tx1"/>
                </a:solidFill>
              </a:rPr>
              <a:t>SalesVision</a:t>
            </a:r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SFTP Server</a:t>
            </a:r>
          </a:p>
          <a:p>
            <a:endParaRPr lang="en-US" sz="500" dirty="0">
              <a:solidFill>
                <a:schemeClr val="tx1"/>
              </a:solidFill>
            </a:endParaRPr>
          </a:p>
          <a:p>
            <a:pPr algn="l"/>
            <a:r>
              <a:rPr lang="en-US" sz="500" b="0" dirty="0">
                <a:solidFill>
                  <a:schemeClr val="tx1"/>
                </a:solidFill>
              </a:rPr>
              <a:t>Upstream / Downstream</a:t>
            </a:r>
            <a:endParaRPr lang="en-US" sz="600" b="0" dirty="0">
              <a:solidFill>
                <a:schemeClr val="tx1"/>
              </a:solidFill>
            </a:endParaRP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C6D601B4-44E7-466F-86C1-8730AD900AF7}"/>
              </a:ext>
            </a:extLst>
          </p:cNvPr>
          <p:cNvCxnSpPr>
            <a:cxnSpLocks/>
            <a:stCxn id="54" idx="3"/>
            <a:endCxn id="121" idx="1"/>
          </p:cNvCxnSpPr>
          <p:nvPr/>
        </p:nvCxnSpPr>
        <p:spPr bwMode="auto">
          <a:xfrm flipV="1">
            <a:off x="625652" y="1708689"/>
            <a:ext cx="385455" cy="2810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3EFEFAA0-F275-44C9-B1EE-C157A102626D}"/>
              </a:ext>
            </a:extLst>
          </p:cNvPr>
          <p:cNvCxnSpPr>
            <a:cxnSpLocks/>
            <a:stCxn id="192" idx="3"/>
            <a:endCxn id="1034" idx="2"/>
          </p:cNvCxnSpPr>
          <p:nvPr/>
        </p:nvCxnSpPr>
        <p:spPr bwMode="auto">
          <a:xfrm flipV="1">
            <a:off x="4819303" y="3045750"/>
            <a:ext cx="3339278" cy="1176064"/>
          </a:xfrm>
          <a:prstGeom prst="bentConnector3">
            <a:avLst>
              <a:gd name="adj1" fmla="val 8904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86" name="Picture 185">
            <a:extLst>
              <a:ext uri="{FF2B5EF4-FFF2-40B4-BE49-F238E27FC236}">
                <a16:creationId xmlns:a16="http://schemas.microsoft.com/office/drawing/2014/main" id="{875C1A15-2F87-4911-93BB-910E1D44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" y="4004160"/>
            <a:ext cx="261162" cy="428017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CC49C69D-11E4-46E7-8F08-D8B8D47781B2}"/>
              </a:ext>
            </a:extLst>
          </p:cNvPr>
          <p:cNvSpPr txBox="1"/>
          <p:nvPr/>
        </p:nvSpPr>
        <p:spPr>
          <a:xfrm>
            <a:off x="258718" y="4486206"/>
            <a:ext cx="4910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tx1"/>
                </a:solidFill>
              </a:rPr>
              <a:t>Data Stewards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22AF36A-AC80-4DDB-95FF-9146B2C11968}"/>
              </a:ext>
            </a:extLst>
          </p:cNvPr>
          <p:cNvSpPr/>
          <p:nvPr/>
        </p:nvSpPr>
        <p:spPr bwMode="auto">
          <a:xfrm>
            <a:off x="4099051" y="3963206"/>
            <a:ext cx="720252" cy="517215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>
                <a:solidFill>
                  <a:schemeClr val="tx1"/>
                </a:solidFill>
              </a:rPr>
              <a:t>Talend Data Stewardship</a:t>
            </a:r>
          </a:p>
          <a:p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Resolve Entity Data Issues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098F1117-F4D5-4D0B-B4C0-801A8548454A}"/>
              </a:ext>
            </a:extLst>
          </p:cNvPr>
          <p:cNvCxnSpPr>
            <a:cxnSpLocks/>
            <a:stCxn id="186" idx="3"/>
            <a:endCxn id="192" idx="1"/>
          </p:cNvCxnSpPr>
          <p:nvPr/>
        </p:nvCxnSpPr>
        <p:spPr bwMode="auto">
          <a:xfrm>
            <a:off x="625652" y="4218169"/>
            <a:ext cx="3473399" cy="364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F0D3F4F-01AF-48C7-B0FB-1A3ED13637B1}"/>
              </a:ext>
            </a:extLst>
          </p:cNvPr>
          <p:cNvSpPr/>
          <p:nvPr/>
        </p:nvSpPr>
        <p:spPr bwMode="auto">
          <a:xfrm>
            <a:off x="4705463" y="6768934"/>
            <a:ext cx="991948" cy="437338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EC2 Flask Web Server</a:t>
            </a:r>
          </a:p>
          <a:p>
            <a:r>
              <a:rPr lang="en-US" sz="600" dirty="0">
                <a:solidFill>
                  <a:schemeClr val="tx1"/>
                </a:solidFill>
              </a:rPr>
              <a:t>CM API Server</a:t>
            </a:r>
          </a:p>
          <a:p>
            <a:pPr algn="l"/>
            <a:endParaRPr lang="en-US" sz="500" dirty="0">
              <a:solidFill>
                <a:schemeClr val="tx1"/>
              </a:solidFill>
            </a:endParaRPr>
          </a:p>
          <a:p>
            <a:pPr algn="l"/>
            <a:r>
              <a:rPr lang="en-US" sz="500" dirty="0" err="1">
                <a:solidFill>
                  <a:schemeClr val="tx1"/>
                </a:solidFill>
              </a:rPr>
              <a:t>ClientMaster</a:t>
            </a:r>
            <a:r>
              <a:rPr lang="en-US" sz="500" dirty="0">
                <a:solidFill>
                  <a:schemeClr val="tx1"/>
                </a:solidFill>
              </a:rPr>
              <a:t> export / import &lt;-&gt; </a:t>
            </a:r>
            <a:r>
              <a:rPr lang="en-US" sz="500" dirty="0" err="1">
                <a:solidFill>
                  <a:schemeClr val="tx1"/>
                </a:solidFill>
              </a:rPr>
              <a:t>SalesForce</a:t>
            </a:r>
            <a:endParaRPr lang="en-US" sz="500" dirty="0">
              <a:solidFill>
                <a:schemeClr val="tx1"/>
              </a:solidFill>
            </a:endParaRPr>
          </a:p>
          <a:p>
            <a:endParaRPr lang="en-US" sz="500" dirty="0">
              <a:solidFill>
                <a:schemeClr val="tx1"/>
              </a:solidFill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769E9ADC-E890-4CE6-8A7E-70E1A717D3B4}"/>
              </a:ext>
            </a:extLst>
          </p:cNvPr>
          <p:cNvCxnSpPr>
            <a:cxnSpLocks/>
            <a:stCxn id="223" idx="0"/>
            <a:endCxn id="23" idx="3"/>
          </p:cNvCxnSpPr>
          <p:nvPr/>
        </p:nvCxnSpPr>
        <p:spPr bwMode="auto">
          <a:xfrm rot="5400000" flipH="1" flipV="1">
            <a:off x="4078431" y="3927070"/>
            <a:ext cx="3964870" cy="1718859"/>
          </a:xfrm>
          <a:prstGeom prst="bentConnector4">
            <a:avLst>
              <a:gd name="adj1" fmla="val 41684"/>
              <a:gd name="adj2" fmla="val 113300"/>
            </a:avLst>
          </a:prstGeom>
          <a:noFill/>
          <a:ln w="31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26744184-23DF-499A-BE8C-80D5A55E8B39}"/>
              </a:ext>
            </a:extLst>
          </p:cNvPr>
          <p:cNvGrpSpPr/>
          <p:nvPr/>
        </p:nvGrpSpPr>
        <p:grpSpPr>
          <a:xfrm>
            <a:off x="5249425" y="616239"/>
            <a:ext cx="1245295" cy="576277"/>
            <a:chOff x="7905739" y="381749"/>
            <a:chExt cx="1245295" cy="576277"/>
          </a:xfrm>
        </p:grpSpPr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5A0352CF-B2AF-4E91-8D67-C470F0864950}"/>
                </a:ext>
              </a:extLst>
            </p:cNvPr>
            <p:cNvSpPr/>
            <p:nvPr/>
          </p:nvSpPr>
          <p:spPr bwMode="auto">
            <a:xfrm>
              <a:off x="8042269" y="497238"/>
              <a:ext cx="1108765" cy="460788"/>
            </a:xfrm>
            <a:prstGeom prst="rect">
              <a:avLst/>
            </a:prstGeom>
            <a:solidFill>
              <a:srgbClr val="FCEBDD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EMR Cluster</a:t>
              </a: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600" dirty="0">
                <a:solidFill>
                  <a:schemeClr val="tx1"/>
                </a:solidFill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1. ETL: load into </a:t>
              </a:r>
              <a:r>
                <a:rPr kumimoji="0" lang="en-US" sz="6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ClientMaster</a:t>
              </a: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Object Model</a:t>
              </a:r>
            </a:p>
          </p:txBody>
        </p:sp>
        <p:pic>
          <p:nvPicPr>
            <p:cNvPr id="174" name="Graphic 140">
              <a:extLst>
                <a:ext uri="{FF2B5EF4-FFF2-40B4-BE49-F238E27FC236}">
                  <a16:creationId xmlns:a16="http://schemas.microsoft.com/office/drawing/2014/main" id="{BF8ED16F-B687-B047-8B9E-276284B26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05739" y="381749"/>
              <a:ext cx="292164" cy="292164"/>
            </a:xfrm>
            <a:prstGeom prst="rect">
              <a:avLst/>
            </a:prstGeom>
          </p:spPr>
        </p:pic>
      </p:grp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51409DA2-6660-484A-A726-9CFA88B6A789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 rot="16200000" flipH="1">
            <a:off x="5624543" y="1508311"/>
            <a:ext cx="1471102" cy="839509"/>
          </a:xfrm>
          <a:prstGeom prst="bentConnector3">
            <a:avLst>
              <a:gd name="adj1" fmla="val 4832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E578596E-0E67-4D2C-AF88-6FB7A57F9604}"/>
              </a:ext>
            </a:extLst>
          </p:cNvPr>
          <p:cNvGrpSpPr/>
          <p:nvPr/>
        </p:nvGrpSpPr>
        <p:grpSpPr>
          <a:xfrm>
            <a:off x="8304147" y="595757"/>
            <a:ext cx="1245295" cy="576277"/>
            <a:chOff x="7905739" y="381749"/>
            <a:chExt cx="1245295" cy="576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DB4DEE7-3F47-40F5-A21C-DE2063BDAF15}"/>
                </a:ext>
              </a:extLst>
            </p:cNvPr>
            <p:cNvSpPr/>
            <p:nvPr/>
          </p:nvSpPr>
          <p:spPr bwMode="auto">
            <a:xfrm>
              <a:off x="8042269" y="497238"/>
              <a:ext cx="1108765" cy="460788"/>
            </a:xfrm>
            <a:prstGeom prst="rect">
              <a:avLst/>
            </a:prstGeom>
            <a:solidFill>
              <a:srgbClr val="FCEBDD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EMR Cluster</a:t>
              </a: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600" dirty="0">
                <a:solidFill>
                  <a:schemeClr val="tx1"/>
                </a:solidFill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3. </a:t>
              </a:r>
              <a:r>
                <a:rPr kumimoji="0" lang="en-US" sz="6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DBSync</a:t>
              </a: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: Data Filtering for export</a:t>
              </a:r>
            </a:p>
          </p:txBody>
        </p:sp>
        <p:pic>
          <p:nvPicPr>
            <p:cNvPr id="261" name="Graphic 140">
              <a:extLst>
                <a:ext uri="{FF2B5EF4-FFF2-40B4-BE49-F238E27FC236}">
                  <a16:creationId xmlns:a16="http://schemas.microsoft.com/office/drawing/2014/main" id="{DE037A40-8FEC-4DB6-8A04-839AB1AC9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05739" y="381749"/>
              <a:ext cx="292164" cy="292164"/>
            </a:xfrm>
            <a:prstGeom prst="rect">
              <a:avLst/>
            </a:prstGeom>
          </p:spPr>
        </p:pic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EFFA270-51AC-4D74-B96A-8AD30B74D3AE}"/>
              </a:ext>
            </a:extLst>
          </p:cNvPr>
          <p:cNvGrpSpPr/>
          <p:nvPr/>
        </p:nvGrpSpPr>
        <p:grpSpPr>
          <a:xfrm>
            <a:off x="6776877" y="597233"/>
            <a:ext cx="1245295" cy="576277"/>
            <a:chOff x="7905739" y="381749"/>
            <a:chExt cx="1245295" cy="576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263E0368-9810-447E-B9F7-0815EF2E9222}"/>
                </a:ext>
              </a:extLst>
            </p:cNvPr>
            <p:cNvSpPr/>
            <p:nvPr/>
          </p:nvSpPr>
          <p:spPr bwMode="auto">
            <a:xfrm>
              <a:off x="8042269" y="497238"/>
              <a:ext cx="1108765" cy="460788"/>
            </a:xfrm>
            <a:prstGeom prst="rect">
              <a:avLst/>
            </a:prstGeom>
            <a:solidFill>
              <a:srgbClr val="FCEBDD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EMR Cluster</a:t>
              </a: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600" dirty="0">
                <a:solidFill>
                  <a:schemeClr val="tx1"/>
                </a:solidFill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2. MDM: Data Processing &amp; Linking</a:t>
              </a:r>
            </a:p>
          </p:txBody>
        </p:sp>
        <p:pic>
          <p:nvPicPr>
            <p:cNvPr id="264" name="Graphic 140">
              <a:extLst>
                <a:ext uri="{FF2B5EF4-FFF2-40B4-BE49-F238E27FC236}">
                  <a16:creationId xmlns:a16="http://schemas.microsoft.com/office/drawing/2014/main" id="{FA49F316-BCF0-4893-9FC3-10ECBAFBB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05739" y="381749"/>
              <a:ext cx="292164" cy="292164"/>
            </a:xfrm>
            <a:prstGeom prst="rect">
              <a:avLst/>
            </a:prstGeom>
          </p:spPr>
        </p:pic>
      </p:grp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FD9D5034-5066-44CD-A2F1-8F9128467CAE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 rot="5400000">
            <a:off x="6378767" y="1574593"/>
            <a:ext cx="1490106" cy="687942"/>
          </a:xfrm>
          <a:prstGeom prst="bentConnector3">
            <a:avLst>
              <a:gd name="adj1" fmla="val 49171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A4FA11D9-F6CD-4CB2-ADDD-D95A87452573}"/>
              </a:ext>
            </a:extLst>
          </p:cNvPr>
          <p:cNvCxnSpPr>
            <a:cxnSpLocks/>
            <a:stCxn id="263" idx="2"/>
            <a:endCxn id="1034" idx="1"/>
          </p:cNvCxnSpPr>
          <p:nvPr/>
        </p:nvCxnSpPr>
        <p:spPr bwMode="auto">
          <a:xfrm rot="16200000" flipH="1">
            <a:off x="7275070" y="1366230"/>
            <a:ext cx="1453878" cy="1068438"/>
          </a:xfrm>
          <a:prstGeom prst="bentConnector3">
            <a:avLst>
              <a:gd name="adj1" fmla="val 50425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632BC38C-B3E6-46B9-9C27-C99335780478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 rot="10800000" flipV="1">
            <a:off x="6779849" y="1172039"/>
            <a:ext cx="2215212" cy="1491578"/>
          </a:xfrm>
          <a:prstGeom prst="bentConnector2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0BCC41C-8E3C-4694-84BE-EEE5458BBB67}"/>
              </a:ext>
            </a:extLst>
          </p:cNvPr>
          <p:cNvCxnSpPr>
            <a:cxnSpLocks/>
            <a:stCxn id="3" idx="3"/>
            <a:endCxn id="264" idx="0"/>
          </p:cNvCxnSpPr>
          <p:nvPr/>
        </p:nvCxnSpPr>
        <p:spPr bwMode="auto">
          <a:xfrm flipV="1">
            <a:off x="604553" y="597233"/>
            <a:ext cx="6318406" cy="360793"/>
          </a:xfrm>
          <a:prstGeom prst="bentConnector4">
            <a:avLst>
              <a:gd name="adj1" fmla="val 36817"/>
              <a:gd name="adj2" fmla="val 130823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284EB84-3AB4-4937-AEDF-932B7744F136}"/>
              </a:ext>
            </a:extLst>
          </p:cNvPr>
          <p:cNvCxnSpPr>
            <a:cxnSpLocks/>
            <a:stCxn id="3" idx="3"/>
            <a:endCxn id="261" idx="0"/>
          </p:cNvCxnSpPr>
          <p:nvPr/>
        </p:nvCxnSpPr>
        <p:spPr bwMode="auto">
          <a:xfrm flipV="1">
            <a:off x="604553" y="595757"/>
            <a:ext cx="7845676" cy="362269"/>
          </a:xfrm>
          <a:prstGeom prst="bentConnector4">
            <a:avLst>
              <a:gd name="adj1" fmla="val 29618"/>
              <a:gd name="adj2" fmla="val 128993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74D350FF-2414-4695-B6A6-852659B607A7}"/>
              </a:ext>
            </a:extLst>
          </p:cNvPr>
          <p:cNvCxnSpPr>
            <a:cxnSpLocks/>
            <a:stCxn id="126" idx="3"/>
            <a:endCxn id="264" idx="0"/>
          </p:cNvCxnSpPr>
          <p:nvPr/>
        </p:nvCxnSpPr>
        <p:spPr bwMode="auto">
          <a:xfrm flipV="1">
            <a:off x="1909397" y="597233"/>
            <a:ext cx="5013562" cy="1993541"/>
          </a:xfrm>
          <a:prstGeom prst="bentConnector4">
            <a:avLst>
              <a:gd name="adj1" fmla="val 23650"/>
              <a:gd name="adj2" fmla="val 105578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29AB8262-6DBC-4580-A027-FF768423137D}"/>
              </a:ext>
            </a:extLst>
          </p:cNvPr>
          <p:cNvCxnSpPr>
            <a:cxnSpLocks/>
            <a:stCxn id="126" idx="3"/>
            <a:endCxn id="261" idx="0"/>
          </p:cNvCxnSpPr>
          <p:nvPr/>
        </p:nvCxnSpPr>
        <p:spPr bwMode="auto">
          <a:xfrm flipV="1">
            <a:off x="1909397" y="595757"/>
            <a:ext cx="6540832" cy="1995017"/>
          </a:xfrm>
          <a:prstGeom prst="bentConnector4">
            <a:avLst>
              <a:gd name="adj1" fmla="val 18089"/>
              <a:gd name="adj2" fmla="val 105265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D7F04FA-7FA5-461D-B47A-EB26F57B79A7}"/>
              </a:ext>
            </a:extLst>
          </p:cNvPr>
          <p:cNvCxnSpPr>
            <a:cxnSpLocks/>
            <a:stCxn id="260" idx="2"/>
            <a:endCxn id="1034" idx="1"/>
          </p:cNvCxnSpPr>
          <p:nvPr/>
        </p:nvCxnSpPr>
        <p:spPr bwMode="auto">
          <a:xfrm rot="5400000">
            <a:off x="8037967" y="1670295"/>
            <a:ext cx="1455354" cy="458832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18F9B76-7A5A-42D3-A414-BE7F1D909ABB}"/>
              </a:ext>
            </a:extLst>
          </p:cNvPr>
          <p:cNvSpPr/>
          <p:nvPr/>
        </p:nvSpPr>
        <p:spPr bwMode="auto">
          <a:xfrm>
            <a:off x="1578730" y="5987769"/>
            <a:ext cx="1754549" cy="455379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 err="1">
                <a:solidFill>
                  <a:schemeClr val="tx1"/>
                </a:solidFill>
              </a:rPr>
              <a:t>SalesForce</a:t>
            </a:r>
            <a:endParaRPr lang="en-US" sz="600" dirty="0">
              <a:solidFill>
                <a:schemeClr val="tx1"/>
              </a:solidFill>
            </a:endParaRPr>
          </a:p>
          <a:p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01ED99CF-4789-4759-A790-BD1342131952}"/>
              </a:ext>
            </a:extLst>
          </p:cNvPr>
          <p:cNvSpPr/>
          <p:nvPr/>
        </p:nvSpPr>
        <p:spPr bwMode="auto">
          <a:xfrm>
            <a:off x="2370563" y="6166677"/>
            <a:ext cx="894492" cy="243228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 err="1">
                <a:solidFill>
                  <a:schemeClr val="tx1"/>
                </a:solidFill>
              </a:rPr>
              <a:t>SalesForce</a:t>
            </a:r>
            <a:r>
              <a:rPr lang="en-US" sz="600" dirty="0">
                <a:solidFill>
                  <a:schemeClr val="tx1"/>
                </a:solidFill>
              </a:rPr>
              <a:t> CRM</a:t>
            </a:r>
          </a:p>
          <a:p>
            <a:r>
              <a:rPr lang="en-US" sz="500" b="0" dirty="0">
                <a:solidFill>
                  <a:schemeClr val="tx1"/>
                </a:solidFill>
              </a:rPr>
              <a:t>Upstream / Downstream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22CB0CF-C841-4C72-B61B-378776889C1C}"/>
              </a:ext>
            </a:extLst>
          </p:cNvPr>
          <p:cNvSpPr/>
          <p:nvPr/>
        </p:nvSpPr>
        <p:spPr bwMode="auto">
          <a:xfrm>
            <a:off x="1639303" y="6166677"/>
            <a:ext cx="731260" cy="235705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>
                <a:solidFill>
                  <a:schemeClr val="tx1"/>
                </a:solidFill>
              </a:rPr>
              <a:t>Einstein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99FEC84-BA37-42CE-A76C-51F2F6C079AF}"/>
              </a:ext>
            </a:extLst>
          </p:cNvPr>
          <p:cNvCxnSpPr>
            <a:cxnSpLocks/>
            <a:stCxn id="128" idx="0"/>
            <a:endCxn id="120" idx="2"/>
          </p:cNvCxnSpPr>
          <p:nvPr/>
        </p:nvCxnSpPr>
        <p:spPr bwMode="auto">
          <a:xfrm rot="5400000" flipH="1" flipV="1">
            <a:off x="1052666" y="4420360"/>
            <a:ext cx="2698585" cy="794050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3" name="Connector: Elbow 322">
            <a:extLst>
              <a:ext uri="{FF2B5EF4-FFF2-40B4-BE49-F238E27FC236}">
                <a16:creationId xmlns:a16="http://schemas.microsoft.com/office/drawing/2014/main" id="{86714BFA-6EBC-4D1E-AC37-C6A5B3F509C3}"/>
              </a:ext>
            </a:extLst>
          </p:cNvPr>
          <p:cNvCxnSpPr>
            <a:cxnSpLocks/>
            <a:stCxn id="252" idx="3"/>
            <a:endCxn id="223" idx="3"/>
          </p:cNvCxnSpPr>
          <p:nvPr/>
        </p:nvCxnSpPr>
        <p:spPr bwMode="auto">
          <a:xfrm>
            <a:off x="3265055" y="6288291"/>
            <a:ext cx="2432356" cy="699312"/>
          </a:xfrm>
          <a:prstGeom prst="bentConnector3">
            <a:avLst>
              <a:gd name="adj1" fmla="val 109398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E7C0CDD-8CED-4796-BC24-A44628B64734}"/>
              </a:ext>
            </a:extLst>
          </p:cNvPr>
          <p:cNvCxnSpPr>
            <a:stCxn id="126" idx="3"/>
            <a:endCxn id="1034" idx="2"/>
          </p:cNvCxnSpPr>
          <p:nvPr/>
        </p:nvCxnSpPr>
        <p:spPr bwMode="auto">
          <a:xfrm>
            <a:off x="1909397" y="2590774"/>
            <a:ext cx="6249184" cy="454976"/>
          </a:xfrm>
          <a:prstGeom prst="bentConnector3">
            <a:avLst>
              <a:gd name="adj1" fmla="val 378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5997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7663D02-E781-4F5D-A486-3ADC89F7DFCB}"/>
              </a:ext>
            </a:extLst>
          </p:cNvPr>
          <p:cNvSpPr/>
          <p:nvPr/>
        </p:nvSpPr>
        <p:spPr bwMode="auto">
          <a:xfrm>
            <a:off x="3470586" y="313931"/>
            <a:ext cx="6389553" cy="7575857"/>
          </a:xfrm>
          <a:prstGeom prst="rect">
            <a:avLst/>
          </a:prstGeom>
          <a:solidFill>
            <a:srgbClr val="EBF1D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AWS</a:t>
            </a:r>
          </a:p>
        </p:txBody>
      </p:sp>
      <p:sp>
        <p:nvSpPr>
          <p:cNvPr id="287" name="Rectangle: Rounded Corners 286">
            <a:extLst>
              <a:ext uri="{FF2B5EF4-FFF2-40B4-BE49-F238E27FC236}">
                <a16:creationId xmlns:a16="http://schemas.microsoft.com/office/drawing/2014/main" id="{0751BB17-6B0E-44D0-A9E5-27245F6A72E2}"/>
              </a:ext>
            </a:extLst>
          </p:cNvPr>
          <p:cNvSpPr/>
          <p:nvPr/>
        </p:nvSpPr>
        <p:spPr bwMode="auto">
          <a:xfrm>
            <a:off x="4401086" y="6443148"/>
            <a:ext cx="3624627" cy="992127"/>
          </a:xfrm>
          <a:prstGeom prst="roundRect">
            <a:avLst>
              <a:gd name="adj" fmla="val 7947"/>
            </a:avLst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DMZ VPC</a:t>
            </a:r>
          </a:p>
        </p:txBody>
      </p:sp>
      <p:sp>
        <p:nvSpPr>
          <p:cNvPr id="1034" name="Cylinder 1033">
            <a:extLst>
              <a:ext uri="{FF2B5EF4-FFF2-40B4-BE49-F238E27FC236}">
                <a16:creationId xmlns:a16="http://schemas.microsoft.com/office/drawing/2014/main" id="{E1E7A450-B659-43ED-A7ED-9531252A5C8A}"/>
              </a:ext>
            </a:extLst>
          </p:cNvPr>
          <p:cNvSpPr/>
          <p:nvPr/>
        </p:nvSpPr>
        <p:spPr bwMode="auto">
          <a:xfrm>
            <a:off x="6563037" y="2330666"/>
            <a:ext cx="755294" cy="836724"/>
          </a:xfrm>
          <a:prstGeom prst="can">
            <a:avLst/>
          </a:prstGeom>
          <a:solidFill>
            <a:srgbClr val="6FA3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Postgres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 pitchFamily="34" charset="0"/>
              </a:rPr>
              <a:t>RDS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Volume-level Encryption &amp; column encryption for sensitive data</a:t>
            </a:r>
          </a:p>
        </p:txBody>
      </p: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1A604321-48CA-405B-A32C-104F07E3443F}"/>
              </a:ext>
            </a:extLst>
          </p:cNvPr>
          <p:cNvCxnSpPr>
            <a:cxnSpLocks/>
            <a:stCxn id="1029" idx="2"/>
            <a:endCxn id="1034" idx="1"/>
          </p:cNvCxnSpPr>
          <p:nvPr/>
        </p:nvCxnSpPr>
        <p:spPr bwMode="auto">
          <a:xfrm rot="16200000" flipH="1">
            <a:off x="6088406" y="1478388"/>
            <a:ext cx="685312" cy="1019244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AF9FAB25-564E-48D7-8828-C040B843CFF5}"/>
              </a:ext>
            </a:extLst>
          </p:cNvPr>
          <p:cNvCxnSpPr>
            <a:cxnSpLocks/>
            <a:stCxn id="126" idx="1"/>
            <a:endCxn id="120" idx="3"/>
          </p:cNvCxnSpPr>
          <p:nvPr/>
        </p:nvCxnSpPr>
        <p:spPr bwMode="auto">
          <a:xfrm rot="10800000">
            <a:off x="1933467" y="1429165"/>
            <a:ext cx="322825" cy="2142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1344B944-F4F1-41B6-9A8F-511C7D6846AC}"/>
              </a:ext>
            </a:extLst>
          </p:cNvPr>
          <p:cNvCxnSpPr>
            <a:cxnSpLocks/>
            <a:stCxn id="126" idx="3"/>
            <a:endCxn id="23" idx="1"/>
          </p:cNvCxnSpPr>
          <p:nvPr/>
        </p:nvCxnSpPr>
        <p:spPr bwMode="auto">
          <a:xfrm>
            <a:off x="3147761" y="1431307"/>
            <a:ext cx="1083918" cy="1053110"/>
          </a:xfrm>
          <a:prstGeom prst="bentConnector3">
            <a:avLst>
              <a:gd name="adj1" fmla="val 1352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4" name="Connector: Elbow 383">
            <a:extLst>
              <a:ext uri="{FF2B5EF4-FFF2-40B4-BE49-F238E27FC236}">
                <a16:creationId xmlns:a16="http://schemas.microsoft.com/office/drawing/2014/main" id="{CDB84734-62E1-4E14-A156-62EFBE8E33B6}"/>
              </a:ext>
            </a:extLst>
          </p:cNvPr>
          <p:cNvCxnSpPr>
            <a:cxnSpLocks/>
            <a:stCxn id="126" idx="2"/>
            <a:endCxn id="223" idx="1"/>
          </p:cNvCxnSpPr>
          <p:nvPr/>
        </p:nvCxnSpPr>
        <p:spPr bwMode="auto">
          <a:xfrm rot="16200000" flipH="1">
            <a:off x="1084230" y="3366369"/>
            <a:ext cx="5239029" cy="2003437"/>
          </a:xfrm>
          <a:prstGeom prst="bentConnector2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90" name="Picture 38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00BE06-12EC-4305-A8C6-2B820939A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06" y="6588726"/>
            <a:ext cx="267748" cy="26774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DAEB7D05-A4E4-406E-8A29-F4889AA0D4BB}"/>
              </a:ext>
            </a:extLst>
          </p:cNvPr>
          <p:cNvGrpSpPr/>
          <p:nvPr/>
        </p:nvGrpSpPr>
        <p:grpSpPr>
          <a:xfrm>
            <a:off x="4063628" y="2343970"/>
            <a:ext cx="1240778" cy="721472"/>
            <a:chOff x="5677052" y="3138969"/>
            <a:chExt cx="1240778" cy="721472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66C3152-CC12-457D-A8E8-35AF6AC01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5103" y="3138969"/>
              <a:ext cx="280894" cy="280894"/>
            </a:xfrm>
            <a:prstGeom prst="rect">
              <a:avLst/>
            </a:prstGeom>
          </p:spPr>
        </p:pic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5BAFCA2C-5DB3-4C7A-90F8-56DE840BB73B}"/>
                </a:ext>
              </a:extLst>
            </p:cNvPr>
            <p:cNvSpPr txBox="1"/>
            <p:nvPr/>
          </p:nvSpPr>
          <p:spPr>
            <a:xfrm>
              <a:off x="5677052" y="3421859"/>
              <a:ext cx="1240778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chemeClr val="tx1"/>
                  </a:solidFill>
                </a:rPr>
                <a:t>Input Data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chemeClr val="tx1"/>
                  </a:solidFill>
                </a:rPr>
                <a:t>Intermediate Processing Data (Parquet format)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chemeClr val="tx1"/>
                  </a:solidFill>
                </a:rPr>
                <a:t>Job Logs</a:t>
              </a:r>
            </a:p>
            <a:p>
              <a:pPr algn="l"/>
              <a:endParaRPr 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5EA95F-781C-4272-9702-0AEFE0C4D5CA}"/>
              </a:ext>
            </a:extLst>
          </p:cNvPr>
          <p:cNvSpPr txBox="1"/>
          <p:nvPr/>
        </p:nvSpPr>
        <p:spPr>
          <a:xfrm>
            <a:off x="3333278" y="0"/>
            <a:ext cx="469243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Dataflow combined w/ Application Diagram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19C7708D-9D9E-452A-92CF-79E40C4882D1}"/>
              </a:ext>
            </a:extLst>
          </p:cNvPr>
          <p:cNvCxnSpPr>
            <a:cxnSpLocks/>
            <a:stCxn id="223" idx="0"/>
            <a:endCxn id="1034" idx="3"/>
          </p:cNvCxnSpPr>
          <p:nvPr/>
        </p:nvCxnSpPr>
        <p:spPr bwMode="auto">
          <a:xfrm rot="5400000" flipH="1" flipV="1">
            <a:off x="4270288" y="4098539"/>
            <a:ext cx="3601544" cy="1739247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267009C-CBF9-4D81-AC64-40618531F4E7}"/>
              </a:ext>
            </a:extLst>
          </p:cNvPr>
          <p:cNvSpPr/>
          <p:nvPr/>
        </p:nvSpPr>
        <p:spPr bwMode="auto">
          <a:xfrm>
            <a:off x="1277451" y="1258130"/>
            <a:ext cx="656015" cy="342070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 err="1">
                <a:solidFill>
                  <a:schemeClr val="tx1"/>
                </a:solidFill>
              </a:rPr>
              <a:t>ClientMaster</a:t>
            </a:r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SFTP Server</a:t>
            </a:r>
          </a:p>
          <a:p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2CF9530-2D1E-42DD-A134-F5B7983B85B3}"/>
              </a:ext>
            </a:extLst>
          </p:cNvPr>
          <p:cNvSpPr/>
          <p:nvPr/>
        </p:nvSpPr>
        <p:spPr bwMode="auto">
          <a:xfrm>
            <a:off x="2256291" y="1114039"/>
            <a:ext cx="891470" cy="634535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 err="1">
                <a:solidFill>
                  <a:schemeClr val="tx1"/>
                </a:solidFill>
              </a:rPr>
              <a:t>FileManager</a:t>
            </a:r>
            <a:endParaRPr lang="en-US" sz="600" dirty="0">
              <a:solidFill>
                <a:schemeClr val="tx1"/>
              </a:solidFill>
            </a:endParaRPr>
          </a:p>
          <a:p>
            <a:endParaRPr lang="en-US" sz="500" dirty="0">
              <a:solidFill>
                <a:schemeClr val="tx1"/>
              </a:solidFill>
            </a:endParaRPr>
          </a:p>
          <a:p>
            <a:r>
              <a:rPr lang="en-US" sz="500" dirty="0">
                <a:solidFill>
                  <a:schemeClr val="tx1"/>
                </a:solidFill>
              </a:rPr>
              <a:t>Get data from upstream data sources and load to S3</a:t>
            </a:r>
          </a:p>
          <a:p>
            <a:r>
              <a:rPr lang="en-US" sz="500" dirty="0">
                <a:solidFill>
                  <a:schemeClr val="tx1"/>
                </a:solidFill>
              </a:rPr>
              <a:t>Get data from S3 and send data to downstream data sources</a:t>
            </a:r>
          </a:p>
          <a:p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F0D3F4F-01AF-48C7-B0FB-1A3ED13637B1}"/>
              </a:ext>
            </a:extLst>
          </p:cNvPr>
          <p:cNvSpPr/>
          <p:nvPr/>
        </p:nvSpPr>
        <p:spPr bwMode="auto">
          <a:xfrm>
            <a:off x="4705463" y="6768934"/>
            <a:ext cx="991948" cy="437338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EC2 Flask Web Server</a:t>
            </a:r>
          </a:p>
          <a:p>
            <a:r>
              <a:rPr lang="en-US" sz="600" dirty="0">
                <a:solidFill>
                  <a:schemeClr val="tx1"/>
                </a:solidFill>
              </a:rPr>
              <a:t>CM API Server</a:t>
            </a:r>
          </a:p>
          <a:p>
            <a:pPr algn="l"/>
            <a:endParaRPr lang="en-US" sz="500" dirty="0">
              <a:solidFill>
                <a:schemeClr val="tx1"/>
              </a:solidFill>
            </a:endParaRPr>
          </a:p>
          <a:p>
            <a:pPr algn="l"/>
            <a:r>
              <a:rPr lang="en-US" sz="500" dirty="0" err="1">
                <a:solidFill>
                  <a:schemeClr val="tx1"/>
                </a:solidFill>
              </a:rPr>
              <a:t>ClientMaster</a:t>
            </a:r>
            <a:r>
              <a:rPr lang="en-US" sz="500" dirty="0">
                <a:solidFill>
                  <a:schemeClr val="tx1"/>
                </a:solidFill>
              </a:rPr>
              <a:t> export / import &lt;-&gt; </a:t>
            </a:r>
            <a:r>
              <a:rPr lang="en-US" sz="500" dirty="0" err="1">
                <a:solidFill>
                  <a:schemeClr val="tx1"/>
                </a:solidFill>
              </a:rPr>
              <a:t>SalesForce</a:t>
            </a:r>
            <a:endParaRPr lang="en-US" sz="500" dirty="0">
              <a:solidFill>
                <a:schemeClr val="tx1"/>
              </a:solidFill>
            </a:endParaRPr>
          </a:p>
          <a:p>
            <a:endParaRPr lang="en-US" sz="500" dirty="0">
              <a:solidFill>
                <a:schemeClr val="tx1"/>
              </a:solidFill>
            </a:endParaRP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26744184-23DF-499A-BE8C-80D5A55E8B39}"/>
              </a:ext>
            </a:extLst>
          </p:cNvPr>
          <p:cNvGrpSpPr/>
          <p:nvPr/>
        </p:nvGrpSpPr>
        <p:grpSpPr>
          <a:xfrm>
            <a:off x="5230527" y="1069077"/>
            <a:ext cx="1245295" cy="576277"/>
            <a:chOff x="7905739" y="381749"/>
            <a:chExt cx="1245295" cy="576277"/>
          </a:xfrm>
        </p:grpSpPr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5A0352CF-B2AF-4E91-8D67-C470F0864950}"/>
                </a:ext>
              </a:extLst>
            </p:cNvPr>
            <p:cNvSpPr/>
            <p:nvPr/>
          </p:nvSpPr>
          <p:spPr bwMode="auto">
            <a:xfrm>
              <a:off x="8042269" y="497238"/>
              <a:ext cx="1108765" cy="460788"/>
            </a:xfrm>
            <a:prstGeom prst="rect">
              <a:avLst/>
            </a:prstGeom>
            <a:solidFill>
              <a:srgbClr val="FCEBDD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EMR Cluster</a:t>
              </a: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600" dirty="0">
                <a:solidFill>
                  <a:schemeClr val="tx1"/>
                </a:solidFill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1. MDM: </a:t>
              </a:r>
              <a:r>
                <a:rPr kumimoji="0" lang="en-US" sz="6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ClientMaster</a:t>
              </a: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Processing</a:t>
              </a:r>
            </a:p>
          </p:txBody>
        </p:sp>
        <p:pic>
          <p:nvPicPr>
            <p:cNvPr id="174" name="Graphic 140">
              <a:extLst>
                <a:ext uri="{FF2B5EF4-FFF2-40B4-BE49-F238E27FC236}">
                  <a16:creationId xmlns:a16="http://schemas.microsoft.com/office/drawing/2014/main" id="{BF8ED16F-B687-B047-8B9E-276284B26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05739" y="381749"/>
              <a:ext cx="292164" cy="292164"/>
            </a:xfrm>
            <a:prstGeom prst="rect">
              <a:avLst/>
            </a:prstGeom>
          </p:spPr>
        </p:pic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E578596E-0E67-4D2C-AF88-6FB7A57F9604}"/>
              </a:ext>
            </a:extLst>
          </p:cNvPr>
          <p:cNvGrpSpPr/>
          <p:nvPr/>
        </p:nvGrpSpPr>
        <p:grpSpPr>
          <a:xfrm>
            <a:off x="6746832" y="1048595"/>
            <a:ext cx="1245295" cy="576277"/>
            <a:chOff x="7905739" y="381749"/>
            <a:chExt cx="1245295" cy="576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DB4DEE7-3F47-40F5-A21C-DE2063BDAF15}"/>
                </a:ext>
              </a:extLst>
            </p:cNvPr>
            <p:cNvSpPr/>
            <p:nvPr/>
          </p:nvSpPr>
          <p:spPr bwMode="auto">
            <a:xfrm>
              <a:off x="8042269" y="497238"/>
              <a:ext cx="1108765" cy="460788"/>
            </a:xfrm>
            <a:prstGeom prst="rect">
              <a:avLst/>
            </a:prstGeom>
            <a:solidFill>
              <a:srgbClr val="FCEBDD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EMR Cluster</a:t>
              </a: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600" dirty="0">
                <a:solidFill>
                  <a:schemeClr val="tx1"/>
                </a:solidFill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3. </a:t>
              </a:r>
              <a:r>
                <a:rPr kumimoji="0" lang="en-US" sz="6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DBSync</a:t>
              </a: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: Data Filtering for export</a:t>
              </a:r>
            </a:p>
          </p:txBody>
        </p:sp>
        <p:pic>
          <p:nvPicPr>
            <p:cNvPr id="261" name="Graphic 140">
              <a:extLst>
                <a:ext uri="{FF2B5EF4-FFF2-40B4-BE49-F238E27FC236}">
                  <a16:creationId xmlns:a16="http://schemas.microsoft.com/office/drawing/2014/main" id="{DE037A40-8FEC-4DB6-8A04-839AB1AC9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05739" y="381749"/>
              <a:ext cx="292164" cy="292164"/>
            </a:xfrm>
            <a:prstGeom prst="rect">
              <a:avLst/>
            </a:prstGeom>
          </p:spPr>
        </p:pic>
      </p:grp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D7F04FA-7FA5-461D-B47A-EB26F57B79A7}"/>
              </a:ext>
            </a:extLst>
          </p:cNvPr>
          <p:cNvCxnSpPr>
            <a:cxnSpLocks/>
            <a:stCxn id="260" idx="2"/>
            <a:endCxn id="1034" idx="1"/>
          </p:cNvCxnSpPr>
          <p:nvPr/>
        </p:nvCxnSpPr>
        <p:spPr bwMode="auto">
          <a:xfrm rot="5400000">
            <a:off x="6836318" y="1729239"/>
            <a:ext cx="705794" cy="497061"/>
          </a:xfrm>
          <a:prstGeom prst="bentConnector3">
            <a:avLst>
              <a:gd name="adj1" fmla="val 50875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B93456F0-0D65-44AA-9621-20D662D8BCEB}"/>
              </a:ext>
            </a:extLst>
          </p:cNvPr>
          <p:cNvSpPr/>
          <p:nvPr/>
        </p:nvSpPr>
        <p:spPr bwMode="auto">
          <a:xfrm>
            <a:off x="126458" y="731728"/>
            <a:ext cx="841652" cy="6558758"/>
          </a:xfrm>
          <a:prstGeom prst="roundRect">
            <a:avLst>
              <a:gd name="adj" fmla="val 7947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Upstreams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8CF598FE-79D5-4759-8918-580458CD5201}"/>
              </a:ext>
            </a:extLst>
          </p:cNvPr>
          <p:cNvSpPr/>
          <p:nvPr/>
        </p:nvSpPr>
        <p:spPr bwMode="auto">
          <a:xfrm>
            <a:off x="126456" y="5925065"/>
            <a:ext cx="843549" cy="2073366"/>
          </a:xfrm>
          <a:prstGeom prst="roundRect">
            <a:avLst>
              <a:gd name="adj" fmla="val 7947"/>
            </a:avLst>
          </a:prstGeom>
          <a:solidFill>
            <a:schemeClr val="bg2">
              <a:lumMod val="25000"/>
              <a:lumOff val="75000"/>
              <a:alpha val="50196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Downstreams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A264635-EFDB-4AE2-8D6E-53E020EAFE9A}"/>
              </a:ext>
            </a:extLst>
          </p:cNvPr>
          <p:cNvSpPr/>
          <p:nvPr/>
        </p:nvSpPr>
        <p:spPr bwMode="auto">
          <a:xfrm>
            <a:off x="275197" y="1203225"/>
            <a:ext cx="432098" cy="195009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>
                <a:solidFill>
                  <a:schemeClr val="tx1"/>
                </a:solidFill>
              </a:rPr>
              <a:t>AU</a:t>
            </a:r>
            <a:endParaRPr lang="en-US" sz="600" b="0" dirty="0">
              <a:solidFill>
                <a:schemeClr val="tx1"/>
              </a:solidFill>
            </a:endParaRPr>
          </a:p>
        </p:txBody>
      </p:sp>
      <p:sp>
        <p:nvSpPr>
          <p:cNvPr id="103" name="Cylinder 102">
            <a:extLst>
              <a:ext uri="{FF2B5EF4-FFF2-40B4-BE49-F238E27FC236}">
                <a16:creationId xmlns:a16="http://schemas.microsoft.com/office/drawing/2014/main" id="{4FB74485-4274-4189-B9CD-30E0D99D4E96}"/>
              </a:ext>
            </a:extLst>
          </p:cNvPr>
          <p:cNvSpPr/>
          <p:nvPr/>
        </p:nvSpPr>
        <p:spPr bwMode="auto">
          <a:xfrm>
            <a:off x="266492" y="2126229"/>
            <a:ext cx="432097" cy="241686"/>
          </a:xfrm>
          <a:prstGeom prst="can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AMG</a:t>
            </a:r>
          </a:p>
        </p:txBody>
      </p:sp>
      <p:sp>
        <p:nvSpPr>
          <p:cNvPr id="104" name="Cylinder 103">
            <a:extLst>
              <a:ext uri="{FF2B5EF4-FFF2-40B4-BE49-F238E27FC236}">
                <a16:creationId xmlns:a16="http://schemas.microsoft.com/office/drawing/2014/main" id="{87FE9AA8-BED0-483F-84BA-17F46F5943FB}"/>
              </a:ext>
            </a:extLst>
          </p:cNvPr>
          <p:cNvSpPr/>
          <p:nvPr/>
        </p:nvSpPr>
        <p:spPr bwMode="auto">
          <a:xfrm>
            <a:off x="266493" y="1804176"/>
            <a:ext cx="432097" cy="241686"/>
          </a:xfrm>
          <a:prstGeom prst="can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AI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1D0BD25-DBBC-453C-9810-D506DD9F50BE}"/>
              </a:ext>
            </a:extLst>
          </p:cNvPr>
          <p:cNvSpPr/>
          <p:nvPr/>
        </p:nvSpPr>
        <p:spPr bwMode="auto">
          <a:xfrm>
            <a:off x="275197" y="1512509"/>
            <a:ext cx="432098" cy="195009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 err="1">
                <a:solidFill>
                  <a:schemeClr val="tx1"/>
                </a:solidFill>
              </a:rPr>
              <a:t>Fishtank</a:t>
            </a:r>
            <a:endParaRPr lang="en-US" sz="600" b="0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B21FEA7-AC8A-47B9-A048-142720237738}"/>
              </a:ext>
            </a:extLst>
          </p:cNvPr>
          <p:cNvSpPr/>
          <p:nvPr/>
        </p:nvSpPr>
        <p:spPr bwMode="auto">
          <a:xfrm>
            <a:off x="188260" y="6026773"/>
            <a:ext cx="628176" cy="296153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 err="1">
                <a:solidFill>
                  <a:schemeClr val="tx1"/>
                </a:solidFill>
              </a:rPr>
              <a:t>SalesVision</a:t>
            </a:r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SFTP Server</a:t>
            </a:r>
            <a:endParaRPr lang="en-US" sz="600" b="0" dirty="0">
              <a:solidFill>
                <a:schemeClr val="tx1"/>
              </a:solidFill>
            </a:endParaRP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8016BA3-BC30-4CA5-9596-7997CDA6BCDA}"/>
              </a:ext>
            </a:extLst>
          </p:cNvPr>
          <p:cNvCxnSpPr>
            <a:cxnSpLocks/>
            <a:stCxn id="99" idx="3"/>
            <a:endCxn id="120" idx="1"/>
          </p:cNvCxnSpPr>
          <p:nvPr/>
        </p:nvCxnSpPr>
        <p:spPr bwMode="auto">
          <a:xfrm>
            <a:off x="707295" y="1300730"/>
            <a:ext cx="570156" cy="12843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C7DFE43E-A2E2-4063-B7B1-8AB157541AAD}"/>
              </a:ext>
            </a:extLst>
          </p:cNvPr>
          <p:cNvCxnSpPr>
            <a:cxnSpLocks/>
            <a:stCxn id="105" idx="3"/>
            <a:endCxn id="120" idx="1"/>
          </p:cNvCxnSpPr>
          <p:nvPr/>
        </p:nvCxnSpPr>
        <p:spPr bwMode="auto">
          <a:xfrm flipV="1">
            <a:off x="707295" y="1429165"/>
            <a:ext cx="570156" cy="180849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299CD9E-CA66-4588-8946-4FC8517C7275}"/>
              </a:ext>
            </a:extLst>
          </p:cNvPr>
          <p:cNvCxnSpPr>
            <a:cxnSpLocks/>
            <a:stCxn id="126" idx="2"/>
            <a:endCxn id="104" idx="4"/>
          </p:cNvCxnSpPr>
          <p:nvPr/>
        </p:nvCxnSpPr>
        <p:spPr bwMode="auto">
          <a:xfrm rot="5400000">
            <a:off x="1612086" y="835078"/>
            <a:ext cx="176445" cy="2003436"/>
          </a:xfrm>
          <a:prstGeom prst="bentConnector2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E69D1AFA-DC3D-403D-8285-8A6E40E9C04A}"/>
              </a:ext>
            </a:extLst>
          </p:cNvPr>
          <p:cNvCxnSpPr>
            <a:cxnSpLocks/>
            <a:stCxn id="126" idx="2"/>
            <a:endCxn id="103" idx="4"/>
          </p:cNvCxnSpPr>
          <p:nvPr/>
        </p:nvCxnSpPr>
        <p:spPr bwMode="auto">
          <a:xfrm rot="5400000">
            <a:off x="1451059" y="996105"/>
            <a:ext cx="498498" cy="2003437"/>
          </a:xfrm>
          <a:prstGeom prst="bentConnector2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B1A5A10D-900B-4B17-924D-17A7268860EB}"/>
              </a:ext>
            </a:extLst>
          </p:cNvPr>
          <p:cNvCxnSpPr>
            <a:cxnSpLocks/>
            <a:stCxn id="126" idx="2"/>
            <a:endCxn id="152" idx="3"/>
          </p:cNvCxnSpPr>
          <p:nvPr/>
        </p:nvCxnSpPr>
        <p:spPr bwMode="auto">
          <a:xfrm rot="5400000">
            <a:off x="-453907" y="3018917"/>
            <a:ext cx="4426276" cy="1885590"/>
          </a:xfrm>
          <a:prstGeom prst="bentConnector2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189879E-C48C-4552-8413-CF575ECF4EB7}"/>
              </a:ext>
            </a:extLst>
          </p:cNvPr>
          <p:cNvGrpSpPr/>
          <p:nvPr/>
        </p:nvGrpSpPr>
        <p:grpSpPr>
          <a:xfrm>
            <a:off x="3663060" y="1068677"/>
            <a:ext cx="1245295" cy="576277"/>
            <a:chOff x="7905739" y="381749"/>
            <a:chExt cx="1245295" cy="576277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764A8E5-C428-4411-B093-DB30AFE938B9}"/>
                </a:ext>
              </a:extLst>
            </p:cNvPr>
            <p:cNvSpPr/>
            <p:nvPr/>
          </p:nvSpPr>
          <p:spPr bwMode="auto">
            <a:xfrm>
              <a:off x="8042269" y="497238"/>
              <a:ext cx="1108765" cy="460788"/>
            </a:xfrm>
            <a:prstGeom prst="rect">
              <a:avLst/>
            </a:prstGeom>
            <a:solidFill>
              <a:srgbClr val="FCEBDD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EMR Cluster</a:t>
              </a: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600" dirty="0">
                <a:solidFill>
                  <a:schemeClr val="tx1"/>
                </a:solidFill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1. ETL: load into </a:t>
              </a:r>
              <a:r>
                <a:rPr kumimoji="0" lang="en-US" sz="6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ClientMaster</a:t>
              </a: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Object Model</a:t>
              </a:r>
            </a:p>
          </p:txBody>
        </p:sp>
        <p:pic>
          <p:nvPicPr>
            <p:cNvPr id="158" name="Graphic 140">
              <a:extLst>
                <a:ext uri="{FF2B5EF4-FFF2-40B4-BE49-F238E27FC236}">
                  <a16:creationId xmlns:a16="http://schemas.microsoft.com/office/drawing/2014/main" id="{D7FFADF2-07EF-4C26-A2E4-C7BEF5862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05739" y="381749"/>
              <a:ext cx="292164" cy="292164"/>
            </a:xfrm>
            <a:prstGeom prst="rect">
              <a:avLst/>
            </a:prstGeom>
          </p:spPr>
        </p:pic>
      </p:grp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9F11D2C-68B1-4BD1-8FF5-8AE0E1F38C9A}"/>
              </a:ext>
            </a:extLst>
          </p:cNvPr>
          <p:cNvCxnSpPr>
            <a:cxnSpLocks/>
            <a:stCxn id="126" idx="3"/>
            <a:endCxn id="158" idx="0"/>
          </p:cNvCxnSpPr>
          <p:nvPr/>
        </p:nvCxnSpPr>
        <p:spPr bwMode="auto">
          <a:xfrm flipV="1">
            <a:off x="3147761" y="1068677"/>
            <a:ext cx="661381" cy="362630"/>
          </a:xfrm>
          <a:prstGeom prst="bentConnector4">
            <a:avLst>
              <a:gd name="adj1" fmla="val 22141"/>
              <a:gd name="adj2" fmla="val 166447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94660FF4-D632-47C6-B666-6252723D6E8F}"/>
              </a:ext>
            </a:extLst>
          </p:cNvPr>
          <p:cNvCxnSpPr>
            <a:cxnSpLocks/>
            <a:stCxn id="126" idx="3"/>
            <a:endCxn id="174" idx="0"/>
          </p:cNvCxnSpPr>
          <p:nvPr/>
        </p:nvCxnSpPr>
        <p:spPr bwMode="auto">
          <a:xfrm flipV="1">
            <a:off x="3147761" y="1069077"/>
            <a:ext cx="2228848" cy="362230"/>
          </a:xfrm>
          <a:prstGeom prst="bentConnector4">
            <a:avLst>
              <a:gd name="adj1" fmla="val 6529"/>
              <a:gd name="adj2" fmla="val 168226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15156B9F-8A77-4592-9826-7CEF759D3E19}"/>
              </a:ext>
            </a:extLst>
          </p:cNvPr>
          <p:cNvCxnSpPr>
            <a:cxnSpLocks/>
            <a:stCxn id="126" idx="3"/>
            <a:endCxn id="261" idx="0"/>
          </p:cNvCxnSpPr>
          <p:nvPr/>
        </p:nvCxnSpPr>
        <p:spPr bwMode="auto">
          <a:xfrm flipV="1">
            <a:off x="3147761" y="1048595"/>
            <a:ext cx="3745153" cy="382712"/>
          </a:xfrm>
          <a:prstGeom prst="bentConnector4">
            <a:avLst>
              <a:gd name="adj1" fmla="val 4003"/>
              <a:gd name="adj2" fmla="val 159732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6275D6A5-512E-4C8C-965E-1B2DBFC41D0C}"/>
              </a:ext>
            </a:extLst>
          </p:cNvPr>
          <p:cNvCxnSpPr>
            <a:cxnSpLocks/>
            <a:stCxn id="157" idx="2"/>
            <a:endCxn id="23" idx="0"/>
          </p:cNvCxnSpPr>
          <p:nvPr/>
        </p:nvCxnSpPr>
        <p:spPr bwMode="auto">
          <a:xfrm rot="16200000" flipH="1">
            <a:off x="4013541" y="1985385"/>
            <a:ext cx="699016" cy="18153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2AEA9A17-AEB1-467E-9326-1C1941D2F775}"/>
              </a:ext>
            </a:extLst>
          </p:cNvPr>
          <p:cNvCxnSpPr>
            <a:cxnSpLocks/>
            <a:stCxn id="1029" idx="2"/>
            <a:endCxn id="23" idx="0"/>
          </p:cNvCxnSpPr>
          <p:nvPr/>
        </p:nvCxnSpPr>
        <p:spPr bwMode="auto">
          <a:xfrm rot="5400000">
            <a:off x="4797475" y="1220005"/>
            <a:ext cx="698616" cy="1549314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46" name="Flowchart: Connector 1045">
            <a:extLst>
              <a:ext uri="{FF2B5EF4-FFF2-40B4-BE49-F238E27FC236}">
                <a16:creationId xmlns:a16="http://schemas.microsoft.com/office/drawing/2014/main" id="{65F59AD1-2119-4162-B3CF-2D7369792AE4}"/>
              </a:ext>
            </a:extLst>
          </p:cNvPr>
          <p:cNvSpPr/>
          <p:nvPr/>
        </p:nvSpPr>
        <p:spPr bwMode="auto">
          <a:xfrm>
            <a:off x="990900" y="879509"/>
            <a:ext cx="327454" cy="31516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normalizeH="0" baseline="0" dirty="0">
                <a:ln/>
                <a:solidFill>
                  <a:schemeClr val="accent4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D788A513-DBD3-4993-B91F-047635195820}"/>
              </a:ext>
            </a:extLst>
          </p:cNvPr>
          <p:cNvSpPr/>
          <p:nvPr/>
        </p:nvSpPr>
        <p:spPr bwMode="auto">
          <a:xfrm>
            <a:off x="1783696" y="791985"/>
            <a:ext cx="634974" cy="31516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ln/>
                <a:solidFill>
                  <a:schemeClr val="accent4"/>
                </a:solidFill>
                <a:latin typeface="Arial" pitchFamily="34" charset="0"/>
              </a:rPr>
              <a:t>2 Import</a:t>
            </a:r>
            <a:endParaRPr kumimoji="0" lang="en-US" sz="800" i="0" u="none" strike="noStrike" normalizeH="0" baseline="0" dirty="0">
              <a:ln/>
              <a:solidFill>
                <a:schemeClr val="accent4"/>
              </a:solidFill>
              <a:latin typeface="Arial" pitchFamily="34" charset="0"/>
            </a:endParaRPr>
          </a:p>
        </p:txBody>
      </p:sp>
      <p:sp>
        <p:nvSpPr>
          <p:cNvPr id="202" name="Flowchart: Connector 201">
            <a:extLst>
              <a:ext uri="{FF2B5EF4-FFF2-40B4-BE49-F238E27FC236}">
                <a16:creationId xmlns:a16="http://schemas.microsoft.com/office/drawing/2014/main" id="{CEED8499-57E2-44C5-BAB0-1B78B3403AF6}"/>
              </a:ext>
            </a:extLst>
          </p:cNvPr>
          <p:cNvSpPr/>
          <p:nvPr/>
        </p:nvSpPr>
        <p:spPr bwMode="auto">
          <a:xfrm>
            <a:off x="3342337" y="906746"/>
            <a:ext cx="327454" cy="31516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normalizeH="0" baseline="0" dirty="0">
                <a:ln/>
                <a:solidFill>
                  <a:schemeClr val="accent4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03" name="Flowchart: Connector 202">
            <a:extLst>
              <a:ext uri="{FF2B5EF4-FFF2-40B4-BE49-F238E27FC236}">
                <a16:creationId xmlns:a16="http://schemas.microsoft.com/office/drawing/2014/main" id="{C124C162-A2D0-4F11-A50E-E8BE75AD593B}"/>
              </a:ext>
            </a:extLst>
          </p:cNvPr>
          <p:cNvSpPr/>
          <p:nvPr/>
        </p:nvSpPr>
        <p:spPr bwMode="auto">
          <a:xfrm>
            <a:off x="4929522" y="901252"/>
            <a:ext cx="327454" cy="31516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normalizeH="0" baseline="0" dirty="0">
                <a:ln/>
                <a:solidFill>
                  <a:schemeClr val="accent4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204" name="Flowchart: Connector 203">
            <a:extLst>
              <a:ext uri="{FF2B5EF4-FFF2-40B4-BE49-F238E27FC236}">
                <a16:creationId xmlns:a16="http://schemas.microsoft.com/office/drawing/2014/main" id="{98C6D34B-5BE9-4220-A7EC-4967BC23461C}"/>
              </a:ext>
            </a:extLst>
          </p:cNvPr>
          <p:cNvSpPr/>
          <p:nvPr/>
        </p:nvSpPr>
        <p:spPr bwMode="auto">
          <a:xfrm>
            <a:off x="6431062" y="898716"/>
            <a:ext cx="327454" cy="31516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normalizeH="0" baseline="0" dirty="0">
                <a:ln/>
                <a:solidFill>
                  <a:schemeClr val="accent4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206" name="Flowchart: Connector 205">
            <a:extLst>
              <a:ext uri="{FF2B5EF4-FFF2-40B4-BE49-F238E27FC236}">
                <a16:creationId xmlns:a16="http://schemas.microsoft.com/office/drawing/2014/main" id="{A67BC6A5-5261-41FD-987D-A0E82037B8DE}"/>
              </a:ext>
            </a:extLst>
          </p:cNvPr>
          <p:cNvSpPr/>
          <p:nvPr/>
        </p:nvSpPr>
        <p:spPr bwMode="auto">
          <a:xfrm>
            <a:off x="5638304" y="6188305"/>
            <a:ext cx="327454" cy="31516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n/>
                <a:solidFill>
                  <a:schemeClr val="accent4"/>
                </a:solidFill>
                <a:latin typeface="Arial" pitchFamily="34" charset="0"/>
              </a:rPr>
              <a:t>6</a:t>
            </a:r>
            <a:endParaRPr kumimoji="0" lang="en-US" sz="1800" i="0" u="none" strike="noStrike" normalizeH="0" baseline="0" dirty="0">
              <a:ln/>
              <a:solidFill>
                <a:schemeClr val="accent4"/>
              </a:solidFill>
              <a:latin typeface="Arial" pitchFamily="34" charset="0"/>
            </a:endParaRPr>
          </a:p>
        </p:txBody>
      </p:sp>
      <p:sp>
        <p:nvSpPr>
          <p:cNvPr id="208" name="Flowchart: Connector 207">
            <a:extLst>
              <a:ext uri="{FF2B5EF4-FFF2-40B4-BE49-F238E27FC236}">
                <a16:creationId xmlns:a16="http://schemas.microsoft.com/office/drawing/2014/main" id="{59D929B6-4E6E-4609-80B5-4515349E1E29}"/>
              </a:ext>
            </a:extLst>
          </p:cNvPr>
          <p:cNvSpPr/>
          <p:nvPr/>
        </p:nvSpPr>
        <p:spPr bwMode="auto">
          <a:xfrm>
            <a:off x="1872655" y="5848224"/>
            <a:ext cx="675802" cy="31516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ln/>
                <a:solidFill>
                  <a:schemeClr val="accent4"/>
                </a:solidFill>
                <a:latin typeface="Arial" pitchFamily="34" charset="0"/>
              </a:rPr>
              <a:t>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normalizeH="0" baseline="0" dirty="0">
                <a:ln/>
                <a:solidFill>
                  <a:schemeClr val="accent4"/>
                </a:solidFill>
                <a:latin typeface="Arial" pitchFamily="34" charset="0"/>
              </a:rPr>
              <a:t>Export</a:t>
            </a:r>
          </a:p>
        </p:txBody>
      </p:sp>
      <p:sp>
        <p:nvSpPr>
          <p:cNvPr id="209" name="Flowchart: Connector 208">
            <a:extLst>
              <a:ext uri="{FF2B5EF4-FFF2-40B4-BE49-F238E27FC236}">
                <a16:creationId xmlns:a16="http://schemas.microsoft.com/office/drawing/2014/main" id="{0550A0C9-C36E-47D5-AB2A-627C62C23CC0}"/>
              </a:ext>
            </a:extLst>
          </p:cNvPr>
          <p:cNvSpPr/>
          <p:nvPr/>
        </p:nvSpPr>
        <p:spPr bwMode="auto">
          <a:xfrm>
            <a:off x="1846910" y="6249113"/>
            <a:ext cx="675802" cy="31516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ln/>
                <a:solidFill>
                  <a:schemeClr val="accent4"/>
                </a:solidFill>
                <a:latin typeface="Arial" pitchFamily="34" charset="0"/>
              </a:rPr>
              <a:t>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normalizeH="0" baseline="0" dirty="0">
                <a:ln/>
                <a:solidFill>
                  <a:schemeClr val="accent4"/>
                </a:solidFill>
                <a:latin typeface="Arial" pitchFamily="34" charset="0"/>
              </a:rPr>
              <a:t>Export</a:t>
            </a:r>
          </a:p>
        </p:txBody>
      </p:sp>
      <p:sp>
        <p:nvSpPr>
          <p:cNvPr id="210" name="Flowchart: Connector 209">
            <a:extLst>
              <a:ext uri="{FF2B5EF4-FFF2-40B4-BE49-F238E27FC236}">
                <a16:creationId xmlns:a16="http://schemas.microsoft.com/office/drawing/2014/main" id="{6BD84424-3A54-48BD-9F34-67506FCEB8FD}"/>
              </a:ext>
            </a:extLst>
          </p:cNvPr>
          <p:cNvSpPr/>
          <p:nvPr/>
        </p:nvSpPr>
        <p:spPr bwMode="auto">
          <a:xfrm>
            <a:off x="1784389" y="1543410"/>
            <a:ext cx="675802" cy="31516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ln/>
                <a:solidFill>
                  <a:schemeClr val="accent4"/>
                </a:solidFill>
                <a:latin typeface="Arial" pitchFamily="34" charset="0"/>
              </a:rPr>
              <a:t>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normalizeH="0" baseline="0" dirty="0">
                <a:ln/>
                <a:solidFill>
                  <a:schemeClr val="accent4"/>
                </a:solidFill>
                <a:latin typeface="Arial" pitchFamily="34" charset="0"/>
              </a:rPr>
              <a:t>Export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B69DFD5-5CEC-4903-A0B1-EC9BC23B07A7}"/>
              </a:ext>
            </a:extLst>
          </p:cNvPr>
          <p:cNvSpPr/>
          <p:nvPr/>
        </p:nvSpPr>
        <p:spPr bwMode="auto">
          <a:xfrm>
            <a:off x="154055" y="6424634"/>
            <a:ext cx="789915" cy="752007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 err="1">
                <a:solidFill>
                  <a:schemeClr val="tx1"/>
                </a:solidFill>
              </a:rPr>
              <a:t>SalesForce</a:t>
            </a:r>
            <a:endParaRPr lang="en-US" sz="600" dirty="0">
              <a:solidFill>
                <a:schemeClr val="tx1"/>
              </a:solidFill>
            </a:endParaRPr>
          </a:p>
          <a:p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01ED99CF-4789-4759-A790-BD1342131952}"/>
              </a:ext>
            </a:extLst>
          </p:cNvPr>
          <p:cNvSpPr/>
          <p:nvPr/>
        </p:nvSpPr>
        <p:spPr bwMode="auto">
          <a:xfrm>
            <a:off x="188260" y="6616174"/>
            <a:ext cx="628176" cy="292165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 err="1">
                <a:solidFill>
                  <a:schemeClr val="tx1"/>
                </a:solidFill>
              </a:rPr>
              <a:t>SalesForce</a:t>
            </a:r>
            <a:r>
              <a:rPr lang="en-US" sz="600" dirty="0">
                <a:solidFill>
                  <a:schemeClr val="tx1"/>
                </a:solidFill>
              </a:rPr>
              <a:t> CRM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22CB0CF-C841-4C72-B61B-378776889C1C}"/>
              </a:ext>
            </a:extLst>
          </p:cNvPr>
          <p:cNvSpPr/>
          <p:nvPr/>
        </p:nvSpPr>
        <p:spPr bwMode="auto">
          <a:xfrm>
            <a:off x="188258" y="6908339"/>
            <a:ext cx="627287" cy="194534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>
                <a:solidFill>
                  <a:schemeClr val="tx1"/>
                </a:solidFill>
              </a:rPr>
              <a:t>Einstein</a:t>
            </a:r>
          </a:p>
        </p:txBody>
      </p:sp>
      <p:cxnSp>
        <p:nvCxnSpPr>
          <p:cNvPr id="323" name="Connector: Elbow 322">
            <a:extLst>
              <a:ext uri="{FF2B5EF4-FFF2-40B4-BE49-F238E27FC236}">
                <a16:creationId xmlns:a16="http://schemas.microsoft.com/office/drawing/2014/main" id="{86714BFA-6EBC-4D1E-AC37-C6A5B3F509C3}"/>
              </a:ext>
            </a:extLst>
          </p:cNvPr>
          <p:cNvCxnSpPr>
            <a:cxnSpLocks/>
            <a:stCxn id="252" idx="3"/>
            <a:endCxn id="223" idx="3"/>
          </p:cNvCxnSpPr>
          <p:nvPr/>
        </p:nvCxnSpPr>
        <p:spPr bwMode="auto">
          <a:xfrm>
            <a:off x="816436" y="6762257"/>
            <a:ext cx="4880975" cy="225346"/>
          </a:xfrm>
          <a:prstGeom prst="bentConnector3">
            <a:avLst>
              <a:gd name="adj1" fmla="val 104683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365AEF8-4A3A-4B08-A138-3A2CB0144740}"/>
              </a:ext>
            </a:extLst>
          </p:cNvPr>
          <p:cNvCxnSpPr>
            <a:cxnSpLocks/>
            <a:stCxn id="128" idx="3"/>
            <a:endCxn id="120" idx="2"/>
          </p:cNvCxnSpPr>
          <p:nvPr/>
        </p:nvCxnSpPr>
        <p:spPr bwMode="auto">
          <a:xfrm flipV="1">
            <a:off x="815545" y="1600200"/>
            <a:ext cx="789914" cy="5405406"/>
          </a:xfrm>
          <a:prstGeom prst="bentConnector2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5D9325F7-BF4C-4F26-B0C8-82883AD501FB}"/>
              </a:ext>
            </a:extLst>
          </p:cNvPr>
          <p:cNvCxnSpPr>
            <a:cxnSpLocks/>
            <a:stCxn id="126" idx="2"/>
            <a:endCxn id="128" idx="2"/>
          </p:cNvCxnSpPr>
          <p:nvPr/>
        </p:nvCxnSpPr>
        <p:spPr bwMode="auto">
          <a:xfrm rot="5400000">
            <a:off x="-1075185" y="3325661"/>
            <a:ext cx="5354299" cy="2200124"/>
          </a:xfrm>
          <a:prstGeom prst="bentConnector3">
            <a:avLst>
              <a:gd name="adj1" fmla="val 104269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4" name="Flowchart: Connector 213">
            <a:extLst>
              <a:ext uri="{FF2B5EF4-FFF2-40B4-BE49-F238E27FC236}">
                <a16:creationId xmlns:a16="http://schemas.microsoft.com/office/drawing/2014/main" id="{35CAF5E6-6197-4217-83BC-D625C49C2D04}"/>
              </a:ext>
            </a:extLst>
          </p:cNvPr>
          <p:cNvSpPr/>
          <p:nvPr/>
        </p:nvSpPr>
        <p:spPr bwMode="auto">
          <a:xfrm>
            <a:off x="1210502" y="3613290"/>
            <a:ext cx="841652" cy="754797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ln/>
                <a:solidFill>
                  <a:srgbClr val="FF0000"/>
                </a:solidFill>
                <a:latin typeface="Arial" pitchFamily="34" charset="0"/>
              </a:rPr>
              <a:t>8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normalizeH="0" baseline="0" dirty="0">
                <a:ln/>
                <a:solidFill>
                  <a:srgbClr val="FF0000"/>
                </a:solidFill>
                <a:latin typeface="Arial" pitchFamily="34" charset="0"/>
              </a:rPr>
              <a:t>Get Exported Flows</a:t>
            </a:r>
          </a:p>
        </p:txBody>
      </p:sp>
    </p:spTree>
    <p:extLst>
      <p:ext uri="{BB962C8B-B14F-4D97-AF65-F5344CB8AC3E}">
        <p14:creationId xmlns:p14="http://schemas.microsoft.com/office/powerpoint/2010/main" val="50906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470C0F1-E582-4105-8F9A-26A964C41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802671"/>
              </p:ext>
            </p:extLst>
          </p:nvPr>
        </p:nvGraphicFramePr>
        <p:xfrm>
          <a:off x="470981" y="529917"/>
          <a:ext cx="8869681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484">
                  <a:extLst>
                    <a:ext uri="{9D8B030D-6E8A-4147-A177-3AD203B41FA5}">
                      <a16:colId xmlns:a16="http://schemas.microsoft.com/office/drawing/2014/main" val="1741255119"/>
                    </a:ext>
                  </a:extLst>
                </a:gridCol>
                <a:gridCol w="2568394">
                  <a:extLst>
                    <a:ext uri="{9D8B030D-6E8A-4147-A177-3AD203B41FA5}">
                      <a16:colId xmlns:a16="http://schemas.microsoft.com/office/drawing/2014/main" val="3396405328"/>
                    </a:ext>
                  </a:extLst>
                </a:gridCol>
                <a:gridCol w="2922373">
                  <a:extLst>
                    <a:ext uri="{9D8B030D-6E8A-4147-A177-3AD203B41FA5}">
                      <a16:colId xmlns:a16="http://schemas.microsoft.com/office/drawing/2014/main" val="893238303"/>
                    </a:ext>
                  </a:extLst>
                </a:gridCol>
                <a:gridCol w="1920430">
                  <a:extLst>
                    <a:ext uri="{9D8B030D-6E8A-4147-A177-3AD203B41FA5}">
                      <a16:colId xmlns:a16="http://schemas.microsoft.com/office/drawing/2014/main" val="755938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85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Opswise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User: https://opswise</a:t>
                      </a:r>
                    </a:p>
                    <a:p>
                      <a:r>
                        <a:rPr lang="en-US" sz="1000" dirty="0"/>
                        <a:t>Agent: communication on port 7878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User: https://opswisestg</a:t>
                      </a:r>
                    </a:p>
                    <a:p>
                      <a:pPr marL="0" marR="0" lvl="0" indent="0" algn="l" defTabSz="9754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Agent: communication on port 7878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754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8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ClientMaster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FileManager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754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nj1ux-edmpfm.lazard.com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754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nj1ux-edmdevfm1.lazard.com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754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nj1ux-rhdev16</a:t>
                      </a:r>
                    </a:p>
                    <a:p>
                      <a:pPr marL="0" marR="0" lvl="0" indent="0" algn="l" defTabSz="9754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Access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for new server needs to be requested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0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ClientMaster</a:t>
                      </a:r>
                      <a:r>
                        <a:rPr lang="en-US" sz="1000" dirty="0"/>
                        <a:t> SFTP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754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nj1ux-edmpsftp.lazard.com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nj1ux-edmsftp1</a:t>
                      </a:r>
                    </a:p>
                    <a:p>
                      <a:r>
                        <a:rPr lang="en-US" sz="1000" dirty="0"/>
                        <a:t>10.57.130.10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04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AWS Postgres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754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edmcm-prod-rds.aws.lazard.com: 5432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edmcm-test-rds.awstst.lazard.com: 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AWS EMR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4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AWS DMZ CM API EC2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754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</a:rPr>
                        <a:t>On-prem facing: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cm-prod-salesforce-api.aws.lazard.com: 9010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754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</a:rPr>
                        <a:t>Public facing: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salesforce-api.lazard.com: 9010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754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</a:rPr>
                        <a:t>On-prem facing: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cm-test-salesforce-api.awstst.lazard.com: 9010</a:t>
                      </a:r>
                      <a:endParaRPr lang="en-US" sz="1000" dirty="0">
                        <a:latin typeface="+mn-lt"/>
                      </a:endParaRPr>
                    </a:p>
                    <a:p>
                      <a:r>
                        <a:rPr lang="en-US" sz="1000" dirty="0">
                          <a:latin typeface="+mn-lt"/>
                        </a:rPr>
                        <a:t>Public facing: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dev-salesforce-api.lazard.com: 9010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4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AWS Job Agent EC2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1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SalesForce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754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lazard.my.salesforce.com: 8443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test.salesforce.com: 8443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17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SalesVision</a:t>
                      </a:r>
                      <a:r>
                        <a:rPr lang="en-US" sz="1000" dirty="0"/>
                        <a:t> SFTP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clientxfer.adp-ics.com: 22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4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AMG Oracle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10.56.25.148: 1501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1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AI MS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70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3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276">
            <a:extLst>
              <a:ext uri="{FF2B5EF4-FFF2-40B4-BE49-F238E27FC236}">
                <a16:creationId xmlns:a16="http://schemas.microsoft.com/office/drawing/2014/main" id="{C0A052EE-5CE8-44E2-80A7-CF20FE138FAF}"/>
              </a:ext>
            </a:extLst>
          </p:cNvPr>
          <p:cNvSpPr/>
          <p:nvPr/>
        </p:nvSpPr>
        <p:spPr bwMode="auto">
          <a:xfrm>
            <a:off x="3899045" y="313932"/>
            <a:ext cx="5961094" cy="7212942"/>
          </a:xfrm>
          <a:prstGeom prst="rect">
            <a:avLst/>
          </a:prstGeom>
          <a:solidFill>
            <a:srgbClr val="EBF1D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AWS</a:t>
            </a:r>
          </a:p>
        </p:txBody>
      </p:sp>
      <p:sp>
        <p:nvSpPr>
          <p:cNvPr id="287" name="Rectangle: Rounded Corners 286">
            <a:extLst>
              <a:ext uri="{FF2B5EF4-FFF2-40B4-BE49-F238E27FC236}">
                <a16:creationId xmlns:a16="http://schemas.microsoft.com/office/drawing/2014/main" id="{0751BB17-6B0E-44D0-A9E5-27245F6A72E2}"/>
              </a:ext>
            </a:extLst>
          </p:cNvPr>
          <p:cNvSpPr/>
          <p:nvPr/>
        </p:nvSpPr>
        <p:spPr bwMode="auto">
          <a:xfrm>
            <a:off x="4401086" y="6443148"/>
            <a:ext cx="5606514" cy="992127"/>
          </a:xfrm>
          <a:prstGeom prst="roundRect">
            <a:avLst>
              <a:gd name="adj" fmla="val 7947"/>
            </a:avLst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DMZ VPC</a:t>
            </a:r>
          </a:p>
        </p:txBody>
      </p:sp>
      <p:sp>
        <p:nvSpPr>
          <p:cNvPr id="357" name="Rectangle: Rounded Corners 356">
            <a:extLst>
              <a:ext uri="{FF2B5EF4-FFF2-40B4-BE49-F238E27FC236}">
                <a16:creationId xmlns:a16="http://schemas.microsoft.com/office/drawing/2014/main" id="{A74C0C7F-45FE-4C0C-8B0B-45C8EA5D9549}"/>
              </a:ext>
            </a:extLst>
          </p:cNvPr>
          <p:cNvSpPr/>
          <p:nvPr/>
        </p:nvSpPr>
        <p:spPr bwMode="auto">
          <a:xfrm>
            <a:off x="3992809" y="395684"/>
            <a:ext cx="974641" cy="4544509"/>
          </a:xfrm>
          <a:prstGeom prst="roundRect">
            <a:avLst>
              <a:gd name="adj" fmla="val 2158"/>
            </a:avLst>
          </a:prstGeom>
          <a:solidFill>
            <a:srgbClr val="DCE7C7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AWS Services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3866AA9-2D99-43F3-9F35-42C2039725D6}"/>
              </a:ext>
            </a:extLst>
          </p:cNvPr>
          <p:cNvGrpSpPr/>
          <p:nvPr/>
        </p:nvGrpSpPr>
        <p:grpSpPr>
          <a:xfrm>
            <a:off x="1925705" y="296307"/>
            <a:ext cx="1849052" cy="7212941"/>
            <a:chOff x="195380" y="296307"/>
            <a:chExt cx="2214632" cy="72129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A483BD-3BF4-4FC3-9982-7CE9FB8519A8}"/>
                </a:ext>
              </a:extLst>
            </p:cNvPr>
            <p:cNvSpPr/>
            <p:nvPr/>
          </p:nvSpPr>
          <p:spPr bwMode="auto">
            <a:xfrm>
              <a:off x="2275686" y="296307"/>
              <a:ext cx="134326" cy="72129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Network Transport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13A05CDF-C642-4B56-A432-4030E2565099}"/>
                </a:ext>
              </a:extLst>
            </p:cNvPr>
            <p:cNvSpPr/>
            <p:nvPr/>
          </p:nvSpPr>
          <p:spPr bwMode="auto">
            <a:xfrm>
              <a:off x="195380" y="5506341"/>
              <a:ext cx="2080305" cy="691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8976334-6A8B-4205-8A2F-B71BC59FC3E2}"/>
              </a:ext>
            </a:extLst>
          </p:cNvPr>
          <p:cNvSpPr/>
          <p:nvPr/>
        </p:nvSpPr>
        <p:spPr bwMode="auto">
          <a:xfrm>
            <a:off x="195381" y="5827727"/>
            <a:ext cx="3355076" cy="1671751"/>
          </a:xfrm>
          <a:prstGeom prst="rect">
            <a:avLst/>
          </a:prstGeom>
          <a:solidFill>
            <a:srgbClr val="FF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Public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3B7672-496F-4310-9E4D-4917530A6D10}"/>
              </a:ext>
            </a:extLst>
          </p:cNvPr>
          <p:cNvSpPr/>
          <p:nvPr/>
        </p:nvSpPr>
        <p:spPr bwMode="auto">
          <a:xfrm>
            <a:off x="199653" y="296308"/>
            <a:ext cx="3346925" cy="5157010"/>
          </a:xfrm>
          <a:prstGeom prst="rect">
            <a:avLst/>
          </a:prstGeom>
          <a:solidFill>
            <a:srgbClr val="DAE8F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Lazard 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6755A-931A-47A4-AB3E-7B70C962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91" y="744017"/>
            <a:ext cx="261162" cy="4280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9C0956-22A0-4170-8C85-FFD20838173C}"/>
              </a:ext>
            </a:extLst>
          </p:cNvPr>
          <p:cNvSpPr txBox="1"/>
          <p:nvPr/>
        </p:nvSpPr>
        <p:spPr>
          <a:xfrm>
            <a:off x="101177" y="1148314"/>
            <a:ext cx="928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tx1"/>
                </a:solidFill>
              </a:rPr>
              <a:t>EDM Developers</a:t>
            </a:r>
          </a:p>
          <a:p>
            <a:r>
              <a:rPr lang="en-US" sz="500" dirty="0" err="1">
                <a:solidFill>
                  <a:schemeClr val="tx1"/>
                </a:solidFill>
              </a:rPr>
              <a:t>Jupyter</a:t>
            </a:r>
            <a:r>
              <a:rPr lang="en-US" sz="500" dirty="0">
                <a:solidFill>
                  <a:schemeClr val="tx1"/>
                </a:solidFill>
              </a:rPr>
              <a:t> Notebook Users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E5B06C98-8575-45AF-8E63-34DD8DDAF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" y="1497490"/>
            <a:ext cx="261162" cy="42801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F20FB33-FD05-4C7C-B9BD-21F3081E4056}"/>
              </a:ext>
            </a:extLst>
          </p:cNvPr>
          <p:cNvSpPr txBox="1"/>
          <p:nvPr/>
        </p:nvSpPr>
        <p:spPr>
          <a:xfrm>
            <a:off x="371524" y="1915517"/>
            <a:ext cx="332181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tx1"/>
                </a:solidFill>
              </a:rPr>
              <a:t>OPS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3F261BE-55B8-4565-B73B-3C6572D37E9E}"/>
              </a:ext>
            </a:extLst>
          </p:cNvPr>
          <p:cNvCxnSpPr>
            <a:cxnSpLocks/>
            <a:stCxn id="3" idx="3"/>
            <a:endCxn id="126" idx="1"/>
          </p:cNvCxnSpPr>
          <p:nvPr/>
        </p:nvCxnSpPr>
        <p:spPr bwMode="auto">
          <a:xfrm>
            <a:off x="604553" y="958026"/>
            <a:ext cx="413374" cy="1632748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34" name="Cylinder 1033">
            <a:extLst>
              <a:ext uri="{FF2B5EF4-FFF2-40B4-BE49-F238E27FC236}">
                <a16:creationId xmlns:a16="http://schemas.microsoft.com/office/drawing/2014/main" id="{E1E7A450-B659-43ED-A7ED-9531252A5C8A}"/>
              </a:ext>
            </a:extLst>
          </p:cNvPr>
          <p:cNvSpPr/>
          <p:nvPr/>
        </p:nvSpPr>
        <p:spPr bwMode="auto">
          <a:xfrm>
            <a:off x="7132970" y="2627388"/>
            <a:ext cx="755294" cy="836724"/>
          </a:xfrm>
          <a:prstGeom prst="can">
            <a:avLst/>
          </a:prstGeom>
          <a:solidFill>
            <a:srgbClr val="6FA3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Postgres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 pitchFamily="34" charset="0"/>
              </a:rPr>
              <a:t>RDS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Volume-level Encryption &amp; column encryption for sensitive data</a:t>
            </a:r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F6328156-41EF-4527-B75D-1A2B261E5E20}"/>
              </a:ext>
            </a:extLst>
          </p:cNvPr>
          <p:cNvGrpSpPr/>
          <p:nvPr/>
        </p:nvGrpSpPr>
        <p:grpSpPr>
          <a:xfrm>
            <a:off x="4140744" y="2204913"/>
            <a:ext cx="738090" cy="289321"/>
            <a:chOff x="6123967" y="383291"/>
            <a:chExt cx="738090" cy="289321"/>
          </a:xfrm>
        </p:grpSpPr>
        <p:pic>
          <p:nvPicPr>
            <p:cNvPr id="1037" name="Picture 103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9B77390-3EC4-4EB6-B1E0-48FA515C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3967" y="383291"/>
              <a:ext cx="289321" cy="289321"/>
            </a:xfrm>
            <a:prstGeom prst="rect">
              <a:avLst/>
            </a:prstGeom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24B32B-C456-4C1A-B28A-1FD324FBE007}"/>
                </a:ext>
              </a:extLst>
            </p:cNvPr>
            <p:cNvSpPr txBox="1"/>
            <p:nvPr/>
          </p:nvSpPr>
          <p:spPr>
            <a:xfrm>
              <a:off x="6337028" y="390985"/>
              <a:ext cx="525029" cy="163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500" dirty="0">
                  <a:solidFill>
                    <a:schemeClr val="tx1"/>
                  </a:solidFill>
                </a:rPr>
                <a:t>AWS KMS</a:t>
              </a:r>
            </a:p>
          </p:txBody>
        </p:sp>
      </p:grp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348E0C4B-89EA-4C97-8157-878F38FC55ED}"/>
              </a:ext>
            </a:extLst>
          </p:cNvPr>
          <p:cNvCxnSpPr>
            <a:cxnSpLocks/>
            <a:stCxn id="1034" idx="4"/>
            <a:endCxn id="1037" idx="3"/>
          </p:cNvCxnSpPr>
          <p:nvPr/>
        </p:nvCxnSpPr>
        <p:spPr bwMode="auto">
          <a:xfrm flipH="1" flipV="1">
            <a:off x="4430065" y="2349574"/>
            <a:ext cx="3458199" cy="696176"/>
          </a:xfrm>
          <a:prstGeom prst="bentConnector3">
            <a:avLst>
              <a:gd name="adj1" fmla="val -661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470F9835-CD6D-4770-A217-BD27E3659412}"/>
              </a:ext>
            </a:extLst>
          </p:cNvPr>
          <p:cNvGrpSpPr/>
          <p:nvPr/>
        </p:nvGrpSpPr>
        <p:grpSpPr>
          <a:xfrm>
            <a:off x="4143861" y="1809303"/>
            <a:ext cx="869698" cy="353997"/>
            <a:chOff x="5599523" y="340784"/>
            <a:chExt cx="869698" cy="353997"/>
          </a:xfrm>
        </p:grpSpPr>
        <p:pic>
          <p:nvPicPr>
            <p:cNvPr id="1041" name="Picture 1040" descr="AWS Secrets Manager&#10;">
              <a:extLst>
                <a:ext uri="{FF2B5EF4-FFF2-40B4-BE49-F238E27FC236}">
                  <a16:creationId xmlns:a16="http://schemas.microsoft.com/office/drawing/2014/main" id="{DE93F18B-1785-4C46-BAF9-D5F4B7BDE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9523" y="386466"/>
              <a:ext cx="308315" cy="308315"/>
            </a:xfrm>
            <a:prstGeom prst="rect">
              <a:avLst/>
            </a:prstGeom>
          </p:spPr>
        </p:pic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8F8DACE-4B69-42AB-B449-4CFDBA7B5B95}"/>
                </a:ext>
              </a:extLst>
            </p:cNvPr>
            <p:cNvSpPr txBox="1"/>
            <p:nvPr/>
          </p:nvSpPr>
          <p:spPr>
            <a:xfrm>
              <a:off x="5838672" y="340784"/>
              <a:ext cx="6305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500" dirty="0">
                  <a:solidFill>
                    <a:schemeClr val="tx1"/>
                  </a:solidFill>
                </a:rPr>
                <a:t>AWS Secrets Manager</a:t>
              </a:r>
            </a:p>
          </p:txBody>
        </p:sp>
      </p:grp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1A604321-48CA-405B-A32C-104F07E3443F}"/>
              </a:ext>
            </a:extLst>
          </p:cNvPr>
          <p:cNvCxnSpPr>
            <a:cxnSpLocks/>
            <a:stCxn id="1029" idx="2"/>
            <a:endCxn id="1034" idx="1"/>
          </p:cNvCxnSpPr>
          <p:nvPr/>
        </p:nvCxnSpPr>
        <p:spPr bwMode="auto">
          <a:xfrm rot="16200000" flipH="1">
            <a:off x="6008041" y="1124812"/>
            <a:ext cx="1434872" cy="1570279"/>
          </a:xfrm>
          <a:prstGeom prst="bentConnector3">
            <a:avLst>
              <a:gd name="adj1" fmla="val 51471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6EE74457-FBCD-405B-8A0D-CC2D9BF2F005}"/>
              </a:ext>
            </a:extLst>
          </p:cNvPr>
          <p:cNvCxnSpPr>
            <a:cxnSpLocks/>
            <a:stCxn id="126" idx="2"/>
            <a:endCxn id="152" idx="1"/>
          </p:cNvCxnSpPr>
          <p:nvPr/>
        </p:nvCxnSpPr>
        <p:spPr bwMode="auto">
          <a:xfrm rot="16200000" flipH="1">
            <a:off x="6268" y="4391034"/>
            <a:ext cx="3821688" cy="906901"/>
          </a:xfrm>
          <a:prstGeom prst="bentConnector2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AF9FAB25-564E-48D7-8828-C040B843CFF5}"/>
              </a:ext>
            </a:extLst>
          </p:cNvPr>
          <p:cNvCxnSpPr>
            <a:cxnSpLocks/>
            <a:stCxn id="126" idx="2"/>
            <a:endCxn id="120" idx="1"/>
          </p:cNvCxnSpPr>
          <p:nvPr/>
        </p:nvCxnSpPr>
        <p:spPr bwMode="auto">
          <a:xfrm rot="16200000" flipH="1">
            <a:off x="1837743" y="2559559"/>
            <a:ext cx="121087" cy="869249"/>
          </a:xfrm>
          <a:prstGeom prst="bentConnector2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DE811F88-F329-4985-A13F-7FD2120C35D8}"/>
              </a:ext>
            </a:extLst>
          </p:cNvPr>
          <p:cNvSpPr/>
          <p:nvPr/>
        </p:nvSpPr>
        <p:spPr bwMode="auto">
          <a:xfrm>
            <a:off x="4462016" y="4993217"/>
            <a:ext cx="5456684" cy="966559"/>
          </a:xfrm>
          <a:prstGeom prst="roundRect">
            <a:avLst>
              <a:gd name="adj" fmla="val 7503"/>
            </a:avLst>
          </a:prstGeom>
          <a:solidFill>
            <a:srgbClr val="FFFF8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EC2 Subnet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1344B944-F4F1-41B6-9A8F-511C7D6846AC}"/>
              </a:ext>
            </a:extLst>
          </p:cNvPr>
          <p:cNvCxnSpPr>
            <a:cxnSpLocks/>
            <a:stCxn id="126" idx="3"/>
            <a:endCxn id="23" idx="1"/>
          </p:cNvCxnSpPr>
          <p:nvPr/>
        </p:nvCxnSpPr>
        <p:spPr bwMode="auto">
          <a:xfrm>
            <a:off x="1909397" y="2590774"/>
            <a:ext cx="3704394" cy="213290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4" name="Connector: Elbow 383">
            <a:extLst>
              <a:ext uri="{FF2B5EF4-FFF2-40B4-BE49-F238E27FC236}">
                <a16:creationId xmlns:a16="http://schemas.microsoft.com/office/drawing/2014/main" id="{CDB84734-62E1-4E14-A156-62EFBE8E33B6}"/>
              </a:ext>
            </a:extLst>
          </p:cNvPr>
          <p:cNvCxnSpPr>
            <a:cxnSpLocks/>
            <a:stCxn id="126" idx="3"/>
            <a:endCxn id="223" idx="1"/>
          </p:cNvCxnSpPr>
          <p:nvPr/>
        </p:nvCxnSpPr>
        <p:spPr bwMode="auto">
          <a:xfrm>
            <a:off x="1909397" y="2590774"/>
            <a:ext cx="2796066" cy="4396829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7" name="Connector: Elbow 296">
            <a:extLst>
              <a:ext uri="{FF2B5EF4-FFF2-40B4-BE49-F238E27FC236}">
                <a16:creationId xmlns:a16="http://schemas.microsoft.com/office/drawing/2014/main" id="{0F78CF92-7F5C-49C8-A652-29E680909404}"/>
              </a:ext>
            </a:extLst>
          </p:cNvPr>
          <p:cNvCxnSpPr>
            <a:cxnSpLocks/>
            <a:stCxn id="126" idx="2"/>
            <a:endCxn id="133" idx="1"/>
          </p:cNvCxnSpPr>
          <p:nvPr/>
        </p:nvCxnSpPr>
        <p:spPr bwMode="auto">
          <a:xfrm rot="16200000" flipH="1">
            <a:off x="2009295" y="2388007"/>
            <a:ext cx="2693883" cy="3785149"/>
          </a:xfrm>
          <a:prstGeom prst="bentConnector2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90" name="Picture 38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00BE06-12EC-4305-A8C6-2B820939AD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06" y="6588726"/>
            <a:ext cx="267748" cy="267748"/>
          </a:xfrm>
          <a:prstGeom prst="rect">
            <a:avLst/>
          </a:prstGeom>
        </p:spPr>
      </p:pic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F1AD1B48-C2CF-4043-9581-F10AF4662FB3}"/>
              </a:ext>
            </a:extLst>
          </p:cNvPr>
          <p:cNvCxnSpPr>
            <a:cxnSpLocks/>
            <a:stCxn id="168" idx="3"/>
            <a:endCxn id="174" idx="1"/>
          </p:cNvCxnSpPr>
          <p:nvPr/>
        </p:nvCxnSpPr>
        <p:spPr bwMode="auto">
          <a:xfrm flipV="1">
            <a:off x="4824139" y="762321"/>
            <a:ext cx="425286" cy="913431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AEB7D05-A4E4-406E-8A29-F4889AA0D4BB}"/>
              </a:ext>
            </a:extLst>
          </p:cNvPr>
          <p:cNvGrpSpPr/>
          <p:nvPr/>
        </p:nvGrpSpPr>
        <p:grpSpPr>
          <a:xfrm>
            <a:off x="5445740" y="2663617"/>
            <a:ext cx="1240778" cy="721472"/>
            <a:chOff x="5677052" y="3138969"/>
            <a:chExt cx="1240778" cy="721472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66C3152-CC12-457D-A8E8-35AF6AC01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45103" y="3138969"/>
              <a:ext cx="280894" cy="280894"/>
            </a:xfrm>
            <a:prstGeom prst="rect">
              <a:avLst/>
            </a:prstGeom>
          </p:spPr>
        </p:pic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5BAFCA2C-5DB3-4C7A-90F8-56DE840BB73B}"/>
                </a:ext>
              </a:extLst>
            </p:cNvPr>
            <p:cNvSpPr txBox="1"/>
            <p:nvPr/>
          </p:nvSpPr>
          <p:spPr>
            <a:xfrm>
              <a:off x="5677052" y="3421859"/>
              <a:ext cx="1240778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chemeClr val="tx1"/>
                  </a:solidFill>
                </a:rPr>
                <a:t>Input Data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chemeClr val="tx1"/>
                  </a:solidFill>
                </a:rPr>
                <a:t>Intermediate Processing Data (Parquet format)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chemeClr val="tx1"/>
                  </a:solidFill>
                </a:rPr>
                <a:t>Job Logs</a:t>
              </a:r>
            </a:p>
            <a:p>
              <a:pPr algn="l"/>
              <a:endParaRPr lang="en-US" sz="5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1" name="Connector: Elbow 420">
            <a:extLst>
              <a:ext uri="{FF2B5EF4-FFF2-40B4-BE49-F238E27FC236}">
                <a16:creationId xmlns:a16="http://schemas.microsoft.com/office/drawing/2014/main" id="{C2ED3023-161A-47A9-A29D-9BA010CE9CD7}"/>
              </a:ext>
            </a:extLst>
          </p:cNvPr>
          <p:cNvCxnSpPr>
            <a:cxnSpLocks/>
            <a:stCxn id="126" idx="3"/>
            <a:endCxn id="1041" idx="1"/>
          </p:cNvCxnSpPr>
          <p:nvPr/>
        </p:nvCxnSpPr>
        <p:spPr bwMode="auto">
          <a:xfrm flipV="1">
            <a:off x="1909397" y="2009143"/>
            <a:ext cx="2234464" cy="581631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631535F-F59C-40D2-B6B8-F55025096C3F}"/>
              </a:ext>
            </a:extLst>
          </p:cNvPr>
          <p:cNvGrpSpPr/>
          <p:nvPr/>
        </p:nvGrpSpPr>
        <p:grpSpPr>
          <a:xfrm>
            <a:off x="5495082" y="5155921"/>
            <a:ext cx="841130" cy="442065"/>
            <a:chOff x="7550371" y="5346973"/>
            <a:chExt cx="841130" cy="442065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1F529705-3F8E-4BFF-978F-D1CB8D65CBB6}"/>
                </a:ext>
              </a:extLst>
            </p:cNvPr>
            <p:cNvSpPr/>
            <p:nvPr/>
          </p:nvSpPr>
          <p:spPr bwMode="auto">
            <a:xfrm>
              <a:off x="7603219" y="5348877"/>
              <a:ext cx="767998" cy="440161"/>
            </a:xfrm>
            <a:prstGeom prst="rect">
              <a:avLst/>
            </a:prstGeom>
            <a:solidFill>
              <a:srgbClr val="FFFF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10DB80AE-A562-43F4-AFD6-67E373059FE7}"/>
                </a:ext>
              </a:extLst>
            </p:cNvPr>
            <p:cNvSpPr txBox="1"/>
            <p:nvPr/>
          </p:nvSpPr>
          <p:spPr>
            <a:xfrm>
              <a:off x="7550371" y="5351306"/>
              <a:ext cx="841130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solidFill>
                    <a:schemeClr val="tx1"/>
                  </a:solidFill>
                </a:rPr>
                <a:t>EC2</a:t>
              </a:r>
            </a:p>
          </p:txBody>
        </p:sp>
        <p:pic>
          <p:nvPicPr>
            <p:cNvPr id="256" name="Picture 25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306C6D0-9C88-4B77-B988-F3A389D0E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315" y="5346973"/>
              <a:ext cx="267748" cy="267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5EA95F-781C-4272-9702-0AEFE0C4D5CA}"/>
              </a:ext>
            </a:extLst>
          </p:cNvPr>
          <p:cNvSpPr txBox="1"/>
          <p:nvPr/>
        </p:nvSpPr>
        <p:spPr>
          <a:xfrm>
            <a:off x="3333279" y="0"/>
            <a:ext cx="343916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19C7708D-9D9E-452A-92CF-79E40C4882D1}"/>
              </a:ext>
            </a:extLst>
          </p:cNvPr>
          <p:cNvCxnSpPr>
            <a:cxnSpLocks/>
            <a:stCxn id="223" idx="0"/>
            <a:endCxn id="1034" idx="3"/>
          </p:cNvCxnSpPr>
          <p:nvPr/>
        </p:nvCxnSpPr>
        <p:spPr bwMode="auto">
          <a:xfrm rot="5400000" flipH="1" flipV="1">
            <a:off x="4703616" y="3961933"/>
            <a:ext cx="3304822" cy="2309180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4A545F6-2EEA-4EE5-A7D7-5723642B498B}"/>
              </a:ext>
            </a:extLst>
          </p:cNvPr>
          <p:cNvCxnSpPr>
            <a:cxnSpLocks/>
            <a:stCxn id="3" idx="3"/>
            <a:endCxn id="168" idx="1"/>
          </p:cNvCxnSpPr>
          <p:nvPr/>
        </p:nvCxnSpPr>
        <p:spPr bwMode="auto">
          <a:xfrm>
            <a:off x="604553" y="958026"/>
            <a:ext cx="3518089" cy="717726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3" name="Connector: Elbow 322">
            <a:extLst>
              <a:ext uri="{FF2B5EF4-FFF2-40B4-BE49-F238E27FC236}">
                <a16:creationId xmlns:a16="http://schemas.microsoft.com/office/drawing/2014/main" id="{86714BFA-6EBC-4D1E-AC37-C6A5B3F509C3}"/>
              </a:ext>
            </a:extLst>
          </p:cNvPr>
          <p:cNvCxnSpPr>
            <a:cxnSpLocks/>
            <a:stCxn id="252" idx="3"/>
            <a:endCxn id="223" idx="3"/>
          </p:cNvCxnSpPr>
          <p:nvPr/>
        </p:nvCxnSpPr>
        <p:spPr bwMode="auto">
          <a:xfrm>
            <a:off x="3265055" y="6291672"/>
            <a:ext cx="2432356" cy="695931"/>
          </a:xfrm>
          <a:prstGeom prst="bentConnector3">
            <a:avLst>
              <a:gd name="adj1" fmla="val 109398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267009C-CBF9-4D81-AC64-40618531F4E7}"/>
              </a:ext>
            </a:extLst>
          </p:cNvPr>
          <p:cNvSpPr/>
          <p:nvPr/>
        </p:nvSpPr>
        <p:spPr bwMode="auto">
          <a:xfrm>
            <a:off x="2332911" y="2641364"/>
            <a:ext cx="932144" cy="826728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 err="1">
                <a:solidFill>
                  <a:schemeClr val="tx1"/>
                </a:solidFill>
              </a:rPr>
              <a:t>ClientMaster</a:t>
            </a:r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SFTP Server</a:t>
            </a:r>
          </a:p>
          <a:p>
            <a:endParaRPr lang="en-US" sz="600" dirty="0">
              <a:solidFill>
                <a:schemeClr val="tx1"/>
              </a:solidFill>
            </a:endParaRPr>
          </a:p>
          <a:p>
            <a:pPr algn="l"/>
            <a:r>
              <a:rPr lang="en-US" sz="500" dirty="0">
                <a:solidFill>
                  <a:schemeClr val="tx1"/>
                </a:solidFill>
              </a:rPr>
              <a:t>Upstream: </a:t>
            </a:r>
            <a:r>
              <a:rPr lang="en-US" sz="500" dirty="0" err="1">
                <a:solidFill>
                  <a:schemeClr val="tx1"/>
                </a:solidFill>
              </a:rPr>
              <a:t>Fishtank</a:t>
            </a:r>
            <a:endParaRPr lang="en-US" sz="500" dirty="0">
              <a:solidFill>
                <a:schemeClr val="tx1"/>
              </a:solidFill>
            </a:endParaRPr>
          </a:p>
          <a:p>
            <a:pPr algn="l"/>
            <a:r>
              <a:rPr lang="en-US" sz="500" dirty="0">
                <a:solidFill>
                  <a:schemeClr val="tx1"/>
                </a:solidFill>
              </a:rPr>
              <a:t>Upstream: AU </a:t>
            </a:r>
            <a:r>
              <a:rPr lang="en-US" sz="500" dirty="0" err="1">
                <a:solidFill>
                  <a:schemeClr val="tx1"/>
                </a:solidFill>
              </a:rPr>
              <a:t>Registreet</a:t>
            </a:r>
            <a:endParaRPr lang="en-US" sz="500" dirty="0">
              <a:solidFill>
                <a:schemeClr val="tx1"/>
              </a:solidFill>
            </a:endParaRPr>
          </a:p>
          <a:p>
            <a:pPr algn="l"/>
            <a:r>
              <a:rPr lang="en-US" sz="500" dirty="0">
                <a:solidFill>
                  <a:schemeClr val="tx1"/>
                </a:solidFill>
              </a:rPr>
              <a:t>Upstream: AU Platform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A52F1E3-45C1-4B41-A8DD-6DC978E00654}"/>
              </a:ext>
            </a:extLst>
          </p:cNvPr>
          <p:cNvSpPr/>
          <p:nvPr/>
        </p:nvSpPr>
        <p:spPr bwMode="auto">
          <a:xfrm>
            <a:off x="1011107" y="1521083"/>
            <a:ext cx="898290" cy="375212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 err="1">
                <a:solidFill>
                  <a:schemeClr val="tx1"/>
                </a:solidFill>
              </a:rPr>
              <a:t>OpsWise</a:t>
            </a:r>
            <a:endParaRPr lang="en-US" sz="600" dirty="0">
              <a:solidFill>
                <a:schemeClr val="tx1"/>
              </a:solidFill>
            </a:endParaRPr>
          </a:p>
          <a:p>
            <a:r>
              <a:rPr lang="en-US" sz="500" b="0" dirty="0">
                <a:solidFill>
                  <a:schemeClr val="tx1"/>
                </a:solidFill>
              </a:rPr>
              <a:t>Job Scheduling and Dependency Tracking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2CF9530-2D1E-42DD-A134-F5B7983B85B3}"/>
              </a:ext>
            </a:extLst>
          </p:cNvPr>
          <p:cNvSpPr/>
          <p:nvPr/>
        </p:nvSpPr>
        <p:spPr bwMode="auto">
          <a:xfrm>
            <a:off x="1017927" y="2247906"/>
            <a:ext cx="891470" cy="685735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 err="1">
                <a:solidFill>
                  <a:schemeClr val="tx1"/>
                </a:solidFill>
              </a:rPr>
              <a:t>FileManager</a:t>
            </a:r>
            <a:endParaRPr lang="en-US" sz="600" dirty="0">
              <a:solidFill>
                <a:schemeClr val="tx1"/>
              </a:solidFill>
            </a:endParaRPr>
          </a:p>
          <a:p>
            <a:endParaRPr lang="en-US" sz="500" dirty="0">
              <a:solidFill>
                <a:schemeClr val="tx1"/>
              </a:solidFill>
            </a:endParaRPr>
          </a:p>
          <a:p>
            <a:r>
              <a:rPr lang="en-US" sz="500" dirty="0">
                <a:solidFill>
                  <a:schemeClr val="tx1"/>
                </a:solidFill>
              </a:rPr>
              <a:t>Get data from upstream data sources and load to S3</a:t>
            </a:r>
          </a:p>
          <a:p>
            <a:r>
              <a:rPr lang="en-US" sz="500" dirty="0">
                <a:solidFill>
                  <a:schemeClr val="tx1"/>
                </a:solidFill>
              </a:rPr>
              <a:t>Get data from S3 </a:t>
            </a:r>
            <a:r>
              <a:rPr lang="en-US" sz="500" dirty="0" err="1">
                <a:solidFill>
                  <a:schemeClr val="tx1"/>
                </a:solidFill>
              </a:rPr>
              <a:t>andsend</a:t>
            </a:r>
            <a:r>
              <a:rPr lang="en-US" sz="500" dirty="0">
                <a:solidFill>
                  <a:schemeClr val="tx1"/>
                </a:solidFill>
              </a:rPr>
              <a:t> data to downstream data sources</a:t>
            </a:r>
          </a:p>
          <a:p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3DAAFC7F-6248-4457-A022-ED68EEBD0C86}"/>
              </a:ext>
            </a:extLst>
          </p:cNvPr>
          <p:cNvCxnSpPr>
            <a:cxnSpLocks/>
            <a:stCxn id="126" idx="3"/>
            <a:endCxn id="1037" idx="1"/>
          </p:cNvCxnSpPr>
          <p:nvPr/>
        </p:nvCxnSpPr>
        <p:spPr bwMode="auto">
          <a:xfrm flipV="1">
            <a:off x="1909397" y="2349574"/>
            <a:ext cx="2231347" cy="241200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C92D926-7021-43A7-8F04-2C18A0E22F19}"/>
              </a:ext>
            </a:extLst>
          </p:cNvPr>
          <p:cNvCxnSpPr>
            <a:cxnSpLocks/>
            <a:stCxn id="126" idx="0"/>
            <a:endCxn id="121" idx="2"/>
          </p:cNvCxnSpPr>
          <p:nvPr/>
        </p:nvCxnSpPr>
        <p:spPr bwMode="auto">
          <a:xfrm rot="16200000" flipV="1">
            <a:off x="1286152" y="2070396"/>
            <a:ext cx="351611" cy="3410"/>
          </a:xfrm>
          <a:prstGeom prst="bentConnector3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B21FEA7-AC8A-47B9-A048-142720237738}"/>
              </a:ext>
            </a:extLst>
          </p:cNvPr>
          <p:cNvSpPr/>
          <p:nvPr/>
        </p:nvSpPr>
        <p:spPr bwMode="auto">
          <a:xfrm>
            <a:off x="2370563" y="6560321"/>
            <a:ext cx="894492" cy="390015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 err="1">
                <a:solidFill>
                  <a:schemeClr val="tx1"/>
                </a:solidFill>
              </a:rPr>
              <a:t>SalesVision</a:t>
            </a:r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SFTP Server</a:t>
            </a:r>
          </a:p>
          <a:p>
            <a:endParaRPr lang="en-US" sz="500" dirty="0">
              <a:solidFill>
                <a:schemeClr val="tx1"/>
              </a:solidFill>
            </a:endParaRPr>
          </a:p>
          <a:p>
            <a:pPr algn="l"/>
            <a:r>
              <a:rPr lang="en-US" sz="500" b="0" dirty="0">
                <a:solidFill>
                  <a:schemeClr val="tx1"/>
                </a:solidFill>
              </a:rPr>
              <a:t>Upstream / Downstream</a:t>
            </a:r>
            <a:endParaRPr lang="en-US" sz="600" b="0" dirty="0">
              <a:solidFill>
                <a:schemeClr val="tx1"/>
              </a:solidFill>
            </a:endParaRP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C6D601B4-44E7-466F-86C1-8730AD900AF7}"/>
              </a:ext>
            </a:extLst>
          </p:cNvPr>
          <p:cNvCxnSpPr>
            <a:cxnSpLocks/>
            <a:stCxn id="54" idx="3"/>
            <a:endCxn id="121" idx="1"/>
          </p:cNvCxnSpPr>
          <p:nvPr/>
        </p:nvCxnSpPr>
        <p:spPr bwMode="auto">
          <a:xfrm flipV="1">
            <a:off x="625652" y="1708689"/>
            <a:ext cx="385455" cy="2810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B80E037A-FE1F-4879-AE04-E3C1896E5428}"/>
              </a:ext>
            </a:extLst>
          </p:cNvPr>
          <p:cNvSpPr/>
          <p:nvPr/>
        </p:nvSpPr>
        <p:spPr bwMode="auto">
          <a:xfrm>
            <a:off x="4122642" y="1593787"/>
            <a:ext cx="701497" cy="163930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500" dirty="0">
                <a:solidFill>
                  <a:schemeClr val="tx1"/>
                </a:solidFill>
              </a:rPr>
              <a:t>EMR Services</a:t>
            </a:r>
          </a:p>
          <a:p>
            <a:endParaRPr lang="en-US" sz="500" dirty="0">
              <a:solidFill>
                <a:schemeClr val="tx1"/>
              </a:solidFill>
            </a:endParaRP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3EFEFAA0-F275-44C9-B1EE-C157A102626D}"/>
              </a:ext>
            </a:extLst>
          </p:cNvPr>
          <p:cNvCxnSpPr>
            <a:cxnSpLocks/>
            <a:stCxn id="192" idx="3"/>
            <a:endCxn id="1034" idx="2"/>
          </p:cNvCxnSpPr>
          <p:nvPr/>
        </p:nvCxnSpPr>
        <p:spPr bwMode="auto">
          <a:xfrm flipV="1">
            <a:off x="4819303" y="3045750"/>
            <a:ext cx="2313667" cy="1176064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86" name="Picture 185">
            <a:extLst>
              <a:ext uri="{FF2B5EF4-FFF2-40B4-BE49-F238E27FC236}">
                <a16:creationId xmlns:a16="http://schemas.microsoft.com/office/drawing/2014/main" id="{875C1A15-2F87-4911-93BB-910E1D44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" y="4004160"/>
            <a:ext cx="261162" cy="428017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CC49C69D-11E4-46E7-8F08-D8B8D47781B2}"/>
              </a:ext>
            </a:extLst>
          </p:cNvPr>
          <p:cNvSpPr txBox="1"/>
          <p:nvPr/>
        </p:nvSpPr>
        <p:spPr>
          <a:xfrm>
            <a:off x="258718" y="4486206"/>
            <a:ext cx="4910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tx1"/>
                </a:solidFill>
              </a:rPr>
              <a:t>Data Stewards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22AF36A-AC80-4DDB-95FF-9146B2C11968}"/>
              </a:ext>
            </a:extLst>
          </p:cNvPr>
          <p:cNvSpPr/>
          <p:nvPr/>
        </p:nvSpPr>
        <p:spPr bwMode="auto">
          <a:xfrm>
            <a:off x="4099051" y="3963206"/>
            <a:ext cx="720252" cy="517215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>
                <a:solidFill>
                  <a:schemeClr val="tx1"/>
                </a:solidFill>
              </a:rPr>
              <a:t>Talend Data Stewardship</a:t>
            </a:r>
          </a:p>
          <a:p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Resolve Entity Data Issues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098F1117-F4D5-4D0B-B4C0-801A8548454A}"/>
              </a:ext>
            </a:extLst>
          </p:cNvPr>
          <p:cNvCxnSpPr>
            <a:cxnSpLocks/>
            <a:stCxn id="186" idx="3"/>
            <a:endCxn id="192" idx="1"/>
          </p:cNvCxnSpPr>
          <p:nvPr/>
        </p:nvCxnSpPr>
        <p:spPr bwMode="auto">
          <a:xfrm>
            <a:off x="625652" y="4218169"/>
            <a:ext cx="3473399" cy="364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6" name="Cylinder 205">
            <a:extLst>
              <a:ext uri="{FF2B5EF4-FFF2-40B4-BE49-F238E27FC236}">
                <a16:creationId xmlns:a16="http://schemas.microsoft.com/office/drawing/2014/main" id="{7AD1D811-B0CD-4006-801C-278BB534577D}"/>
              </a:ext>
            </a:extLst>
          </p:cNvPr>
          <p:cNvSpPr/>
          <p:nvPr/>
        </p:nvSpPr>
        <p:spPr bwMode="auto">
          <a:xfrm>
            <a:off x="2359086" y="3533265"/>
            <a:ext cx="905969" cy="327176"/>
          </a:xfrm>
          <a:prstGeom prst="can">
            <a:avLst/>
          </a:prstGeom>
          <a:solidFill>
            <a:srgbClr val="6FA3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Oracle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00" b="0" dirty="0">
                <a:solidFill>
                  <a:schemeClr val="tx1"/>
                </a:solidFill>
                <a:latin typeface="Arial" pitchFamily="34" charset="0"/>
              </a:rPr>
              <a:t>Upstream: AMG</a:t>
            </a:r>
            <a:endParaRPr kumimoji="0" 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B96C347B-0A34-470A-BF3B-A134125C51A4}"/>
              </a:ext>
            </a:extLst>
          </p:cNvPr>
          <p:cNvCxnSpPr>
            <a:cxnSpLocks/>
            <a:stCxn id="126" idx="2"/>
            <a:endCxn id="206" idx="2"/>
          </p:cNvCxnSpPr>
          <p:nvPr/>
        </p:nvCxnSpPr>
        <p:spPr bwMode="auto">
          <a:xfrm rot="16200000" flipH="1">
            <a:off x="1529768" y="2867535"/>
            <a:ext cx="763212" cy="895424"/>
          </a:xfrm>
          <a:prstGeom prst="bentConnector2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F0D3F4F-01AF-48C7-B0FB-1A3ED13637B1}"/>
              </a:ext>
            </a:extLst>
          </p:cNvPr>
          <p:cNvSpPr/>
          <p:nvPr/>
        </p:nvSpPr>
        <p:spPr bwMode="auto">
          <a:xfrm>
            <a:off x="4705463" y="6768934"/>
            <a:ext cx="991948" cy="437338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EC2 Flask Web Server</a:t>
            </a:r>
          </a:p>
          <a:p>
            <a:r>
              <a:rPr lang="en-US" sz="600" dirty="0">
                <a:solidFill>
                  <a:schemeClr val="tx1"/>
                </a:solidFill>
              </a:rPr>
              <a:t>CM API Server</a:t>
            </a:r>
          </a:p>
          <a:p>
            <a:pPr algn="l"/>
            <a:endParaRPr lang="en-US" sz="500" dirty="0">
              <a:solidFill>
                <a:schemeClr val="tx1"/>
              </a:solidFill>
            </a:endParaRPr>
          </a:p>
          <a:p>
            <a:pPr algn="l"/>
            <a:r>
              <a:rPr lang="en-US" sz="500" dirty="0" err="1">
                <a:solidFill>
                  <a:schemeClr val="tx1"/>
                </a:solidFill>
              </a:rPr>
              <a:t>ClientMaster</a:t>
            </a:r>
            <a:r>
              <a:rPr lang="en-US" sz="500" dirty="0">
                <a:solidFill>
                  <a:schemeClr val="tx1"/>
                </a:solidFill>
              </a:rPr>
              <a:t> export / import &lt;-&gt; </a:t>
            </a:r>
            <a:r>
              <a:rPr lang="en-US" sz="500" dirty="0" err="1">
                <a:solidFill>
                  <a:schemeClr val="tx1"/>
                </a:solidFill>
              </a:rPr>
              <a:t>SalesForce</a:t>
            </a:r>
            <a:endParaRPr lang="en-US" sz="500" dirty="0">
              <a:solidFill>
                <a:schemeClr val="tx1"/>
              </a:solidFill>
            </a:endParaRPr>
          </a:p>
          <a:p>
            <a:endParaRPr lang="en-US" sz="500" dirty="0">
              <a:solidFill>
                <a:schemeClr val="tx1"/>
              </a:solidFill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769E9ADC-E890-4CE6-8A7E-70E1A717D3B4}"/>
              </a:ext>
            </a:extLst>
          </p:cNvPr>
          <p:cNvCxnSpPr>
            <a:cxnSpLocks/>
            <a:stCxn id="223" idx="0"/>
            <a:endCxn id="23" idx="3"/>
          </p:cNvCxnSpPr>
          <p:nvPr/>
        </p:nvCxnSpPr>
        <p:spPr bwMode="auto">
          <a:xfrm rot="5400000" flipH="1" flipV="1">
            <a:off x="3565626" y="4439875"/>
            <a:ext cx="3964870" cy="693248"/>
          </a:xfrm>
          <a:prstGeom prst="bentConnector4">
            <a:avLst>
              <a:gd name="adj1" fmla="val 48229"/>
              <a:gd name="adj2" fmla="val 132975"/>
            </a:avLst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DC61C045-A154-4139-8328-E392DA6FBF86}"/>
              </a:ext>
            </a:extLst>
          </p:cNvPr>
          <p:cNvCxnSpPr>
            <a:cxnSpLocks/>
            <a:stCxn id="223" idx="0"/>
            <a:endCxn id="1041" idx="3"/>
          </p:cNvCxnSpPr>
          <p:nvPr/>
        </p:nvCxnSpPr>
        <p:spPr bwMode="auto">
          <a:xfrm rot="16200000" flipV="1">
            <a:off x="2446912" y="4014408"/>
            <a:ext cx="4759791" cy="749261"/>
          </a:xfrm>
          <a:prstGeom prst="bentConnector2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2" name="Rectangle 251">
            <a:extLst>
              <a:ext uri="{FF2B5EF4-FFF2-40B4-BE49-F238E27FC236}">
                <a16:creationId xmlns:a16="http://schemas.microsoft.com/office/drawing/2014/main" id="{01ED99CF-4789-4759-A790-BD1342131952}"/>
              </a:ext>
            </a:extLst>
          </p:cNvPr>
          <p:cNvSpPr/>
          <p:nvPr/>
        </p:nvSpPr>
        <p:spPr bwMode="auto">
          <a:xfrm>
            <a:off x="2370563" y="6129609"/>
            <a:ext cx="894492" cy="324126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 err="1">
                <a:solidFill>
                  <a:schemeClr val="tx1"/>
                </a:solidFill>
              </a:rPr>
              <a:t>SalesForce</a:t>
            </a:r>
            <a:endParaRPr lang="en-US" sz="600" dirty="0">
              <a:solidFill>
                <a:schemeClr val="tx1"/>
              </a:solidFill>
            </a:endParaRPr>
          </a:p>
          <a:p>
            <a:endParaRPr lang="en-US" sz="600" dirty="0">
              <a:solidFill>
                <a:schemeClr val="tx1"/>
              </a:solidFill>
            </a:endParaRPr>
          </a:p>
          <a:p>
            <a:pPr algn="l"/>
            <a:r>
              <a:rPr lang="en-US" sz="500" b="0" dirty="0">
                <a:solidFill>
                  <a:schemeClr val="tx1"/>
                </a:solidFill>
              </a:rPr>
              <a:t>Upstream / Downstream</a:t>
            </a:r>
          </a:p>
        </p:txBody>
      </p:sp>
      <p:pic>
        <p:nvPicPr>
          <p:cNvPr id="133" name="Picture 132" descr="A picture containing light&#10;&#10;Description automatically generated">
            <a:extLst>
              <a:ext uri="{FF2B5EF4-FFF2-40B4-BE49-F238E27FC236}">
                <a16:creationId xmlns:a16="http://schemas.microsoft.com/office/drawing/2014/main" id="{6CAB8970-9DBB-4CF3-A331-DB74E9B5FF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811" y="5473916"/>
            <a:ext cx="307215" cy="307215"/>
          </a:xfrm>
          <a:prstGeom prst="rect">
            <a:avLst/>
          </a:prstGeom>
        </p:spPr>
      </p:pic>
      <p:sp>
        <p:nvSpPr>
          <p:cNvPr id="171" name="Rectangle 170">
            <a:extLst>
              <a:ext uri="{FF2B5EF4-FFF2-40B4-BE49-F238E27FC236}">
                <a16:creationId xmlns:a16="http://schemas.microsoft.com/office/drawing/2014/main" id="{DDD8919C-4952-4DE1-802A-052DF9B68802}"/>
              </a:ext>
            </a:extLst>
          </p:cNvPr>
          <p:cNvSpPr/>
          <p:nvPr/>
        </p:nvSpPr>
        <p:spPr bwMode="auto">
          <a:xfrm>
            <a:off x="5652674" y="5290084"/>
            <a:ext cx="1074839" cy="591630"/>
          </a:xfrm>
          <a:prstGeom prst="rect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500" b="0" dirty="0" err="1">
                <a:solidFill>
                  <a:schemeClr val="tx1"/>
                </a:solidFill>
                <a:latin typeface="Arial" pitchFamily="34" charset="0"/>
              </a:rPr>
              <a:t>JobSystem</a:t>
            </a:r>
            <a:r>
              <a:rPr lang="en-US" sz="500" b="0" dirty="0">
                <a:solidFill>
                  <a:schemeClr val="tx1"/>
                </a:solidFill>
                <a:latin typeface="Arial" pitchFamily="34" charset="0"/>
              </a:rPr>
              <a:t> Agent for: spawning Spark jobs killing Spark jobs and retrieving logs</a:t>
            </a:r>
            <a:endParaRPr kumimoji="0" 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E41B160-BFBE-4B64-A158-C30D6226F72A}"/>
              </a:ext>
            </a:extLst>
          </p:cNvPr>
          <p:cNvSpPr txBox="1"/>
          <p:nvPr/>
        </p:nvSpPr>
        <p:spPr>
          <a:xfrm>
            <a:off x="5625177" y="5292513"/>
            <a:ext cx="841130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tx1"/>
                </a:solidFill>
              </a:rPr>
              <a:t>EC2</a:t>
            </a:r>
          </a:p>
        </p:txBody>
      </p:sp>
      <p:pic>
        <p:nvPicPr>
          <p:cNvPr id="173" name="Picture 17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7B7EC61-E2AA-44E4-B666-5812BF0D38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053" y="5288180"/>
            <a:ext cx="267748" cy="267748"/>
          </a:xfrm>
          <a:prstGeom prst="rect">
            <a:avLst/>
          </a:prstGeom>
        </p:spPr>
      </p:pic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26744184-23DF-499A-BE8C-80D5A55E8B39}"/>
              </a:ext>
            </a:extLst>
          </p:cNvPr>
          <p:cNvGrpSpPr/>
          <p:nvPr/>
        </p:nvGrpSpPr>
        <p:grpSpPr>
          <a:xfrm>
            <a:off x="5249425" y="616239"/>
            <a:ext cx="1245295" cy="576277"/>
            <a:chOff x="7905739" y="381749"/>
            <a:chExt cx="1245295" cy="576277"/>
          </a:xfrm>
        </p:grpSpPr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5A0352CF-B2AF-4E91-8D67-C470F0864950}"/>
                </a:ext>
              </a:extLst>
            </p:cNvPr>
            <p:cNvSpPr/>
            <p:nvPr/>
          </p:nvSpPr>
          <p:spPr bwMode="auto">
            <a:xfrm>
              <a:off x="8042269" y="497238"/>
              <a:ext cx="1108765" cy="460788"/>
            </a:xfrm>
            <a:prstGeom prst="rect">
              <a:avLst/>
            </a:prstGeom>
            <a:solidFill>
              <a:srgbClr val="FCEBDD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EMR Cluster</a:t>
              </a: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600" dirty="0">
                <a:solidFill>
                  <a:schemeClr val="tx1"/>
                </a:solidFill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1. ETL: load into </a:t>
              </a:r>
              <a:r>
                <a:rPr kumimoji="0" lang="en-US" sz="6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ClientMaster</a:t>
              </a: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Object Model</a:t>
              </a:r>
            </a:p>
          </p:txBody>
        </p:sp>
        <p:pic>
          <p:nvPicPr>
            <p:cNvPr id="174" name="Graphic 140">
              <a:extLst>
                <a:ext uri="{FF2B5EF4-FFF2-40B4-BE49-F238E27FC236}">
                  <a16:creationId xmlns:a16="http://schemas.microsoft.com/office/drawing/2014/main" id="{BF8ED16F-B687-B047-8B9E-276284B26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05739" y="381749"/>
              <a:ext cx="292164" cy="292164"/>
            </a:xfrm>
            <a:prstGeom prst="rect">
              <a:avLst/>
            </a:prstGeom>
          </p:spPr>
        </p:pic>
      </p:grp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C8603913-69FC-4592-BBF6-58073FDE9C32}"/>
              </a:ext>
            </a:extLst>
          </p:cNvPr>
          <p:cNvCxnSpPr>
            <a:cxnSpLocks/>
            <a:stCxn id="171" idx="3"/>
            <a:endCxn id="261" idx="0"/>
          </p:cNvCxnSpPr>
          <p:nvPr/>
        </p:nvCxnSpPr>
        <p:spPr bwMode="auto">
          <a:xfrm flipV="1">
            <a:off x="6727513" y="595757"/>
            <a:ext cx="1722716" cy="4990142"/>
          </a:xfrm>
          <a:prstGeom prst="bentConnector4">
            <a:avLst>
              <a:gd name="adj1" fmla="val 187424"/>
              <a:gd name="adj2" fmla="val 104581"/>
            </a:avLst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51409DA2-6660-484A-A726-9CFA88B6A78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111738" y="1835017"/>
            <a:ext cx="1471101" cy="186100"/>
          </a:xfrm>
          <a:prstGeom prst="bentConnector3">
            <a:avLst>
              <a:gd name="adj1" fmla="val 64279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E578596E-0E67-4D2C-AF88-6FB7A57F9604}"/>
              </a:ext>
            </a:extLst>
          </p:cNvPr>
          <p:cNvGrpSpPr/>
          <p:nvPr/>
        </p:nvGrpSpPr>
        <p:grpSpPr>
          <a:xfrm>
            <a:off x="8304147" y="595757"/>
            <a:ext cx="1245295" cy="576277"/>
            <a:chOff x="7905739" y="381749"/>
            <a:chExt cx="1245295" cy="576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DB4DEE7-3F47-40F5-A21C-DE2063BDAF15}"/>
                </a:ext>
              </a:extLst>
            </p:cNvPr>
            <p:cNvSpPr/>
            <p:nvPr/>
          </p:nvSpPr>
          <p:spPr bwMode="auto">
            <a:xfrm>
              <a:off x="8042269" y="497238"/>
              <a:ext cx="1108765" cy="460788"/>
            </a:xfrm>
            <a:prstGeom prst="rect">
              <a:avLst/>
            </a:prstGeom>
            <a:solidFill>
              <a:srgbClr val="FCEBDD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EMR Cluster</a:t>
              </a: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600" dirty="0">
                <a:solidFill>
                  <a:schemeClr val="tx1"/>
                </a:solidFill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3. </a:t>
              </a:r>
              <a:r>
                <a:rPr kumimoji="0" lang="en-US" sz="6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DBSync</a:t>
              </a: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: Data Filtering for export</a:t>
              </a:r>
            </a:p>
          </p:txBody>
        </p:sp>
        <p:pic>
          <p:nvPicPr>
            <p:cNvPr id="261" name="Graphic 140">
              <a:extLst>
                <a:ext uri="{FF2B5EF4-FFF2-40B4-BE49-F238E27FC236}">
                  <a16:creationId xmlns:a16="http://schemas.microsoft.com/office/drawing/2014/main" id="{DE037A40-8FEC-4DB6-8A04-839AB1AC9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05739" y="381749"/>
              <a:ext cx="292164" cy="292164"/>
            </a:xfrm>
            <a:prstGeom prst="rect">
              <a:avLst/>
            </a:prstGeom>
          </p:spPr>
        </p:pic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EFFA270-51AC-4D74-B96A-8AD30B74D3AE}"/>
              </a:ext>
            </a:extLst>
          </p:cNvPr>
          <p:cNvGrpSpPr/>
          <p:nvPr/>
        </p:nvGrpSpPr>
        <p:grpSpPr>
          <a:xfrm>
            <a:off x="6776877" y="597233"/>
            <a:ext cx="1245295" cy="576277"/>
            <a:chOff x="7905739" y="381749"/>
            <a:chExt cx="1245295" cy="576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263E0368-9810-447E-B9F7-0815EF2E9222}"/>
                </a:ext>
              </a:extLst>
            </p:cNvPr>
            <p:cNvSpPr/>
            <p:nvPr/>
          </p:nvSpPr>
          <p:spPr bwMode="auto">
            <a:xfrm>
              <a:off x="8042269" y="497238"/>
              <a:ext cx="1108765" cy="460788"/>
            </a:xfrm>
            <a:prstGeom prst="rect">
              <a:avLst/>
            </a:prstGeom>
            <a:solidFill>
              <a:srgbClr val="FCEBDD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EMR Cluster</a:t>
              </a: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600" dirty="0">
                <a:solidFill>
                  <a:schemeClr val="tx1"/>
                </a:solidFill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2. MDM: Data Processing &amp; Linking</a:t>
              </a:r>
            </a:p>
          </p:txBody>
        </p:sp>
        <p:pic>
          <p:nvPicPr>
            <p:cNvPr id="264" name="Graphic 140">
              <a:extLst>
                <a:ext uri="{FF2B5EF4-FFF2-40B4-BE49-F238E27FC236}">
                  <a16:creationId xmlns:a16="http://schemas.microsoft.com/office/drawing/2014/main" id="{FA49F316-BCF0-4893-9FC3-10ECBAFBB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05739" y="381749"/>
              <a:ext cx="292164" cy="292164"/>
            </a:xfrm>
            <a:prstGeom prst="rect">
              <a:avLst/>
            </a:prstGeom>
          </p:spPr>
        </p:pic>
      </p:grp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FD9D5034-5066-44CD-A2F1-8F9128467CAE}"/>
              </a:ext>
            </a:extLst>
          </p:cNvPr>
          <p:cNvCxnSpPr>
            <a:cxnSpLocks/>
            <a:stCxn id="263" idx="2"/>
            <a:endCxn id="23" idx="0"/>
          </p:cNvCxnSpPr>
          <p:nvPr/>
        </p:nvCxnSpPr>
        <p:spPr bwMode="auto">
          <a:xfrm rot="5400000">
            <a:off x="5865961" y="1061787"/>
            <a:ext cx="1490107" cy="1713552"/>
          </a:xfrm>
          <a:prstGeom prst="bentConnector3">
            <a:avLst>
              <a:gd name="adj1" fmla="val 64569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A4FA11D9-F6CD-4CB2-ADDD-D95A87452573}"/>
              </a:ext>
            </a:extLst>
          </p:cNvPr>
          <p:cNvCxnSpPr>
            <a:cxnSpLocks/>
            <a:stCxn id="263" idx="2"/>
            <a:endCxn id="1034" idx="1"/>
          </p:cNvCxnSpPr>
          <p:nvPr/>
        </p:nvCxnSpPr>
        <p:spPr bwMode="auto">
          <a:xfrm rot="16200000" flipH="1">
            <a:off x="6762264" y="1879035"/>
            <a:ext cx="1453878" cy="42827"/>
          </a:xfrm>
          <a:prstGeom prst="bentConnector3">
            <a:avLst>
              <a:gd name="adj1" fmla="val 51569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632BC38C-B3E6-46B9-9C27-C99335780478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525162" y="1157495"/>
            <a:ext cx="1455354" cy="1484443"/>
          </a:xfrm>
          <a:prstGeom prst="bentConnector3">
            <a:avLst>
              <a:gd name="adj1" fmla="val 51567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EB211700-C417-4B69-884A-13B0ACF1E187}"/>
              </a:ext>
            </a:extLst>
          </p:cNvPr>
          <p:cNvCxnSpPr>
            <a:cxnSpLocks/>
            <a:stCxn id="171" idx="3"/>
            <a:endCxn id="264" idx="0"/>
          </p:cNvCxnSpPr>
          <p:nvPr/>
        </p:nvCxnSpPr>
        <p:spPr bwMode="auto">
          <a:xfrm flipV="1">
            <a:off x="6727513" y="597233"/>
            <a:ext cx="195446" cy="4988666"/>
          </a:xfrm>
          <a:prstGeom prst="bentConnector4">
            <a:avLst>
              <a:gd name="adj1" fmla="val 727054"/>
              <a:gd name="adj2" fmla="val 104582"/>
            </a:avLst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1" name="Connector: Elbow 280">
            <a:extLst>
              <a:ext uri="{FF2B5EF4-FFF2-40B4-BE49-F238E27FC236}">
                <a16:creationId xmlns:a16="http://schemas.microsoft.com/office/drawing/2014/main" id="{2CDD5391-60E8-479E-B3A7-112C8FC5DDAA}"/>
              </a:ext>
            </a:extLst>
          </p:cNvPr>
          <p:cNvCxnSpPr>
            <a:cxnSpLocks/>
            <a:stCxn id="171" idx="3"/>
            <a:endCxn id="174" idx="0"/>
          </p:cNvCxnSpPr>
          <p:nvPr/>
        </p:nvCxnSpPr>
        <p:spPr bwMode="auto">
          <a:xfrm flipH="1" flipV="1">
            <a:off x="5395507" y="616239"/>
            <a:ext cx="1332006" cy="4969660"/>
          </a:xfrm>
          <a:prstGeom prst="bentConnector4">
            <a:avLst>
              <a:gd name="adj1" fmla="val -17162"/>
              <a:gd name="adj2" fmla="val 104600"/>
            </a:avLst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0BCC41C-8E3C-4694-84BE-EEE5458BBB67}"/>
              </a:ext>
            </a:extLst>
          </p:cNvPr>
          <p:cNvCxnSpPr>
            <a:cxnSpLocks/>
            <a:stCxn id="168" idx="3"/>
            <a:endCxn id="264" idx="1"/>
          </p:cNvCxnSpPr>
          <p:nvPr/>
        </p:nvCxnSpPr>
        <p:spPr bwMode="auto">
          <a:xfrm flipV="1">
            <a:off x="4824139" y="743315"/>
            <a:ext cx="1952738" cy="932437"/>
          </a:xfrm>
          <a:prstGeom prst="bentConnector3">
            <a:avLst>
              <a:gd name="adj1" fmla="val 89549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284EB84-3AB4-4937-AEDF-932B7744F136}"/>
              </a:ext>
            </a:extLst>
          </p:cNvPr>
          <p:cNvCxnSpPr>
            <a:cxnSpLocks/>
            <a:stCxn id="168" idx="3"/>
            <a:endCxn id="261" idx="1"/>
          </p:cNvCxnSpPr>
          <p:nvPr/>
        </p:nvCxnSpPr>
        <p:spPr bwMode="auto">
          <a:xfrm flipV="1">
            <a:off x="4824139" y="741839"/>
            <a:ext cx="3480008" cy="933913"/>
          </a:xfrm>
          <a:prstGeom prst="bentConnector3">
            <a:avLst>
              <a:gd name="adj1" fmla="val 96693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6F59AFEE-F8BE-4F2B-813F-A208A1263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52" y="2986828"/>
            <a:ext cx="261162" cy="428017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E0D17EFE-1ED4-4E31-9415-485450BEE207}"/>
              </a:ext>
            </a:extLst>
          </p:cNvPr>
          <p:cNvSpPr txBox="1"/>
          <p:nvPr/>
        </p:nvSpPr>
        <p:spPr>
          <a:xfrm>
            <a:off x="297438" y="3391125"/>
            <a:ext cx="928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tx1"/>
                </a:solidFill>
              </a:rPr>
              <a:t>James Horner</a:t>
            </a:r>
          </a:p>
          <a:p>
            <a:r>
              <a:rPr lang="en-US" sz="500" dirty="0">
                <a:solidFill>
                  <a:schemeClr val="tx1"/>
                </a:solidFill>
              </a:rPr>
              <a:t>Temporary until Q4 ‘20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39E9D06-797D-4347-8A41-35596A3B89EB}"/>
              </a:ext>
            </a:extLst>
          </p:cNvPr>
          <p:cNvCxnSpPr>
            <a:cxnSpLocks/>
            <a:stCxn id="105" idx="3"/>
            <a:endCxn id="120" idx="1"/>
          </p:cNvCxnSpPr>
          <p:nvPr/>
        </p:nvCxnSpPr>
        <p:spPr bwMode="auto">
          <a:xfrm flipV="1">
            <a:off x="800814" y="3054728"/>
            <a:ext cx="1532097" cy="146109"/>
          </a:xfrm>
          <a:prstGeom prst="bentConnector3">
            <a:avLst>
              <a:gd name="adj1" fmla="val 24998"/>
            </a:avLst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99FEC84-BA37-42CE-A76C-51F2F6C079AF}"/>
              </a:ext>
            </a:extLst>
          </p:cNvPr>
          <p:cNvCxnSpPr>
            <a:cxnSpLocks/>
            <a:stCxn id="252" idx="0"/>
            <a:endCxn id="120" idx="3"/>
          </p:cNvCxnSpPr>
          <p:nvPr/>
        </p:nvCxnSpPr>
        <p:spPr bwMode="auto">
          <a:xfrm rot="5400000" flipH="1" flipV="1">
            <a:off x="1503992" y="4368546"/>
            <a:ext cx="3074881" cy="447246"/>
          </a:xfrm>
          <a:prstGeom prst="bentConnector4">
            <a:avLst>
              <a:gd name="adj1" fmla="val 43278"/>
              <a:gd name="adj2" fmla="val 151113"/>
            </a:avLst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7501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276">
            <a:extLst>
              <a:ext uri="{FF2B5EF4-FFF2-40B4-BE49-F238E27FC236}">
                <a16:creationId xmlns:a16="http://schemas.microsoft.com/office/drawing/2014/main" id="{C0A052EE-5CE8-44E2-80A7-CF20FE138FAF}"/>
              </a:ext>
            </a:extLst>
          </p:cNvPr>
          <p:cNvSpPr/>
          <p:nvPr/>
        </p:nvSpPr>
        <p:spPr bwMode="auto">
          <a:xfrm>
            <a:off x="4181817" y="289907"/>
            <a:ext cx="5961094" cy="7212942"/>
          </a:xfrm>
          <a:prstGeom prst="rect">
            <a:avLst/>
          </a:prstGeom>
          <a:solidFill>
            <a:srgbClr val="EBF1D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AWS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A805205D-9A37-4B5A-8D49-4ED332D002FE}"/>
              </a:ext>
            </a:extLst>
          </p:cNvPr>
          <p:cNvSpPr/>
          <p:nvPr/>
        </p:nvSpPr>
        <p:spPr bwMode="auto">
          <a:xfrm>
            <a:off x="4401086" y="709160"/>
            <a:ext cx="5606514" cy="5607739"/>
          </a:xfrm>
          <a:prstGeom prst="roundRect">
            <a:avLst>
              <a:gd name="adj" fmla="val 1610"/>
            </a:avLst>
          </a:prstGeom>
          <a:solidFill>
            <a:srgbClr val="CADAA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EDM VPC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C02A75-7899-40D5-A46A-909068B1CB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751" y="722821"/>
            <a:ext cx="389419" cy="213510"/>
          </a:xfrm>
          <a:prstGeom prst="rect">
            <a:avLst/>
          </a:prstGeom>
          <a:solidFill>
            <a:srgbClr val="CADAAA"/>
          </a:solidFill>
          <a:ln w="3175">
            <a:solidFill>
              <a:schemeClr val="tx1"/>
            </a:solidFill>
          </a:ln>
        </p:spPr>
      </p:pic>
      <p:sp>
        <p:nvSpPr>
          <p:cNvPr id="357" name="Rectangle: Rounded Corners 356">
            <a:extLst>
              <a:ext uri="{FF2B5EF4-FFF2-40B4-BE49-F238E27FC236}">
                <a16:creationId xmlns:a16="http://schemas.microsoft.com/office/drawing/2014/main" id="{A74C0C7F-45FE-4C0C-8B0B-45C8EA5D9549}"/>
              </a:ext>
            </a:extLst>
          </p:cNvPr>
          <p:cNvSpPr/>
          <p:nvPr/>
        </p:nvSpPr>
        <p:spPr bwMode="auto">
          <a:xfrm>
            <a:off x="4457038" y="1349338"/>
            <a:ext cx="5461662" cy="3590855"/>
          </a:xfrm>
          <a:prstGeom prst="roundRect">
            <a:avLst>
              <a:gd name="adj" fmla="val 2158"/>
            </a:avLst>
          </a:prstGeom>
          <a:solidFill>
            <a:srgbClr val="DCE7C7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EDM Subnet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3866AA9-2D99-43F3-9F35-42C2039725D6}"/>
              </a:ext>
            </a:extLst>
          </p:cNvPr>
          <p:cNvGrpSpPr/>
          <p:nvPr/>
        </p:nvGrpSpPr>
        <p:grpSpPr>
          <a:xfrm>
            <a:off x="195381" y="296307"/>
            <a:ext cx="3935356" cy="7212941"/>
            <a:chOff x="195380" y="296307"/>
            <a:chExt cx="4713424" cy="72129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A483BD-3BF4-4FC3-9982-7CE9FB8519A8}"/>
                </a:ext>
              </a:extLst>
            </p:cNvPr>
            <p:cNvSpPr/>
            <p:nvPr/>
          </p:nvSpPr>
          <p:spPr bwMode="auto">
            <a:xfrm>
              <a:off x="2275685" y="296307"/>
              <a:ext cx="2633119" cy="72129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Network Transport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13A05CDF-C642-4B56-A432-4030E2565099}"/>
                </a:ext>
              </a:extLst>
            </p:cNvPr>
            <p:cNvSpPr/>
            <p:nvPr/>
          </p:nvSpPr>
          <p:spPr bwMode="auto">
            <a:xfrm>
              <a:off x="195380" y="5506341"/>
              <a:ext cx="2080305" cy="28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13B7672-496F-4310-9E4D-4917530A6D10}"/>
              </a:ext>
            </a:extLst>
          </p:cNvPr>
          <p:cNvSpPr/>
          <p:nvPr/>
        </p:nvSpPr>
        <p:spPr bwMode="auto">
          <a:xfrm>
            <a:off x="199653" y="296308"/>
            <a:ext cx="1695535" cy="5157010"/>
          </a:xfrm>
          <a:prstGeom prst="rect">
            <a:avLst/>
          </a:prstGeom>
          <a:solidFill>
            <a:srgbClr val="DAE8F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Lazard Network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BDF1566-9B69-40D6-BE9D-17DFCD40D15A}"/>
              </a:ext>
            </a:extLst>
          </p:cNvPr>
          <p:cNvSpPr/>
          <p:nvPr/>
        </p:nvSpPr>
        <p:spPr bwMode="auto">
          <a:xfrm>
            <a:off x="3468590" y="454861"/>
            <a:ext cx="529291" cy="6967202"/>
          </a:xfrm>
          <a:prstGeom prst="roundRect">
            <a:avLst/>
          </a:prstGeom>
          <a:solidFill>
            <a:srgbClr val="F9F2E7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AWS-TGW Transit Gateway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E31F5F0-1BF3-4AB8-B03C-4985F15663B3}"/>
              </a:ext>
            </a:extLst>
          </p:cNvPr>
          <p:cNvSpPr/>
          <p:nvPr/>
        </p:nvSpPr>
        <p:spPr bwMode="auto">
          <a:xfrm>
            <a:off x="1071654" y="2095215"/>
            <a:ext cx="770729" cy="149536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HTTPS / TCP 7878</a:t>
            </a:r>
            <a:endParaRPr lang="en-US" sz="500" dirty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E5B06C98-8575-45AF-8E63-34DD8DDAF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06" y="1497490"/>
            <a:ext cx="261162" cy="42801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F20FB33-FD05-4C7C-B9BD-21F3081E4056}"/>
              </a:ext>
            </a:extLst>
          </p:cNvPr>
          <p:cNvSpPr txBox="1"/>
          <p:nvPr/>
        </p:nvSpPr>
        <p:spPr>
          <a:xfrm>
            <a:off x="482424" y="1965930"/>
            <a:ext cx="332181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tx1"/>
                </a:solidFill>
              </a:rPr>
              <a:t>OPS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5A0352CF-B2AF-4E91-8D67-C470F0864950}"/>
              </a:ext>
            </a:extLst>
          </p:cNvPr>
          <p:cNvSpPr/>
          <p:nvPr/>
        </p:nvSpPr>
        <p:spPr bwMode="auto">
          <a:xfrm>
            <a:off x="8042269" y="1728158"/>
            <a:ext cx="1696239" cy="1372484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EMR</a:t>
            </a:r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F6328156-41EF-4527-B75D-1A2B261E5E20}"/>
              </a:ext>
            </a:extLst>
          </p:cNvPr>
          <p:cNvGrpSpPr/>
          <p:nvPr/>
        </p:nvGrpSpPr>
        <p:grpSpPr>
          <a:xfrm>
            <a:off x="6123967" y="805330"/>
            <a:ext cx="738090" cy="289321"/>
            <a:chOff x="6123967" y="383291"/>
            <a:chExt cx="738090" cy="289321"/>
          </a:xfrm>
        </p:grpSpPr>
        <p:pic>
          <p:nvPicPr>
            <p:cNvPr id="1037" name="Picture 103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9B77390-3EC4-4EB6-B1E0-48FA515C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3967" y="383291"/>
              <a:ext cx="289321" cy="289321"/>
            </a:xfrm>
            <a:prstGeom prst="rect">
              <a:avLst/>
            </a:prstGeom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24B32B-C456-4C1A-B28A-1FD324FBE007}"/>
                </a:ext>
              </a:extLst>
            </p:cNvPr>
            <p:cNvSpPr txBox="1"/>
            <p:nvPr/>
          </p:nvSpPr>
          <p:spPr>
            <a:xfrm>
              <a:off x="6337028" y="390985"/>
              <a:ext cx="525029" cy="163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500" dirty="0">
                  <a:solidFill>
                    <a:schemeClr val="tx1"/>
                  </a:solidFill>
                </a:rPr>
                <a:t>AWS KMS</a:t>
              </a:r>
            </a:p>
          </p:txBody>
        </p:sp>
      </p:grp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42B477C3-08FE-478C-8D2A-54917BF70750}"/>
              </a:ext>
            </a:extLst>
          </p:cNvPr>
          <p:cNvSpPr/>
          <p:nvPr/>
        </p:nvSpPr>
        <p:spPr bwMode="auto">
          <a:xfrm>
            <a:off x="8086204" y="1882919"/>
            <a:ext cx="1585335" cy="461583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EMR Cluster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00" dirty="0">
                <a:solidFill>
                  <a:schemeClr val="tx1"/>
                </a:solidFill>
                <a:latin typeface="Arial" pitchFamily="34" charset="0"/>
              </a:rPr>
              <a:t>Service: </a:t>
            </a:r>
            <a:r>
              <a:rPr lang="en-US" sz="500" dirty="0" err="1">
                <a:solidFill>
                  <a:schemeClr val="tx1"/>
                </a:solidFill>
                <a:latin typeface="Arial" pitchFamily="34" charset="0"/>
              </a:rPr>
              <a:t>Jupyter</a:t>
            </a:r>
            <a:r>
              <a:rPr lang="en-US" sz="500" dirty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sz="500" dirty="0" err="1">
                <a:solidFill>
                  <a:schemeClr val="tx1"/>
                </a:solidFill>
                <a:latin typeface="Arial" pitchFamily="34" charset="0"/>
              </a:rPr>
              <a:t>Hbase</a:t>
            </a:r>
            <a:r>
              <a:rPr lang="en-US" sz="500" dirty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sz="500" dirty="0" err="1">
                <a:solidFill>
                  <a:schemeClr val="tx1"/>
                </a:solidFill>
                <a:latin typeface="Arial" pitchFamily="34" charset="0"/>
              </a:rPr>
              <a:t>PySpark</a:t>
            </a:r>
            <a:endParaRPr lang="en-US" sz="500" dirty="0">
              <a:solidFill>
                <a:schemeClr val="tx1"/>
              </a:solidFill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00" dirty="0" err="1">
                <a:solidFill>
                  <a:schemeClr val="tx1"/>
                </a:solidFill>
                <a:latin typeface="Arial" pitchFamily="34" charset="0"/>
              </a:rPr>
              <a:t>ClientMaster</a:t>
            </a:r>
            <a:r>
              <a:rPr lang="en-US" sz="500" dirty="0">
                <a:solidFill>
                  <a:schemeClr val="tx1"/>
                </a:solidFill>
                <a:latin typeface="Arial" pitchFamily="34" charset="0"/>
              </a:rPr>
              <a:t> Spark Data Processing (ETL, MDM)</a:t>
            </a:r>
            <a:endParaRPr kumimoji="0" lang="en-US" sz="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470F9835-CD6D-4770-A217-BD27E3659412}"/>
              </a:ext>
            </a:extLst>
          </p:cNvPr>
          <p:cNvGrpSpPr/>
          <p:nvPr/>
        </p:nvGrpSpPr>
        <p:grpSpPr>
          <a:xfrm>
            <a:off x="5155042" y="756772"/>
            <a:ext cx="869698" cy="353997"/>
            <a:chOff x="5599523" y="340784"/>
            <a:chExt cx="869698" cy="353997"/>
          </a:xfrm>
        </p:grpSpPr>
        <p:pic>
          <p:nvPicPr>
            <p:cNvPr id="1041" name="Picture 1040" descr="AWS Secrets Manager&#10;">
              <a:extLst>
                <a:ext uri="{FF2B5EF4-FFF2-40B4-BE49-F238E27FC236}">
                  <a16:creationId xmlns:a16="http://schemas.microsoft.com/office/drawing/2014/main" id="{DE93F18B-1785-4C46-BAF9-D5F4B7BDE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9523" y="386466"/>
              <a:ext cx="308315" cy="308315"/>
            </a:xfrm>
            <a:prstGeom prst="rect">
              <a:avLst/>
            </a:prstGeom>
          </p:spPr>
        </p:pic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8F8DACE-4B69-42AB-B449-4CFDBA7B5B95}"/>
                </a:ext>
              </a:extLst>
            </p:cNvPr>
            <p:cNvSpPr txBox="1"/>
            <p:nvPr/>
          </p:nvSpPr>
          <p:spPr>
            <a:xfrm>
              <a:off x="5838672" y="340784"/>
              <a:ext cx="6305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500" dirty="0">
                  <a:solidFill>
                    <a:schemeClr val="tx1"/>
                  </a:solidFill>
                </a:rPr>
                <a:t>AWS Secrets Manager</a:t>
              </a:r>
            </a:p>
          </p:txBody>
        </p:sp>
      </p:grp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DE811F88-F329-4985-A13F-7FD2120C35D8}"/>
              </a:ext>
            </a:extLst>
          </p:cNvPr>
          <p:cNvSpPr/>
          <p:nvPr/>
        </p:nvSpPr>
        <p:spPr bwMode="auto">
          <a:xfrm>
            <a:off x="4462016" y="4993217"/>
            <a:ext cx="5456684" cy="966559"/>
          </a:xfrm>
          <a:prstGeom prst="roundRect">
            <a:avLst>
              <a:gd name="adj" fmla="val 7503"/>
            </a:avLst>
          </a:prstGeom>
          <a:solidFill>
            <a:srgbClr val="FFFF8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EC2 Subnet</a:t>
            </a:r>
          </a:p>
        </p:txBody>
      </p: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593AE577-1F4C-4F54-B22E-768DE5330BF1}"/>
              </a:ext>
            </a:extLst>
          </p:cNvPr>
          <p:cNvSpPr/>
          <p:nvPr/>
        </p:nvSpPr>
        <p:spPr bwMode="auto">
          <a:xfrm>
            <a:off x="2048552" y="478963"/>
            <a:ext cx="349036" cy="6956312"/>
          </a:xfrm>
          <a:prstGeom prst="roundRect">
            <a:avLst/>
          </a:prstGeom>
          <a:solidFill>
            <a:srgbClr val="F9F2E7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AWS NLB</a:t>
            </a:r>
            <a:endParaRPr kumimoji="0" lang="en-US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58" name="Picture 257" descr="A picture containing light&#10;&#10;Description automatically generated">
            <a:extLst>
              <a:ext uri="{FF2B5EF4-FFF2-40B4-BE49-F238E27FC236}">
                <a16:creationId xmlns:a16="http://schemas.microsoft.com/office/drawing/2014/main" id="{42EA9202-4146-4F22-BFCC-0110E92B3E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942" y="561363"/>
            <a:ext cx="307215" cy="307215"/>
          </a:xfrm>
          <a:prstGeom prst="rect">
            <a:avLst/>
          </a:prstGeom>
        </p:spPr>
      </p:pic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B2EB6778-0231-4A06-BF03-33B70C35F9EF}"/>
              </a:ext>
            </a:extLst>
          </p:cNvPr>
          <p:cNvSpPr/>
          <p:nvPr/>
        </p:nvSpPr>
        <p:spPr bwMode="auto">
          <a:xfrm>
            <a:off x="2423305" y="472079"/>
            <a:ext cx="446224" cy="6956311"/>
          </a:xfrm>
          <a:prstGeom prst="roundRect">
            <a:avLst/>
          </a:prstGeom>
          <a:solidFill>
            <a:srgbClr val="F9F2E7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FortiNet</a:t>
            </a:r>
            <a:r>
              <a:rPr kumimoji="0" 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Firewall</a:t>
            </a:r>
          </a:p>
        </p:txBody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0474AB78-DFC3-46A2-B5A8-71C8BC9866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9513" y="544543"/>
            <a:ext cx="298670" cy="358404"/>
          </a:xfrm>
          <a:prstGeom prst="rect">
            <a:avLst/>
          </a:prstGeom>
        </p:spPr>
      </p:pic>
      <p:sp>
        <p:nvSpPr>
          <p:cNvPr id="353" name="Rectangle: Rounded Corners 352">
            <a:extLst>
              <a:ext uri="{FF2B5EF4-FFF2-40B4-BE49-F238E27FC236}">
                <a16:creationId xmlns:a16="http://schemas.microsoft.com/office/drawing/2014/main" id="{75CBAB16-CFEB-4D14-A5E6-8BC97AB816EF}"/>
              </a:ext>
            </a:extLst>
          </p:cNvPr>
          <p:cNvSpPr/>
          <p:nvPr/>
        </p:nvSpPr>
        <p:spPr bwMode="auto">
          <a:xfrm>
            <a:off x="2910820" y="461188"/>
            <a:ext cx="529291" cy="6967202"/>
          </a:xfrm>
          <a:prstGeom prst="roundRect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AWS WAF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>
                <a:solidFill>
                  <a:schemeClr val="tx1"/>
                </a:solidFill>
                <a:latin typeface="Arial" pitchFamily="34" charset="0"/>
              </a:rPr>
              <a:t>(Future)</a:t>
            </a:r>
            <a:endParaRPr kumimoji="0" lang="en-US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67" name="Picture 266" descr="A close up of a sign&#10;&#10;Description automatically generated">
            <a:extLst>
              <a:ext uri="{FF2B5EF4-FFF2-40B4-BE49-F238E27FC236}">
                <a16:creationId xmlns:a16="http://schemas.microsoft.com/office/drawing/2014/main" id="{02337618-CFF0-449A-B82B-30D5F86FD3B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40" y="569386"/>
            <a:ext cx="314339" cy="314339"/>
          </a:xfrm>
          <a:prstGeom prst="rect">
            <a:avLst/>
          </a:prstGeom>
        </p:spPr>
      </p:pic>
      <p:cxnSp>
        <p:nvCxnSpPr>
          <p:cNvPr id="297" name="Connector: Elbow 296">
            <a:extLst>
              <a:ext uri="{FF2B5EF4-FFF2-40B4-BE49-F238E27FC236}">
                <a16:creationId xmlns:a16="http://schemas.microsoft.com/office/drawing/2014/main" id="{0F78CF92-7F5C-49C8-A652-29E680909404}"/>
              </a:ext>
            </a:extLst>
          </p:cNvPr>
          <p:cNvCxnSpPr>
            <a:cxnSpLocks/>
            <a:stCxn id="126" idx="2"/>
            <a:endCxn id="203" idx="1"/>
          </p:cNvCxnSpPr>
          <p:nvPr/>
        </p:nvCxnSpPr>
        <p:spPr bwMode="auto">
          <a:xfrm rot="16200000" flipH="1">
            <a:off x="1663318" y="2405671"/>
            <a:ext cx="3008938" cy="3427138"/>
          </a:xfrm>
          <a:prstGeom prst="bentConnector2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4" name="Rectangle 403">
            <a:extLst>
              <a:ext uri="{FF2B5EF4-FFF2-40B4-BE49-F238E27FC236}">
                <a16:creationId xmlns:a16="http://schemas.microsoft.com/office/drawing/2014/main" id="{9784993A-3673-4520-9F8C-C9FB7C2891FF}"/>
              </a:ext>
            </a:extLst>
          </p:cNvPr>
          <p:cNvSpPr/>
          <p:nvPr/>
        </p:nvSpPr>
        <p:spPr bwMode="auto">
          <a:xfrm>
            <a:off x="7602203" y="1728158"/>
            <a:ext cx="440066" cy="137248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EMR FS KMS – Encrypted </a:t>
            </a:r>
            <a:r>
              <a:rPr kumimoji="0" lang="en-US" sz="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FileSystem</a:t>
            </a:r>
            <a:endParaRPr kumimoji="0" lang="en-US" sz="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21" name="Connector: Elbow 420">
            <a:extLst>
              <a:ext uri="{FF2B5EF4-FFF2-40B4-BE49-F238E27FC236}">
                <a16:creationId xmlns:a16="http://schemas.microsoft.com/office/drawing/2014/main" id="{C2ED3023-161A-47A9-A29D-9BA010CE9CD7}"/>
              </a:ext>
            </a:extLst>
          </p:cNvPr>
          <p:cNvCxnSpPr>
            <a:cxnSpLocks/>
            <a:stCxn id="126" idx="3"/>
            <a:endCxn id="1041" idx="1"/>
          </p:cNvCxnSpPr>
          <p:nvPr/>
        </p:nvCxnSpPr>
        <p:spPr bwMode="auto">
          <a:xfrm flipV="1">
            <a:off x="1846169" y="956612"/>
            <a:ext cx="3308873" cy="1474727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631535F-F59C-40D2-B6B8-F55025096C3F}"/>
              </a:ext>
            </a:extLst>
          </p:cNvPr>
          <p:cNvGrpSpPr/>
          <p:nvPr/>
        </p:nvGrpSpPr>
        <p:grpSpPr>
          <a:xfrm>
            <a:off x="5495082" y="5155921"/>
            <a:ext cx="841130" cy="442065"/>
            <a:chOff x="7550371" y="5346973"/>
            <a:chExt cx="841130" cy="442065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1F529705-3F8E-4BFF-978F-D1CB8D65CBB6}"/>
                </a:ext>
              </a:extLst>
            </p:cNvPr>
            <p:cNvSpPr/>
            <p:nvPr/>
          </p:nvSpPr>
          <p:spPr bwMode="auto">
            <a:xfrm>
              <a:off x="7603219" y="5348877"/>
              <a:ext cx="767998" cy="440161"/>
            </a:xfrm>
            <a:prstGeom prst="rect">
              <a:avLst/>
            </a:prstGeom>
            <a:solidFill>
              <a:srgbClr val="FFFF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10DB80AE-A562-43F4-AFD6-67E373059FE7}"/>
                </a:ext>
              </a:extLst>
            </p:cNvPr>
            <p:cNvSpPr txBox="1"/>
            <p:nvPr/>
          </p:nvSpPr>
          <p:spPr>
            <a:xfrm>
              <a:off x="7550371" y="5351306"/>
              <a:ext cx="841130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solidFill>
                    <a:schemeClr val="tx1"/>
                  </a:solidFill>
                </a:rPr>
                <a:t>EC2</a:t>
              </a:r>
            </a:p>
          </p:txBody>
        </p:sp>
        <p:pic>
          <p:nvPicPr>
            <p:cNvPr id="256" name="Picture 25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306C6D0-9C88-4B77-B988-F3A389D0E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315" y="5346973"/>
              <a:ext cx="267748" cy="267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5EA95F-781C-4272-9702-0AEFE0C4D5CA}"/>
              </a:ext>
            </a:extLst>
          </p:cNvPr>
          <p:cNvSpPr txBox="1"/>
          <p:nvPr/>
        </p:nvSpPr>
        <p:spPr>
          <a:xfrm>
            <a:off x="3333278" y="0"/>
            <a:ext cx="444615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Request for a traffic through a new  subnet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923FFBE-4AAD-4F7E-BA80-EA35892ABBFD}"/>
              </a:ext>
            </a:extLst>
          </p:cNvPr>
          <p:cNvSpPr/>
          <p:nvPr/>
        </p:nvSpPr>
        <p:spPr bwMode="auto">
          <a:xfrm>
            <a:off x="1137172" y="1239992"/>
            <a:ext cx="701498" cy="155746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HTTPS / TCP 443</a:t>
            </a:r>
            <a:endParaRPr lang="en-US" sz="5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A52F1E3-45C1-4B41-A8DD-6DC978E00654}"/>
              </a:ext>
            </a:extLst>
          </p:cNvPr>
          <p:cNvSpPr/>
          <p:nvPr/>
        </p:nvSpPr>
        <p:spPr bwMode="auto">
          <a:xfrm>
            <a:off x="1131267" y="1392684"/>
            <a:ext cx="701497" cy="179681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 err="1">
                <a:solidFill>
                  <a:schemeClr val="tx1"/>
                </a:solidFill>
              </a:rPr>
              <a:t>OpsWise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CFA8EC0-7FC9-4161-8712-7D4557DB3AB9}"/>
              </a:ext>
            </a:extLst>
          </p:cNvPr>
          <p:cNvSpPr/>
          <p:nvPr/>
        </p:nvSpPr>
        <p:spPr bwMode="auto">
          <a:xfrm>
            <a:off x="1128121" y="1572411"/>
            <a:ext cx="704985" cy="155747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HTTPS / TCP 7878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2CF9530-2D1E-42DD-A134-F5B7983B85B3}"/>
              </a:ext>
            </a:extLst>
          </p:cNvPr>
          <p:cNvSpPr/>
          <p:nvPr/>
        </p:nvSpPr>
        <p:spPr bwMode="auto">
          <a:xfrm>
            <a:off x="1062266" y="2247907"/>
            <a:ext cx="783903" cy="366864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500" dirty="0" err="1">
                <a:solidFill>
                  <a:schemeClr val="tx1"/>
                </a:solidFill>
              </a:rPr>
              <a:t>FileManager</a:t>
            </a:r>
            <a:endParaRPr lang="en-US" sz="500" dirty="0">
              <a:solidFill>
                <a:schemeClr val="tx1"/>
              </a:solidFill>
            </a:endParaRPr>
          </a:p>
          <a:p>
            <a:endParaRPr lang="en-US" sz="500" dirty="0">
              <a:solidFill>
                <a:schemeClr val="tx1"/>
              </a:solidFill>
            </a:endParaRPr>
          </a:p>
          <a:p>
            <a:r>
              <a:rPr lang="en-US" sz="500" dirty="0">
                <a:solidFill>
                  <a:schemeClr val="tx1"/>
                </a:solidFill>
              </a:rPr>
              <a:t>Get/put data from/to databases/SFTP</a:t>
            </a:r>
          </a:p>
          <a:p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C92D926-7021-43A7-8F04-2C18A0E22F19}"/>
              </a:ext>
            </a:extLst>
          </p:cNvPr>
          <p:cNvCxnSpPr>
            <a:cxnSpLocks/>
            <a:stCxn id="51" idx="0"/>
            <a:endCxn id="123" idx="2"/>
          </p:cNvCxnSpPr>
          <p:nvPr/>
        </p:nvCxnSpPr>
        <p:spPr bwMode="auto">
          <a:xfrm rot="5400000" flipH="1" flipV="1">
            <a:off x="1285288" y="1899890"/>
            <a:ext cx="367057" cy="23595"/>
          </a:xfrm>
          <a:prstGeom prst="bentConnector3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C6D601B4-44E7-466F-86C1-8730AD900AF7}"/>
              </a:ext>
            </a:extLst>
          </p:cNvPr>
          <p:cNvCxnSpPr>
            <a:cxnSpLocks/>
            <a:stCxn id="54" idx="3"/>
            <a:endCxn id="121" idx="1"/>
          </p:cNvCxnSpPr>
          <p:nvPr/>
        </p:nvCxnSpPr>
        <p:spPr bwMode="auto">
          <a:xfrm flipV="1">
            <a:off x="794468" y="1482525"/>
            <a:ext cx="336799" cy="228974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ACD2665-90A5-4577-9F57-66E2EC29289A}"/>
              </a:ext>
            </a:extLst>
          </p:cNvPr>
          <p:cNvSpPr/>
          <p:nvPr/>
        </p:nvSpPr>
        <p:spPr bwMode="auto">
          <a:xfrm>
            <a:off x="4881356" y="5535848"/>
            <a:ext cx="771318" cy="175721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Port: X</a:t>
            </a:r>
          </a:p>
        </p:txBody>
      </p:sp>
      <p:pic>
        <p:nvPicPr>
          <p:cNvPr id="133" name="Picture 132" descr="A picture containing light&#10;&#10;Description automatically generated">
            <a:extLst>
              <a:ext uri="{FF2B5EF4-FFF2-40B4-BE49-F238E27FC236}">
                <a16:creationId xmlns:a16="http://schemas.microsoft.com/office/drawing/2014/main" id="{6CAB8970-9DBB-4CF3-A331-DB74E9B5FF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57" y="5228839"/>
            <a:ext cx="307215" cy="307215"/>
          </a:xfrm>
          <a:prstGeom prst="rect">
            <a:avLst/>
          </a:prstGeom>
        </p:spPr>
      </p:pic>
      <p:sp>
        <p:nvSpPr>
          <p:cNvPr id="171" name="Rectangle 170">
            <a:extLst>
              <a:ext uri="{FF2B5EF4-FFF2-40B4-BE49-F238E27FC236}">
                <a16:creationId xmlns:a16="http://schemas.microsoft.com/office/drawing/2014/main" id="{DDD8919C-4952-4DE1-802A-052DF9B68802}"/>
              </a:ext>
            </a:extLst>
          </p:cNvPr>
          <p:cNvSpPr/>
          <p:nvPr/>
        </p:nvSpPr>
        <p:spPr bwMode="auto">
          <a:xfrm>
            <a:off x="5652674" y="5290084"/>
            <a:ext cx="1074839" cy="591630"/>
          </a:xfrm>
          <a:prstGeom prst="rect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500" b="0" dirty="0" err="1">
                <a:solidFill>
                  <a:schemeClr val="tx1"/>
                </a:solidFill>
                <a:latin typeface="Arial" pitchFamily="34" charset="0"/>
              </a:rPr>
              <a:t>JobSystem</a:t>
            </a:r>
            <a:r>
              <a:rPr lang="en-US" sz="500" b="0" dirty="0">
                <a:solidFill>
                  <a:schemeClr val="tx1"/>
                </a:solidFill>
                <a:latin typeface="Arial" pitchFamily="34" charset="0"/>
              </a:rPr>
              <a:t> Agent for: spawning Spark jobs killing Spark jobs and retrieving logs</a:t>
            </a:r>
            <a:endParaRPr kumimoji="0" 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E41B160-BFBE-4B64-A158-C30D6226F72A}"/>
              </a:ext>
            </a:extLst>
          </p:cNvPr>
          <p:cNvSpPr txBox="1"/>
          <p:nvPr/>
        </p:nvSpPr>
        <p:spPr>
          <a:xfrm>
            <a:off x="5625177" y="5292513"/>
            <a:ext cx="841130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tx1"/>
                </a:solidFill>
              </a:rPr>
              <a:t>EC2</a:t>
            </a:r>
          </a:p>
        </p:txBody>
      </p:sp>
      <p:pic>
        <p:nvPicPr>
          <p:cNvPr id="173" name="Picture 17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7B7EC61-E2AA-44E4-B666-5812BF0D387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053" y="5288180"/>
            <a:ext cx="267748" cy="267748"/>
          </a:xfrm>
          <a:prstGeom prst="rect">
            <a:avLst/>
          </a:prstGeom>
        </p:spPr>
      </p:pic>
      <p:pic>
        <p:nvPicPr>
          <p:cNvPr id="174" name="Graphic 140">
            <a:extLst>
              <a:ext uri="{FF2B5EF4-FFF2-40B4-BE49-F238E27FC236}">
                <a16:creationId xmlns:a16="http://schemas.microsoft.com/office/drawing/2014/main" id="{BF8ED16F-B687-B047-8B9E-276284B263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56329" y="2367813"/>
            <a:ext cx="440065" cy="440065"/>
          </a:xfrm>
          <a:prstGeom prst="rect">
            <a:avLst/>
          </a:prstGeom>
        </p:spPr>
      </p:pic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59A0BA9A-20EB-48EB-AC98-C7B585A80ECC}"/>
              </a:ext>
            </a:extLst>
          </p:cNvPr>
          <p:cNvSpPr/>
          <p:nvPr/>
        </p:nvSpPr>
        <p:spPr bwMode="auto">
          <a:xfrm>
            <a:off x="8496393" y="2352183"/>
            <a:ext cx="1175145" cy="690003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EMR Master Node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8F9A39B-B7D3-4405-99D6-B33955CBC1D8}"/>
              </a:ext>
            </a:extLst>
          </p:cNvPr>
          <p:cNvSpPr/>
          <p:nvPr/>
        </p:nvSpPr>
        <p:spPr bwMode="auto">
          <a:xfrm>
            <a:off x="8559376" y="2515986"/>
            <a:ext cx="1054795" cy="289549"/>
          </a:xfrm>
          <a:prstGeom prst="rect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500" b="0" dirty="0" err="1">
                <a:solidFill>
                  <a:schemeClr val="tx1"/>
                </a:solidFill>
                <a:latin typeface="Arial" pitchFamily="34" charset="0"/>
              </a:rPr>
              <a:t>JobSystem</a:t>
            </a:r>
            <a:r>
              <a:rPr lang="en-US" sz="500" b="0" dirty="0">
                <a:solidFill>
                  <a:schemeClr val="tx1"/>
                </a:solidFill>
                <a:latin typeface="Arial" pitchFamily="34" charset="0"/>
              </a:rPr>
              <a:t> Agent for: spawning Spark jobs killing Spark jobs and retrieving logs</a:t>
            </a:r>
            <a:endParaRPr kumimoji="0" 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331D1F9-BCE3-4E29-9E3B-A56E9B511951}"/>
              </a:ext>
            </a:extLst>
          </p:cNvPr>
          <p:cNvSpPr/>
          <p:nvPr/>
        </p:nvSpPr>
        <p:spPr bwMode="auto">
          <a:xfrm>
            <a:off x="8559995" y="2812918"/>
            <a:ext cx="1054175" cy="175721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Port: Y</a:t>
            </a: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C8603913-69FC-4592-BBF6-58073FDE9C32}"/>
              </a:ext>
            </a:extLst>
          </p:cNvPr>
          <p:cNvCxnSpPr>
            <a:cxnSpLocks/>
            <a:stCxn id="171" idx="3"/>
            <a:endCxn id="181" idx="2"/>
          </p:cNvCxnSpPr>
          <p:nvPr/>
        </p:nvCxnSpPr>
        <p:spPr bwMode="auto">
          <a:xfrm flipV="1">
            <a:off x="6727513" y="2988639"/>
            <a:ext cx="2359570" cy="2597260"/>
          </a:xfrm>
          <a:prstGeom prst="bentConnector2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718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276">
            <a:extLst>
              <a:ext uri="{FF2B5EF4-FFF2-40B4-BE49-F238E27FC236}">
                <a16:creationId xmlns:a16="http://schemas.microsoft.com/office/drawing/2014/main" id="{C0A052EE-5CE8-44E2-80A7-CF20FE138FAF}"/>
              </a:ext>
            </a:extLst>
          </p:cNvPr>
          <p:cNvSpPr/>
          <p:nvPr/>
        </p:nvSpPr>
        <p:spPr bwMode="auto">
          <a:xfrm>
            <a:off x="4181817" y="289907"/>
            <a:ext cx="5961094" cy="7212942"/>
          </a:xfrm>
          <a:prstGeom prst="rect">
            <a:avLst/>
          </a:prstGeom>
          <a:solidFill>
            <a:srgbClr val="EBF1D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AWS</a:t>
            </a: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EAAFD982-0228-4B47-85C9-6F1103DA2A5F}"/>
              </a:ext>
            </a:extLst>
          </p:cNvPr>
          <p:cNvGrpSpPr/>
          <p:nvPr/>
        </p:nvGrpSpPr>
        <p:grpSpPr>
          <a:xfrm>
            <a:off x="4401086" y="6443148"/>
            <a:ext cx="5606514" cy="992127"/>
            <a:chOff x="4401086" y="6443148"/>
            <a:chExt cx="5606514" cy="992127"/>
          </a:xfrm>
        </p:grpSpPr>
        <p:sp>
          <p:nvSpPr>
            <p:cNvPr id="287" name="Rectangle: Rounded Corners 286">
              <a:extLst>
                <a:ext uri="{FF2B5EF4-FFF2-40B4-BE49-F238E27FC236}">
                  <a16:creationId xmlns:a16="http://schemas.microsoft.com/office/drawing/2014/main" id="{0751BB17-6B0E-44D0-A9E5-27245F6A72E2}"/>
                </a:ext>
              </a:extLst>
            </p:cNvPr>
            <p:cNvSpPr/>
            <p:nvPr/>
          </p:nvSpPr>
          <p:spPr bwMode="auto">
            <a:xfrm>
              <a:off x="4401086" y="6443148"/>
              <a:ext cx="5606514" cy="992127"/>
            </a:xfrm>
            <a:prstGeom prst="roundRect">
              <a:avLst>
                <a:gd name="adj" fmla="val 794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DMZ VPC</a:t>
              </a:r>
            </a:p>
          </p:txBody>
        </p:sp>
        <p:pic>
          <p:nvPicPr>
            <p:cNvPr id="388" name="Picture 38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2BB88BA-9599-470C-8F2B-7F7C4CC97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1713" y="6453735"/>
              <a:ext cx="389419" cy="213510"/>
            </a:xfrm>
            <a:prstGeom prst="rect">
              <a:avLst/>
            </a:prstGeom>
            <a:solidFill>
              <a:srgbClr val="CADAAA"/>
            </a:solidFill>
            <a:ln w="3175">
              <a:solidFill>
                <a:schemeClr val="tx1"/>
              </a:solidFill>
            </a:ln>
          </p:spPr>
        </p:pic>
      </p:grp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A805205D-9A37-4B5A-8D49-4ED332D002FE}"/>
              </a:ext>
            </a:extLst>
          </p:cNvPr>
          <p:cNvSpPr/>
          <p:nvPr/>
        </p:nvSpPr>
        <p:spPr bwMode="auto">
          <a:xfrm>
            <a:off x="4401086" y="709160"/>
            <a:ext cx="5606514" cy="5607739"/>
          </a:xfrm>
          <a:prstGeom prst="roundRect">
            <a:avLst>
              <a:gd name="adj" fmla="val 1610"/>
            </a:avLst>
          </a:prstGeom>
          <a:solidFill>
            <a:srgbClr val="CADAA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EDM VPC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C02A75-7899-40D5-A46A-909068B1CB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751" y="722821"/>
            <a:ext cx="389419" cy="213510"/>
          </a:xfrm>
          <a:prstGeom prst="rect">
            <a:avLst/>
          </a:prstGeom>
          <a:solidFill>
            <a:srgbClr val="CADAAA"/>
          </a:solidFill>
          <a:ln w="3175">
            <a:solidFill>
              <a:schemeClr val="tx1"/>
            </a:solidFill>
          </a:ln>
        </p:spPr>
      </p:pic>
      <p:sp>
        <p:nvSpPr>
          <p:cNvPr id="357" name="Rectangle: Rounded Corners 356">
            <a:extLst>
              <a:ext uri="{FF2B5EF4-FFF2-40B4-BE49-F238E27FC236}">
                <a16:creationId xmlns:a16="http://schemas.microsoft.com/office/drawing/2014/main" id="{A74C0C7F-45FE-4C0C-8B0B-45C8EA5D9549}"/>
              </a:ext>
            </a:extLst>
          </p:cNvPr>
          <p:cNvSpPr/>
          <p:nvPr/>
        </p:nvSpPr>
        <p:spPr bwMode="auto">
          <a:xfrm>
            <a:off x="4457038" y="1349338"/>
            <a:ext cx="5461662" cy="3590855"/>
          </a:xfrm>
          <a:prstGeom prst="roundRect">
            <a:avLst>
              <a:gd name="adj" fmla="val 2158"/>
            </a:avLst>
          </a:prstGeom>
          <a:solidFill>
            <a:srgbClr val="DCE7C7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EDM Subnet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3866AA9-2D99-43F3-9F35-42C2039725D6}"/>
              </a:ext>
            </a:extLst>
          </p:cNvPr>
          <p:cNvGrpSpPr/>
          <p:nvPr/>
        </p:nvGrpSpPr>
        <p:grpSpPr>
          <a:xfrm>
            <a:off x="195381" y="296307"/>
            <a:ext cx="3935356" cy="7212941"/>
            <a:chOff x="195380" y="296307"/>
            <a:chExt cx="4713424" cy="72129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A483BD-3BF4-4FC3-9982-7CE9FB8519A8}"/>
                </a:ext>
              </a:extLst>
            </p:cNvPr>
            <p:cNvSpPr/>
            <p:nvPr/>
          </p:nvSpPr>
          <p:spPr bwMode="auto">
            <a:xfrm>
              <a:off x="2275685" y="296307"/>
              <a:ext cx="2633119" cy="72129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Network Transport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13A05CDF-C642-4B56-A432-4030E2565099}"/>
                </a:ext>
              </a:extLst>
            </p:cNvPr>
            <p:cNvSpPr/>
            <p:nvPr/>
          </p:nvSpPr>
          <p:spPr bwMode="auto">
            <a:xfrm>
              <a:off x="195380" y="5506341"/>
              <a:ext cx="2080305" cy="28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8976334-6A8B-4205-8A2F-B71BC59FC3E2}"/>
              </a:ext>
            </a:extLst>
          </p:cNvPr>
          <p:cNvSpPr/>
          <p:nvPr/>
        </p:nvSpPr>
        <p:spPr bwMode="auto">
          <a:xfrm>
            <a:off x="195381" y="5827728"/>
            <a:ext cx="1699808" cy="1014650"/>
          </a:xfrm>
          <a:prstGeom prst="rect">
            <a:avLst/>
          </a:prstGeom>
          <a:solidFill>
            <a:srgbClr val="FF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Public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3B7672-496F-4310-9E4D-4917530A6D10}"/>
              </a:ext>
            </a:extLst>
          </p:cNvPr>
          <p:cNvSpPr/>
          <p:nvPr/>
        </p:nvSpPr>
        <p:spPr bwMode="auto">
          <a:xfrm>
            <a:off x="199653" y="296308"/>
            <a:ext cx="1695535" cy="5157010"/>
          </a:xfrm>
          <a:prstGeom prst="rect">
            <a:avLst/>
          </a:prstGeom>
          <a:solidFill>
            <a:srgbClr val="DAE8F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Lazard 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6755A-931A-47A4-AB3E-7B70C962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06" y="744017"/>
            <a:ext cx="261162" cy="4280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9C0956-22A0-4170-8C85-FFD20838173C}"/>
              </a:ext>
            </a:extLst>
          </p:cNvPr>
          <p:cNvSpPr txBox="1"/>
          <p:nvPr/>
        </p:nvSpPr>
        <p:spPr>
          <a:xfrm>
            <a:off x="199653" y="1148314"/>
            <a:ext cx="928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tx1"/>
                </a:solidFill>
              </a:rPr>
              <a:t>EDM Developers</a:t>
            </a:r>
          </a:p>
          <a:p>
            <a:r>
              <a:rPr lang="en-US" sz="500" dirty="0" err="1">
                <a:solidFill>
                  <a:schemeClr val="tx1"/>
                </a:solidFill>
              </a:rPr>
              <a:t>Jupyter</a:t>
            </a:r>
            <a:r>
              <a:rPr lang="en-US" sz="500" dirty="0">
                <a:solidFill>
                  <a:schemeClr val="tx1"/>
                </a:solidFill>
              </a:rPr>
              <a:t> Notebook Users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BDF1566-9B69-40D6-BE9D-17DFCD40D15A}"/>
              </a:ext>
            </a:extLst>
          </p:cNvPr>
          <p:cNvSpPr/>
          <p:nvPr/>
        </p:nvSpPr>
        <p:spPr bwMode="auto">
          <a:xfrm>
            <a:off x="3468590" y="454861"/>
            <a:ext cx="529291" cy="6967202"/>
          </a:xfrm>
          <a:prstGeom prst="roundRect">
            <a:avLst/>
          </a:prstGeom>
          <a:solidFill>
            <a:srgbClr val="F9F2E7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AWS-TGW Transit Gateway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D8FD14-9666-4D9D-97E2-38B3987CC0BA}"/>
              </a:ext>
            </a:extLst>
          </p:cNvPr>
          <p:cNvSpPr/>
          <p:nvPr/>
        </p:nvSpPr>
        <p:spPr bwMode="auto">
          <a:xfrm>
            <a:off x="750315" y="6064504"/>
            <a:ext cx="676669" cy="248439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HTTPS / TCP 8443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E31F5F0-1BF3-4AB8-B03C-4985F15663B3}"/>
              </a:ext>
            </a:extLst>
          </p:cNvPr>
          <p:cNvSpPr/>
          <p:nvPr/>
        </p:nvSpPr>
        <p:spPr bwMode="auto">
          <a:xfrm>
            <a:off x="1071654" y="2095215"/>
            <a:ext cx="770729" cy="149536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HTTPS / TCP 7878</a:t>
            </a:r>
            <a:endParaRPr lang="en-US" sz="500" dirty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E5B06C98-8575-45AF-8E63-34DD8DDAF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06" y="1497490"/>
            <a:ext cx="261162" cy="42801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F20FB33-FD05-4C7C-B9BD-21F3081E4056}"/>
              </a:ext>
            </a:extLst>
          </p:cNvPr>
          <p:cNvSpPr txBox="1"/>
          <p:nvPr/>
        </p:nvSpPr>
        <p:spPr>
          <a:xfrm>
            <a:off x="482424" y="1965930"/>
            <a:ext cx="332181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tx1"/>
                </a:solidFill>
              </a:rPr>
              <a:t>OPS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00213BB-AD91-4232-AF08-016CF6B2463D}"/>
              </a:ext>
            </a:extLst>
          </p:cNvPr>
          <p:cNvSpPr/>
          <p:nvPr/>
        </p:nvSpPr>
        <p:spPr bwMode="auto">
          <a:xfrm>
            <a:off x="6110760" y="6966551"/>
            <a:ext cx="871034" cy="228482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HTTPS / TCP 9010</a:t>
            </a:r>
          </a:p>
          <a:p>
            <a:r>
              <a:rPr lang="en-US" sz="500" dirty="0">
                <a:solidFill>
                  <a:schemeClr val="tx1"/>
                </a:solidFill>
                <a:latin typeface="Arial" pitchFamily="34" charset="0"/>
              </a:rPr>
              <a:t>public facing</a:t>
            </a:r>
            <a:endParaRPr kumimoji="0" lang="en-US" sz="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0866E15-C0D3-4E9C-95E9-9C2BB15C966E}"/>
              </a:ext>
            </a:extLst>
          </p:cNvPr>
          <p:cNvSpPr/>
          <p:nvPr/>
        </p:nvSpPr>
        <p:spPr bwMode="auto">
          <a:xfrm>
            <a:off x="4616577" y="6966551"/>
            <a:ext cx="802501" cy="228482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00" dirty="0">
                <a:solidFill>
                  <a:schemeClr val="tx1"/>
                </a:solidFill>
                <a:latin typeface="Arial" pitchFamily="34" charset="0"/>
              </a:rPr>
              <a:t>HTTPS / </a:t>
            </a: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TCP 9010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00" dirty="0">
                <a:solidFill>
                  <a:schemeClr val="tx1"/>
                </a:solidFill>
                <a:latin typeface="Arial" pitchFamily="34" charset="0"/>
              </a:rPr>
              <a:t>On-prem facing</a:t>
            </a:r>
            <a:endParaRPr kumimoji="0" lang="en-US" sz="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45E6038-9009-4E59-A4F6-B7D8A0725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451" y="2522194"/>
            <a:ext cx="802536" cy="53166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38FCE6D-DDA0-42A9-AC7A-A933A800F998}"/>
              </a:ext>
            </a:extLst>
          </p:cNvPr>
          <p:cNvSpPr txBox="1"/>
          <p:nvPr/>
        </p:nvSpPr>
        <p:spPr>
          <a:xfrm>
            <a:off x="5869421" y="2507220"/>
            <a:ext cx="789263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1"/>
                </a:solidFill>
              </a:rPr>
              <a:t>EMR Master Node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6046020-275E-47C6-932E-1669270D2C90}"/>
              </a:ext>
            </a:extLst>
          </p:cNvPr>
          <p:cNvSpPr/>
          <p:nvPr/>
        </p:nvSpPr>
        <p:spPr bwMode="auto">
          <a:xfrm>
            <a:off x="4475157" y="2645610"/>
            <a:ext cx="1382021" cy="192444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00" dirty="0">
                <a:solidFill>
                  <a:schemeClr val="tx1"/>
                </a:solidFill>
                <a:latin typeface="Arial" pitchFamily="34" charset="0"/>
              </a:rPr>
              <a:t>HTTPS / </a:t>
            </a: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TCP 8088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8F17AE7-AFE8-4A13-B3B8-AEF1DBDF07CF}"/>
              </a:ext>
            </a:extLst>
          </p:cNvPr>
          <p:cNvSpPr/>
          <p:nvPr/>
        </p:nvSpPr>
        <p:spPr bwMode="auto">
          <a:xfrm>
            <a:off x="4470067" y="2877867"/>
            <a:ext cx="1382021" cy="175721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00" dirty="0">
                <a:solidFill>
                  <a:schemeClr val="tx1"/>
                </a:solidFill>
                <a:latin typeface="Arial" pitchFamily="34" charset="0"/>
              </a:rPr>
              <a:t>HTTPS / </a:t>
            </a: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TCP 8042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1B7993-086D-4E11-93AA-291F9FA0CC18}"/>
              </a:ext>
            </a:extLst>
          </p:cNvPr>
          <p:cNvSpPr txBox="1"/>
          <p:nvPr/>
        </p:nvSpPr>
        <p:spPr>
          <a:xfrm>
            <a:off x="5802350" y="2670218"/>
            <a:ext cx="981002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00" dirty="0">
                <a:solidFill>
                  <a:schemeClr val="tx1"/>
                </a:solidFill>
              </a:rPr>
              <a:t>YARN </a:t>
            </a:r>
            <a:r>
              <a:rPr lang="en-US" sz="500" dirty="0" err="1">
                <a:solidFill>
                  <a:schemeClr val="tx1"/>
                </a:solidFill>
              </a:rPr>
              <a:t>ResourceManager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76A1E7-25E2-4CE2-8826-B4539A3B0DC9}"/>
              </a:ext>
            </a:extLst>
          </p:cNvPr>
          <p:cNvSpPr txBox="1"/>
          <p:nvPr/>
        </p:nvSpPr>
        <p:spPr>
          <a:xfrm>
            <a:off x="5794915" y="2885837"/>
            <a:ext cx="981002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00" dirty="0">
                <a:solidFill>
                  <a:schemeClr val="tx1"/>
                </a:solidFill>
              </a:rPr>
              <a:t>YARN </a:t>
            </a:r>
            <a:r>
              <a:rPr lang="en-US" sz="500" dirty="0" err="1">
                <a:solidFill>
                  <a:schemeClr val="tx1"/>
                </a:solidFill>
              </a:rPr>
              <a:t>NodeManager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71AFD4B-CEE4-494C-8B9F-FDE79021F073}"/>
              </a:ext>
            </a:extLst>
          </p:cNvPr>
          <p:cNvSpPr/>
          <p:nvPr/>
        </p:nvSpPr>
        <p:spPr bwMode="auto">
          <a:xfrm>
            <a:off x="4474722" y="1846416"/>
            <a:ext cx="1382021" cy="161583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00" dirty="0">
                <a:solidFill>
                  <a:schemeClr val="tx1"/>
                </a:solidFill>
                <a:latin typeface="Arial" pitchFamily="34" charset="0"/>
              </a:rPr>
              <a:t>HTTPS / </a:t>
            </a: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TCP 8888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20E7F04-AF83-4489-B8B6-1D6AAC6A90CE}"/>
              </a:ext>
            </a:extLst>
          </p:cNvPr>
          <p:cNvSpPr/>
          <p:nvPr/>
        </p:nvSpPr>
        <p:spPr bwMode="auto">
          <a:xfrm>
            <a:off x="4476392" y="2054916"/>
            <a:ext cx="1382021" cy="161583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00" dirty="0">
                <a:solidFill>
                  <a:schemeClr val="tx1"/>
                </a:solidFill>
                <a:latin typeface="Arial" pitchFamily="34" charset="0"/>
              </a:rPr>
              <a:t>HTTPS / </a:t>
            </a: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TCP 20888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C730EF-355C-4097-B569-C96BBC4565AF}"/>
              </a:ext>
            </a:extLst>
          </p:cNvPr>
          <p:cNvSpPr/>
          <p:nvPr/>
        </p:nvSpPr>
        <p:spPr bwMode="auto">
          <a:xfrm>
            <a:off x="4470845" y="2252098"/>
            <a:ext cx="1382021" cy="161583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00" dirty="0">
                <a:solidFill>
                  <a:schemeClr val="tx1"/>
                </a:solidFill>
                <a:latin typeface="Arial" pitchFamily="34" charset="0"/>
              </a:rPr>
              <a:t>HTTPS / </a:t>
            </a: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TCP 9443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3F261BE-55B8-4565-B73B-3C6572D37E9E}"/>
              </a:ext>
            </a:extLst>
          </p:cNvPr>
          <p:cNvCxnSpPr>
            <a:cxnSpLocks/>
            <a:stCxn id="3" idx="3"/>
            <a:endCxn id="126" idx="1"/>
          </p:cNvCxnSpPr>
          <p:nvPr/>
        </p:nvCxnSpPr>
        <p:spPr bwMode="auto">
          <a:xfrm>
            <a:off x="794468" y="958026"/>
            <a:ext cx="267798" cy="1473313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5A0352CF-B2AF-4E91-8D67-C470F0864950}"/>
              </a:ext>
            </a:extLst>
          </p:cNvPr>
          <p:cNvSpPr/>
          <p:nvPr/>
        </p:nvSpPr>
        <p:spPr bwMode="auto">
          <a:xfrm>
            <a:off x="8042269" y="1728158"/>
            <a:ext cx="1696239" cy="1372484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EMR</a:t>
            </a:r>
          </a:p>
        </p:txBody>
      </p:sp>
      <p:sp>
        <p:nvSpPr>
          <p:cNvPr id="1034" name="Cylinder 1033">
            <a:extLst>
              <a:ext uri="{FF2B5EF4-FFF2-40B4-BE49-F238E27FC236}">
                <a16:creationId xmlns:a16="http://schemas.microsoft.com/office/drawing/2014/main" id="{E1E7A450-B659-43ED-A7ED-9531252A5C8A}"/>
              </a:ext>
            </a:extLst>
          </p:cNvPr>
          <p:cNvSpPr/>
          <p:nvPr/>
        </p:nvSpPr>
        <p:spPr bwMode="auto">
          <a:xfrm>
            <a:off x="7804082" y="3683864"/>
            <a:ext cx="755294" cy="836724"/>
          </a:xfrm>
          <a:prstGeom prst="can">
            <a:avLst/>
          </a:prstGeom>
          <a:solidFill>
            <a:srgbClr val="6FA3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Postgres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 pitchFamily="34" charset="0"/>
              </a:rPr>
              <a:t>RDS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Volume-level Encryption &amp; column encryption for sensitive data</a:t>
            </a:r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F6328156-41EF-4527-B75D-1A2B261E5E20}"/>
              </a:ext>
            </a:extLst>
          </p:cNvPr>
          <p:cNvGrpSpPr/>
          <p:nvPr/>
        </p:nvGrpSpPr>
        <p:grpSpPr>
          <a:xfrm>
            <a:off x="6123967" y="805330"/>
            <a:ext cx="738090" cy="289321"/>
            <a:chOff x="6123967" y="383291"/>
            <a:chExt cx="738090" cy="289321"/>
          </a:xfrm>
        </p:grpSpPr>
        <p:pic>
          <p:nvPicPr>
            <p:cNvPr id="1037" name="Picture 103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9B77390-3EC4-4EB6-B1E0-48FA515C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3967" y="383291"/>
              <a:ext cx="289321" cy="289321"/>
            </a:xfrm>
            <a:prstGeom prst="rect">
              <a:avLst/>
            </a:prstGeom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24B32B-C456-4C1A-B28A-1FD324FBE007}"/>
                </a:ext>
              </a:extLst>
            </p:cNvPr>
            <p:cNvSpPr txBox="1"/>
            <p:nvPr/>
          </p:nvSpPr>
          <p:spPr>
            <a:xfrm>
              <a:off x="6337028" y="390985"/>
              <a:ext cx="525029" cy="163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500" dirty="0">
                  <a:solidFill>
                    <a:schemeClr val="tx1"/>
                  </a:solidFill>
                </a:rPr>
                <a:t>AWS KMS</a:t>
              </a:r>
            </a:p>
          </p:txBody>
        </p:sp>
      </p:grp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42B477C3-08FE-478C-8D2A-54917BF70750}"/>
              </a:ext>
            </a:extLst>
          </p:cNvPr>
          <p:cNvSpPr/>
          <p:nvPr/>
        </p:nvSpPr>
        <p:spPr bwMode="auto">
          <a:xfrm>
            <a:off x="8086204" y="1882919"/>
            <a:ext cx="1585335" cy="461583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EMR Cluster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00" dirty="0">
                <a:solidFill>
                  <a:schemeClr val="tx1"/>
                </a:solidFill>
                <a:latin typeface="Arial" pitchFamily="34" charset="0"/>
              </a:rPr>
              <a:t>Service: </a:t>
            </a:r>
            <a:r>
              <a:rPr lang="en-US" sz="500" dirty="0" err="1">
                <a:solidFill>
                  <a:schemeClr val="tx1"/>
                </a:solidFill>
                <a:latin typeface="Arial" pitchFamily="34" charset="0"/>
              </a:rPr>
              <a:t>Jupyter</a:t>
            </a:r>
            <a:r>
              <a:rPr lang="en-US" sz="500" dirty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sz="500" dirty="0" err="1">
                <a:solidFill>
                  <a:schemeClr val="tx1"/>
                </a:solidFill>
                <a:latin typeface="Arial" pitchFamily="34" charset="0"/>
              </a:rPr>
              <a:t>Hbase</a:t>
            </a:r>
            <a:r>
              <a:rPr lang="en-US" sz="500" dirty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sz="500" dirty="0" err="1">
                <a:solidFill>
                  <a:schemeClr val="tx1"/>
                </a:solidFill>
                <a:latin typeface="Arial" pitchFamily="34" charset="0"/>
              </a:rPr>
              <a:t>PySpark</a:t>
            </a:r>
            <a:endParaRPr lang="en-US" sz="500" dirty="0">
              <a:solidFill>
                <a:schemeClr val="tx1"/>
              </a:solidFill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00" dirty="0" err="1">
                <a:solidFill>
                  <a:schemeClr val="tx1"/>
                </a:solidFill>
                <a:latin typeface="Arial" pitchFamily="34" charset="0"/>
              </a:rPr>
              <a:t>ClientMaster</a:t>
            </a:r>
            <a:r>
              <a:rPr lang="en-US" sz="500" dirty="0">
                <a:solidFill>
                  <a:schemeClr val="tx1"/>
                </a:solidFill>
                <a:latin typeface="Arial" pitchFamily="34" charset="0"/>
              </a:rPr>
              <a:t> Spark Data Processing (ETL, MDM)</a:t>
            </a:r>
            <a:endParaRPr kumimoji="0" lang="en-US" sz="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348E0C4B-89EA-4C97-8157-878F38FC55ED}"/>
              </a:ext>
            </a:extLst>
          </p:cNvPr>
          <p:cNvCxnSpPr>
            <a:cxnSpLocks/>
            <a:stCxn id="1034" idx="4"/>
            <a:endCxn id="1037" idx="3"/>
          </p:cNvCxnSpPr>
          <p:nvPr/>
        </p:nvCxnSpPr>
        <p:spPr bwMode="auto">
          <a:xfrm flipH="1" flipV="1">
            <a:off x="6413288" y="949991"/>
            <a:ext cx="2146088" cy="3152235"/>
          </a:xfrm>
          <a:prstGeom prst="bentConnector3">
            <a:avLst>
              <a:gd name="adj1" fmla="val -74268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470F9835-CD6D-4770-A217-BD27E3659412}"/>
              </a:ext>
            </a:extLst>
          </p:cNvPr>
          <p:cNvGrpSpPr/>
          <p:nvPr/>
        </p:nvGrpSpPr>
        <p:grpSpPr>
          <a:xfrm>
            <a:off x="5155042" y="756772"/>
            <a:ext cx="869698" cy="353997"/>
            <a:chOff x="5599523" y="340784"/>
            <a:chExt cx="869698" cy="353997"/>
          </a:xfrm>
        </p:grpSpPr>
        <p:pic>
          <p:nvPicPr>
            <p:cNvPr id="1041" name="Picture 1040" descr="AWS Secrets Manager&#10;">
              <a:extLst>
                <a:ext uri="{FF2B5EF4-FFF2-40B4-BE49-F238E27FC236}">
                  <a16:creationId xmlns:a16="http://schemas.microsoft.com/office/drawing/2014/main" id="{DE93F18B-1785-4C46-BAF9-D5F4B7BDE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9523" y="386466"/>
              <a:ext cx="308315" cy="308315"/>
            </a:xfrm>
            <a:prstGeom prst="rect">
              <a:avLst/>
            </a:prstGeom>
          </p:spPr>
        </p:pic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8F8DACE-4B69-42AB-B449-4CFDBA7B5B95}"/>
                </a:ext>
              </a:extLst>
            </p:cNvPr>
            <p:cNvSpPr txBox="1"/>
            <p:nvPr/>
          </p:nvSpPr>
          <p:spPr>
            <a:xfrm>
              <a:off x="5838672" y="340784"/>
              <a:ext cx="6305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500" dirty="0">
                  <a:solidFill>
                    <a:schemeClr val="tx1"/>
                  </a:solidFill>
                </a:rPr>
                <a:t>AWS Secrets Manager</a:t>
              </a:r>
            </a:p>
          </p:txBody>
        </p:sp>
      </p:grp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1A604321-48CA-405B-A32C-104F07E3443F}"/>
              </a:ext>
            </a:extLst>
          </p:cNvPr>
          <p:cNvCxnSpPr>
            <a:cxnSpLocks/>
            <a:stCxn id="1029" idx="2"/>
            <a:endCxn id="428" idx="0"/>
          </p:cNvCxnSpPr>
          <p:nvPr/>
        </p:nvCxnSpPr>
        <p:spPr bwMode="auto">
          <a:xfrm rot="5400000">
            <a:off x="8326257" y="2956114"/>
            <a:ext cx="419605" cy="708660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DADE4DD8-6800-4A4A-B1F6-A97F8E79A9FC}"/>
              </a:ext>
            </a:extLst>
          </p:cNvPr>
          <p:cNvCxnSpPr>
            <a:cxnSpLocks/>
            <a:stCxn id="404" idx="2"/>
            <a:endCxn id="23" idx="3"/>
          </p:cNvCxnSpPr>
          <p:nvPr/>
        </p:nvCxnSpPr>
        <p:spPr bwMode="auto">
          <a:xfrm rot="5400000">
            <a:off x="6884730" y="2341909"/>
            <a:ext cx="178775" cy="1696239"/>
          </a:xfrm>
          <a:prstGeom prst="bentConnector2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6EE74457-FBCD-405B-8A0D-CC2D9BF2F005}"/>
              </a:ext>
            </a:extLst>
          </p:cNvPr>
          <p:cNvCxnSpPr>
            <a:cxnSpLocks/>
            <a:stCxn id="126" idx="2"/>
            <a:endCxn id="280" idx="1"/>
          </p:cNvCxnSpPr>
          <p:nvPr/>
        </p:nvCxnSpPr>
        <p:spPr bwMode="auto">
          <a:xfrm rot="5400000">
            <a:off x="-1038477" y="4135672"/>
            <a:ext cx="4013597" cy="971794"/>
          </a:xfrm>
          <a:prstGeom prst="bentConnector4">
            <a:avLst>
              <a:gd name="adj1" fmla="val 60541"/>
              <a:gd name="adj2" fmla="val 141619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AF9FAB25-564E-48D7-8828-C040B843CFF5}"/>
              </a:ext>
            </a:extLst>
          </p:cNvPr>
          <p:cNvCxnSpPr>
            <a:cxnSpLocks/>
            <a:stCxn id="126" idx="2"/>
            <a:endCxn id="290" idx="0"/>
          </p:cNvCxnSpPr>
          <p:nvPr/>
        </p:nvCxnSpPr>
        <p:spPr bwMode="auto">
          <a:xfrm rot="5400000">
            <a:off x="934252" y="2444583"/>
            <a:ext cx="349779" cy="690154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30FEE662-A1D9-414C-8249-9559599931B2}"/>
              </a:ext>
            </a:extLst>
          </p:cNvPr>
          <p:cNvSpPr/>
          <p:nvPr/>
        </p:nvSpPr>
        <p:spPr bwMode="auto">
          <a:xfrm>
            <a:off x="482424" y="6475675"/>
            <a:ext cx="638908" cy="305385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00" dirty="0">
                <a:solidFill>
                  <a:schemeClr val="tx1"/>
                </a:solidFill>
                <a:latin typeface="Arial" pitchFamily="34" charset="0"/>
              </a:rPr>
              <a:t>SFTP</a:t>
            </a: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/ TCP 22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21CEBC96-194E-47F3-BEE2-F80773095D0A}"/>
              </a:ext>
            </a:extLst>
          </p:cNvPr>
          <p:cNvSpPr/>
          <p:nvPr/>
        </p:nvSpPr>
        <p:spPr bwMode="auto">
          <a:xfrm>
            <a:off x="510201" y="2964550"/>
            <a:ext cx="507725" cy="306188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00" dirty="0">
                <a:solidFill>
                  <a:schemeClr val="tx1"/>
                </a:solidFill>
                <a:latin typeface="Arial" pitchFamily="34" charset="0"/>
              </a:rPr>
              <a:t>SFTP</a:t>
            </a: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/ TCP 22</a:t>
            </a:r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DE811F88-F329-4985-A13F-7FD2120C35D8}"/>
              </a:ext>
            </a:extLst>
          </p:cNvPr>
          <p:cNvSpPr/>
          <p:nvPr/>
        </p:nvSpPr>
        <p:spPr bwMode="auto">
          <a:xfrm>
            <a:off x="4462016" y="4993217"/>
            <a:ext cx="5456684" cy="966559"/>
          </a:xfrm>
          <a:prstGeom prst="roundRect">
            <a:avLst>
              <a:gd name="adj" fmla="val 7503"/>
            </a:avLst>
          </a:prstGeom>
          <a:solidFill>
            <a:srgbClr val="FFFF8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EC2 Subnet</a:t>
            </a:r>
          </a:p>
        </p:txBody>
      </p: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593AE577-1F4C-4F54-B22E-768DE5330BF1}"/>
              </a:ext>
            </a:extLst>
          </p:cNvPr>
          <p:cNvSpPr/>
          <p:nvPr/>
        </p:nvSpPr>
        <p:spPr bwMode="auto">
          <a:xfrm>
            <a:off x="2048552" y="478963"/>
            <a:ext cx="349036" cy="6956312"/>
          </a:xfrm>
          <a:prstGeom prst="roundRect">
            <a:avLst/>
          </a:prstGeom>
          <a:solidFill>
            <a:srgbClr val="F9F2E7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NLB</a:t>
            </a:r>
          </a:p>
        </p:txBody>
      </p:sp>
      <p:pic>
        <p:nvPicPr>
          <p:cNvPr id="258" name="Picture 257" descr="A picture containing light&#10;&#10;Description automatically generated">
            <a:extLst>
              <a:ext uri="{FF2B5EF4-FFF2-40B4-BE49-F238E27FC236}">
                <a16:creationId xmlns:a16="http://schemas.microsoft.com/office/drawing/2014/main" id="{42EA9202-4146-4F22-BFCC-0110E92B3E6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942" y="561363"/>
            <a:ext cx="307215" cy="307215"/>
          </a:xfrm>
          <a:prstGeom prst="rect">
            <a:avLst/>
          </a:prstGeom>
        </p:spPr>
      </p:pic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B2EB6778-0231-4A06-BF03-33B70C35F9EF}"/>
              </a:ext>
            </a:extLst>
          </p:cNvPr>
          <p:cNvSpPr/>
          <p:nvPr/>
        </p:nvSpPr>
        <p:spPr bwMode="auto">
          <a:xfrm>
            <a:off x="2423305" y="472079"/>
            <a:ext cx="446224" cy="6956311"/>
          </a:xfrm>
          <a:prstGeom prst="roundRect">
            <a:avLst/>
          </a:prstGeom>
          <a:solidFill>
            <a:srgbClr val="F9F2E7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FortiNet</a:t>
            </a:r>
            <a:r>
              <a:rPr kumimoji="0" 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Firewall</a:t>
            </a:r>
          </a:p>
        </p:txBody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0474AB78-DFC3-46A2-B5A8-71C8BC9866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9513" y="544543"/>
            <a:ext cx="298670" cy="358404"/>
          </a:xfrm>
          <a:prstGeom prst="rect">
            <a:avLst/>
          </a:prstGeom>
        </p:spPr>
      </p:pic>
      <p:sp>
        <p:nvSpPr>
          <p:cNvPr id="353" name="Rectangle: Rounded Corners 352">
            <a:extLst>
              <a:ext uri="{FF2B5EF4-FFF2-40B4-BE49-F238E27FC236}">
                <a16:creationId xmlns:a16="http://schemas.microsoft.com/office/drawing/2014/main" id="{75CBAB16-CFEB-4D14-A5E6-8BC97AB816EF}"/>
              </a:ext>
            </a:extLst>
          </p:cNvPr>
          <p:cNvSpPr/>
          <p:nvPr/>
        </p:nvSpPr>
        <p:spPr bwMode="auto">
          <a:xfrm>
            <a:off x="2910820" y="461188"/>
            <a:ext cx="529291" cy="6967202"/>
          </a:xfrm>
          <a:prstGeom prst="roundRect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AWS WAF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>
                <a:solidFill>
                  <a:schemeClr val="tx1"/>
                </a:solidFill>
                <a:latin typeface="Arial" pitchFamily="34" charset="0"/>
              </a:rPr>
              <a:t>(Future)</a:t>
            </a:r>
            <a:endParaRPr kumimoji="0" lang="en-US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67" name="Picture 266" descr="A close up of a sign&#10;&#10;Description automatically generated">
            <a:extLst>
              <a:ext uri="{FF2B5EF4-FFF2-40B4-BE49-F238E27FC236}">
                <a16:creationId xmlns:a16="http://schemas.microsoft.com/office/drawing/2014/main" id="{02337618-CFF0-449A-B82B-30D5F86FD3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40" y="569386"/>
            <a:ext cx="314339" cy="314339"/>
          </a:xfrm>
          <a:prstGeom prst="rect">
            <a:avLst/>
          </a:prstGeom>
        </p:spPr>
      </p:pic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1344B944-F4F1-41B6-9A8F-511C7D6846AC}"/>
              </a:ext>
            </a:extLst>
          </p:cNvPr>
          <p:cNvCxnSpPr>
            <a:cxnSpLocks/>
            <a:stCxn id="126" idx="3"/>
            <a:endCxn id="23" idx="1"/>
          </p:cNvCxnSpPr>
          <p:nvPr/>
        </p:nvCxnSpPr>
        <p:spPr bwMode="auto">
          <a:xfrm>
            <a:off x="1846169" y="2431339"/>
            <a:ext cx="3998934" cy="848077"/>
          </a:xfrm>
          <a:prstGeom prst="bentConnector3">
            <a:avLst>
              <a:gd name="adj1" fmla="val 1746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4" name="Connector: Elbow 383">
            <a:extLst>
              <a:ext uri="{FF2B5EF4-FFF2-40B4-BE49-F238E27FC236}">
                <a16:creationId xmlns:a16="http://schemas.microsoft.com/office/drawing/2014/main" id="{CDB84734-62E1-4E14-A156-62EFBE8E33B6}"/>
              </a:ext>
            </a:extLst>
          </p:cNvPr>
          <p:cNvCxnSpPr>
            <a:cxnSpLocks/>
            <a:stCxn id="126" idx="3"/>
            <a:endCxn id="83" idx="1"/>
          </p:cNvCxnSpPr>
          <p:nvPr/>
        </p:nvCxnSpPr>
        <p:spPr bwMode="auto">
          <a:xfrm>
            <a:off x="1846169" y="2431339"/>
            <a:ext cx="2770408" cy="4649453"/>
          </a:xfrm>
          <a:prstGeom prst="bentConnector3">
            <a:avLst>
              <a:gd name="adj1" fmla="val 80974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7" name="Connector: Elbow 296">
            <a:extLst>
              <a:ext uri="{FF2B5EF4-FFF2-40B4-BE49-F238E27FC236}">
                <a16:creationId xmlns:a16="http://schemas.microsoft.com/office/drawing/2014/main" id="{0F78CF92-7F5C-49C8-A652-29E680909404}"/>
              </a:ext>
            </a:extLst>
          </p:cNvPr>
          <p:cNvCxnSpPr>
            <a:cxnSpLocks/>
            <a:stCxn id="126" idx="2"/>
            <a:endCxn id="203" idx="1"/>
          </p:cNvCxnSpPr>
          <p:nvPr/>
        </p:nvCxnSpPr>
        <p:spPr bwMode="auto">
          <a:xfrm rot="16200000" flipH="1">
            <a:off x="1663318" y="2405671"/>
            <a:ext cx="3008938" cy="3427138"/>
          </a:xfrm>
          <a:prstGeom prst="bentConnector2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71892E2-9293-48AA-8E01-BEA8546BDB72}"/>
              </a:ext>
            </a:extLst>
          </p:cNvPr>
          <p:cNvCxnSpPr>
            <a:cxnSpLocks/>
            <a:stCxn id="3" idx="3"/>
            <a:endCxn id="113" idx="1"/>
          </p:cNvCxnSpPr>
          <p:nvPr/>
        </p:nvCxnSpPr>
        <p:spPr bwMode="auto">
          <a:xfrm>
            <a:off x="794468" y="958026"/>
            <a:ext cx="3676377" cy="1374864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95AA641-1F82-4377-BB06-2CBCC4D448ED}"/>
              </a:ext>
            </a:extLst>
          </p:cNvPr>
          <p:cNvCxnSpPr>
            <a:cxnSpLocks/>
            <a:stCxn id="126" idx="3"/>
            <a:endCxn id="110" idx="1"/>
          </p:cNvCxnSpPr>
          <p:nvPr/>
        </p:nvCxnSpPr>
        <p:spPr bwMode="auto">
          <a:xfrm flipV="1">
            <a:off x="1846169" y="2135708"/>
            <a:ext cx="2630223" cy="295631"/>
          </a:xfrm>
          <a:prstGeom prst="bentConnector3">
            <a:avLst>
              <a:gd name="adj1" fmla="val 26199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90" name="Picture 38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00BE06-12EC-4305-A8C6-2B820939AD7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332" y="6660149"/>
            <a:ext cx="267748" cy="267748"/>
          </a:xfrm>
          <a:prstGeom prst="rect">
            <a:avLst/>
          </a:prstGeom>
        </p:spPr>
      </p:pic>
      <p:sp>
        <p:nvSpPr>
          <p:cNvPr id="404" name="Rectangle 403">
            <a:extLst>
              <a:ext uri="{FF2B5EF4-FFF2-40B4-BE49-F238E27FC236}">
                <a16:creationId xmlns:a16="http://schemas.microsoft.com/office/drawing/2014/main" id="{9784993A-3673-4520-9F8C-C9FB7C2891FF}"/>
              </a:ext>
            </a:extLst>
          </p:cNvPr>
          <p:cNvSpPr/>
          <p:nvPr/>
        </p:nvSpPr>
        <p:spPr bwMode="auto">
          <a:xfrm>
            <a:off x="7602203" y="1728158"/>
            <a:ext cx="440066" cy="137248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EMR FS KMS – Encrypted </a:t>
            </a:r>
            <a:r>
              <a:rPr kumimoji="0" lang="en-US" sz="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FileSystem</a:t>
            </a:r>
            <a:endParaRPr kumimoji="0" lang="en-US" sz="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B73D5043-097B-4B73-8F54-C37385385D0E}"/>
              </a:ext>
            </a:extLst>
          </p:cNvPr>
          <p:cNvCxnSpPr>
            <a:cxnSpLocks/>
            <a:stCxn id="92" idx="3"/>
            <a:endCxn id="174" idx="1"/>
          </p:cNvCxnSpPr>
          <p:nvPr/>
        </p:nvCxnSpPr>
        <p:spPr bwMode="auto">
          <a:xfrm flipV="1">
            <a:off x="6664987" y="2587846"/>
            <a:ext cx="1391342" cy="200181"/>
          </a:xfrm>
          <a:prstGeom prst="bentConnector3">
            <a:avLst>
              <a:gd name="adj1" fmla="val 45451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C636DD29-A095-4F90-A7E6-11520079D1DE}"/>
              </a:ext>
            </a:extLst>
          </p:cNvPr>
          <p:cNvCxnSpPr>
            <a:cxnSpLocks/>
            <a:stCxn id="166" idx="3"/>
            <a:endCxn id="174" idx="1"/>
          </p:cNvCxnSpPr>
          <p:nvPr/>
        </p:nvCxnSpPr>
        <p:spPr bwMode="auto">
          <a:xfrm>
            <a:off x="6556241" y="2329807"/>
            <a:ext cx="1500088" cy="258039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E90FAF38-C75A-4EDE-BFDD-59BBFE25B9B6}"/>
              </a:ext>
            </a:extLst>
          </p:cNvPr>
          <p:cNvCxnSpPr>
            <a:cxnSpLocks/>
            <a:stCxn id="165" idx="3"/>
            <a:endCxn id="174" idx="1"/>
          </p:cNvCxnSpPr>
          <p:nvPr/>
        </p:nvCxnSpPr>
        <p:spPr bwMode="auto">
          <a:xfrm>
            <a:off x="6551146" y="2132408"/>
            <a:ext cx="1505183" cy="455438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A74346C7-92CF-4A7C-918D-2F7F289DD61E}"/>
              </a:ext>
            </a:extLst>
          </p:cNvPr>
          <p:cNvCxnSpPr>
            <a:cxnSpLocks/>
            <a:stCxn id="167" idx="3"/>
            <a:endCxn id="174" idx="1"/>
          </p:cNvCxnSpPr>
          <p:nvPr/>
        </p:nvCxnSpPr>
        <p:spPr bwMode="auto">
          <a:xfrm>
            <a:off x="6546657" y="1926294"/>
            <a:ext cx="1509672" cy="661552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F1AD1B48-C2CF-4043-9581-F10AF4662FB3}"/>
              </a:ext>
            </a:extLst>
          </p:cNvPr>
          <p:cNvCxnSpPr>
            <a:cxnSpLocks/>
            <a:stCxn id="168" idx="3"/>
            <a:endCxn id="174" idx="1"/>
          </p:cNvCxnSpPr>
          <p:nvPr/>
        </p:nvCxnSpPr>
        <p:spPr bwMode="auto">
          <a:xfrm>
            <a:off x="6540521" y="1697785"/>
            <a:ext cx="1515808" cy="890061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AEB7D05-A4E4-406E-8A29-F4889AA0D4BB}"/>
              </a:ext>
            </a:extLst>
          </p:cNvPr>
          <p:cNvGrpSpPr/>
          <p:nvPr/>
        </p:nvGrpSpPr>
        <p:grpSpPr>
          <a:xfrm>
            <a:off x="5677052" y="3138969"/>
            <a:ext cx="1240778" cy="721472"/>
            <a:chOff x="5677052" y="3138969"/>
            <a:chExt cx="1240778" cy="721472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66C3152-CC12-457D-A8E8-35AF6AC01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845103" y="3138969"/>
              <a:ext cx="280894" cy="280894"/>
            </a:xfrm>
            <a:prstGeom prst="rect">
              <a:avLst/>
            </a:prstGeom>
          </p:spPr>
        </p:pic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5BAFCA2C-5DB3-4C7A-90F8-56DE840BB73B}"/>
                </a:ext>
              </a:extLst>
            </p:cNvPr>
            <p:cNvSpPr txBox="1"/>
            <p:nvPr/>
          </p:nvSpPr>
          <p:spPr>
            <a:xfrm>
              <a:off x="5677052" y="3421859"/>
              <a:ext cx="1240778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chemeClr val="tx1"/>
                  </a:solidFill>
                </a:rPr>
                <a:t>Input Data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chemeClr val="tx1"/>
                  </a:solidFill>
                </a:rPr>
                <a:t>Intermediate Processing Data (Parquet format)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chemeClr val="tx1"/>
                  </a:solidFill>
                </a:rPr>
                <a:t>Job Logs</a:t>
              </a:r>
            </a:p>
            <a:p>
              <a:pPr algn="l"/>
              <a:endParaRPr lang="en-US" sz="5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1" name="Connector: Elbow 420">
            <a:extLst>
              <a:ext uri="{FF2B5EF4-FFF2-40B4-BE49-F238E27FC236}">
                <a16:creationId xmlns:a16="http://schemas.microsoft.com/office/drawing/2014/main" id="{C2ED3023-161A-47A9-A29D-9BA010CE9CD7}"/>
              </a:ext>
            </a:extLst>
          </p:cNvPr>
          <p:cNvCxnSpPr>
            <a:cxnSpLocks/>
            <a:stCxn id="126" idx="3"/>
            <a:endCxn id="1041" idx="1"/>
          </p:cNvCxnSpPr>
          <p:nvPr/>
        </p:nvCxnSpPr>
        <p:spPr bwMode="auto">
          <a:xfrm flipV="1">
            <a:off x="1846169" y="956612"/>
            <a:ext cx="3308873" cy="1474727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8" name="Rectangle 427">
            <a:extLst>
              <a:ext uri="{FF2B5EF4-FFF2-40B4-BE49-F238E27FC236}">
                <a16:creationId xmlns:a16="http://schemas.microsoft.com/office/drawing/2014/main" id="{4C021DB4-EE5E-43DD-B68B-9DADE0CCB04F}"/>
              </a:ext>
            </a:extLst>
          </p:cNvPr>
          <p:cNvSpPr/>
          <p:nvPr/>
        </p:nvSpPr>
        <p:spPr bwMode="auto">
          <a:xfrm>
            <a:off x="7804082" y="3520247"/>
            <a:ext cx="755294" cy="197112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TCP 5432 (uses cert)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631535F-F59C-40D2-B6B8-F55025096C3F}"/>
              </a:ext>
            </a:extLst>
          </p:cNvPr>
          <p:cNvGrpSpPr/>
          <p:nvPr/>
        </p:nvGrpSpPr>
        <p:grpSpPr>
          <a:xfrm>
            <a:off x="5495082" y="5155921"/>
            <a:ext cx="841130" cy="442065"/>
            <a:chOff x="7550371" y="5346973"/>
            <a:chExt cx="841130" cy="442065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1F529705-3F8E-4BFF-978F-D1CB8D65CBB6}"/>
                </a:ext>
              </a:extLst>
            </p:cNvPr>
            <p:cNvSpPr/>
            <p:nvPr/>
          </p:nvSpPr>
          <p:spPr bwMode="auto">
            <a:xfrm>
              <a:off x="7603219" y="5348877"/>
              <a:ext cx="767998" cy="440161"/>
            </a:xfrm>
            <a:prstGeom prst="rect">
              <a:avLst/>
            </a:prstGeom>
            <a:solidFill>
              <a:srgbClr val="FFFF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10DB80AE-A562-43F4-AFD6-67E373059FE7}"/>
                </a:ext>
              </a:extLst>
            </p:cNvPr>
            <p:cNvSpPr txBox="1"/>
            <p:nvPr/>
          </p:nvSpPr>
          <p:spPr>
            <a:xfrm>
              <a:off x="7550371" y="5351306"/>
              <a:ext cx="841130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solidFill>
                    <a:schemeClr val="tx1"/>
                  </a:solidFill>
                </a:rPr>
                <a:t>EC2</a:t>
              </a:r>
            </a:p>
          </p:txBody>
        </p:sp>
        <p:pic>
          <p:nvPicPr>
            <p:cNvPr id="256" name="Picture 25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306C6D0-9C88-4B77-B988-F3A389D0E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315" y="5346973"/>
              <a:ext cx="267748" cy="267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5EA95F-781C-4272-9702-0AEFE0C4D5CA}"/>
              </a:ext>
            </a:extLst>
          </p:cNvPr>
          <p:cNvSpPr txBox="1"/>
          <p:nvPr/>
        </p:nvSpPr>
        <p:spPr>
          <a:xfrm>
            <a:off x="3333279" y="0"/>
            <a:ext cx="374277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Server-less Copy between S3 bucket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923FFBE-4AAD-4F7E-BA80-EA35892ABBFD}"/>
              </a:ext>
            </a:extLst>
          </p:cNvPr>
          <p:cNvSpPr/>
          <p:nvPr/>
        </p:nvSpPr>
        <p:spPr bwMode="auto">
          <a:xfrm>
            <a:off x="1137172" y="1239992"/>
            <a:ext cx="701498" cy="155746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HTTPS / TCP 443</a:t>
            </a:r>
            <a:endParaRPr lang="en-US" sz="500" dirty="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19C7708D-9D9E-452A-92CF-79E40C4882D1}"/>
              </a:ext>
            </a:extLst>
          </p:cNvPr>
          <p:cNvCxnSpPr>
            <a:cxnSpLocks/>
            <a:stCxn id="223" idx="0"/>
            <a:endCxn id="428" idx="3"/>
          </p:cNvCxnSpPr>
          <p:nvPr/>
        </p:nvCxnSpPr>
        <p:spPr bwMode="auto">
          <a:xfrm rot="5400000" flipH="1" flipV="1">
            <a:off x="5570086" y="3851067"/>
            <a:ext cx="3221554" cy="2757026"/>
          </a:xfrm>
          <a:prstGeom prst="bentConnector4">
            <a:avLst>
              <a:gd name="adj1" fmla="val 25108"/>
              <a:gd name="adj2" fmla="val 108292"/>
            </a:avLst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4A545F6-2EEA-4EE5-A7D7-5723642B498B}"/>
              </a:ext>
            </a:extLst>
          </p:cNvPr>
          <p:cNvCxnSpPr>
            <a:cxnSpLocks/>
            <a:stCxn id="3" idx="3"/>
            <a:endCxn id="101" idx="1"/>
          </p:cNvCxnSpPr>
          <p:nvPr/>
        </p:nvCxnSpPr>
        <p:spPr bwMode="auto">
          <a:xfrm>
            <a:off x="794468" y="958026"/>
            <a:ext cx="3680688" cy="743534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7255E07-CD5B-476B-8CC0-20A3B8D47327}"/>
              </a:ext>
            </a:extLst>
          </p:cNvPr>
          <p:cNvCxnSpPr>
            <a:cxnSpLocks/>
            <a:stCxn id="3" idx="3"/>
            <a:endCxn id="107" idx="1"/>
          </p:cNvCxnSpPr>
          <p:nvPr/>
        </p:nvCxnSpPr>
        <p:spPr bwMode="auto">
          <a:xfrm>
            <a:off x="794468" y="958026"/>
            <a:ext cx="3680254" cy="969182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1E71325-852B-48DF-A4F8-8D61159E8520}"/>
              </a:ext>
            </a:extLst>
          </p:cNvPr>
          <p:cNvCxnSpPr>
            <a:cxnSpLocks/>
            <a:stCxn id="3" idx="3"/>
            <a:endCxn id="110" idx="1"/>
          </p:cNvCxnSpPr>
          <p:nvPr/>
        </p:nvCxnSpPr>
        <p:spPr bwMode="auto">
          <a:xfrm>
            <a:off x="794468" y="958026"/>
            <a:ext cx="3681924" cy="1177682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3" name="Connector: Elbow 322">
            <a:extLst>
              <a:ext uri="{FF2B5EF4-FFF2-40B4-BE49-F238E27FC236}">
                <a16:creationId xmlns:a16="http://schemas.microsoft.com/office/drawing/2014/main" id="{86714BFA-6EBC-4D1E-AC37-C6A5B3F509C3}"/>
              </a:ext>
            </a:extLst>
          </p:cNvPr>
          <p:cNvCxnSpPr>
            <a:cxnSpLocks/>
            <a:stCxn id="44" idx="3"/>
            <a:endCxn id="68" idx="3"/>
          </p:cNvCxnSpPr>
          <p:nvPr/>
        </p:nvCxnSpPr>
        <p:spPr bwMode="auto">
          <a:xfrm>
            <a:off x="1426984" y="6188724"/>
            <a:ext cx="5554810" cy="892068"/>
          </a:xfrm>
          <a:prstGeom prst="bentConnector3">
            <a:avLst>
              <a:gd name="adj1" fmla="val 104115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267009C-CBF9-4D81-AC64-40618531F4E7}"/>
              </a:ext>
            </a:extLst>
          </p:cNvPr>
          <p:cNvSpPr/>
          <p:nvPr/>
        </p:nvSpPr>
        <p:spPr bwMode="auto">
          <a:xfrm>
            <a:off x="1011249" y="2964551"/>
            <a:ext cx="584628" cy="305385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 err="1">
                <a:solidFill>
                  <a:schemeClr val="tx1"/>
                </a:solidFill>
              </a:rPr>
              <a:t>ClientMaster</a:t>
            </a:r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SFTP Server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A52F1E3-45C1-4B41-A8DD-6DC978E00654}"/>
              </a:ext>
            </a:extLst>
          </p:cNvPr>
          <p:cNvSpPr/>
          <p:nvPr/>
        </p:nvSpPr>
        <p:spPr bwMode="auto">
          <a:xfrm>
            <a:off x="1131267" y="1392684"/>
            <a:ext cx="701497" cy="179681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 err="1">
                <a:solidFill>
                  <a:schemeClr val="tx1"/>
                </a:solidFill>
              </a:rPr>
              <a:t>OpsWise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CFA8EC0-7FC9-4161-8712-7D4557DB3AB9}"/>
              </a:ext>
            </a:extLst>
          </p:cNvPr>
          <p:cNvSpPr/>
          <p:nvPr/>
        </p:nvSpPr>
        <p:spPr bwMode="auto">
          <a:xfrm>
            <a:off x="1128121" y="1572411"/>
            <a:ext cx="704985" cy="155747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HTTPS / TCP 7878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2CF9530-2D1E-42DD-A134-F5B7983B85B3}"/>
              </a:ext>
            </a:extLst>
          </p:cNvPr>
          <p:cNvSpPr/>
          <p:nvPr/>
        </p:nvSpPr>
        <p:spPr bwMode="auto">
          <a:xfrm>
            <a:off x="1062266" y="2247907"/>
            <a:ext cx="783903" cy="366864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500" dirty="0" err="1">
                <a:solidFill>
                  <a:schemeClr val="tx1"/>
                </a:solidFill>
              </a:rPr>
              <a:t>FileManager</a:t>
            </a:r>
            <a:endParaRPr lang="en-US" sz="500" dirty="0">
              <a:solidFill>
                <a:schemeClr val="tx1"/>
              </a:solidFill>
            </a:endParaRPr>
          </a:p>
          <a:p>
            <a:endParaRPr lang="en-US" sz="500" dirty="0">
              <a:solidFill>
                <a:schemeClr val="tx1"/>
              </a:solidFill>
            </a:endParaRPr>
          </a:p>
          <a:p>
            <a:r>
              <a:rPr lang="en-US" sz="500" dirty="0">
                <a:solidFill>
                  <a:schemeClr val="tx1"/>
                </a:solidFill>
              </a:rPr>
              <a:t>Get/put data from/to databases/SFTP</a:t>
            </a:r>
          </a:p>
          <a:p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3DAAFC7F-6248-4457-A022-ED68EEBD0C86}"/>
              </a:ext>
            </a:extLst>
          </p:cNvPr>
          <p:cNvCxnSpPr>
            <a:cxnSpLocks/>
            <a:stCxn id="126" idx="3"/>
            <a:endCxn id="1037" idx="1"/>
          </p:cNvCxnSpPr>
          <p:nvPr/>
        </p:nvCxnSpPr>
        <p:spPr bwMode="auto">
          <a:xfrm flipV="1">
            <a:off x="1846169" y="949991"/>
            <a:ext cx="4277798" cy="1481348"/>
          </a:xfrm>
          <a:prstGeom prst="bentConnector3">
            <a:avLst>
              <a:gd name="adj1" fmla="val 16128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C92D926-7021-43A7-8F04-2C18A0E22F19}"/>
              </a:ext>
            </a:extLst>
          </p:cNvPr>
          <p:cNvCxnSpPr>
            <a:cxnSpLocks/>
            <a:stCxn id="51" idx="0"/>
            <a:endCxn id="123" idx="2"/>
          </p:cNvCxnSpPr>
          <p:nvPr/>
        </p:nvCxnSpPr>
        <p:spPr bwMode="auto">
          <a:xfrm rot="5400000" flipH="1" flipV="1">
            <a:off x="1285288" y="1899890"/>
            <a:ext cx="367057" cy="23595"/>
          </a:xfrm>
          <a:prstGeom prst="bentConnector3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B21FEA7-AC8A-47B9-A048-142720237738}"/>
              </a:ext>
            </a:extLst>
          </p:cNvPr>
          <p:cNvSpPr/>
          <p:nvPr/>
        </p:nvSpPr>
        <p:spPr bwMode="auto">
          <a:xfrm>
            <a:off x="1121333" y="6475675"/>
            <a:ext cx="536063" cy="313027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500" dirty="0" err="1">
                <a:solidFill>
                  <a:schemeClr val="tx1"/>
                </a:solidFill>
              </a:rPr>
              <a:t>SalesVision</a:t>
            </a:r>
            <a:endParaRPr lang="en-US" sz="500" dirty="0">
              <a:solidFill>
                <a:schemeClr val="tx1"/>
              </a:solidFill>
            </a:endParaRPr>
          </a:p>
          <a:p>
            <a:r>
              <a:rPr lang="en-US" sz="500" dirty="0">
                <a:solidFill>
                  <a:schemeClr val="tx1"/>
                </a:solidFill>
              </a:rPr>
              <a:t>SFTP Server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C6D601B4-44E7-466F-86C1-8730AD900AF7}"/>
              </a:ext>
            </a:extLst>
          </p:cNvPr>
          <p:cNvCxnSpPr>
            <a:cxnSpLocks/>
            <a:stCxn id="54" idx="3"/>
            <a:endCxn id="121" idx="1"/>
          </p:cNvCxnSpPr>
          <p:nvPr/>
        </p:nvCxnSpPr>
        <p:spPr bwMode="auto">
          <a:xfrm flipV="1">
            <a:off x="794468" y="1482525"/>
            <a:ext cx="336799" cy="228974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4111C35-7C19-4906-A76B-ADCCC6F52566}"/>
              </a:ext>
            </a:extLst>
          </p:cNvPr>
          <p:cNvSpPr/>
          <p:nvPr/>
        </p:nvSpPr>
        <p:spPr bwMode="auto">
          <a:xfrm>
            <a:off x="5849649" y="2051821"/>
            <a:ext cx="701497" cy="161174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500" dirty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A8BE63A-6E00-47B7-9EFF-F3B353A85985}"/>
              </a:ext>
            </a:extLst>
          </p:cNvPr>
          <p:cNvSpPr/>
          <p:nvPr/>
        </p:nvSpPr>
        <p:spPr bwMode="auto">
          <a:xfrm>
            <a:off x="5854744" y="2252267"/>
            <a:ext cx="701497" cy="155080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500" dirty="0" err="1">
                <a:solidFill>
                  <a:schemeClr val="tx1"/>
                </a:solidFill>
              </a:rPr>
              <a:t>Jupyter</a:t>
            </a:r>
            <a:r>
              <a:rPr lang="en-US" sz="500" dirty="0">
                <a:solidFill>
                  <a:schemeClr val="tx1"/>
                </a:solidFill>
              </a:rPr>
              <a:t> Hub - EMR</a:t>
            </a:r>
          </a:p>
          <a:p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8EDC74D-263E-4013-8A77-63AEDE04EFD2}"/>
              </a:ext>
            </a:extLst>
          </p:cNvPr>
          <p:cNvSpPr/>
          <p:nvPr/>
        </p:nvSpPr>
        <p:spPr bwMode="auto">
          <a:xfrm>
            <a:off x="5845160" y="1847135"/>
            <a:ext cx="701497" cy="158317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500" dirty="0">
                <a:solidFill>
                  <a:schemeClr val="tx1"/>
                </a:solidFill>
              </a:rPr>
              <a:t>Hue </a:t>
            </a:r>
            <a:r>
              <a:rPr lang="en-US" sz="500" dirty="0" err="1">
                <a:solidFill>
                  <a:schemeClr val="tx1"/>
                </a:solidFill>
              </a:rPr>
              <a:t>Mgmt</a:t>
            </a:r>
            <a:endParaRPr lang="en-US" sz="500" dirty="0">
              <a:solidFill>
                <a:schemeClr val="tx1"/>
              </a:solidFill>
            </a:endParaRPr>
          </a:p>
          <a:p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B80E037A-FE1F-4879-AE04-E3C1896E5428}"/>
              </a:ext>
            </a:extLst>
          </p:cNvPr>
          <p:cNvSpPr/>
          <p:nvPr/>
        </p:nvSpPr>
        <p:spPr bwMode="auto">
          <a:xfrm>
            <a:off x="5839024" y="1615820"/>
            <a:ext cx="701497" cy="163930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500" dirty="0">
                <a:solidFill>
                  <a:schemeClr val="tx1"/>
                </a:solidFill>
              </a:rPr>
              <a:t>Hadoop HDFS </a:t>
            </a:r>
            <a:r>
              <a:rPr lang="en-US" sz="500" dirty="0" err="1">
                <a:solidFill>
                  <a:schemeClr val="tx1"/>
                </a:solidFill>
              </a:rPr>
              <a:t>Mgmt</a:t>
            </a:r>
            <a:endParaRPr lang="en-US" sz="500" dirty="0">
              <a:solidFill>
                <a:schemeClr val="tx1"/>
              </a:solidFill>
            </a:endParaRPr>
          </a:p>
          <a:p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75ECEBF-20A5-4846-B4B3-A177FB131021}"/>
              </a:ext>
            </a:extLst>
          </p:cNvPr>
          <p:cNvSpPr/>
          <p:nvPr/>
        </p:nvSpPr>
        <p:spPr bwMode="auto">
          <a:xfrm>
            <a:off x="4475156" y="1620768"/>
            <a:ext cx="1382021" cy="161583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00" dirty="0">
                <a:solidFill>
                  <a:schemeClr val="tx1"/>
                </a:solidFill>
                <a:latin typeface="Arial" pitchFamily="34" charset="0"/>
              </a:rPr>
              <a:t>HTTPS / </a:t>
            </a: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TCP 50070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DA6EA58-3ABB-41F2-BFF4-112571A6BA77}"/>
              </a:ext>
            </a:extLst>
          </p:cNvPr>
          <p:cNvSpPr/>
          <p:nvPr/>
        </p:nvSpPr>
        <p:spPr bwMode="auto">
          <a:xfrm>
            <a:off x="4473894" y="3825826"/>
            <a:ext cx="1382021" cy="175721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00" dirty="0">
                <a:solidFill>
                  <a:schemeClr val="tx1"/>
                </a:solidFill>
                <a:latin typeface="Arial" pitchFamily="34" charset="0"/>
              </a:rPr>
              <a:t>HTTPS / </a:t>
            </a: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TCP 8888</a:t>
            </a: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3EFEFAA0-F275-44C9-B1EE-C157A102626D}"/>
              </a:ext>
            </a:extLst>
          </p:cNvPr>
          <p:cNvCxnSpPr>
            <a:cxnSpLocks/>
            <a:stCxn id="194" idx="3"/>
            <a:endCxn id="1034" idx="2"/>
          </p:cNvCxnSpPr>
          <p:nvPr/>
        </p:nvCxnSpPr>
        <p:spPr bwMode="auto">
          <a:xfrm flipV="1">
            <a:off x="6565910" y="4102226"/>
            <a:ext cx="1238172" cy="217819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86" name="Picture 185">
            <a:extLst>
              <a:ext uri="{FF2B5EF4-FFF2-40B4-BE49-F238E27FC236}">
                <a16:creationId xmlns:a16="http://schemas.microsoft.com/office/drawing/2014/main" id="{875C1A15-2F87-4911-93BB-910E1D442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66" y="3307106"/>
            <a:ext cx="261162" cy="428017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CC49C69D-11E4-46E7-8F08-D8B8D47781B2}"/>
              </a:ext>
            </a:extLst>
          </p:cNvPr>
          <p:cNvSpPr txBox="1"/>
          <p:nvPr/>
        </p:nvSpPr>
        <p:spPr>
          <a:xfrm>
            <a:off x="433115" y="3707812"/>
            <a:ext cx="4910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tx1"/>
                </a:solidFill>
              </a:rPr>
              <a:t>Data Stewards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F3ECEB0-01EB-4C4D-B64C-20C15E6BAC91}"/>
              </a:ext>
            </a:extLst>
          </p:cNvPr>
          <p:cNvSpPr/>
          <p:nvPr/>
        </p:nvSpPr>
        <p:spPr bwMode="auto">
          <a:xfrm>
            <a:off x="4483613" y="4027366"/>
            <a:ext cx="1362445" cy="175721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00" dirty="0">
                <a:solidFill>
                  <a:schemeClr val="tx1"/>
                </a:solidFill>
                <a:latin typeface="Arial" pitchFamily="34" charset="0"/>
              </a:rPr>
              <a:t>HTTPS / </a:t>
            </a: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TCP 8000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4E2B46F-111D-41D4-BB07-A45E72533DF2}"/>
              </a:ext>
            </a:extLst>
          </p:cNvPr>
          <p:cNvSpPr/>
          <p:nvPr/>
        </p:nvSpPr>
        <p:spPr bwMode="auto">
          <a:xfrm>
            <a:off x="4470936" y="4231468"/>
            <a:ext cx="1382021" cy="175721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00" dirty="0">
                <a:solidFill>
                  <a:schemeClr val="tx1"/>
                </a:solidFill>
                <a:latin typeface="Arial" pitchFamily="34" charset="0"/>
              </a:rPr>
              <a:t>HTTPS / </a:t>
            </a: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TCP 8001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57A2C65-5119-46D2-8993-64FC5530A6C3}"/>
              </a:ext>
            </a:extLst>
          </p:cNvPr>
          <p:cNvSpPr/>
          <p:nvPr/>
        </p:nvSpPr>
        <p:spPr bwMode="auto">
          <a:xfrm>
            <a:off x="4480366" y="4448070"/>
            <a:ext cx="1382021" cy="175721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00" dirty="0">
                <a:solidFill>
                  <a:schemeClr val="tx1"/>
                </a:solidFill>
                <a:latin typeface="Arial" pitchFamily="34" charset="0"/>
              </a:rPr>
              <a:t>HTTPS / </a:t>
            </a: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TCP </a:t>
            </a:r>
            <a:r>
              <a:rPr lang="en-US" sz="500" dirty="0">
                <a:solidFill>
                  <a:schemeClr val="tx1"/>
                </a:solidFill>
                <a:latin typeface="Arial" pitchFamily="34" charset="0"/>
              </a:rPr>
              <a:t>19999</a:t>
            </a:r>
            <a:endParaRPr kumimoji="0" lang="en-US" sz="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22AF36A-AC80-4DDB-95FF-9146B2C11968}"/>
              </a:ext>
            </a:extLst>
          </p:cNvPr>
          <p:cNvSpPr/>
          <p:nvPr/>
        </p:nvSpPr>
        <p:spPr bwMode="auto">
          <a:xfrm>
            <a:off x="5843220" y="3828960"/>
            <a:ext cx="720252" cy="173923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500" dirty="0">
                <a:solidFill>
                  <a:schemeClr val="tx1"/>
                </a:solidFill>
              </a:rPr>
              <a:t>Talend tac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8A84120-8D60-4782-BC4E-57626AF94B88}"/>
              </a:ext>
            </a:extLst>
          </p:cNvPr>
          <p:cNvSpPr/>
          <p:nvPr/>
        </p:nvSpPr>
        <p:spPr bwMode="auto">
          <a:xfrm>
            <a:off x="5849650" y="4030598"/>
            <a:ext cx="713822" cy="173923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500" dirty="0">
                <a:solidFill>
                  <a:schemeClr val="tx1"/>
                </a:solidFill>
              </a:rPr>
              <a:t>Talend executor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36AC827-904D-4BC4-A190-0F4316D7FF0A}"/>
              </a:ext>
            </a:extLst>
          </p:cNvPr>
          <p:cNvSpPr/>
          <p:nvPr/>
        </p:nvSpPr>
        <p:spPr bwMode="auto">
          <a:xfrm>
            <a:off x="5852088" y="4232568"/>
            <a:ext cx="713822" cy="174953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500" dirty="0">
                <a:solidFill>
                  <a:schemeClr val="tx1"/>
                </a:solidFill>
              </a:rPr>
              <a:t>Talend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B2DB162-47E8-4112-AFD7-D8C5DA9D7073}"/>
              </a:ext>
            </a:extLst>
          </p:cNvPr>
          <p:cNvSpPr/>
          <p:nvPr/>
        </p:nvSpPr>
        <p:spPr bwMode="auto">
          <a:xfrm>
            <a:off x="5860614" y="4446237"/>
            <a:ext cx="713822" cy="210264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500" dirty="0">
                <a:solidFill>
                  <a:schemeClr val="tx1"/>
                </a:solidFill>
              </a:rPr>
              <a:t>Talend data stewardship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098F1117-F4D5-4D0B-B4C0-801A8548454A}"/>
              </a:ext>
            </a:extLst>
          </p:cNvPr>
          <p:cNvCxnSpPr>
            <a:cxnSpLocks/>
            <a:stCxn id="186" idx="3"/>
            <a:endCxn id="191" idx="1"/>
          </p:cNvCxnSpPr>
          <p:nvPr/>
        </p:nvCxnSpPr>
        <p:spPr bwMode="auto">
          <a:xfrm>
            <a:off x="807428" y="3521115"/>
            <a:ext cx="3672938" cy="1014816"/>
          </a:xfrm>
          <a:prstGeom prst="bentConnector3">
            <a:avLst>
              <a:gd name="adj1" fmla="val 25679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ACD2665-90A5-4577-9F57-66E2EC29289A}"/>
              </a:ext>
            </a:extLst>
          </p:cNvPr>
          <p:cNvSpPr/>
          <p:nvPr/>
        </p:nvSpPr>
        <p:spPr bwMode="auto">
          <a:xfrm>
            <a:off x="4881356" y="5535848"/>
            <a:ext cx="771318" cy="175721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Port: X</a:t>
            </a:r>
          </a:p>
        </p:txBody>
      </p:sp>
      <p:sp>
        <p:nvSpPr>
          <p:cNvPr id="204" name="Cylinder 203">
            <a:extLst>
              <a:ext uri="{FF2B5EF4-FFF2-40B4-BE49-F238E27FC236}">
                <a16:creationId xmlns:a16="http://schemas.microsoft.com/office/drawing/2014/main" id="{0BDDCCE6-6840-4901-B767-636821B1115E}"/>
              </a:ext>
            </a:extLst>
          </p:cNvPr>
          <p:cNvSpPr/>
          <p:nvPr/>
        </p:nvSpPr>
        <p:spPr bwMode="auto">
          <a:xfrm>
            <a:off x="851664" y="4005074"/>
            <a:ext cx="463767" cy="317782"/>
          </a:xfrm>
          <a:prstGeom prst="can">
            <a:avLst/>
          </a:prstGeom>
          <a:solidFill>
            <a:srgbClr val="6FA3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Sybase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 pitchFamily="34" charset="0"/>
              </a:rPr>
              <a:t>AMG</a:t>
            </a:r>
            <a:endParaRPr kumimoji="0" lang="en-US" sz="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6" name="Cylinder 205">
            <a:extLst>
              <a:ext uri="{FF2B5EF4-FFF2-40B4-BE49-F238E27FC236}">
                <a16:creationId xmlns:a16="http://schemas.microsoft.com/office/drawing/2014/main" id="{7AD1D811-B0CD-4006-801C-278BB534577D}"/>
              </a:ext>
            </a:extLst>
          </p:cNvPr>
          <p:cNvSpPr/>
          <p:nvPr/>
        </p:nvSpPr>
        <p:spPr bwMode="auto">
          <a:xfrm>
            <a:off x="850012" y="4380424"/>
            <a:ext cx="463767" cy="317782"/>
          </a:xfrm>
          <a:prstGeom prst="can">
            <a:avLst/>
          </a:prstGeom>
          <a:solidFill>
            <a:srgbClr val="6FA3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Oracle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 pitchFamily="34" charset="0"/>
              </a:rPr>
              <a:t>AMG</a:t>
            </a:r>
            <a:endParaRPr kumimoji="0" lang="en-US" sz="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27DFEFF-774E-4589-9D2C-38E75704526F}"/>
              </a:ext>
            </a:extLst>
          </p:cNvPr>
          <p:cNvSpPr/>
          <p:nvPr/>
        </p:nvSpPr>
        <p:spPr bwMode="auto">
          <a:xfrm>
            <a:off x="272704" y="4037377"/>
            <a:ext cx="574506" cy="230832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TCP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95F62B3-20BD-443D-ACC0-58E6F0C207B6}"/>
              </a:ext>
            </a:extLst>
          </p:cNvPr>
          <p:cNvSpPr/>
          <p:nvPr/>
        </p:nvSpPr>
        <p:spPr bwMode="auto">
          <a:xfrm>
            <a:off x="273688" y="4420976"/>
            <a:ext cx="571625" cy="250506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TCP 1501</a:t>
            </a:r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B96C347B-0A34-470A-BF3B-A134125C51A4}"/>
              </a:ext>
            </a:extLst>
          </p:cNvPr>
          <p:cNvCxnSpPr>
            <a:cxnSpLocks/>
            <a:stCxn id="126" idx="2"/>
            <a:endCxn id="211" idx="1"/>
          </p:cNvCxnSpPr>
          <p:nvPr/>
        </p:nvCxnSpPr>
        <p:spPr bwMode="auto">
          <a:xfrm rot="5400000">
            <a:off x="-101776" y="2990235"/>
            <a:ext cx="1931458" cy="1180530"/>
          </a:xfrm>
          <a:prstGeom prst="bentConnector4">
            <a:avLst>
              <a:gd name="adj1" fmla="val 66787"/>
              <a:gd name="adj2" fmla="val 111023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EB9B0F46-C7C4-4E23-98D4-293BE85FAB43}"/>
              </a:ext>
            </a:extLst>
          </p:cNvPr>
          <p:cNvSpPr/>
          <p:nvPr/>
        </p:nvSpPr>
        <p:spPr bwMode="auto">
          <a:xfrm>
            <a:off x="5089677" y="7800373"/>
            <a:ext cx="568695" cy="173504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FX Conversion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F0D3F4F-01AF-48C7-B0FB-1A3ED13637B1}"/>
              </a:ext>
            </a:extLst>
          </p:cNvPr>
          <p:cNvSpPr/>
          <p:nvPr/>
        </p:nvSpPr>
        <p:spPr bwMode="auto">
          <a:xfrm>
            <a:off x="5410488" y="6840357"/>
            <a:ext cx="783723" cy="399604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500" dirty="0">
                <a:solidFill>
                  <a:schemeClr val="tx1"/>
                </a:solidFill>
              </a:rPr>
              <a:t>EC2 Flask Web Server</a:t>
            </a:r>
          </a:p>
          <a:p>
            <a:pPr algn="l"/>
            <a:r>
              <a:rPr lang="en-US" sz="500" dirty="0">
                <a:solidFill>
                  <a:schemeClr val="tx1"/>
                </a:solidFill>
              </a:rPr>
              <a:t>CM API Server</a:t>
            </a:r>
          </a:p>
          <a:p>
            <a:pPr algn="l"/>
            <a:endParaRPr lang="en-US" sz="500" dirty="0">
              <a:solidFill>
                <a:schemeClr val="tx1"/>
              </a:solidFill>
            </a:endParaRPr>
          </a:p>
          <a:p>
            <a:pPr algn="l"/>
            <a:r>
              <a:rPr lang="en-US" sz="500" dirty="0" err="1">
                <a:solidFill>
                  <a:schemeClr val="tx1"/>
                </a:solidFill>
              </a:rPr>
              <a:t>ClientMaster</a:t>
            </a:r>
            <a:r>
              <a:rPr lang="en-US" sz="500" dirty="0">
                <a:solidFill>
                  <a:schemeClr val="tx1"/>
                </a:solidFill>
              </a:rPr>
              <a:t> export / import &lt;-&gt; </a:t>
            </a:r>
            <a:r>
              <a:rPr lang="en-US" sz="500" dirty="0" err="1">
                <a:solidFill>
                  <a:schemeClr val="tx1"/>
                </a:solidFill>
              </a:rPr>
              <a:t>SalesForce</a:t>
            </a:r>
            <a:endParaRPr lang="en-US" sz="500" dirty="0">
              <a:solidFill>
                <a:schemeClr val="tx1"/>
              </a:solidFill>
            </a:endParaRPr>
          </a:p>
          <a:p>
            <a:endParaRPr lang="en-US" sz="500" dirty="0">
              <a:solidFill>
                <a:schemeClr val="tx1"/>
              </a:solidFill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769E9ADC-E890-4CE6-8A7E-70E1A717D3B4}"/>
              </a:ext>
            </a:extLst>
          </p:cNvPr>
          <p:cNvCxnSpPr>
            <a:cxnSpLocks/>
            <a:stCxn id="223" idx="0"/>
            <a:endCxn id="23" idx="3"/>
          </p:cNvCxnSpPr>
          <p:nvPr/>
        </p:nvCxnSpPr>
        <p:spPr bwMode="auto">
          <a:xfrm rot="5400000" flipH="1" flipV="1">
            <a:off x="4183703" y="4898064"/>
            <a:ext cx="3560941" cy="323647"/>
          </a:xfrm>
          <a:prstGeom prst="bentConnector4">
            <a:avLst>
              <a:gd name="adj1" fmla="val 19386"/>
              <a:gd name="adj2" fmla="val 335804"/>
            </a:avLst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DC61C045-A154-4139-8328-E392DA6FBF86}"/>
              </a:ext>
            </a:extLst>
          </p:cNvPr>
          <p:cNvCxnSpPr>
            <a:cxnSpLocks/>
            <a:stCxn id="223" idx="0"/>
            <a:endCxn id="1041" idx="2"/>
          </p:cNvCxnSpPr>
          <p:nvPr/>
        </p:nvCxnSpPr>
        <p:spPr bwMode="auto">
          <a:xfrm rot="16200000" flipV="1">
            <a:off x="2690981" y="3728988"/>
            <a:ext cx="5729588" cy="493150"/>
          </a:xfrm>
          <a:prstGeom prst="bentConnector3">
            <a:avLst>
              <a:gd name="adj1" fmla="val 12925"/>
            </a:avLst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00575BDB-B0D1-4CBF-83A2-04FC3FAEAC01}"/>
              </a:ext>
            </a:extLst>
          </p:cNvPr>
          <p:cNvSpPr/>
          <p:nvPr/>
        </p:nvSpPr>
        <p:spPr bwMode="auto">
          <a:xfrm>
            <a:off x="1935872" y="6168090"/>
            <a:ext cx="518908" cy="228482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TCP 443 -&gt; 9010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01ED99CF-4789-4759-A790-BD1342131952}"/>
              </a:ext>
            </a:extLst>
          </p:cNvPr>
          <p:cNvSpPr/>
          <p:nvPr/>
        </p:nvSpPr>
        <p:spPr bwMode="auto">
          <a:xfrm>
            <a:off x="235730" y="6065740"/>
            <a:ext cx="514584" cy="247203"/>
          </a:xfrm>
          <a:prstGeom prst="rect">
            <a:avLst/>
          </a:prstGeom>
          <a:solidFill>
            <a:srgbClr val="FCEBD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500" dirty="0" err="1">
                <a:solidFill>
                  <a:schemeClr val="tx1"/>
                </a:solidFill>
              </a:rPr>
              <a:t>SalesForce</a:t>
            </a:r>
            <a:endParaRPr lang="en-US" sz="500" dirty="0">
              <a:solidFill>
                <a:schemeClr val="tx1"/>
              </a:solidFill>
            </a:endParaRPr>
          </a:p>
        </p:txBody>
      </p: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0A6A9C52-32C9-473C-B258-BAA7CDC93282}"/>
              </a:ext>
            </a:extLst>
          </p:cNvPr>
          <p:cNvCxnSpPr>
            <a:cxnSpLocks/>
            <a:stCxn id="223" idx="2"/>
            <a:endCxn id="209" idx="1"/>
          </p:cNvCxnSpPr>
          <p:nvPr/>
        </p:nvCxnSpPr>
        <p:spPr bwMode="auto">
          <a:xfrm rot="5400000" flipH="1">
            <a:off x="1493943" y="2931554"/>
            <a:ext cx="3087168" cy="5529646"/>
          </a:xfrm>
          <a:prstGeom prst="bentConnector4">
            <a:avLst>
              <a:gd name="adj1" fmla="val -23354"/>
              <a:gd name="adj2" fmla="val 104262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3" name="Picture 132" descr="A picture containing light&#10;&#10;Description automatically generated">
            <a:extLst>
              <a:ext uri="{FF2B5EF4-FFF2-40B4-BE49-F238E27FC236}">
                <a16:creationId xmlns:a16="http://schemas.microsoft.com/office/drawing/2014/main" id="{6CAB8970-9DBB-4CF3-A331-DB74E9B5FF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57" y="5228839"/>
            <a:ext cx="307215" cy="307215"/>
          </a:xfrm>
          <a:prstGeom prst="rect">
            <a:avLst/>
          </a:prstGeom>
        </p:spPr>
      </p:pic>
      <p:sp>
        <p:nvSpPr>
          <p:cNvPr id="171" name="Rectangle 170">
            <a:extLst>
              <a:ext uri="{FF2B5EF4-FFF2-40B4-BE49-F238E27FC236}">
                <a16:creationId xmlns:a16="http://schemas.microsoft.com/office/drawing/2014/main" id="{DDD8919C-4952-4DE1-802A-052DF9B68802}"/>
              </a:ext>
            </a:extLst>
          </p:cNvPr>
          <p:cNvSpPr/>
          <p:nvPr/>
        </p:nvSpPr>
        <p:spPr bwMode="auto">
          <a:xfrm>
            <a:off x="5652674" y="5290084"/>
            <a:ext cx="1074839" cy="591630"/>
          </a:xfrm>
          <a:prstGeom prst="rect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500" b="0" dirty="0" err="1">
                <a:solidFill>
                  <a:schemeClr val="tx1"/>
                </a:solidFill>
                <a:latin typeface="Arial" pitchFamily="34" charset="0"/>
              </a:rPr>
              <a:t>JobSystem</a:t>
            </a:r>
            <a:r>
              <a:rPr lang="en-US" sz="500" b="0" dirty="0">
                <a:solidFill>
                  <a:schemeClr val="tx1"/>
                </a:solidFill>
                <a:latin typeface="Arial" pitchFamily="34" charset="0"/>
              </a:rPr>
              <a:t> Agent for: spawning Spark jobs killing Spark jobs and retrieving logs</a:t>
            </a:r>
            <a:endParaRPr kumimoji="0" 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E41B160-BFBE-4B64-A158-C30D6226F72A}"/>
              </a:ext>
            </a:extLst>
          </p:cNvPr>
          <p:cNvSpPr txBox="1"/>
          <p:nvPr/>
        </p:nvSpPr>
        <p:spPr>
          <a:xfrm>
            <a:off x="5625177" y="5292513"/>
            <a:ext cx="841130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tx1"/>
                </a:solidFill>
              </a:rPr>
              <a:t>EC2</a:t>
            </a:r>
          </a:p>
        </p:txBody>
      </p:sp>
      <p:pic>
        <p:nvPicPr>
          <p:cNvPr id="173" name="Picture 17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7B7EC61-E2AA-44E4-B666-5812BF0D387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053" y="5288180"/>
            <a:ext cx="267748" cy="267748"/>
          </a:xfrm>
          <a:prstGeom prst="rect">
            <a:avLst/>
          </a:prstGeom>
        </p:spPr>
      </p:pic>
      <p:pic>
        <p:nvPicPr>
          <p:cNvPr id="174" name="Graphic 140">
            <a:extLst>
              <a:ext uri="{FF2B5EF4-FFF2-40B4-BE49-F238E27FC236}">
                <a16:creationId xmlns:a16="http://schemas.microsoft.com/office/drawing/2014/main" id="{BF8ED16F-B687-B047-8B9E-276284B263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056329" y="2367813"/>
            <a:ext cx="440065" cy="440065"/>
          </a:xfrm>
          <a:prstGeom prst="rect">
            <a:avLst/>
          </a:prstGeom>
        </p:spPr>
      </p:pic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59A0BA9A-20EB-48EB-AC98-C7B585A80ECC}"/>
              </a:ext>
            </a:extLst>
          </p:cNvPr>
          <p:cNvSpPr/>
          <p:nvPr/>
        </p:nvSpPr>
        <p:spPr bwMode="auto">
          <a:xfrm>
            <a:off x="8496393" y="2352183"/>
            <a:ext cx="1175145" cy="690003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EMR Master Node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8F9A39B-B7D3-4405-99D6-B33955CBC1D8}"/>
              </a:ext>
            </a:extLst>
          </p:cNvPr>
          <p:cNvSpPr/>
          <p:nvPr/>
        </p:nvSpPr>
        <p:spPr bwMode="auto">
          <a:xfrm>
            <a:off x="8559376" y="2515986"/>
            <a:ext cx="1054795" cy="289549"/>
          </a:xfrm>
          <a:prstGeom prst="rect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500" b="0" dirty="0" err="1">
                <a:solidFill>
                  <a:schemeClr val="tx1"/>
                </a:solidFill>
                <a:latin typeface="Arial" pitchFamily="34" charset="0"/>
              </a:rPr>
              <a:t>JobSystem</a:t>
            </a:r>
            <a:r>
              <a:rPr lang="en-US" sz="500" b="0" dirty="0">
                <a:solidFill>
                  <a:schemeClr val="tx1"/>
                </a:solidFill>
                <a:latin typeface="Arial" pitchFamily="34" charset="0"/>
              </a:rPr>
              <a:t> Agent for: spawning Spark jobs killing Spark jobs and retrieving logs</a:t>
            </a:r>
            <a:endParaRPr kumimoji="0" 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331D1F9-BCE3-4E29-9E3B-A56E9B511951}"/>
              </a:ext>
            </a:extLst>
          </p:cNvPr>
          <p:cNvSpPr/>
          <p:nvPr/>
        </p:nvSpPr>
        <p:spPr bwMode="auto">
          <a:xfrm>
            <a:off x="8559995" y="2812918"/>
            <a:ext cx="1054175" cy="175721"/>
          </a:xfrm>
          <a:prstGeom prst="rect">
            <a:avLst/>
          </a:prstGeom>
          <a:solidFill>
            <a:srgbClr val="F2F2F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Port: Y</a:t>
            </a: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C8603913-69FC-4592-BBF6-58073FDE9C32}"/>
              </a:ext>
            </a:extLst>
          </p:cNvPr>
          <p:cNvCxnSpPr>
            <a:cxnSpLocks/>
            <a:stCxn id="171" idx="3"/>
            <a:endCxn id="181" idx="2"/>
          </p:cNvCxnSpPr>
          <p:nvPr/>
        </p:nvCxnSpPr>
        <p:spPr bwMode="auto">
          <a:xfrm flipV="1">
            <a:off x="6727513" y="2988639"/>
            <a:ext cx="2359570" cy="2597260"/>
          </a:xfrm>
          <a:prstGeom prst="bentConnector2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FA0C59F-3029-4224-8A4B-CD05F543663B}"/>
              </a:ext>
            </a:extLst>
          </p:cNvPr>
          <p:cNvSpPr/>
          <p:nvPr/>
        </p:nvSpPr>
        <p:spPr bwMode="auto">
          <a:xfrm>
            <a:off x="198810" y="6895128"/>
            <a:ext cx="1699808" cy="634407"/>
          </a:xfrm>
          <a:prstGeom prst="rect">
            <a:avLst/>
          </a:prstGeom>
          <a:solidFill>
            <a:srgbClr val="FF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Public AWS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1FCB008-592F-4CA2-8DC3-68FF20AC40DE}"/>
              </a:ext>
            </a:extLst>
          </p:cNvPr>
          <p:cNvGrpSpPr/>
          <p:nvPr/>
        </p:nvGrpSpPr>
        <p:grpSpPr>
          <a:xfrm>
            <a:off x="342478" y="7098261"/>
            <a:ext cx="1240778" cy="486023"/>
            <a:chOff x="5677052" y="3138969"/>
            <a:chExt cx="1240778" cy="486023"/>
          </a:xfrm>
        </p:grpSpPr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882C3489-527A-4FAB-B912-DCBC6E7ED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845103" y="3138969"/>
              <a:ext cx="280894" cy="280894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196E00F-82D1-4483-A232-86D9F90F495D}"/>
                </a:ext>
              </a:extLst>
            </p:cNvPr>
            <p:cNvSpPr txBox="1"/>
            <p:nvPr/>
          </p:nvSpPr>
          <p:spPr>
            <a:xfrm>
              <a:off x="5677052" y="3421859"/>
              <a:ext cx="1240778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800" dirty="0" err="1">
                  <a:solidFill>
                    <a:schemeClr val="tx1"/>
                  </a:solidFill>
                </a:rPr>
                <a:t>Fraudlix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F466CAD-B299-4EFF-8E65-1DC840E63558}"/>
              </a:ext>
            </a:extLst>
          </p:cNvPr>
          <p:cNvGrpSpPr/>
          <p:nvPr/>
        </p:nvGrpSpPr>
        <p:grpSpPr>
          <a:xfrm>
            <a:off x="7943629" y="6808002"/>
            <a:ext cx="1240778" cy="504965"/>
            <a:chOff x="5677052" y="3120027"/>
            <a:chExt cx="1240778" cy="504965"/>
          </a:xfrm>
        </p:grpSpPr>
        <p:pic>
          <p:nvPicPr>
            <p:cNvPr id="158" name="Graphic 157">
              <a:extLst>
                <a:ext uri="{FF2B5EF4-FFF2-40B4-BE49-F238E27FC236}">
                  <a16:creationId xmlns:a16="http://schemas.microsoft.com/office/drawing/2014/main" id="{2C036051-973B-4CA5-8AA1-34239A4F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811561" y="3120027"/>
              <a:ext cx="280894" cy="280894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728517-C89D-43A9-A410-78BEF328C765}"/>
                </a:ext>
              </a:extLst>
            </p:cNvPr>
            <p:cNvSpPr txBox="1"/>
            <p:nvPr/>
          </p:nvSpPr>
          <p:spPr>
            <a:xfrm>
              <a:off x="5677052" y="3421859"/>
              <a:ext cx="1240778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800" dirty="0">
                  <a:solidFill>
                    <a:schemeClr val="tx1"/>
                  </a:solidFill>
                </a:rPr>
                <a:t>External Data</a:t>
              </a:r>
            </a:p>
          </p:txBody>
        </p:sp>
      </p:grp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7AF4F6E9-68B3-451A-9A72-890E4815C38A}"/>
              </a:ext>
            </a:extLst>
          </p:cNvPr>
          <p:cNvCxnSpPr>
            <a:cxnSpLocks/>
            <a:stCxn id="126" idx="2"/>
            <a:endCxn id="195" idx="3"/>
          </p:cNvCxnSpPr>
          <p:nvPr/>
        </p:nvCxnSpPr>
        <p:spPr bwMode="auto">
          <a:xfrm rot="16200000" flipH="1">
            <a:off x="3466338" y="602651"/>
            <a:ext cx="4234462" cy="8258702"/>
          </a:xfrm>
          <a:prstGeom prst="bentConnector4">
            <a:avLst>
              <a:gd name="adj1" fmla="val 51025"/>
              <a:gd name="adj2" fmla="val 104301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92AF8510-736B-4E37-95FD-7310E65DDC2B}"/>
              </a:ext>
            </a:extLst>
          </p:cNvPr>
          <p:cNvCxnSpPr>
            <a:cxnSpLocks/>
            <a:stCxn id="120" idx="2"/>
            <a:endCxn id="135" idx="1"/>
          </p:cNvCxnSpPr>
          <p:nvPr/>
        </p:nvCxnSpPr>
        <p:spPr bwMode="auto">
          <a:xfrm rot="5400000">
            <a:off x="-1077340" y="4857805"/>
            <a:ext cx="3968772" cy="793034"/>
          </a:xfrm>
          <a:prstGeom prst="bentConnector4">
            <a:avLst>
              <a:gd name="adj1" fmla="val 48231"/>
              <a:gd name="adj2" fmla="val 143904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222B3CFA-3C8C-40D4-B0B9-F7A24BE5EE03}"/>
              </a:ext>
            </a:extLst>
          </p:cNvPr>
          <p:cNvCxnSpPr>
            <a:cxnSpLocks/>
            <a:stCxn id="120" idx="2"/>
            <a:endCxn id="158" idx="2"/>
          </p:cNvCxnSpPr>
          <p:nvPr/>
        </p:nvCxnSpPr>
        <p:spPr bwMode="auto">
          <a:xfrm rot="16200000" flipH="1">
            <a:off x="2851594" y="1721905"/>
            <a:ext cx="3818960" cy="6915022"/>
          </a:xfrm>
          <a:prstGeom prst="bentConnector3">
            <a:avLst>
              <a:gd name="adj1" fmla="val 105986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53ED5AF-F092-4C3B-AC64-18871D65AE7A}"/>
              </a:ext>
            </a:extLst>
          </p:cNvPr>
          <p:cNvGrpSpPr/>
          <p:nvPr/>
        </p:nvGrpSpPr>
        <p:grpSpPr>
          <a:xfrm>
            <a:off x="8752259" y="6516744"/>
            <a:ext cx="960661" cy="470782"/>
            <a:chOff x="8752259" y="6516744"/>
            <a:chExt cx="960661" cy="470782"/>
          </a:xfrm>
        </p:grpSpPr>
        <p:pic>
          <p:nvPicPr>
            <p:cNvPr id="139" name="Picture 13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E798951-258D-44CC-A8B3-569C3415B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259" y="6516744"/>
              <a:ext cx="267748" cy="267748"/>
            </a:xfrm>
            <a:prstGeom prst="rect">
              <a:avLst/>
            </a:prstGeom>
          </p:spPr>
        </p:pic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4F2D7E05-E98E-4ACC-A310-811419EF9E8E}"/>
                </a:ext>
              </a:extLst>
            </p:cNvPr>
            <p:cNvSpPr/>
            <p:nvPr/>
          </p:nvSpPr>
          <p:spPr bwMode="auto">
            <a:xfrm>
              <a:off x="9012497" y="6710939"/>
              <a:ext cx="700423" cy="276587"/>
            </a:xfrm>
            <a:prstGeom prst="rect">
              <a:avLst/>
            </a:prstGeom>
            <a:solidFill>
              <a:srgbClr val="FCEBDD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500" dirty="0">
                  <a:solidFill>
                    <a:schemeClr val="tx1"/>
                  </a:solidFill>
                </a:rPr>
                <a:t>EC2</a:t>
              </a:r>
            </a:p>
            <a:p>
              <a:pPr algn="l"/>
              <a:endParaRPr lang="en-US" sz="500" dirty="0">
                <a:solidFill>
                  <a:schemeClr val="tx1"/>
                </a:solidFill>
              </a:endParaRPr>
            </a:p>
            <a:p>
              <a:pPr algn="l"/>
              <a:r>
                <a:rPr lang="en-US" sz="500" dirty="0">
                  <a:solidFill>
                    <a:schemeClr val="tx1"/>
                  </a:solidFill>
                </a:rPr>
                <a:t>AWS Copy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768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7982c92a6511c9b3bc949599fa7273878d59b48"/>
</p:tagLst>
</file>

<file path=ppt/theme/theme1.xml><?xml version="1.0" encoding="utf-8"?>
<a:theme xmlns:a="http://schemas.openxmlformats.org/drawingml/2006/main" name="! Template - PPT Standard (Letter)">
  <a:themeElements>
    <a:clrScheme name="001 LAM White Background 2012">
      <a:dk1>
        <a:srgbClr val="000000"/>
      </a:dk1>
      <a:lt1>
        <a:srgbClr val="FFFFFF"/>
      </a:lt1>
      <a:dk2>
        <a:srgbClr val="DCDDDE"/>
      </a:dk2>
      <a:lt2>
        <a:srgbClr val="222A3B"/>
      </a:lt2>
      <a:accent1>
        <a:srgbClr val="684B1A"/>
      </a:accent1>
      <a:accent2>
        <a:srgbClr val="FFB400"/>
      </a:accent2>
      <a:accent3>
        <a:srgbClr val="58595B"/>
      </a:accent3>
      <a:accent4>
        <a:srgbClr val="5C8D22"/>
      </a:accent4>
      <a:accent5>
        <a:srgbClr val="4583AA"/>
      </a:accent5>
      <a:accent6>
        <a:srgbClr val="3C4F18"/>
      </a:accent6>
      <a:hlink>
        <a:srgbClr val="0000FF"/>
      </a:hlink>
      <a:folHlink>
        <a:srgbClr val="800080"/>
      </a:folHlink>
    </a:clrScheme>
    <a:fontScheme name="01 Template - Studio basic pag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001 LAM White Background 2012">
        <a:dk1>
          <a:srgbClr val="000000"/>
        </a:dk1>
        <a:lt1>
          <a:srgbClr val="FFFFFF"/>
        </a:lt1>
        <a:dk2>
          <a:srgbClr val="DCDDDE"/>
        </a:dk2>
        <a:lt2>
          <a:srgbClr val="222A3B"/>
        </a:lt2>
        <a:accent1>
          <a:srgbClr val="684B1A"/>
        </a:accent1>
        <a:accent2>
          <a:srgbClr val="FFB400"/>
        </a:accent2>
        <a:accent3>
          <a:srgbClr val="58595B"/>
        </a:accent3>
        <a:accent4>
          <a:srgbClr val="5C8D22"/>
        </a:accent4>
        <a:accent5>
          <a:srgbClr val="4583AA"/>
        </a:accent5>
        <a:accent6>
          <a:srgbClr val="3C4F18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2 LAM Dark Background 2012">
        <a:dk1>
          <a:srgbClr val="FFFFFF"/>
        </a:dk1>
        <a:lt1>
          <a:srgbClr val="000000"/>
        </a:lt1>
        <a:dk2>
          <a:srgbClr val="4583AA"/>
        </a:dk2>
        <a:lt2>
          <a:srgbClr val="FFFFFF"/>
        </a:lt2>
        <a:accent1>
          <a:srgbClr val="684B1A"/>
        </a:accent1>
        <a:accent2>
          <a:srgbClr val="DCDDDE"/>
        </a:accent2>
        <a:accent3>
          <a:srgbClr val="003C6B"/>
        </a:accent3>
        <a:accent4>
          <a:srgbClr val="5C8D22"/>
        </a:accent4>
        <a:accent5>
          <a:srgbClr val="DDCA52"/>
        </a:accent5>
        <a:accent6>
          <a:srgbClr val="000000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M Template - Standard (Letter).potx" id="{D53412C8-4F65-4749-958C-D5771F491DD2}" vid="{D3AAFB9E-B115-49B4-B518-110DFAD1489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61935</TotalTime>
  <Pages>1</Pages>
  <Words>1029</Words>
  <Application>Microsoft Office PowerPoint</Application>
  <PresentationFormat>Custom</PresentationFormat>
  <Paragraphs>341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Garamond</vt:lpstr>
      <vt:lpstr>Times New Roman</vt:lpstr>
      <vt:lpstr>Wingdings</vt:lpstr>
      <vt:lpstr>! Template - PPT Standard (Letter)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Lisa James</Manager>
  <Company>Lazard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Lazard Asset Management  Presentation TEMPLATE</dc:title>
  <dc:creator>Pelts, Greg</dc:creator>
  <cp:lastModifiedBy>Xiao, Philip</cp:lastModifiedBy>
  <cp:revision>175</cp:revision>
  <cp:lastPrinted>2002-01-03T21:31:49Z</cp:lastPrinted>
  <dcterms:created xsi:type="dcterms:W3CDTF">2020-01-28T17:20:52Z</dcterms:created>
  <dcterms:modified xsi:type="dcterms:W3CDTF">2020-05-06T18:42:16Z</dcterms:modified>
</cp:coreProperties>
</file>