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54"/>
  </p:notesMasterIdLst>
  <p:sldIdLst>
    <p:sldId id="271" r:id="rId3"/>
    <p:sldId id="309" r:id="rId4"/>
    <p:sldId id="397" r:id="rId5"/>
    <p:sldId id="313" r:id="rId6"/>
    <p:sldId id="403" r:id="rId7"/>
    <p:sldId id="398" r:id="rId8"/>
    <p:sldId id="380" r:id="rId9"/>
    <p:sldId id="386" r:id="rId10"/>
    <p:sldId id="349" r:id="rId11"/>
    <p:sldId id="391" r:id="rId12"/>
    <p:sldId id="392" r:id="rId13"/>
    <p:sldId id="393" r:id="rId14"/>
    <p:sldId id="394" r:id="rId15"/>
    <p:sldId id="395" r:id="rId16"/>
    <p:sldId id="315" r:id="rId17"/>
    <p:sldId id="347" r:id="rId18"/>
    <p:sldId id="317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9" r:id="rId28"/>
    <p:sldId id="340" r:id="rId29"/>
    <p:sldId id="338" r:id="rId30"/>
    <p:sldId id="341" r:id="rId31"/>
    <p:sldId id="352" r:id="rId32"/>
    <p:sldId id="344" r:id="rId33"/>
    <p:sldId id="346" r:id="rId34"/>
    <p:sldId id="286" r:id="rId35"/>
    <p:sldId id="257" r:id="rId36"/>
    <p:sldId id="258" r:id="rId37"/>
    <p:sldId id="259" r:id="rId38"/>
    <p:sldId id="260" r:id="rId39"/>
    <p:sldId id="261" r:id="rId40"/>
    <p:sldId id="268" r:id="rId41"/>
    <p:sldId id="269" r:id="rId42"/>
    <p:sldId id="270" r:id="rId43"/>
    <p:sldId id="373" r:id="rId44"/>
    <p:sldId id="272" r:id="rId45"/>
    <p:sldId id="274" r:id="rId46"/>
    <p:sldId id="275" r:id="rId47"/>
    <p:sldId id="276" r:id="rId48"/>
    <p:sldId id="277" r:id="rId49"/>
    <p:sldId id="278" r:id="rId50"/>
    <p:sldId id="279" r:id="rId51"/>
    <p:sldId id="283" r:id="rId52"/>
    <p:sldId id="284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F8F8FC-7195-4CD5-826C-A1FA6B4588CA}">
          <p14:sldIdLst>
            <p14:sldId id="271"/>
            <p14:sldId id="309"/>
            <p14:sldId id="397"/>
            <p14:sldId id="313"/>
            <p14:sldId id="403"/>
            <p14:sldId id="398"/>
            <p14:sldId id="380"/>
            <p14:sldId id="386"/>
            <p14:sldId id="349"/>
            <p14:sldId id="391"/>
            <p14:sldId id="392"/>
            <p14:sldId id="393"/>
            <p14:sldId id="394"/>
            <p14:sldId id="395"/>
            <p14:sldId id="315"/>
            <p14:sldId id="347"/>
            <p14:sldId id="317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9"/>
            <p14:sldId id="340"/>
            <p14:sldId id="338"/>
            <p14:sldId id="341"/>
            <p14:sldId id="352"/>
            <p14:sldId id="344"/>
            <p14:sldId id="346"/>
            <p14:sldId id="286"/>
            <p14:sldId id="257"/>
            <p14:sldId id="258"/>
            <p14:sldId id="259"/>
            <p14:sldId id="260"/>
            <p14:sldId id="261"/>
            <p14:sldId id="268"/>
            <p14:sldId id="269"/>
            <p14:sldId id="270"/>
            <p14:sldId id="373"/>
            <p14:sldId id="272"/>
            <p14:sldId id="274"/>
            <p14:sldId id="275"/>
            <p14:sldId id="276"/>
            <p14:sldId id="277"/>
            <p14:sldId id="278"/>
            <p14:sldId id="279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1411" autoAdjust="0"/>
  </p:normalViewPr>
  <p:slideViewPr>
    <p:cSldViewPr snapToGrid="0" snapToObjects="1">
      <p:cViewPr varScale="1">
        <p:scale>
          <a:sx n="91" d="100"/>
          <a:sy n="91" d="100"/>
        </p:scale>
        <p:origin x="10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E5A44-A675-9841-954A-36B9BA02F635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E4A2E-E75B-5044-8160-39A9763DD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16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2ABDB-8928-4D5A-8DB2-06526C79C819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19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0331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8877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2993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3271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67" name="Google Shape;16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7962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7913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83" name="Google Shape;18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5825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1" name="Google Shape;19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883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8467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babfa33da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6babfa33d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736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31731" indent="-281435" defTabSz="917792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5741" indent="-225148" defTabSz="917792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6037" indent="-225148" defTabSz="917792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26333" indent="-225148" defTabSz="917792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76630" indent="-225148" defTabSz="91779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26926" indent="-225148" defTabSz="91779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77222" indent="-225148" defTabSz="91779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27518" indent="-225148" defTabSz="91779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71527A0-C6D8-C44A-963F-4BD7D955C72F}" type="slidenum">
              <a:rPr lang="en-US"/>
              <a:pPr/>
              <a:t>16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85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24" name="Google Shape;22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3753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5145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37" name="Google Shape;23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8398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73" name="Google Shape;27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03983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80" name="Google Shape;28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78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39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3885579" y="8686643"/>
            <a:ext cx="2972421" cy="457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63" tIns="45883" rIns="91763" bIns="45883" anchor="b"/>
          <a:lstStyle>
            <a:lvl1pPr defTabSz="931863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defTabSz="931863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31863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31863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31863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6FF1CCED-F39B-524D-A4D1-B5A935B805E7}" type="slidenum">
              <a:rPr lang="en-US"/>
              <a:pPr algn="r"/>
              <a:t>30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ln w="12700" cap="flat">
            <a:solidFill>
              <a:schemeClr val="tx1"/>
            </a:solidFill>
          </a:ln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711" y="4344108"/>
            <a:ext cx="5028579" cy="411621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6029" tIns="43014" rIns="86029" bIns="43014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597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31731" indent="-281435" defTabSz="917792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5741" indent="-225148" defTabSz="917792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6037" indent="-225148" defTabSz="917792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26333" indent="-225148" defTabSz="917792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76630" indent="-225148" defTabSz="91779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26926" indent="-225148" defTabSz="91779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77222" indent="-225148" defTabSz="91779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27518" indent="-225148" defTabSz="91779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109095C-10F0-6F4E-8E2D-A4CC97717B1E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31731" indent="-281435" defTabSz="917792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5741" indent="-225148" defTabSz="917792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6037" indent="-225148" defTabSz="917792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26333" indent="-225148" defTabSz="917792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76630" indent="-225148" defTabSz="91779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26926" indent="-225148" defTabSz="91779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77222" indent="-225148" defTabSz="91779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27518" indent="-225148" defTabSz="91779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E545553-0279-AA40-93EA-7CA0D23B1B95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94" name="Google Shape;29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5564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737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babfa33d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7" name="Google Shape;77;g6babfa33da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6babfa33da_0_10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83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01/17/2018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Mining, 2nd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F66-F1CA-364A-8973-03905A31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6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01/17/2018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Mining, 2nd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F66-F1CA-364A-8973-03905A31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7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01/17/2018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Mining, 2nd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F66-F1CA-364A-8973-03905A31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85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67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347064" y="461796"/>
            <a:ext cx="6273471" cy="1026214"/>
          </a:xfrm>
          <a:prstGeom prst="rect">
            <a:avLst/>
          </a:prstGeom>
          <a:solidFill>
            <a:srgbClr val="101147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631335" y="2974490"/>
            <a:ext cx="4001156" cy="1026214"/>
          </a:xfrm>
          <a:prstGeom prst="rect">
            <a:avLst/>
          </a:prstGeom>
          <a:solidFill>
            <a:srgbClr val="101147">
              <a:alpha val="7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95071" y="5208039"/>
            <a:ext cx="3361246" cy="1321252"/>
          </a:xfrm>
          <a:prstGeom prst="rect">
            <a:avLst/>
          </a:prstGeom>
          <a:solidFill>
            <a:schemeClr val="bg1">
              <a:lumMod val="85000"/>
              <a:alpha val="6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347064" y="461796"/>
            <a:ext cx="6273471" cy="1026214"/>
          </a:xfrm>
        </p:spPr>
        <p:txBody>
          <a:bodyPr>
            <a:normAutofit/>
          </a:bodyPr>
          <a:lstStyle>
            <a:lvl1pPr>
              <a:defRPr sz="3600"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83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67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347064" y="461796"/>
            <a:ext cx="6273471" cy="1026214"/>
          </a:xfrm>
          <a:prstGeom prst="rect">
            <a:avLst/>
          </a:prstGeom>
          <a:solidFill>
            <a:srgbClr val="101147">
              <a:alpha val="6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4631335" y="2974490"/>
            <a:ext cx="4001156" cy="1026214"/>
          </a:xfrm>
          <a:prstGeom prst="rect">
            <a:avLst/>
          </a:prstGeom>
          <a:solidFill>
            <a:srgbClr val="101147">
              <a:alpha val="7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95071" y="5208039"/>
            <a:ext cx="3361246" cy="1321252"/>
          </a:xfrm>
          <a:prstGeom prst="rect">
            <a:avLst/>
          </a:prstGeom>
          <a:solidFill>
            <a:schemeClr val="bg1">
              <a:lumMod val="85000"/>
              <a:alpha val="6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347064" y="461796"/>
            <a:ext cx="6273471" cy="1026214"/>
          </a:xfrm>
        </p:spPr>
        <p:txBody>
          <a:bodyPr>
            <a:normAutofit/>
          </a:bodyPr>
          <a:lstStyle>
            <a:lvl1pPr>
              <a:defRPr sz="3600"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58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304800" y="5867400"/>
            <a:ext cx="8458200" cy="685800"/>
            <a:chOff x="304800" y="5867400"/>
            <a:chExt cx="8458200" cy="685800"/>
          </a:xfrm>
        </p:grpSpPr>
        <p:sp>
          <p:nvSpPr>
            <p:cNvPr id="7" name="Rectangle 6"/>
            <p:cNvSpPr>
              <a:spLocks noChangeArrowheads="1"/>
            </p:cNvSpPr>
            <p:nvPr userDrawn="1"/>
          </p:nvSpPr>
          <p:spPr bwMode="auto">
            <a:xfrm>
              <a:off x="304800" y="5867400"/>
              <a:ext cx="8458200" cy="685800"/>
            </a:xfrm>
            <a:prstGeom prst="rect">
              <a:avLst/>
            </a:prstGeom>
            <a:solidFill>
              <a:srgbClr val="11092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74682" y="5884517"/>
              <a:ext cx="3130828" cy="6431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638800"/>
            <a:ext cx="1981200" cy="914399"/>
          </a:xfrm>
        </p:spPr>
        <p:txBody>
          <a:bodyPr/>
          <a:lstStyle>
            <a:lvl1pPr>
              <a:defRPr b="1" i="0">
                <a:solidFill>
                  <a:schemeClr val="bg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7C0D0-681C-40CC-9980-FC45852423DE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047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7C0D0-681C-40CC-9980-FC45852423DE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04800" y="5867400"/>
            <a:ext cx="8458200" cy="685800"/>
          </a:xfrm>
          <a:prstGeom prst="rect">
            <a:avLst/>
          </a:prstGeom>
          <a:solidFill>
            <a:srgbClr val="11092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4682" y="5884517"/>
            <a:ext cx="3130828" cy="64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42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7C0D0-681C-40CC-9980-FC45852423DE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04800" y="5867400"/>
            <a:ext cx="8458200" cy="685800"/>
          </a:xfrm>
          <a:prstGeom prst="rect">
            <a:avLst/>
          </a:prstGeom>
          <a:solidFill>
            <a:srgbClr val="11092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4682" y="5884517"/>
            <a:ext cx="3130828" cy="64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01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7C0D0-681C-40CC-9980-FC45852423DE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304800" y="5867400"/>
            <a:ext cx="8458200" cy="685800"/>
          </a:xfrm>
          <a:prstGeom prst="rect">
            <a:avLst/>
          </a:prstGeom>
          <a:solidFill>
            <a:srgbClr val="11092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4682" y="5884517"/>
            <a:ext cx="3130828" cy="64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067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7C0D0-681C-40CC-9980-FC45852423DE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304800" y="5867400"/>
            <a:ext cx="8458200" cy="685800"/>
          </a:xfrm>
          <a:prstGeom prst="rect">
            <a:avLst/>
          </a:prstGeom>
          <a:solidFill>
            <a:srgbClr val="11092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4682" y="5884517"/>
            <a:ext cx="3130828" cy="64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01/17/2018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Mining, 2nd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F66-F1CA-364A-8973-03905A31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5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01/17/2018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Mining, 2nd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F66-F1CA-364A-8973-03905A31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1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01/17/2018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Mining, 2nd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F66-F1CA-364A-8973-03905A31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7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01/17/2018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Mining, 2nd Edition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F66-F1CA-364A-8973-03905A31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01/17/2018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Mining, 2nd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F66-F1CA-364A-8973-03905A31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4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01/17/2018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Mining, 2nd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F66-F1CA-364A-8973-03905A31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1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01/17/2018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Mining, 2nd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F66-F1CA-364A-8973-03905A31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8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01/17/2018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Mining, 2nd Edition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B5F66-F1CA-364A-8973-03905A31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9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01/17/2018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to Data Mining, 2nd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B5F66-F1CA-364A-8973-03905A31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3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67399"/>
            <a:ext cx="2209800" cy="762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67C0D0-681C-40CC-9980-FC45852423DE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28600" y="228600"/>
            <a:ext cx="8686800" cy="6400800"/>
          </a:xfrm>
          <a:prstGeom prst="rect">
            <a:avLst/>
          </a:prstGeom>
          <a:noFill/>
          <a:ln w="38100">
            <a:solidFill>
              <a:srgbClr val="11092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47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emf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568" y="305976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Times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0625" y="500279"/>
            <a:ext cx="5452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  <a:latin typeface="Helvetica"/>
                <a:cs typeface="Helvetica"/>
              </a:rPr>
              <a:t>CIS 9660 </a:t>
            </a:r>
            <a:r>
              <a:rPr lang="en-US" sz="2800" b="1" dirty="0">
                <a:solidFill>
                  <a:srgbClr val="FFFFFF"/>
                </a:solidFill>
                <a:latin typeface="Helvetica"/>
                <a:cs typeface="Helvetica"/>
              </a:rPr>
              <a:t>– Data Mining for Analytics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3773" y="3059760"/>
            <a:ext cx="3630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Week 5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Decision Trees and Logistic Regression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568" y="5361971"/>
            <a:ext cx="31496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Prof. Arturo Castellanos</a:t>
            </a:r>
          </a:p>
          <a:p>
            <a:r>
              <a:rPr lang="en-US" sz="2000" b="1" dirty="0"/>
              <a:t>CIS Department</a:t>
            </a:r>
            <a:br>
              <a:rPr lang="en-US" sz="2000" b="1" dirty="0"/>
            </a:br>
            <a:r>
              <a:rPr lang="en-US" sz="2000" b="1" dirty="0"/>
              <a:t>Office: VC11-229</a:t>
            </a:r>
          </a:p>
        </p:txBody>
      </p:sp>
    </p:spTree>
    <p:extLst>
      <p:ext uri="{BB962C8B-B14F-4D97-AF65-F5344CB8AC3E}">
        <p14:creationId xmlns:p14="http://schemas.microsoft.com/office/powerpoint/2010/main" val="3177525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7231"/>
          </a:xfrm>
        </p:spPr>
        <p:txBody>
          <a:bodyPr>
            <a:normAutofit fontScale="90000"/>
          </a:bodyPr>
          <a:lstStyle/>
          <a:p>
            <a:r>
              <a:rPr lang="en-US"/>
              <a:t>Decision </a:t>
            </a:r>
            <a:r>
              <a:rPr lang="en-US" dirty="0"/>
              <a:t>Trees: Information 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0D0-681C-40CC-9980-FC45852423DE}" type="slidenum">
              <a:rPr lang="en-US" smtClean="0">
                <a:solidFill>
                  <a:prstClr val="white"/>
                </a:solidFill>
                <a:latin typeface="Calibri"/>
              </a:rPr>
              <a:pPr/>
              <a:t>10</a:t>
            </a:fld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2015" y="1093518"/>
            <a:ext cx="761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Gain is the expected reduction in entropy caused by partitioning the examples according to a given attribute.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7200" y="2002479"/>
          <a:ext cx="8328061" cy="354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3" imgW="4775200" imgH="203200" progId="Equation.3">
                  <p:embed/>
                </p:oleObj>
              </mc:Choice>
              <mc:Fallback>
                <p:oleObj name="Equation" r:id="rId3" imgW="4775200" imgH="203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002479"/>
                        <a:ext cx="8328061" cy="3543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8637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9539"/>
          </a:xfrm>
        </p:spPr>
        <p:txBody>
          <a:bodyPr>
            <a:normAutofit/>
          </a:bodyPr>
          <a:lstStyle/>
          <a:p>
            <a:r>
              <a:rPr lang="en-US" sz="3200" dirty="0"/>
              <a:t>Calculating Entropy and Info 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0D0-681C-40CC-9980-FC45852423DE}" type="slidenum">
              <a:rPr lang="en-US" smtClean="0">
                <a:solidFill>
                  <a:prstClr val="white"/>
                </a:solidFill>
                <a:latin typeface="Calibri"/>
              </a:rPr>
              <a:pPr/>
              <a:t>11</a:t>
            </a:fld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985465"/>
          <a:ext cx="6096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  <a:r>
                        <a:rPr lang="en-US" baseline="0" dirty="0"/>
                        <a:t> Exp.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Admission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0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0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87548" y="327226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NN</a:t>
            </a:r>
            <a:r>
              <a:rPr lang="en-US" dirty="0">
                <a:solidFill>
                  <a:srgbClr val="008000"/>
                </a:solidFill>
              </a:rPr>
              <a:t>YY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330700" y="3327400"/>
          <a:ext cx="482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3" imgW="482600" imgH="203200" progId="Equation.3">
                  <p:embed/>
                </p:oleObj>
              </mc:Choice>
              <mc:Fallback>
                <p:oleObj name="Equation" r:id="rId3" imgW="482600" imgH="203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30700" y="3327400"/>
                        <a:ext cx="4826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87548" y="3591102"/>
            <a:ext cx="286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</a:t>
            </a:r>
            <a:r>
              <a:rPr lang="en-US" baseline="-25000" dirty="0" err="1"/>
              <a:t>No</a:t>
            </a:r>
            <a:r>
              <a:rPr lang="en-US" dirty="0"/>
              <a:t> = NN/NNYY = 2/4 = 0.5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08500" y="3579344"/>
            <a:ext cx="286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</a:t>
            </a:r>
            <a:r>
              <a:rPr lang="en-US" baseline="-25000" dirty="0" err="1"/>
              <a:t>Yes</a:t>
            </a:r>
            <a:r>
              <a:rPr lang="en-US" dirty="0"/>
              <a:t> = YY/NNYY = 2/4 = 0.5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7436" y="2964418"/>
            <a:ext cx="598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Calculating Entropy of the Parent: Admission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591" y="4023440"/>
            <a:ext cx="2832100" cy="584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7133" y="3914750"/>
            <a:ext cx="3592867" cy="6566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8708" y="4571410"/>
            <a:ext cx="6459584" cy="5337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7548" y="5002650"/>
            <a:ext cx="3282824" cy="46897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5856" y="5421775"/>
            <a:ext cx="3522616" cy="44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09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9539"/>
          </a:xfrm>
        </p:spPr>
        <p:txBody>
          <a:bodyPr>
            <a:normAutofit/>
          </a:bodyPr>
          <a:lstStyle/>
          <a:p>
            <a:r>
              <a:rPr lang="en-US" sz="3200" dirty="0"/>
              <a:t>Calculating Info Gain (GPA)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0D0-681C-40CC-9980-FC45852423DE}" type="slidenum">
              <a:rPr lang="en-US" smtClean="0">
                <a:solidFill>
                  <a:prstClr val="white"/>
                </a:solidFill>
                <a:latin typeface="Calibri"/>
              </a:rPr>
              <a:pPr/>
              <a:t>12</a:t>
            </a:fld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83290" y="964177"/>
          <a:ext cx="3048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Admission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0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0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74502" y="1272023"/>
            <a:ext cx="495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OO</a:t>
            </a:r>
            <a:r>
              <a:rPr lang="en-US" dirty="0">
                <a:solidFill>
                  <a:srgbClr val="008000"/>
                </a:solidFill>
              </a:rPr>
              <a:t>GO</a:t>
            </a:r>
            <a:r>
              <a:rPr lang="en-US" dirty="0"/>
              <a:t> [Map attribute to class </a:t>
            </a:r>
            <a:r>
              <a:rPr lang="mr-IN" dirty="0"/>
              <a:t>–</a:t>
            </a:r>
            <a:r>
              <a:rPr lang="en-US" dirty="0"/>
              <a:t>value of admission]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095454" y="1333509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3" imgW="127000" imgH="190500" progId="Equation.3">
                  <p:embed/>
                </p:oleObj>
              </mc:Choice>
              <mc:Fallback>
                <p:oleObj name="Equation" r:id="rId3" imgW="127000" imgH="1905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5454" y="1333509"/>
                        <a:ext cx="127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38365" y="964177"/>
            <a:ext cx="27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Information Gain:</a:t>
            </a:r>
          </a:p>
        </p:txBody>
      </p:sp>
      <p:sp>
        <p:nvSpPr>
          <p:cNvPr id="3" name="Rectangle 2"/>
          <p:cNvSpPr/>
          <p:nvPr/>
        </p:nvSpPr>
        <p:spPr>
          <a:xfrm>
            <a:off x="4926971" y="1641355"/>
            <a:ext cx="952470" cy="45161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97524" y="1676629"/>
            <a:ext cx="8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OO</a:t>
            </a:r>
            <a:r>
              <a:rPr lang="en-US" dirty="0">
                <a:solidFill>
                  <a:srgbClr val="008000"/>
                </a:solidFill>
              </a:rPr>
              <a:t>GO</a:t>
            </a:r>
            <a:r>
              <a:rPr lang="en-US" dirty="0"/>
              <a:t>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997524" y="2092969"/>
            <a:ext cx="291363" cy="446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89311" y="2138263"/>
            <a:ext cx="342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Ok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602795" y="2101250"/>
            <a:ext cx="276646" cy="4385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90612" y="2125741"/>
            <a:ext cx="4965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Good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780167" y="2582182"/>
            <a:ext cx="5052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NN</a:t>
            </a:r>
            <a:r>
              <a:rPr lang="en-US" sz="1400" dirty="0">
                <a:solidFill>
                  <a:srgbClr val="008000"/>
                </a:solidFill>
              </a:rPr>
              <a:t>Y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5742224" y="2558666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</a:rPr>
              <a:t>Y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76086" y="3268794"/>
            <a:ext cx="415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entropy of the Good (</a:t>
            </a:r>
            <a:r>
              <a:rPr lang="en-US" dirty="0">
                <a:solidFill>
                  <a:srgbClr val="008000"/>
                </a:solidFill>
              </a:rPr>
              <a:t>Y</a:t>
            </a:r>
            <a:r>
              <a:rPr lang="en-US" dirty="0"/>
              <a:t>) node?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26971" y="3208970"/>
            <a:ext cx="291620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0 because all the examples on this node are the same </a:t>
            </a:r>
            <a:r>
              <a:rPr lang="en-US" sz="1400" dirty="0">
                <a:solidFill>
                  <a:srgbClr val="008000"/>
                </a:solidFill>
              </a:rPr>
              <a:t>(Y)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34880" y="3790524"/>
            <a:ext cx="476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entropy of the Ok node (children)?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87548" y="4105909"/>
            <a:ext cx="286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</a:t>
            </a:r>
            <a:r>
              <a:rPr lang="en-US" baseline="-25000" dirty="0" err="1"/>
              <a:t>No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NN</a:t>
            </a:r>
            <a:r>
              <a:rPr lang="en-US" dirty="0">
                <a:solidFill>
                  <a:srgbClr val="008000"/>
                </a:solidFill>
              </a:rPr>
              <a:t>Y</a:t>
            </a:r>
            <a:r>
              <a:rPr lang="en-US" dirty="0"/>
              <a:t>) = 2/3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08500" y="4094151"/>
            <a:ext cx="286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</a:t>
            </a:r>
            <a:r>
              <a:rPr lang="en-US" baseline="-25000" dirty="0" err="1"/>
              <a:t>Yes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NN</a:t>
            </a:r>
            <a:r>
              <a:rPr lang="en-US" dirty="0">
                <a:solidFill>
                  <a:srgbClr val="008000"/>
                </a:solidFill>
              </a:rPr>
              <a:t>Y</a:t>
            </a:r>
            <a:r>
              <a:rPr lang="en-US" dirty="0"/>
              <a:t>) = 1/3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87548" y="4494098"/>
            <a:ext cx="629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Entropy (children) = -[2/3*log</a:t>
            </a:r>
            <a:r>
              <a:rPr lang="en-US" baseline="-25000" dirty="0"/>
              <a:t>2</a:t>
            </a:r>
            <a:r>
              <a:rPr lang="en-US" dirty="0"/>
              <a:t>(2/3)+1/3*log</a:t>
            </a:r>
            <a:r>
              <a:rPr lang="en-US" baseline="-25000" dirty="0"/>
              <a:t>2</a:t>
            </a:r>
            <a:r>
              <a:rPr lang="en-US" dirty="0"/>
              <a:t>(2/3)] = 0.9184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6086" y="4891199"/>
            <a:ext cx="6319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info gain?</a:t>
            </a:r>
          </a:p>
          <a:p>
            <a:r>
              <a:rPr lang="en-US" dirty="0"/>
              <a:t>= Entropy (parent) </a:t>
            </a:r>
            <a:r>
              <a:rPr lang="mr-IN" dirty="0"/>
              <a:t>–</a:t>
            </a:r>
            <a:r>
              <a:rPr lang="en-US" dirty="0"/>
              <a:t> [weighted average]*entropy (children)</a:t>
            </a:r>
          </a:p>
          <a:p>
            <a:r>
              <a:rPr lang="en-US" dirty="0"/>
              <a:t>= 1 </a:t>
            </a:r>
            <a:r>
              <a:rPr lang="mr-IN" dirty="0"/>
              <a:t>–</a:t>
            </a:r>
            <a:r>
              <a:rPr lang="en-US" dirty="0"/>
              <a:t> [3/4 *(0.9184) + 1/4 * (0)] = 0.3112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5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9539"/>
          </a:xfrm>
        </p:spPr>
        <p:txBody>
          <a:bodyPr>
            <a:normAutofit/>
          </a:bodyPr>
          <a:lstStyle/>
          <a:p>
            <a:r>
              <a:rPr lang="en-US" sz="3200" dirty="0"/>
              <a:t>Calculating Info Gain (Work Experience)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0D0-681C-40CC-9980-FC45852423DE}" type="slidenum">
              <a:rPr lang="en-US" smtClean="0">
                <a:solidFill>
                  <a:prstClr val="white"/>
                </a:solidFill>
                <a:latin typeface="Calibri"/>
              </a:rPr>
              <a:pPr/>
              <a:t>13</a:t>
            </a:fld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74502" y="1272023"/>
            <a:ext cx="4875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NY</a:t>
            </a:r>
            <a:r>
              <a:rPr lang="en-US" dirty="0">
                <a:solidFill>
                  <a:srgbClr val="008000"/>
                </a:solidFill>
              </a:rPr>
              <a:t>NY</a:t>
            </a:r>
            <a:r>
              <a:rPr lang="en-US" dirty="0"/>
              <a:t> [Map attribute to class </a:t>
            </a:r>
            <a:r>
              <a:rPr lang="mr-IN" dirty="0"/>
              <a:t>–</a:t>
            </a:r>
            <a:r>
              <a:rPr lang="en-US" dirty="0"/>
              <a:t>value of admission]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095454" y="1333509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3" imgW="127000" imgH="190500" progId="Equation.3">
                  <p:embed/>
                </p:oleObj>
              </mc:Choice>
              <mc:Fallback>
                <p:oleObj name="Equation" r:id="rId3" imgW="127000" imgH="1905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5454" y="1333509"/>
                        <a:ext cx="127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38365" y="964177"/>
            <a:ext cx="27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Information Gain:</a:t>
            </a:r>
          </a:p>
        </p:txBody>
      </p:sp>
      <p:sp>
        <p:nvSpPr>
          <p:cNvPr id="3" name="Rectangle 2"/>
          <p:cNvSpPr/>
          <p:nvPr/>
        </p:nvSpPr>
        <p:spPr>
          <a:xfrm>
            <a:off x="4926971" y="1641355"/>
            <a:ext cx="952470" cy="45161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97524" y="1676629"/>
            <a:ext cx="8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NY</a:t>
            </a:r>
            <a:r>
              <a:rPr lang="en-US" dirty="0">
                <a:solidFill>
                  <a:srgbClr val="008000"/>
                </a:solidFill>
              </a:rPr>
              <a:t>NY</a:t>
            </a:r>
            <a:r>
              <a:rPr lang="en-US" dirty="0"/>
              <a:t>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997524" y="2092969"/>
            <a:ext cx="291363" cy="446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89311" y="2138263"/>
            <a:ext cx="3501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602795" y="2101250"/>
            <a:ext cx="276646" cy="4385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90612" y="2125741"/>
            <a:ext cx="378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780167" y="2582182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</a:t>
            </a:r>
            <a:r>
              <a:rPr lang="en-US" sz="1400" dirty="0">
                <a:solidFill>
                  <a:srgbClr val="008000"/>
                </a:solidFill>
              </a:rPr>
              <a:t>Y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76086" y="3268794"/>
            <a:ext cx="415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entropy of the </a:t>
            </a:r>
            <a:r>
              <a:rPr lang="en-US" i="1" dirty="0"/>
              <a:t>No</a:t>
            </a:r>
            <a:r>
              <a:rPr lang="en-US" dirty="0"/>
              <a:t> node?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21339" y="3305099"/>
            <a:ext cx="29162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1 because prob. Is 1/2</a:t>
            </a:r>
            <a:endParaRPr lang="en-US" sz="1400" dirty="0">
              <a:solidFill>
                <a:srgbClr val="008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4880" y="3790524"/>
            <a:ext cx="476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entropy of the Yes?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6086" y="4538459"/>
            <a:ext cx="6319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info gain?</a:t>
            </a:r>
          </a:p>
          <a:p>
            <a:r>
              <a:rPr lang="en-US" dirty="0"/>
              <a:t>= Entropy (parent) </a:t>
            </a:r>
            <a:r>
              <a:rPr lang="mr-IN" dirty="0"/>
              <a:t>–</a:t>
            </a:r>
            <a:r>
              <a:rPr lang="en-US" dirty="0"/>
              <a:t> [weighted average]*entropy (children)</a:t>
            </a:r>
          </a:p>
          <a:p>
            <a:r>
              <a:rPr lang="en-US" dirty="0"/>
              <a:t>= 1 </a:t>
            </a:r>
            <a:r>
              <a:rPr lang="mr-IN" dirty="0"/>
              <a:t>–</a:t>
            </a:r>
            <a:r>
              <a:rPr lang="en-US" dirty="0"/>
              <a:t> [1/2 *(1) + 1/2 * (1)] = 1 </a:t>
            </a:r>
            <a:r>
              <a:rPr lang="mr-IN" dirty="0"/>
              <a:t>–</a:t>
            </a:r>
            <a:r>
              <a:rPr lang="en-US" dirty="0"/>
              <a:t> 1 = </a:t>
            </a:r>
            <a:r>
              <a:rPr lang="en-US" b="1" dirty="0"/>
              <a:t>0</a:t>
            </a:r>
          </a:p>
          <a:p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90365" y="1118861"/>
          <a:ext cx="3048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  <a:r>
                        <a:rPr lang="en-US" baseline="0" dirty="0"/>
                        <a:t> Exp.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Admission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0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0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5684516" y="2568192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</a:t>
            </a:r>
            <a:r>
              <a:rPr lang="en-US" sz="1400" dirty="0">
                <a:solidFill>
                  <a:srgbClr val="008000"/>
                </a:solidFill>
              </a:rPr>
              <a:t>Y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433098" y="3856446"/>
            <a:ext cx="29162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1 because prob. Is 1/2</a:t>
            </a:r>
            <a:endParaRPr lang="en-US" sz="1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8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30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9539"/>
          </a:xfrm>
        </p:spPr>
        <p:txBody>
          <a:bodyPr>
            <a:normAutofit/>
          </a:bodyPr>
          <a:lstStyle/>
          <a:p>
            <a:r>
              <a:rPr lang="en-US" sz="3200" dirty="0"/>
              <a:t>Calculating Info Gain (</a:t>
            </a:r>
            <a:r>
              <a:rPr lang="en-US" sz="3200" dirty="0" err="1"/>
              <a:t>Gmat</a:t>
            </a:r>
            <a:r>
              <a:rPr lang="en-US" sz="32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0D0-681C-40CC-9980-FC45852423DE}" type="slidenum">
              <a:rPr lang="en-US" smtClean="0">
                <a:solidFill>
                  <a:prstClr val="white"/>
                </a:solidFill>
                <a:latin typeface="Calibri"/>
              </a:rPr>
              <a:pPr/>
              <a:t>14</a:t>
            </a:fld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74502" y="1272023"/>
            <a:ext cx="494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OO</a:t>
            </a:r>
            <a:r>
              <a:rPr lang="en-US" dirty="0">
                <a:solidFill>
                  <a:srgbClr val="008000"/>
                </a:solidFill>
              </a:rPr>
              <a:t>GG</a:t>
            </a:r>
            <a:r>
              <a:rPr lang="en-US" dirty="0"/>
              <a:t> [Map attribute to class </a:t>
            </a:r>
            <a:r>
              <a:rPr lang="mr-IN" dirty="0"/>
              <a:t>–</a:t>
            </a:r>
            <a:r>
              <a:rPr lang="en-US" dirty="0"/>
              <a:t>value of admission]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095454" y="1333509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3" imgW="127000" imgH="190500" progId="Equation.3">
                  <p:embed/>
                </p:oleObj>
              </mc:Choice>
              <mc:Fallback>
                <p:oleObj name="Equation" r:id="rId3" imgW="127000" imgH="1905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5454" y="1333509"/>
                        <a:ext cx="127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38365" y="964177"/>
            <a:ext cx="27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Information Gain:</a:t>
            </a:r>
          </a:p>
        </p:txBody>
      </p:sp>
      <p:sp>
        <p:nvSpPr>
          <p:cNvPr id="3" name="Rectangle 2"/>
          <p:cNvSpPr/>
          <p:nvPr/>
        </p:nvSpPr>
        <p:spPr>
          <a:xfrm>
            <a:off x="4926971" y="1641355"/>
            <a:ext cx="952470" cy="45161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97524" y="1676629"/>
            <a:ext cx="84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OO</a:t>
            </a:r>
            <a:r>
              <a:rPr lang="en-US" dirty="0">
                <a:solidFill>
                  <a:srgbClr val="008000"/>
                </a:solidFill>
              </a:rPr>
              <a:t>GG</a:t>
            </a:r>
            <a:r>
              <a:rPr lang="en-US" dirty="0"/>
              <a:t>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997524" y="2092969"/>
            <a:ext cx="291363" cy="446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89311" y="2138263"/>
            <a:ext cx="342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Ok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602795" y="2101250"/>
            <a:ext cx="276646" cy="4385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90612" y="2125741"/>
            <a:ext cx="4965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Good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74239" y="2582182"/>
            <a:ext cx="267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6086" y="3268794"/>
            <a:ext cx="415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entropy of the </a:t>
            </a:r>
            <a:r>
              <a:rPr lang="en-US" i="1" dirty="0"/>
              <a:t>No</a:t>
            </a:r>
            <a:r>
              <a:rPr lang="en-US" dirty="0"/>
              <a:t> node?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4880" y="3790524"/>
            <a:ext cx="476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entropy of the Yes?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6086" y="4291536"/>
            <a:ext cx="6319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info gain?</a:t>
            </a:r>
          </a:p>
          <a:p>
            <a:r>
              <a:rPr lang="en-US" dirty="0"/>
              <a:t>= Entropy (parent) </a:t>
            </a:r>
            <a:r>
              <a:rPr lang="mr-IN" dirty="0"/>
              <a:t>–</a:t>
            </a:r>
            <a:r>
              <a:rPr lang="en-US" dirty="0"/>
              <a:t> [weighted average]*entropy (children)</a:t>
            </a:r>
          </a:p>
          <a:p>
            <a:r>
              <a:rPr lang="en-US" dirty="0"/>
              <a:t>= 1 </a:t>
            </a:r>
            <a:r>
              <a:rPr lang="mr-IN" dirty="0"/>
              <a:t>–</a:t>
            </a:r>
            <a:r>
              <a:rPr lang="en-US" dirty="0"/>
              <a:t> [(?/?)*? + (?/?)*?]</a:t>
            </a:r>
            <a:endParaRPr lang="en-US" b="1" dirty="0"/>
          </a:p>
          <a:p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766829" y="2568192"/>
            <a:ext cx="2678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?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457200" y="1084924"/>
          <a:ext cx="3048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Admission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0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0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12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Example of a Decision Tree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796361"/>
              </p:ext>
            </p:extLst>
          </p:nvPr>
        </p:nvGraphicFramePr>
        <p:xfrm>
          <a:off x="372269" y="2015823"/>
          <a:ext cx="3810000" cy="377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Document" r:id="rId3" imgW="5854700" imgH="5778500" progId="Word.Document.8">
                  <p:embed/>
                </p:oleObj>
              </mc:Choice>
              <mc:Fallback>
                <p:oleObj name="Document" r:id="rId3" imgW="5854700" imgH="5778500" progId="Word.Document.8">
                  <p:embed/>
                  <p:pic>
                    <p:nvPicPr>
                      <p:cNvPr id="112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9" y="2015823"/>
                        <a:ext cx="3810000" cy="377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5"/>
          <p:cNvSpPr txBox="1">
            <a:spLocks noChangeArrowheads="1"/>
          </p:cNvSpPr>
          <p:nvPr/>
        </p:nvSpPr>
        <p:spPr bwMode="auto">
          <a:xfrm rot="-2416809">
            <a:off x="838200" y="13716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anose="05010101010101010101" pitchFamily="2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 rot="-2416809">
            <a:off x="1524000" y="13716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anose="05010101010101010101" pitchFamily="2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 rot="-2416809">
            <a:off x="2362200" y="1371600"/>
            <a:ext cx="1277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anose="05010101010101010101" pitchFamily="2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continuous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70" name="Text Box 8"/>
          <p:cNvSpPr txBox="1">
            <a:spLocks noChangeArrowheads="1"/>
          </p:cNvSpPr>
          <p:nvPr/>
        </p:nvSpPr>
        <p:spPr bwMode="auto">
          <a:xfrm rot="-2416809">
            <a:off x="3124200" y="1524000"/>
            <a:ext cx="692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anose="05010101010101010101" pitchFamily="2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class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71" name="Line 9"/>
          <p:cNvSpPr>
            <a:spLocks noChangeShapeType="1"/>
          </p:cNvSpPr>
          <p:nvPr/>
        </p:nvSpPr>
        <p:spPr bwMode="auto">
          <a:xfrm>
            <a:off x="6965950" y="4505325"/>
            <a:ext cx="242888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10"/>
          <p:cNvSpPr>
            <a:spLocks noChangeShapeType="1"/>
          </p:cNvSpPr>
          <p:nvPr/>
        </p:nvSpPr>
        <p:spPr bwMode="auto">
          <a:xfrm flipH="1">
            <a:off x="5835650" y="4505325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11"/>
          <p:cNvSpPr>
            <a:spLocks noChangeShapeType="1"/>
          </p:cNvSpPr>
          <p:nvPr/>
        </p:nvSpPr>
        <p:spPr bwMode="auto">
          <a:xfrm flipH="1">
            <a:off x="6481763" y="37115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2"/>
          <p:cNvSpPr>
            <a:spLocks noChangeShapeType="1"/>
          </p:cNvSpPr>
          <p:nvPr/>
        </p:nvSpPr>
        <p:spPr bwMode="auto">
          <a:xfrm>
            <a:off x="7693025" y="37115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13"/>
          <p:cNvSpPr>
            <a:spLocks noChangeShapeType="1"/>
          </p:cNvSpPr>
          <p:nvPr/>
        </p:nvSpPr>
        <p:spPr bwMode="auto">
          <a:xfrm>
            <a:off x="6643688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4"/>
          <p:cNvSpPr>
            <a:spLocks noChangeShapeType="1"/>
          </p:cNvSpPr>
          <p:nvPr/>
        </p:nvSpPr>
        <p:spPr bwMode="auto">
          <a:xfrm flipH="1">
            <a:off x="5270500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Text Box 15"/>
          <p:cNvSpPr txBox="1">
            <a:spLocks noChangeArrowheads="1"/>
          </p:cNvSpPr>
          <p:nvPr/>
        </p:nvSpPr>
        <p:spPr bwMode="auto">
          <a:xfrm>
            <a:off x="5788025" y="2530475"/>
            <a:ext cx="936625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anose="05010101010101010101" pitchFamily="2" charset="2"/>
              <a:buNone/>
            </a:pPr>
            <a:r>
              <a:rPr lang="en-US" altLang="en-US" sz="1600" dirty="0">
                <a:solidFill>
                  <a:srgbClr val="2D1993"/>
                </a:solidFill>
              </a:rPr>
              <a:t>Home Owner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1278" name="Text Box 16"/>
          <p:cNvSpPr txBox="1">
            <a:spLocks noChangeArrowheads="1"/>
          </p:cNvSpPr>
          <p:nvPr/>
        </p:nvSpPr>
        <p:spPr bwMode="auto">
          <a:xfrm>
            <a:off x="6804025" y="344805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anose="05010101010101010101" pitchFamily="2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79" name="Text Box 17"/>
          <p:cNvSpPr txBox="1">
            <a:spLocks noChangeArrowheads="1"/>
          </p:cNvSpPr>
          <p:nvPr/>
        </p:nvSpPr>
        <p:spPr bwMode="auto">
          <a:xfrm>
            <a:off x="6078538" y="4240213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anose="05010101010101010101" pitchFamily="2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0" name="AutoShape 18"/>
          <p:cNvSpPr>
            <a:spLocks noChangeArrowheads="1"/>
          </p:cNvSpPr>
          <p:nvPr/>
        </p:nvSpPr>
        <p:spPr bwMode="auto">
          <a:xfrm>
            <a:off x="7005638" y="5029200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1" name="Text Box 19"/>
          <p:cNvSpPr txBox="1">
            <a:spLocks noChangeArrowheads="1"/>
          </p:cNvSpPr>
          <p:nvPr/>
        </p:nvSpPr>
        <p:spPr bwMode="auto">
          <a:xfrm>
            <a:off x="6929438" y="50292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anose="05010101010101010101" pitchFamily="2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2" name="AutoShape 20"/>
          <p:cNvSpPr>
            <a:spLocks noChangeArrowheads="1"/>
          </p:cNvSpPr>
          <p:nvPr/>
        </p:nvSpPr>
        <p:spPr bwMode="auto">
          <a:xfrm>
            <a:off x="5513388" y="5046663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3" name="Text Box 21"/>
          <p:cNvSpPr txBox="1">
            <a:spLocks noChangeArrowheads="1"/>
          </p:cNvSpPr>
          <p:nvPr/>
        </p:nvSpPr>
        <p:spPr bwMode="auto">
          <a:xfrm>
            <a:off x="5610225" y="5032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anose="05010101010101010101" pitchFamily="2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4" name="AutoShape 22"/>
          <p:cNvSpPr>
            <a:spLocks noChangeArrowheads="1"/>
          </p:cNvSpPr>
          <p:nvPr/>
        </p:nvSpPr>
        <p:spPr bwMode="auto">
          <a:xfrm>
            <a:off x="4948238" y="34623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5" name="Text Box 23"/>
          <p:cNvSpPr txBox="1">
            <a:spLocks noChangeArrowheads="1"/>
          </p:cNvSpPr>
          <p:nvPr/>
        </p:nvSpPr>
        <p:spPr bwMode="auto">
          <a:xfrm>
            <a:off x="5043488" y="344805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anose="05010101010101010101" pitchFamily="2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1286" name="AutoShape 24"/>
          <p:cNvSpPr>
            <a:spLocks noChangeArrowheads="1"/>
          </p:cNvSpPr>
          <p:nvPr/>
        </p:nvSpPr>
        <p:spPr bwMode="auto">
          <a:xfrm>
            <a:off x="7843838" y="4267200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7" name="Text Box 25"/>
          <p:cNvSpPr txBox="1">
            <a:spLocks noChangeArrowheads="1"/>
          </p:cNvSpPr>
          <p:nvPr/>
        </p:nvSpPr>
        <p:spPr bwMode="auto">
          <a:xfrm>
            <a:off x="7920038" y="42672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anose="05010101010101010101" pitchFamily="2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8" name="Text Box 26"/>
          <p:cNvSpPr txBox="1">
            <a:spLocks noChangeArrowheads="1"/>
          </p:cNvSpPr>
          <p:nvPr/>
        </p:nvSpPr>
        <p:spPr bwMode="auto">
          <a:xfrm>
            <a:off x="5060950" y="298450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anose="05010101010101010101" pitchFamily="2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9" name="Text Box 27"/>
          <p:cNvSpPr txBox="1">
            <a:spLocks noChangeArrowheads="1"/>
          </p:cNvSpPr>
          <p:nvPr/>
        </p:nvSpPr>
        <p:spPr bwMode="auto">
          <a:xfrm>
            <a:off x="6926263" y="298450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anose="05010101010101010101" pitchFamily="2" charset="2"/>
              <a:buNone/>
            </a:pPr>
            <a:r>
              <a:rPr lang="en-US" altLang="en-US" sz="1600" b="0"/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90" name="Text Box 28"/>
          <p:cNvSpPr txBox="1">
            <a:spLocks noChangeArrowheads="1"/>
          </p:cNvSpPr>
          <p:nvPr/>
        </p:nvSpPr>
        <p:spPr bwMode="auto">
          <a:xfrm>
            <a:off x="7908925" y="3749675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anose="05010101010101010101" pitchFamily="2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1291" name="Text Box 29"/>
          <p:cNvSpPr txBox="1">
            <a:spLocks noChangeArrowheads="1"/>
          </p:cNvSpPr>
          <p:nvPr/>
        </p:nvSpPr>
        <p:spPr bwMode="auto">
          <a:xfrm>
            <a:off x="5692775" y="3778250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anose="05010101010101010101" pitchFamily="2" charset="2"/>
              <a:buNone/>
            </a:pPr>
            <a:r>
              <a:rPr lang="en-US" altLang="en-US" sz="1600" b="0" dirty="0"/>
              <a:t>Single, Divorced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1292" name="Text Box 30"/>
          <p:cNvSpPr txBox="1">
            <a:spLocks noChangeArrowheads="1"/>
          </p:cNvSpPr>
          <p:nvPr/>
        </p:nvSpPr>
        <p:spPr bwMode="auto">
          <a:xfrm>
            <a:off x="5313363" y="4570413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anose="05010101010101010101" pitchFamily="2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93" name="Text Box 31"/>
          <p:cNvSpPr txBox="1">
            <a:spLocks noChangeArrowheads="1"/>
          </p:cNvSpPr>
          <p:nvPr/>
        </p:nvSpPr>
        <p:spPr bwMode="auto">
          <a:xfrm>
            <a:off x="7088188" y="4570413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anose="05010101010101010101" pitchFamily="2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94" name="Text Box 32"/>
          <p:cNvSpPr txBox="1">
            <a:spLocks noChangeArrowheads="1"/>
          </p:cNvSpPr>
          <p:nvPr/>
        </p:nvSpPr>
        <p:spPr bwMode="auto">
          <a:xfrm>
            <a:off x="6427788" y="1766888"/>
            <a:ext cx="2241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anose="05010101010101010101" pitchFamily="2" charset="2"/>
              <a:buNone/>
            </a:pPr>
            <a:r>
              <a:rPr lang="en-US" altLang="en-US" sz="1800" i="1">
                <a:solidFill>
                  <a:srgbClr val="FF0000"/>
                </a:solidFill>
              </a:rPr>
              <a:t>Splitting Attributes</a:t>
            </a:r>
          </a:p>
        </p:txBody>
      </p:sp>
      <p:sp>
        <p:nvSpPr>
          <p:cNvPr id="11295" name="Line 33"/>
          <p:cNvSpPr>
            <a:spLocks noChangeShapeType="1"/>
          </p:cNvSpPr>
          <p:nvPr/>
        </p:nvSpPr>
        <p:spPr bwMode="auto">
          <a:xfrm flipH="1">
            <a:off x="6805613" y="2147888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AutoShape 34"/>
          <p:cNvSpPr>
            <a:spLocks noChangeArrowheads="1"/>
          </p:cNvSpPr>
          <p:nvPr/>
        </p:nvSpPr>
        <p:spPr bwMode="auto">
          <a:xfrm>
            <a:off x="4019551" y="3744119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97" name="Line 35"/>
          <p:cNvSpPr>
            <a:spLocks noChangeShapeType="1"/>
          </p:cNvSpPr>
          <p:nvPr/>
        </p:nvSpPr>
        <p:spPr bwMode="auto">
          <a:xfrm>
            <a:off x="7418388" y="2147888"/>
            <a:ext cx="76200" cy="11445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Text Box 36"/>
          <p:cNvSpPr txBox="1">
            <a:spLocks noChangeArrowheads="1"/>
          </p:cNvSpPr>
          <p:nvPr/>
        </p:nvSpPr>
        <p:spPr bwMode="auto">
          <a:xfrm>
            <a:off x="762000" y="58674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anose="05010101010101010101" pitchFamily="2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Training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1299" name="Text Box 37"/>
          <p:cNvSpPr txBox="1">
            <a:spLocks noChangeArrowheads="1"/>
          </p:cNvSpPr>
          <p:nvPr/>
        </p:nvSpPr>
        <p:spPr bwMode="auto">
          <a:xfrm>
            <a:off x="5029200" y="5507463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anose="05010101010101010101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Model:  Decision Tree</a:t>
            </a:r>
            <a:endParaRPr lang="en-US" altLang="en-US" sz="2000" b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572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47BB8575-CD15-2942-8208-F9C352482916}" type="slidenum">
              <a:rPr lang="en-US" sz="1200">
                <a:latin typeface="Tahoma" charset="0"/>
              </a:rPr>
              <a:pPr/>
              <a:t>16</a:t>
            </a:fld>
            <a:endParaRPr lang="en-US" sz="1200">
              <a:latin typeface="Tahoma" charset="0"/>
            </a:endParaRP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200710"/>
            <a:ext cx="8763000" cy="153539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600" dirty="0">
                <a:latin typeface="Calibri" charset="0"/>
              </a:rPr>
              <a:t>Example: Rule extraction from our defaulted borrower tree</a:t>
            </a:r>
          </a:p>
          <a:p>
            <a:pPr lvl="1" eaLnBrk="1" hangingPunct="1">
              <a:spcBef>
                <a:spcPct val="40000"/>
              </a:spcBef>
              <a:buFont typeface="Wingdings" charset="0"/>
              <a:buNone/>
            </a:pPr>
            <a:r>
              <a:rPr lang="en-US" sz="1400" dirty="0">
                <a:latin typeface="Calibri" charset="0"/>
              </a:rPr>
              <a:t>IF </a:t>
            </a:r>
            <a:r>
              <a:rPr lang="en-US" sz="1400" i="1" dirty="0" err="1">
                <a:latin typeface="Calibri" charset="0"/>
              </a:rPr>
              <a:t>HomeOwner</a:t>
            </a:r>
            <a:r>
              <a:rPr lang="en-US" sz="1400" dirty="0">
                <a:latin typeface="Calibri" charset="0"/>
              </a:rPr>
              <a:t> = yes THEN </a:t>
            </a:r>
            <a:r>
              <a:rPr lang="en-US" sz="1400" i="1" dirty="0" err="1">
                <a:latin typeface="Calibri" charset="0"/>
              </a:rPr>
              <a:t>defaulted_borrower</a:t>
            </a:r>
            <a:r>
              <a:rPr lang="en-US" sz="1400" i="1" dirty="0">
                <a:latin typeface="Calibri" charset="0"/>
              </a:rPr>
              <a:t> </a:t>
            </a:r>
            <a:r>
              <a:rPr lang="en-US" sz="1400" dirty="0">
                <a:latin typeface="Calibri" charset="0"/>
              </a:rPr>
              <a:t>= </a:t>
            </a:r>
            <a:r>
              <a:rPr lang="en-US" sz="1400" i="1" dirty="0">
                <a:latin typeface="Calibri" charset="0"/>
              </a:rPr>
              <a:t>no</a:t>
            </a:r>
            <a:endParaRPr lang="en-US" sz="1400" dirty="0">
              <a:latin typeface="Calibri" charset="0"/>
            </a:endParaRPr>
          </a:p>
          <a:p>
            <a:pPr lvl="1">
              <a:spcBef>
                <a:spcPct val="40000"/>
              </a:spcBef>
              <a:buNone/>
            </a:pPr>
            <a:r>
              <a:rPr lang="en-US" sz="1400" dirty="0">
                <a:latin typeface="Calibri" charset="0"/>
              </a:rPr>
              <a:t>IF </a:t>
            </a:r>
            <a:r>
              <a:rPr lang="en-US" sz="1400" i="1" dirty="0" err="1">
                <a:latin typeface="Calibri" charset="0"/>
              </a:rPr>
              <a:t>HomeOwner</a:t>
            </a:r>
            <a:r>
              <a:rPr lang="en-US" sz="1400" dirty="0">
                <a:latin typeface="Calibri" charset="0"/>
              </a:rPr>
              <a:t> = no AND </a:t>
            </a:r>
            <a:r>
              <a:rPr lang="en-US" sz="1400" dirty="0" err="1">
                <a:latin typeface="Calibri" charset="0"/>
              </a:rPr>
              <a:t>MarSt</a:t>
            </a:r>
            <a:r>
              <a:rPr lang="en-US" sz="1400" dirty="0">
                <a:latin typeface="Calibri" charset="0"/>
              </a:rPr>
              <a:t> = Single AND INCOME &gt; 80k THEN </a:t>
            </a:r>
            <a:r>
              <a:rPr lang="en-US" sz="1400" i="1" dirty="0" err="1">
                <a:latin typeface="Calibri" charset="0"/>
              </a:rPr>
              <a:t>defaulted_borrower</a:t>
            </a:r>
            <a:r>
              <a:rPr lang="en-US" sz="1400" i="1" dirty="0">
                <a:latin typeface="Calibri" charset="0"/>
              </a:rPr>
              <a:t> </a:t>
            </a:r>
            <a:r>
              <a:rPr lang="en-US" sz="1400" dirty="0">
                <a:latin typeface="Calibri" charset="0"/>
              </a:rPr>
              <a:t>= </a:t>
            </a:r>
            <a:r>
              <a:rPr lang="en-US" sz="1400" i="1" dirty="0">
                <a:latin typeface="Calibri" charset="0"/>
              </a:rPr>
              <a:t>yes</a:t>
            </a:r>
          </a:p>
          <a:p>
            <a:pPr lvl="1">
              <a:spcBef>
                <a:spcPct val="40000"/>
              </a:spcBef>
              <a:buNone/>
            </a:pPr>
            <a:r>
              <a:rPr lang="en-US" sz="1400" dirty="0">
                <a:latin typeface="Calibri" charset="0"/>
              </a:rPr>
              <a:t>IF </a:t>
            </a:r>
            <a:r>
              <a:rPr lang="en-US" sz="1400" i="1" dirty="0" err="1">
                <a:latin typeface="Calibri" charset="0"/>
              </a:rPr>
              <a:t>HomeOwner</a:t>
            </a:r>
            <a:r>
              <a:rPr lang="en-US" sz="1400" dirty="0">
                <a:latin typeface="Calibri" charset="0"/>
              </a:rPr>
              <a:t> = no AND </a:t>
            </a:r>
            <a:r>
              <a:rPr lang="en-US" sz="1400" dirty="0" err="1">
                <a:latin typeface="Calibri" charset="0"/>
              </a:rPr>
              <a:t>MarSt</a:t>
            </a:r>
            <a:r>
              <a:rPr lang="en-US" sz="1400" dirty="0">
                <a:latin typeface="Calibri" charset="0"/>
              </a:rPr>
              <a:t> = Divorced AND INCOME &gt; 80k THEN </a:t>
            </a:r>
            <a:r>
              <a:rPr lang="en-US" sz="1400" i="1" dirty="0" err="1">
                <a:latin typeface="Calibri" charset="0"/>
              </a:rPr>
              <a:t>defaulted_borrower</a:t>
            </a:r>
            <a:r>
              <a:rPr lang="en-US" sz="1400" i="1" dirty="0">
                <a:latin typeface="Calibri" charset="0"/>
              </a:rPr>
              <a:t> </a:t>
            </a:r>
            <a:r>
              <a:rPr lang="en-US" sz="1400" dirty="0">
                <a:latin typeface="Calibri" charset="0"/>
              </a:rPr>
              <a:t>= </a:t>
            </a:r>
            <a:r>
              <a:rPr lang="en-US" sz="1400" i="1" dirty="0">
                <a:latin typeface="Calibri" charset="0"/>
              </a:rPr>
              <a:t>yes</a:t>
            </a:r>
          </a:p>
          <a:p>
            <a:pPr lvl="1">
              <a:spcBef>
                <a:spcPct val="40000"/>
              </a:spcBef>
              <a:buNone/>
            </a:pPr>
            <a:endParaRPr lang="en-US" sz="1400" i="1" dirty="0">
              <a:latin typeface="Calibri" charset="0"/>
            </a:endParaRPr>
          </a:p>
          <a:p>
            <a:pPr lvl="1">
              <a:spcBef>
                <a:spcPct val="40000"/>
              </a:spcBef>
              <a:buNone/>
            </a:pPr>
            <a:endParaRPr lang="en-US" sz="1400" dirty="0">
              <a:latin typeface="Calibri" charset="0"/>
            </a:endParaRPr>
          </a:p>
          <a:p>
            <a:pPr lvl="1">
              <a:spcBef>
                <a:spcPct val="40000"/>
              </a:spcBef>
              <a:buNone/>
            </a:pPr>
            <a:endParaRPr lang="en-US" sz="2000" dirty="0">
              <a:latin typeface="Calibri" charset="0"/>
            </a:endParaRPr>
          </a:p>
        </p:txBody>
      </p: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" y="228600"/>
            <a:ext cx="87836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Berlin Sans FB Demi" charset="0"/>
              </a:rPr>
              <a:t>Rule Extraction from a Decision Tree</a:t>
            </a:r>
          </a:p>
        </p:txBody>
      </p:sp>
      <p:sp>
        <p:nvSpPr>
          <p:cNvPr id="88070" name="Rectangle 60"/>
          <p:cNvSpPr>
            <a:spLocks noChangeArrowheads="1"/>
          </p:cNvSpPr>
          <p:nvPr/>
        </p:nvSpPr>
        <p:spPr bwMode="auto">
          <a:xfrm>
            <a:off x="228600" y="1266566"/>
            <a:ext cx="4295236" cy="2828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400" dirty="0">
                <a:latin typeface="Calibri" charset="0"/>
              </a:rPr>
              <a:t>Rules are </a:t>
            </a:r>
            <a:r>
              <a:rPr lang="en-US" sz="2400" i="1" dirty="0">
                <a:latin typeface="Calibri" charset="0"/>
              </a:rPr>
              <a:t>easier to understand</a:t>
            </a:r>
            <a:r>
              <a:rPr lang="en-US" sz="2400" dirty="0">
                <a:latin typeface="Calibri" charset="0"/>
              </a:rPr>
              <a:t> than large trees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400" dirty="0">
                <a:latin typeface="Calibri" charset="0"/>
              </a:rPr>
              <a:t>One rule is created </a:t>
            </a:r>
            <a:r>
              <a:rPr lang="en-US" sz="2400" i="1" dirty="0">
                <a:latin typeface="Calibri" charset="0"/>
              </a:rPr>
              <a:t>for each path</a:t>
            </a:r>
            <a:r>
              <a:rPr lang="en-US" sz="2400" dirty="0">
                <a:latin typeface="Calibri" charset="0"/>
              </a:rPr>
              <a:t> from the root to a leaf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400" dirty="0">
                <a:latin typeface="Calibri" charset="0"/>
              </a:rPr>
              <a:t>Rules are mutually exclusive and exhaustive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858544" y="1235075"/>
            <a:ext cx="3890962" cy="2879725"/>
            <a:chOff x="4948238" y="2530475"/>
            <a:chExt cx="3890962" cy="2879725"/>
          </a:xfrm>
        </p:grpSpPr>
        <p:sp>
          <p:nvSpPr>
            <p:cNvPr id="54" name="Line 9"/>
            <p:cNvSpPr>
              <a:spLocks noChangeShapeType="1"/>
            </p:cNvSpPr>
            <p:nvPr/>
          </p:nvSpPr>
          <p:spPr bwMode="auto">
            <a:xfrm>
              <a:off x="6965950" y="4505325"/>
              <a:ext cx="242888" cy="5270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5835650" y="4505325"/>
              <a:ext cx="323850" cy="5270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 flipH="1">
              <a:off x="6481763" y="3711575"/>
              <a:ext cx="403225" cy="5286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12"/>
            <p:cNvSpPr>
              <a:spLocks noChangeShapeType="1"/>
            </p:cNvSpPr>
            <p:nvPr/>
          </p:nvSpPr>
          <p:spPr bwMode="auto">
            <a:xfrm>
              <a:off x="7693025" y="3711575"/>
              <a:ext cx="484188" cy="5286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6643688" y="2984500"/>
              <a:ext cx="565150" cy="4635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14"/>
            <p:cNvSpPr>
              <a:spLocks noChangeShapeType="1"/>
            </p:cNvSpPr>
            <p:nvPr/>
          </p:nvSpPr>
          <p:spPr bwMode="auto">
            <a:xfrm flipH="1">
              <a:off x="5270500" y="2984500"/>
              <a:ext cx="565150" cy="4635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Text Box 15"/>
            <p:cNvSpPr txBox="1">
              <a:spLocks noChangeArrowheads="1"/>
            </p:cNvSpPr>
            <p:nvPr/>
          </p:nvSpPr>
          <p:spPr bwMode="auto">
            <a:xfrm>
              <a:off x="5788025" y="2530475"/>
              <a:ext cx="936625" cy="59372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anose="05010101010101010101" pitchFamily="2" charset="2"/>
                <a:buNone/>
              </a:pPr>
              <a:r>
                <a:rPr lang="en-US" altLang="en-US" sz="1600" dirty="0">
                  <a:solidFill>
                    <a:srgbClr val="2D1993"/>
                  </a:solidFill>
                </a:rPr>
                <a:t>Home Owner</a:t>
              </a:r>
              <a:endParaRPr lang="en-US" altLang="en-US" sz="1600" b="0" dirty="0">
                <a:solidFill>
                  <a:schemeClr val="bg2"/>
                </a:solidFill>
              </a:endParaRPr>
            </a:p>
          </p:txBody>
        </p:sp>
        <p:sp>
          <p:nvSpPr>
            <p:cNvPr id="61" name="Text Box 16"/>
            <p:cNvSpPr txBox="1">
              <a:spLocks noChangeArrowheads="1"/>
            </p:cNvSpPr>
            <p:nvPr/>
          </p:nvSpPr>
          <p:spPr bwMode="auto">
            <a:xfrm>
              <a:off x="6804025" y="3448050"/>
              <a:ext cx="935038" cy="3492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anose="05010101010101010101" pitchFamily="2" charset="2"/>
                <a:buNone/>
              </a:pPr>
              <a:r>
                <a:rPr lang="en-US" altLang="en-US" sz="1600">
                  <a:solidFill>
                    <a:srgbClr val="2D1993"/>
                  </a:solidFill>
                </a:rPr>
                <a:t>MarSt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62" name="Text Box 17"/>
            <p:cNvSpPr txBox="1">
              <a:spLocks noChangeArrowheads="1"/>
            </p:cNvSpPr>
            <p:nvPr/>
          </p:nvSpPr>
          <p:spPr bwMode="auto">
            <a:xfrm>
              <a:off x="6078538" y="4240213"/>
              <a:ext cx="968375" cy="3492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anose="05010101010101010101" pitchFamily="2" charset="2"/>
                <a:buNone/>
              </a:pPr>
              <a:r>
                <a:rPr lang="en-US" altLang="en-US" sz="1600">
                  <a:solidFill>
                    <a:srgbClr val="2D1993"/>
                  </a:solidFill>
                </a:rPr>
                <a:t>Income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63" name="AutoShape 18"/>
            <p:cNvSpPr>
              <a:spLocks noChangeArrowheads="1"/>
            </p:cNvSpPr>
            <p:nvPr/>
          </p:nvSpPr>
          <p:spPr bwMode="auto">
            <a:xfrm>
              <a:off x="7005638" y="5029200"/>
              <a:ext cx="627062" cy="366713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64" name="Text Box 19"/>
            <p:cNvSpPr txBox="1">
              <a:spLocks noChangeArrowheads="1"/>
            </p:cNvSpPr>
            <p:nvPr/>
          </p:nvSpPr>
          <p:spPr bwMode="auto">
            <a:xfrm>
              <a:off x="6929438" y="5029200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anose="05010101010101010101" pitchFamily="2" charset="2"/>
                <a:buNone/>
              </a:pPr>
              <a:r>
                <a:rPr lang="en-US" altLang="en-US" sz="1600">
                  <a:solidFill>
                    <a:srgbClr val="800000"/>
                  </a:solidFill>
                </a:rPr>
                <a:t>YES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65" name="AutoShape 20"/>
            <p:cNvSpPr>
              <a:spLocks noChangeArrowheads="1"/>
            </p:cNvSpPr>
            <p:nvPr/>
          </p:nvSpPr>
          <p:spPr bwMode="auto">
            <a:xfrm>
              <a:off x="5513388" y="5046663"/>
              <a:ext cx="654050" cy="363537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66" name="Text Box 21"/>
            <p:cNvSpPr txBox="1">
              <a:spLocks noChangeArrowheads="1"/>
            </p:cNvSpPr>
            <p:nvPr/>
          </p:nvSpPr>
          <p:spPr bwMode="auto">
            <a:xfrm>
              <a:off x="5610225" y="5032375"/>
              <a:ext cx="4889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anose="05010101010101010101" pitchFamily="2" charset="2"/>
                <a:buNone/>
              </a:pPr>
              <a:r>
                <a:rPr lang="en-US" altLang="en-US" sz="1600">
                  <a:solidFill>
                    <a:srgbClr val="800000"/>
                  </a:solidFill>
                </a:rPr>
                <a:t>NO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67" name="AutoShape 22"/>
            <p:cNvSpPr>
              <a:spLocks noChangeArrowheads="1"/>
            </p:cNvSpPr>
            <p:nvPr/>
          </p:nvSpPr>
          <p:spPr bwMode="auto">
            <a:xfrm>
              <a:off x="4948238" y="3462338"/>
              <a:ext cx="685800" cy="347662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68" name="Text Box 23"/>
            <p:cNvSpPr txBox="1">
              <a:spLocks noChangeArrowheads="1"/>
            </p:cNvSpPr>
            <p:nvPr/>
          </p:nvSpPr>
          <p:spPr bwMode="auto">
            <a:xfrm>
              <a:off x="5043488" y="3448050"/>
              <a:ext cx="4889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anose="05010101010101010101" pitchFamily="2" charset="2"/>
                <a:buNone/>
              </a:pPr>
              <a:r>
                <a:rPr lang="en-US" altLang="en-US" sz="1600">
                  <a:solidFill>
                    <a:srgbClr val="800000"/>
                  </a:solidFill>
                </a:rPr>
                <a:t>NO</a:t>
              </a:r>
              <a:endParaRPr lang="en-US" altLang="en-US" sz="1600" b="0">
                <a:solidFill>
                  <a:srgbClr val="00FFFF"/>
                </a:solidFill>
              </a:endParaRPr>
            </a:p>
          </p:txBody>
        </p:sp>
        <p:sp>
          <p:nvSpPr>
            <p:cNvPr id="69" name="AutoShape 24"/>
            <p:cNvSpPr>
              <a:spLocks noChangeArrowheads="1"/>
            </p:cNvSpPr>
            <p:nvPr/>
          </p:nvSpPr>
          <p:spPr bwMode="auto">
            <a:xfrm>
              <a:off x="7843838" y="4267200"/>
              <a:ext cx="685800" cy="38100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70" name="Text Box 25"/>
            <p:cNvSpPr txBox="1">
              <a:spLocks noChangeArrowheads="1"/>
            </p:cNvSpPr>
            <p:nvPr/>
          </p:nvSpPr>
          <p:spPr bwMode="auto">
            <a:xfrm>
              <a:off x="7920038" y="4267200"/>
              <a:ext cx="4889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anose="05010101010101010101" pitchFamily="2" charset="2"/>
                <a:buNone/>
              </a:pPr>
              <a:r>
                <a:rPr lang="en-US" altLang="en-US" sz="1600">
                  <a:solidFill>
                    <a:srgbClr val="800000"/>
                  </a:solidFill>
                </a:rPr>
                <a:t>NO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71" name="Text Box 26"/>
            <p:cNvSpPr txBox="1">
              <a:spLocks noChangeArrowheads="1"/>
            </p:cNvSpPr>
            <p:nvPr/>
          </p:nvSpPr>
          <p:spPr bwMode="auto">
            <a:xfrm>
              <a:off x="5060950" y="2984500"/>
              <a:ext cx="533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anose="05010101010101010101" pitchFamily="2" charset="2"/>
                <a:buNone/>
              </a:pPr>
              <a:r>
                <a:rPr lang="en-US" altLang="en-US" sz="1600" b="0"/>
                <a:t>Yes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72" name="Text Box 27"/>
            <p:cNvSpPr txBox="1">
              <a:spLocks noChangeArrowheads="1"/>
            </p:cNvSpPr>
            <p:nvPr/>
          </p:nvSpPr>
          <p:spPr bwMode="auto">
            <a:xfrm>
              <a:off x="6926263" y="2984500"/>
              <a:ext cx="4429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anose="05010101010101010101" pitchFamily="2" charset="2"/>
                <a:buNone/>
              </a:pPr>
              <a:r>
                <a:rPr lang="en-US" altLang="en-US" sz="1600" b="0"/>
                <a:t>No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73" name="Text Box 28"/>
            <p:cNvSpPr txBox="1">
              <a:spLocks noChangeArrowheads="1"/>
            </p:cNvSpPr>
            <p:nvPr/>
          </p:nvSpPr>
          <p:spPr bwMode="auto">
            <a:xfrm>
              <a:off x="7908925" y="3749675"/>
              <a:ext cx="930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anose="05010101010101010101" pitchFamily="2" charset="2"/>
                <a:buNone/>
              </a:pPr>
              <a:r>
                <a:rPr lang="en-US" altLang="en-US" sz="1600" b="0"/>
                <a:t>Married</a:t>
              </a:r>
              <a:r>
                <a:rPr lang="en-US" altLang="en-US" sz="1600" b="0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74" name="Text Box 29"/>
            <p:cNvSpPr txBox="1">
              <a:spLocks noChangeArrowheads="1"/>
            </p:cNvSpPr>
            <p:nvPr/>
          </p:nvSpPr>
          <p:spPr bwMode="auto">
            <a:xfrm>
              <a:off x="5692775" y="3778250"/>
              <a:ext cx="16605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anose="05010101010101010101" pitchFamily="2" charset="2"/>
                <a:buNone/>
              </a:pPr>
              <a:r>
                <a:rPr lang="en-US" altLang="en-US" sz="1600" b="0" dirty="0"/>
                <a:t>Single, Divorced</a:t>
              </a:r>
              <a:endParaRPr lang="en-US" altLang="en-US" sz="1600" b="0" dirty="0">
                <a:solidFill>
                  <a:schemeClr val="bg2"/>
                </a:solidFill>
              </a:endParaRPr>
            </a:p>
          </p:txBody>
        </p:sp>
        <p:sp>
          <p:nvSpPr>
            <p:cNvPr id="75" name="Text Box 30"/>
            <p:cNvSpPr txBox="1">
              <a:spLocks noChangeArrowheads="1"/>
            </p:cNvSpPr>
            <p:nvPr/>
          </p:nvSpPr>
          <p:spPr bwMode="auto">
            <a:xfrm>
              <a:off x="5313363" y="4570413"/>
              <a:ext cx="720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anose="05010101010101010101" pitchFamily="2" charset="2"/>
                <a:buNone/>
              </a:pPr>
              <a:r>
                <a:rPr lang="en-US" altLang="en-US" sz="1600" b="0"/>
                <a:t>&lt; 80K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76" name="Text Box 31"/>
            <p:cNvSpPr txBox="1">
              <a:spLocks noChangeArrowheads="1"/>
            </p:cNvSpPr>
            <p:nvPr/>
          </p:nvSpPr>
          <p:spPr bwMode="auto">
            <a:xfrm>
              <a:off x="7088188" y="4570413"/>
              <a:ext cx="720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anose="05010101010101010101" pitchFamily="2" charset="2"/>
                <a:buNone/>
              </a:pPr>
              <a:r>
                <a:rPr lang="en-US" altLang="en-US" sz="1600" b="0"/>
                <a:t>&gt; 80K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5596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graphicFrame>
        <p:nvGraphicFramePr>
          <p:cNvPr id="1333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540950"/>
              </p:ext>
            </p:extLst>
          </p:nvPr>
        </p:nvGraphicFramePr>
        <p:xfrm>
          <a:off x="5100638" y="2465364"/>
          <a:ext cx="358616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Document" r:id="rId3" imgW="5092700" imgH="1562100" progId="Word.Document.8">
                  <p:embed/>
                </p:oleObj>
              </mc:Choice>
              <mc:Fallback>
                <p:oleObj name="Document" r:id="rId3" imgW="5092700" imgH="1562100" progId="Word.Document.8">
                  <p:embed/>
                  <p:pic>
                    <p:nvPicPr>
                      <p:cNvPr id="1333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0638" y="2465364"/>
                        <a:ext cx="3586162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8" name="Text Box 28"/>
          <p:cNvSpPr txBox="1">
            <a:spLocks noChangeArrowheads="1"/>
          </p:cNvSpPr>
          <p:nvPr/>
        </p:nvSpPr>
        <p:spPr bwMode="auto">
          <a:xfrm>
            <a:off x="6013612" y="1492250"/>
            <a:ext cx="1963747" cy="34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anose="05010101010101010101" pitchFamily="2" charset="2"/>
              <a:buNone/>
            </a:pPr>
            <a:r>
              <a:rPr lang="en-US" altLang="en-US" sz="2000" b="1" dirty="0">
                <a:solidFill>
                  <a:schemeClr val="tx2"/>
                </a:solidFill>
              </a:rPr>
              <a:t>Unseen Data</a:t>
            </a:r>
            <a:endParaRPr lang="en-US" altLang="en-US" sz="2000" b="1" dirty="0">
              <a:solidFill>
                <a:schemeClr val="bg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07286" y="2107089"/>
            <a:ext cx="4092575" cy="3210904"/>
            <a:chOff x="685800" y="2362200"/>
            <a:chExt cx="4267200" cy="3298825"/>
          </a:xfrm>
        </p:grpSpPr>
        <p:sp>
          <p:nvSpPr>
            <p:cNvPr id="13314" name="Line 4"/>
            <p:cNvSpPr>
              <a:spLocks noChangeShapeType="1"/>
            </p:cNvSpPr>
            <p:nvPr/>
          </p:nvSpPr>
          <p:spPr bwMode="auto">
            <a:xfrm>
              <a:off x="2898775" y="4551363"/>
              <a:ext cx="266700" cy="646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" name="Line 5"/>
            <p:cNvSpPr>
              <a:spLocks noChangeShapeType="1"/>
            </p:cNvSpPr>
            <p:nvPr/>
          </p:nvSpPr>
          <p:spPr bwMode="auto">
            <a:xfrm flipH="1">
              <a:off x="1658938" y="4551363"/>
              <a:ext cx="355600" cy="646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" name="Line 6"/>
            <p:cNvSpPr>
              <a:spLocks noChangeShapeType="1"/>
            </p:cNvSpPr>
            <p:nvPr/>
          </p:nvSpPr>
          <p:spPr bwMode="auto">
            <a:xfrm flipH="1">
              <a:off x="2366963" y="3576638"/>
              <a:ext cx="442912" cy="6492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7" name="Line 7"/>
            <p:cNvSpPr>
              <a:spLocks noChangeShapeType="1"/>
            </p:cNvSpPr>
            <p:nvPr/>
          </p:nvSpPr>
          <p:spPr bwMode="auto">
            <a:xfrm>
              <a:off x="3695700" y="3576638"/>
              <a:ext cx="531813" cy="6492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8" name="Line 8"/>
            <p:cNvSpPr>
              <a:spLocks noChangeShapeType="1"/>
            </p:cNvSpPr>
            <p:nvPr/>
          </p:nvSpPr>
          <p:spPr bwMode="auto">
            <a:xfrm>
              <a:off x="2544763" y="2686050"/>
              <a:ext cx="620712" cy="5683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9" name="Line 9"/>
            <p:cNvSpPr>
              <a:spLocks noChangeShapeType="1"/>
            </p:cNvSpPr>
            <p:nvPr/>
          </p:nvSpPr>
          <p:spPr bwMode="auto">
            <a:xfrm flipH="1">
              <a:off x="1039813" y="2686050"/>
              <a:ext cx="619125" cy="5683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0" name="Text Box 10"/>
            <p:cNvSpPr txBox="1">
              <a:spLocks noChangeArrowheads="1"/>
            </p:cNvSpPr>
            <p:nvPr/>
          </p:nvSpPr>
          <p:spPr bwMode="auto">
            <a:xfrm>
              <a:off x="1606550" y="2362200"/>
              <a:ext cx="1027113" cy="59372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anose="05010101010101010101" pitchFamily="2" charset="2"/>
                <a:buNone/>
              </a:pPr>
              <a:r>
                <a:rPr lang="en-US" altLang="en-US" sz="1600" dirty="0">
                  <a:solidFill>
                    <a:srgbClr val="2D1993"/>
                  </a:solidFill>
                </a:rPr>
                <a:t>Home Owner</a:t>
              </a:r>
              <a:endParaRPr lang="en-US" altLang="en-US" sz="1600" b="0" dirty="0">
                <a:solidFill>
                  <a:schemeClr val="bg2"/>
                </a:solidFill>
              </a:endParaRPr>
            </a:p>
          </p:txBody>
        </p:sp>
        <p:sp>
          <p:nvSpPr>
            <p:cNvPr id="13321" name="Text Box 11"/>
            <p:cNvSpPr txBox="1">
              <a:spLocks noChangeArrowheads="1"/>
            </p:cNvSpPr>
            <p:nvPr/>
          </p:nvSpPr>
          <p:spPr bwMode="auto">
            <a:xfrm>
              <a:off x="2720975" y="3254375"/>
              <a:ext cx="1025525" cy="34766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anose="05010101010101010101" pitchFamily="2" charset="2"/>
                <a:buNone/>
              </a:pPr>
              <a:r>
                <a:rPr lang="en-US" altLang="en-US" sz="1600">
                  <a:solidFill>
                    <a:srgbClr val="2D1993"/>
                  </a:solidFill>
                </a:rPr>
                <a:t>MarSt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13322" name="Text Box 12"/>
            <p:cNvSpPr txBox="1">
              <a:spLocks noChangeArrowheads="1"/>
            </p:cNvSpPr>
            <p:nvPr/>
          </p:nvSpPr>
          <p:spPr bwMode="auto">
            <a:xfrm>
              <a:off x="1925638" y="4225925"/>
              <a:ext cx="1062037" cy="3492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anose="05010101010101010101" pitchFamily="2" charset="2"/>
                <a:buNone/>
              </a:pPr>
              <a:r>
                <a:rPr lang="en-US" altLang="en-US" sz="1600">
                  <a:solidFill>
                    <a:srgbClr val="2D1993"/>
                  </a:solidFill>
                </a:rPr>
                <a:t>Income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13323" name="AutoShape 13"/>
            <p:cNvSpPr>
              <a:spLocks noChangeArrowheads="1"/>
            </p:cNvSpPr>
            <p:nvPr/>
          </p:nvSpPr>
          <p:spPr bwMode="auto">
            <a:xfrm>
              <a:off x="2941638" y="5194300"/>
              <a:ext cx="688975" cy="449263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3324" name="Text Box 14"/>
            <p:cNvSpPr txBox="1">
              <a:spLocks noChangeArrowheads="1"/>
            </p:cNvSpPr>
            <p:nvPr/>
          </p:nvSpPr>
          <p:spPr bwMode="auto">
            <a:xfrm>
              <a:off x="2859088" y="5194300"/>
              <a:ext cx="7508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anose="05010101010101010101" pitchFamily="2" charset="2"/>
                <a:buNone/>
              </a:pPr>
              <a:r>
                <a:rPr lang="en-US" altLang="en-US" sz="1600">
                  <a:solidFill>
                    <a:srgbClr val="800000"/>
                  </a:solidFill>
                </a:rPr>
                <a:t>YES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13325" name="AutoShape 15"/>
            <p:cNvSpPr>
              <a:spLocks noChangeArrowheads="1"/>
            </p:cNvSpPr>
            <p:nvPr/>
          </p:nvSpPr>
          <p:spPr bwMode="auto">
            <a:xfrm>
              <a:off x="1304925" y="5214938"/>
              <a:ext cx="717550" cy="446087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3326" name="Text Box 16"/>
            <p:cNvSpPr txBox="1">
              <a:spLocks noChangeArrowheads="1"/>
            </p:cNvSpPr>
            <p:nvPr/>
          </p:nvSpPr>
          <p:spPr bwMode="auto">
            <a:xfrm>
              <a:off x="1435100" y="5197475"/>
              <a:ext cx="4889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anose="05010101010101010101" pitchFamily="2" charset="2"/>
                <a:buNone/>
              </a:pPr>
              <a:r>
                <a:rPr lang="en-US" altLang="en-US" sz="1600">
                  <a:solidFill>
                    <a:srgbClr val="800000"/>
                  </a:solidFill>
                </a:rPr>
                <a:t>NO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13327" name="AutoShape 17"/>
            <p:cNvSpPr>
              <a:spLocks noChangeArrowheads="1"/>
            </p:cNvSpPr>
            <p:nvPr/>
          </p:nvSpPr>
          <p:spPr bwMode="auto">
            <a:xfrm>
              <a:off x="685800" y="3271838"/>
              <a:ext cx="752475" cy="427037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3328" name="Text Box 18"/>
            <p:cNvSpPr txBox="1">
              <a:spLocks noChangeArrowheads="1"/>
            </p:cNvSpPr>
            <p:nvPr/>
          </p:nvSpPr>
          <p:spPr bwMode="auto">
            <a:xfrm>
              <a:off x="814388" y="3254375"/>
              <a:ext cx="4889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anose="05010101010101010101" pitchFamily="2" charset="2"/>
                <a:buNone/>
              </a:pPr>
              <a:r>
                <a:rPr lang="en-US" altLang="en-US" sz="1600">
                  <a:solidFill>
                    <a:srgbClr val="800000"/>
                  </a:solidFill>
                </a:rPr>
                <a:t>NO</a:t>
              </a:r>
              <a:endParaRPr lang="en-US" altLang="en-US" sz="1600" b="0">
                <a:solidFill>
                  <a:srgbClr val="00FFFF"/>
                </a:solidFill>
              </a:endParaRPr>
            </a:p>
          </p:txBody>
        </p:sp>
        <p:sp>
          <p:nvSpPr>
            <p:cNvPr id="13329" name="AutoShape 19"/>
            <p:cNvSpPr>
              <a:spLocks noChangeArrowheads="1"/>
            </p:cNvSpPr>
            <p:nvPr/>
          </p:nvSpPr>
          <p:spPr bwMode="auto">
            <a:xfrm>
              <a:off x="3860800" y="4259263"/>
              <a:ext cx="752475" cy="466725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3330" name="Text Box 20"/>
            <p:cNvSpPr txBox="1">
              <a:spLocks noChangeArrowheads="1"/>
            </p:cNvSpPr>
            <p:nvPr/>
          </p:nvSpPr>
          <p:spPr bwMode="auto">
            <a:xfrm>
              <a:off x="3968750" y="4259263"/>
              <a:ext cx="4905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anose="05010101010101010101" pitchFamily="2" charset="2"/>
                <a:buNone/>
              </a:pPr>
              <a:r>
                <a:rPr lang="en-US" altLang="en-US" sz="1600">
                  <a:solidFill>
                    <a:srgbClr val="800000"/>
                  </a:solidFill>
                </a:rPr>
                <a:t>NO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13331" name="Text Box 21"/>
            <p:cNvSpPr txBox="1">
              <a:spLocks noChangeArrowheads="1"/>
            </p:cNvSpPr>
            <p:nvPr/>
          </p:nvSpPr>
          <p:spPr bwMode="auto">
            <a:xfrm>
              <a:off x="860425" y="2686050"/>
              <a:ext cx="533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anose="05010101010101010101" pitchFamily="2" charset="2"/>
                <a:buNone/>
              </a:pPr>
              <a:r>
                <a:rPr lang="en-US" altLang="en-US" sz="1600" b="0"/>
                <a:t>Yes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13332" name="Text Box 22"/>
            <p:cNvSpPr txBox="1">
              <a:spLocks noChangeArrowheads="1"/>
            </p:cNvSpPr>
            <p:nvPr/>
          </p:nvSpPr>
          <p:spPr bwMode="auto">
            <a:xfrm>
              <a:off x="2897188" y="2686050"/>
              <a:ext cx="4429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anose="05010101010101010101" pitchFamily="2" charset="2"/>
                <a:buNone/>
              </a:pPr>
              <a:r>
                <a:rPr lang="en-US" altLang="en-US" sz="1600" b="0"/>
                <a:t>No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13333" name="Text Box 23"/>
            <p:cNvSpPr txBox="1">
              <a:spLocks noChangeArrowheads="1"/>
            </p:cNvSpPr>
            <p:nvPr/>
          </p:nvSpPr>
          <p:spPr bwMode="auto">
            <a:xfrm>
              <a:off x="4022725" y="3624263"/>
              <a:ext cx="930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anose="05010101010101010101" pitchFamily="2" charset="2"/>
                <a:buNone/>
              </a:pPr>
              <a:r>
                <a:rPr lang="en-US" altLang="en-US" sz="1600" b="0"/>
                <a:t>Married</a:t>
              </a:r>
              <a:r>
                <a:rPr lang="en-US" altLang="en-US" sz="1600" b="0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13334" name="Text Box 24"/>
            <p:cNvSpPr txBox="1">
              <a:spLocks noChangeArrowheads="1"/>
            </p:cNvSpPr>
            <p:nvPr/>
          </p:nvSpPr>
          <p:spPr bwMode="auto">
            <a:xfrm>
              <a:off x="1662113" y="3659188"/>
              <a:ext cx="16605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anose="05010101010101010101" pitchFamily="2" charset="2"/>
                <a:buNone/>
              </a:pPr>
              <a:r>
                <a:rPr lang="en-US" altLang="en-US" sz="1600" b="0"/>
                <a:t>Single, Divorced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13335" name="Text Box 25"/>
            <p:cNvSpPr txBox="1">
              <a:spLocks noChangeArrowheads="1"/>
            </p:cNvSpPr>
            <p:nvPr/>
          </p:nvSpPr>
          <p:spPr bwMode="auto">
            <a:xfrm>
              <a:off x="1155700" y="4630738"/>
              <a:ext cx="720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anose="05010101010101010101" pitchFamily="2" charset="2"/>
                <a:buNone/>
              </a:pPr>
              <a:r>
                <a:rPr lang="en-US" altLang="en-US" sz="1600" b="0"/>
                <a:t>&lt; 80K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13336" name="Text Box 26"/>
            <p:cNvSpPr txBox="1">
              <a:spLocks noChangeArrowheads="1"/>
            </p:cNvSpPr>
            <p:nvPr/>
          </p:nvSpPr>
          <p:spPr bwMode="auto">
            <a:xfrm>
              <a:off x="3101975" y="4630738"/>
              <a:ext cx="720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anose="05010101010101010101" pitchFamily="2" charset="2"/>
                <a:buNone/>
              </a:pPr>
              <a:r>
                <a:rPr lang="en-US" altLang="en-US" sz="1600" b="0"/>
                <a:t>&gt; 80K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608582" y="1930937"/>
            <a:ext cx="307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Mr. Smith applied for a loan.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51123" y="3562326"/>
            <a:ext cx="261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Should we approve it?</a:t>
            </a:r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1442356" y="1470243"/>
            <a:ext cx="1963747" cy="34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anose="05010101010101010101" pitchFamily="2" charset="2"/>
              <a:buNone/>
            </a:pPr>
            <a:r>
              <a:rPr lang="en-US" altLang="en-US" sz="2000" b="1" dirty="0">
                <a:solidFill>
                  <a:schemeClr val="tx2"/>
                </a:solidFill>
              </a:rPr>
              <a:t>Training Data</a:t>
            </a:r>
            <a:endParaRPr lang="en-US" altLang="en-US" sz="2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628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Classification Errors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Training errors (apparent errors)</a:t>
            </a:r>
          </a:p>
          <a:p>
            <a:pPr lvl="1"/>
            <a:r>
              <a:rPr lang="en-US" altLang="en-US"/>
              <a:t>Errors committed on the training set</a:t>
            </a:r>
          </a:p>
          <a:p>
            <a:pPr lvl="1"/>
            <a:endParaRPr lang="en-US" altLang="en-US"/>
          </a:p>
          <a:p>
            <a:r>
              <a:rPr lang="en-US" altLang="en-US"/>
              <a:t>Test errors</a:t>
            </a:r>
          </a:p>
          <a:p>
            <a:pPr lvl="1"/>
            <a:r>
              <a:rPr lang="en-US" altLang="en-US"/>
              <a:t>Errors committed on the test set</a:t>
            </a:r>
          </a:p>
          <a:p>
            <a:pPr lvl="1"/>
            <a:endParaRPr lang="en-US" altLang="en-US"/>
          </a:p>
          <a:p>
            <a:r>
              <a:rPr lang="en-US" altLang="en-US"/>
              <a:t>Generalization errors</a:t>
            </a:r>
          </a:p>
          <a:p>
            <a:pPr lvl="1"/>
            <a:r>
              <a:rPr lang="en-US" altLang="en-US"/>
              <a:t>Expected error of a model over random selection of records from same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687190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Data Set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5693415" y="1295400"/>
            <a:ext cx="2971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800" dirty="0"/>
              <a:t>Two class problem: 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+ : 5200 instances</a:t>
            </a:r>
          </a:p>
          <a:p>
            <a:pPr marL="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 </a:t>
            </a:r>
            <a:r>
              <a:rPr lang="en-US" altLang="en-US" sz="1400" dirty="0">
                <a:solidFill>
                  <a:srgbClr val="0070C0"/>
                </a:solidFill>
              </a:rPr>
              <a:t>5000 instances generated from a Gaussian centered at (10,10)</a:t>
            </a:r>
          </a:p>
          <a:p>
            <a:pPr marL="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rgbClr val="0070C0"/>
                </a:solidFill>
              </a:rPr>
              <a:t> 200 noisy instances added</a:t>
            </a:r>
            <a:r>
              <a:rPr lang="en-US" altLang="en-US" sz="1800" dirty="0"/>
              <a:t>	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1800" dirty="0">
                <a:solidFill>
                  <a:srgbClr val="FF0000"/>
                </a:solidFill>
              </a:rPr>
              <a:t>o : 5200 instances </a:t>
            </a:r>
          </a:p>
          <a:p>
            <a:pPr marL="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rgbClr val="FF0000"/>
                </a:solidFill>
              </a:rPr>
              <a:t> Generated from a uniform distribution</a:t>
            </a:r>
          </a:p>
          <a:p>
            <a:pPr>
              <a:spcBef>
                <a:spcPct val="50000"/>
              </a:spcBef>
              <a:defRPr/>
            </a:pPr>
            <a:endParaRPr lang="en-US" altLang="en-US" sz="1800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en-US" sz="1800" dirty="0"/>
              <a:t>10 % of the data used for training and 90% of the data used for testing</a:t>
            </a:r>
          </a:p>
          <a:p>
            <a:pPr>
              <a:spcBef>
                <a:spcPct val="50000"/>
              </a:spcBef>
              <a:defRPr/>
            </a:pPr>
            <a:br>
              <a:rPr lang="en-US" altLang="en-US" sz="1800" dirty="0"/>
            </a:br>
            <a:endParaRPr lang="en-US" altLang="en-US" sz="1800" dirty="0">
              <a:sym typeface="Symbol" pitchFamily="18" charset="2"/>
            </a:endParaRPr>
          </a:p>
        </p:txBody>
      </p:sp>
      <p:pic>
        <p:nvPicPr>
          <p:cNvPr id="7171" name="Picture 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1" t="3778" r="8028" b="2823"/>
          <a:stretch/>
        </p:blipFill>
        <p:spPr>
          <a:xfrm>
            <a:off x="613644" y="1417638"/>
            <a:ext cx="4794982" cy="3866878"/>
          </a:xfrm>
          <a:noFill/>
        </p:spPr>
      </p:pic>
    </p:spTree>
    <p:extLst>
      <p:ext uri="{BB962C8B-B14F-4D97-AF65-F5344CB8AC3E}">
        <p14:creationId xmlns:p14="http://schemas.microsoft.com/office/powerpoint/2010/main" val="263335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F7F7F"/>
                </a:solidFill>
                <a:latin typeface="Helvetica"/>
                <a:cs typeface="Helvetica"/>
              </a:rPr>
              <a:t>Machine Learning: Supervised vs. Unsupervised Learning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>
          <a:xfrm>
            <a:off x="266700" y="1815432"/>
            <a:ext cx="8572500" cy="326430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F83F24"/>
                </a:solidFill>
              </a:rPr>
              <a:t>Supervised Learning (Estimation and Classification)</a:t>
            </a:r>
            <a:endParaRPr lang="en-US" sz="2800" dirty="0"/>
          </a:p>
          <a:p>
            <a:pPr lvl="1">
              <a:lnSpc>
                <a:spcPct val="120000"/>
              </a:lnSpc>
            </a:pPr>
            <a:r>
              <a:rPr lang="en-US" dirty="0"/>
              <a:t>The training data contains </a:t>
            </a:r>
            <a:r>
              <a:rPr lang="en-US" dirty="0">
                <a:solidFill>
                  <a:srgbClr val="0000FF"/>
                </a:solidFill>
              </a:rPr>
              <a:t>target</a:t>
            </a:r>
            <a:r>
              <a:rPr lang="en-US" dirty="0"/>
              <a:t> class information for each record (e.g. spam, churn).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New records are classified based on the models developed on the training data (e.g. scoring).</a:t>
            </a:r>
          </a:p>
        </p:txBody>
      </p:sp>
    </p:spTree>
    <p:extLst>
      <p:ext uri="{BB962C8B-B14F-4D97-AF65-F5344CB8AC3E}">
        <p14:creationId xmlns:p14="http://schemas.microsoft.com/office/powerpoint/2010/main" val="578055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Increasing number of nodes in Decision Trees</a:t>
            </a:r>
          </a:p>
        </p:txBody>
      </p:sp>
      <p:pic>
        <p:nvPicPr>
          <p:cNvPr id="819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6245" r="7352" b="3252"/>
          <a:stretch>
            <a:fillRect/>
          </a:stretch>
        </p:blipFill>
        <p:spPr>
          <a:xfrm>
            <a:off x="1028968" y="1219201"/>
            <a:ext cx="6932120" cy="4074140"/>
          </a:xfrm>
        </p:spPr>
      </p:pic>
    </p:spTree>
    <p:extLst>
      <p:ext uri="{BB962C8B-B14F-4D97-AF65-F5344CB8AC3E}">
        <p14:creationId xmlns:p14="http://schemas.microsoft.com/office/powerpoint/2010/main" val="3461721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Decision Tree with 4 nodes</a:t>
            </a:r>
          </a:p>
        </p:txBody>
      </p:sp>
      <p:pic>
        <p:nvPicPr>
          <p:cNvPr id="9218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6245" r="7352" b="3252"/>
          <a:stretch>
            <a:fillRect/>
          </a:stretch>
        </p:blipFill>
        <p:spPr>
          <a:xfrm>
            <a:off x="76200" y="1219200"/>
            <a:ext cx="8686800" cy="5105400"/>
          </a:xfrm>
        </p:spPr>
      </p:pic>
      <p:cxnSp>
        <p:nvCxnSpPr>
          <p:cNvPr id="9221" name="Straight Arrow Connector 2"/>
          <p:cNvCxnSpPr>
            <a:cxnSpLocks noChangeShapeType="1"/>
          </p:cNvCxnSpPr>
          <p:nvPr/>
        </p:nvCxnSpPr>
        <p:spPr bwMode="auto">
          <a:xfrm flipV="1">
            <a:off x="990600" y="5099050"/>
            <a:ext cx="0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1981200" y="3944938"/>
            <a:ext cx="1676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Tree</a:t>
            </a:r>
          </a:p>
        </p:txBody>
      </p:sp>
      <p:sp>
        <p:nvSpPr>
          <p:cNvPr id="9223" name="TextBox 10"/>
          <p:cNvSpPr txBox="1">
            <a:spLocks noChangeArrowheads="1"/>
          </p:cNvSpPr>
          <p:nvPr/>
        </p:nvSpPr>
        <p:spPr bwMode="auto">
          <a:xfrm>
            <a:off x="5181600" y="5105400"/>
            <a:ext cx="2784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 dirty="0"/>
              <a:t>Decision boundaries on Training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344" y="2095500"/>
            <a:ext cx="3640986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657" y="1524000"/>
            <a:ext cx="234538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48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Decision Tree with 50 nodes</a:t>
            </a:r>
          </a:p>
        </p:txBody>
      </p:sp>
      <p:pic>
        <p:nvPicPr>
          <p:cNvPr id="10242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6245" r="7352" b="3252"/>
          <a:stretch>
            <a:fillRect/>
          </a:stretch>
        </p:blipFill>
        <p:spPr>
          <a:xfrm>
            <a:off x="76200" y="1219200"/>
            <a:ext cx="8686800" cy="5105400"/>
          </a:xfrm>
        </p:spPr>
      </p:pic>
      <p:cxnSp>
        <p:nvCxnSpPr>
          <p:cNvPr id="10245" name="Straight Arrow Connector 5"/>
          <p:cNvCxnSpPr>
            <a:cxnSpLocks noChangeShapeType="1"/>
          </p:cNvCxnSpPr>
          <p:nvPr/>
        </p:nvCxnSpPr>
        <p:spPr bwMode="auto">
          <a:xfrm flipV="1">
            <a:off x="3124200" y="5334000"/>
            <a:ext cx="0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46" name="TextBox 6"/>
          <p:cNvSpPr txBox="1">
            <a:spLocks noChangeArrowheads="1"/>
          </p:cNvSpPr>
          <p:nvPr/>
        </p:nvSpPr>
        <p:spPr bwMode="auto">
          <a:xfrm>
            <a:off x="1981200" y="3944938"/>
            <a:ext cx="1676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Tree</a:t>
            </a:r>
          </a:p>
        </p:txBody>
      </p:sp>
      <p:sp>
        <p:nvSpPr>
          <p:cNvPr id="10247" name="TextBox 7"/>
          <p:cNvSpPr txBox="1">
            <a:spLocks noChangeArrowheads="1"/>
          </p:cNvSpPr>
          <p:nvPr/>
        </p:nvSpPr>
        <p:spPr bwMode="auto">
          <a:xfrm>
            <a:off x="1981200" y="3944938"/>
            <a:ext cx="1676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Tree</a:t>
            </a:r>
          </a:p>
        </p:txBody>
      </p:sp>
      <p:sp>
        <p:nvSpPr>
          <p:cNvPr id="10248" name="TextBox 8"/>
          <p:cNvSpPr txBox="1">
            <a:spLocks noChangeArrowheads="1"/>
          </p:cNvSpPr>
          <p:nvPr/>
        </p:nvSpPr>
        <p:spPr bwMode="auto">
          <a:xfrm>
            <a:off x="5181600" y="5108575"/>
            <a:ext cx="2784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boundaries on Training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45" y="2057400"/>
            <a:ext cx="3727510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823" y="1614351"/>
            <a:ext cx="3045649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89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Which tree is better?</a:t>
            </a:r>
          </a:p>
        </p:txBody>
      </p:sp>
      <p:pic>
        <p:nvPicPr>
          <p:cNvPr id="11266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6245" r="7352" b="3252"/>
          <a:stretch>
            <a:fillRect/>
          </a:stretch>
        </p:blipFill>
        <p:spPr>
          <a:xfrm>
            <a:off x="76200" y="1219200"/>
            <a:ext cx="8686800" cy="5105400"/>
          </a:xfrm>
        </p:spPr>
      </p:pic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1828800" y="4097338"/>
            <a:ext cx="274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Decision Tree with 4 nodes</a:t>
            </a:r>
          </a:p>
        </p:txBody>
      </p:sp>
      <p:sp>
        <p:nvSpPr>
          <p:cNvPr id="11270" name="TextBox 7"/>
          <p:cNvSpPr txBox="1">
            <a:spLocks noChangeArrowheads="1"/>
          </p:cNvSpPr>
          <p:nvPr/>
        </p:nvSpPr>
        <p:spPr bwMode="auto">
          <a:xfrm>
            <a:off x="5486400" y="4799013"/>
            <a:ext cx="274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Decision Tree with 50 nodes</a:t>
            </a:r>
          </a:p>
        </p:txBody>
      </p:sp>
      <p:sp>
        <p:nvSpPr>
          <p:cNvPr id="11271" name="TextBox 8"/>
          <p:cNvSpPr txBox="1">
            <a:spLocks noChangeArrowheads="1"/>
          </p:cNvSpPr>
          <p:nvPr/>
        </p:nvSpPr>
        <p:spPr bwMode="auto">
          <a:xfrm>
            <a:off x="2286000" y="4462463"/>
            <a:ext cx="2743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Which tree is better ?</a:t>
            </a:r>
          </a:p>
        </p:txBody>
      </p:sp>
      <p:cxnSp>
        <p:nvCxnSpPr>
          <p:cNvPr id="11272" name="Straight Arrow Connector 10"/>
          <p:cNvCxnSpPr>
            <a:cxnSpLocks noChangeShapeType="1"/>
          </p:cNvCxnSpPr>
          <p:nvPr/>
        </p:nvCxnSpPr>
        <p:spPr bwMode="auto">
          <a:xfrm flipV="1">
            <a:off x="1066800" y="4097338"/>
            <a:ext cx="762000" cy="812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671" y="2513013"/>
            <a:ext cx="3106258" cy="2286000"/>
          </a:xfrm>
          <a:prstGeom prst="rect">
            <a:avLst/>
          </a:prstGeom>
        </p:spPr>
      </p:pic>
      <p:cxnSp>
        <p:nvCxnSpPr>
          <p:cNvPr id="11273" name="Straight Arrow Connector 12"/>
          <p:cNvCxnSpPr>
            <a:cxnSpLocks noChangeShapeType="1"/>
          </p:cNvCxnSpPr>
          <p:nvPr/>
        </p:nvCxnSpPr>
        <p:spPr bwMode="auto">
          <a:xfrm flipV="1">
            <a:off x="3276600" y="4527459"/>
            <a:ext cx="1981200" cy="609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322" y="1840004"/>
            <a:ext cx="303415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87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Overfitting</a:t>
            </a:r>
          </a:p>
        </p:txBody>
      </p:sp>
      <p:sp>
        <p:nvSpPr>
          <p:cNvPr id="12290" name="Text Box 7"/>
          <p:cNvSpPr txBox="1">
            <a:spLocks noChangeArrowheads="1"/>
          </p:cNvSpPr>
          <p:nvPr/>
        </p:nvSpPr>
        <p:spPr bwMode="auto">
          <a:xfrm>
            <a:off x="304800" y="5029200"/>
            <a:ext cx="86868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Underfitting</a:t>
            </a:r>
            <a:r>
              <a:rPr lang="en-US" altLang="en-US" sz="1800" b="0"/>
              <a:t>: when model is too simple, both training and test errors are large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Overfitting</a:t>
            </a:r>
            <a:r>
              <a:rPr lang="en-US" altLang="en-US" sz="1800" b="0"/>
              <a:t>: when model is too complex, training error is small but test error is large</a:t>
            </a:r>
            <a:endParaRPr lang="en-US" altLang="en-US" sz="1800" b="0">
              <a:sym typeface="Symbol" charset="2"/>
            </a:endParaRPr>
          </a:p>
        </p:txBody>
      </p:sp>
      <p:pic>
        <p:nvPicPr>
          <p:cNvPr id="12291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24350" y="914400"/>
            <a:ext cx="5048250" cy="3657600"/>
          </a:xfrm>
          <a:noFill/>
        </p:spPr>
      </p:pic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0" y="914400"/>
            <a:ext cx="50482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874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Notes on Overfitting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90760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err="1"/>
              <a:t>Overfitting</a:t>
            </a:r>
            <a:r>
              <a:rPr lang="en-US" altLang="en-US" dirty="0"/>
              <a:t> results in decision trees that are </a:t>
            </a:r>
            <a:r>
              <a:rPr lang="en-US" altLang="en-US" u="sng" dirty="0"/>
              <a:t>more complex</a:t>
            </a:r>
            <a:r>
              <a:rPr lang="en-US" altLang="en-US" dirty="0"/>
              <a:t> than necessary</a:t>
            </a:r>
          </a:p>
          <a:p>
            <a:endParaRPr lang="en-US" altLang="en-US" dirty="0"/>
          </a:p>
          <a:p>
            <a:r>
              <a:rPr lang="en-US" altLang="en-US" dirty="0"/>
              <a:t>Training error does not provide a good estimate of how well the tree will perform on previously unseen records</a:t>
            </a:r>
          </a:p>
          <a:p>
            <a:endParaRPr lang="en-US" altLang="en-US" dirty="0"/>
          </a:p>
          <a:p>
            <a:r>
              <a:rPr lang="en-US" altLang="en-US" dirty="0"/>
              <a:t>Need ways for estimating generalization errors</a:t>
            </a:r>
          </a:p>
        </p:txBody>
      </p:sp>
    </p:spTree>
    <p:extLst>
      <p:ext uri="{BB962C8B-B14F-4D97-AF65-F5344CB8AC3E}">
        <p14:creationId xmlns:p14="http://schemas.microsoft.com/office/powerpoint/2010/main" val="1595646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2804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Occam’s Razor (Parsimony)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665031"/>
          </a:xfrm>
        </p:spPr>
        <p:txBody>
          <a:bodyPr/>
          <a:lstStyle/>
          <a:p>
            <a:r>
              <a:rPr lang="en-US" altLang="en-US" sz="2400" dirty="0"/>
              <a:t>Rationale: Given two models of similar generalization errors,  one should prefer the simpler model over the more complex model</a:t>
            </a:r>
          </a:p>
          <a:p>
            <a:pPr lvl="4"/>
            <a:endParaRPr lang="en-US" altLang="en-US" sz="1800" dirty="0">
              <a:latin typeface="Times New Roman" charset="0"/>
            </a:endParaRPr>
          </a:p>
          <a:p>
            <a:pPr lvl="1"/>
            <a:r>
              <a:rPr lang="en-US" altLang="en-US" sz="2400" dirty="0"/>
              <a:t>A complex model has a greater chance of being fitted accidentally by errors in data</a:t>
            </a:r>
          </a:p>
          <a:p>
            <a:pPr lvl="4"/>
            <a:endParaRPr lang="en-US" altLang="en-US" sz="1800" dirty="0">
              <a:latin typeface="Times New Roman" charset="0"/>
            </a:endParaRPr>
          </a:p>
          <a:p>
            <a:pPr lvl="1"/>
            <a:r>
              <a:rPr lang="en-US" altLang="en-US" sz="2400" dirty="0"/>
              <a:t>Therefore, one should include model complexity when evaluating a model</a:t>
            </a:r>
          </a:p>
          <a:p>
            <a:pPr marL="457200" lvl="1" indent="0">
              <a:buNone/>
            </a:pPr>
            <a:endParaRPr lang="en-US" altLang="en-US" sz="1200" dirty="0">
              <a:solidFill>
                <a:srgbClr val="FF0000"/>
              </a:solidFill>
            </a:endParaRP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4426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Evaluation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981" y="1066800"/>
            <a:ext cx="8580438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Purpose</a:t>
            </a:r>
            <a:r>
              <a:rPr lang="en-US" altLang="en-US" sz="240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To estimate performance of classifier on previously unseen data (test set)</a:t>
            </a:r>
          </a:p>
          <a:p>
            <a:endParaRPr lang="en-US" altLang="en-US" sz="1000" dirty="0"/>
          </a:p>
          <a:p>
            <a:r>
              <a:rPr lang="en-US" altLang="en-US" sz="2400" dirty="0"/>
              <a:t>Holdout</a:t>
            </a:r>
          </a:p>
          <a:p>
            <a:pPr lvl="1"/>
            <a:r>
              <a:rPr lang="en-US" altLang="en-US" sz="2400" dirty="0"/>
              <a:t>Reserve k% for training and (100-k)% for testing </a:t>
            </a:r>
          </a:p>
          <a:p>
            <a:pPr lvl="1"/>
            <a:r>
              <a:rPr lang="en-US" altLang="en-US" sz="2400" dirty="0"/>
              <a:t>Random subsampling: repeated holdout</a:t>
            </a:r>
          </a:p>
          <a:p>
            <a:r>
              <a:rPr lang="en-US" altLang="en-US" sz="2400" dirty="0"/>
              <a:t>Cross validation</a:t>
            </a:r>
          </a:p>
          <a:p>
            <a:pPr lvl="1"/>
            <a:r>
              <a:rPr lang="en-US" altLang="en-US" sz="2400" dirty="0"/>
              <a:t>Partition data into k disjoint subsets</a:t>
            </a:r>
          </a:p>
          <a:p>
            <a:pPr lvl="1"/>
            <a:r>
              <a:rPr lang="en-US" altLang="en-US" sz="2400" dirty="0"/>
              <a:t>k-fold: train on k-1 partitions, test on the remaining one</a:t>
            </a:r>
          </a:p>
          <a:p>
            <a:pPr lvl="1"/>
            <a:r>
              <a:rPr lang="en-US" altLang="en-US" sz="2400" dirty="0"/>
              <a:t>Leave-one-out:   k=n</a:t>
            </a:r>
          </a:p>
        </p:txBody>
      </p:sp>
    </p:spTree>
    <p:extLst>
      <p:ext uri="{BB962C8B-B14F-4D97-AF65-F5344CB8AC3E}">
        <p14:creationId xmlns:p14="http://schemas.microsoft.com/office/powerpoint/2010/main" val="532000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2804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Model evaluation 1: Holdout method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Divide </a:t>
            </a:r>
            <a:r>
              <a:rPr lang="en-US" altLang="en-US" u="sng"/>
              <a:t>training</a:t>
            </a:r>
            <a:r>
              <a:rPr lang="en-US" altLang="en-US"/>
              <a:t> data into two parts:</a:t>
            </a:r>
          </a:p>
          <a:p>
            <a:pPr lvl="1"/>
            <a:r>
              <a:rPr lang="en-US" altLang="en-US"/>
              <a:t>Training set: </a:t>
            </a:r>
          </a:p>
          <a:p>
            <a:pPr lvl="2"/>
            <a:r>
              <a:rPr lang="en-US" altLang="en-US"/>
              <a:t> use for model building</a:t>
            </a:r>
          </a:p>
          <a:p>
            <a:pPr lvl="1"/>
            <a:r>
              <a:rPr lang="en-US" altLang="en-US"/>
              <a:t>Validation set: </a:t>
            </a:r>
          </a:p>
          <a:p>
            <a:pPr lvl="2"/>
            <a:r>
              <a:rPr lang="en-US" altLang="en-US"/>
              <a:t> use for estimating generalization error</a:t>
            </a:r>
          </a:p>
          <a:p>
            <a:pPr lvl="2"/>
            <a:r>
              <a:rPr lang="en-US" altLang="en-US"/>
              <a:t> Note: validation set is not the same as test set</a:t>
            </a:r>
          </a:p>
          <a:p>
            <a:pPr lvl="2"/>
            <a:endParaRPr lang="en-US" altLang="en-US"/>
          </a:p>
          <a:p>
            <a:r>
              <a:rPr lang="en-US" altLang="en-US"/>
              <a:t>Drawback:</a:t>
            </a:r>
          </a:p>
          <a:p>
            <a:pPr lvl="1"/>
            <a:r>
              <a:rPr lang="en-US" altLang="en-US"/>
              <a:t>Less data available for training</a:t>
            </a:r>
          </a:p>
        </p:txBody>
      </p:sp>
    </p:spTree>
    <p:extLst>
      <p:ext uri="{BB962C8B-B14F-4D97-AF65-F5344CB8AC3E}">
        <p14:creationId xmlns:p14="http://schemas.microsoft.com/office/powerpoint/2010/main" val="2926798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evaluation 2: </a:t>
            </a:r>
            <a:br>
              <a:rPr lang="en-US" dirty="0"/>
            </a:br>
            <a:r>
              <a:rPr lang="en-US" dirty="0"/>
              <a:t>k-fold cross-validation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3-fold cross-validation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254250"/>
            <a:ext cx="5664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9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21504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Assign items to a discrete class based on training data. Think of target variables (e.g. binary: donor/non-donor; will survive/will die; </a:t>
            </a:r>
          </a:p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Estimate a numerical value based on a set of features (e.g. predict house value).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44555" y="4931141"/>
            <a:ext cx="3958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Did Mr. Partner Survive?</a:t>
            </a:r>
          </a:p>
        </p:txBody>
      </p:sp>
    </p:spTree>
    <p:extLst>
      <p:ext uri="{BB962C8B-B14F-4D97-AF65-F5344CB8AC3E}">
        <p14:creationId xmlns:p14="http://schemas.microsoft.com/office/powerpoint/2010/main" val="47769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6560" y="295089"/>
            <a:ext cx="7806115" cy="8382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>
                <a:solidFill>
                  <a:srgbClr val="170981"/>
                </a:solidFill>
                <a:latin typeface="Berlin Sans FB Demi" charset="0"/>
              </a:rPr>
              <a:t>Issues Affecting Model Selection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6560" y="1371600"/>
            <a:ext cx="8127065" cy="4136203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400" b="1" dirty="0">
                <a:latin typeface="Calibri" charset="0"/>
              </a:rPr>
              <a:t>Accuracy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classifier accuracy: predicting class label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1" dirty="0">
                <a:latin typeface="Calibri" charset="0"/>
              </a:rPr>
              <a:t>Speed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time to construct the model (training time)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time to use the model (classification/prediction time)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1" dirty="0">
                <a:latin typeface="Calibri" charset="0"/>
              </a:rPr>
              <a:t>Robustness</a:t>
            </a:r>
            <a:r>
              <a:rPr lang="en-US" sz="2400" dirty="0">
                <a:latin typeface="Calibri" charset="0"/>
              </a:rPr>
              <a:t>: handling noise and missing values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1" dirty="0">
                <a:latin typeface="Calibri" charset="0"/>
              </a:rPr>
              <a:t>Scalability</a:t>
            </a:r>
            <a:r>
              <a:rPr lang="en-US" sz="2400" dirty="0">
                <a:latin typeface="Calibri" charset="0"/>
              </a:rPr>
              <a:t>: efficiency in disk-resident databases 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1" dirty="0">
                <a:latin typeface="Calibri" charset="0"/>
              </a:rPr>
              <a:t>Interpretability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understanding and insight provided by the model</a:t>
            </a:r>
          </a:p>
        </p:txBody>
      </p:sp>
      <p:sp>
        <p:nvSpPr>
          <p:cNvPr id="126980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fld id="{87A07A77-7A1F-D34C-B5E6-F97D32FBD218}" type="slidenum">
              <a:rPr lang="en-US" sz="1200" b="1"/>
              <a:pPr algn="r" eaLnBrk="1" hangingPunct="1"/>
              <a:t>30</a:t>
            </a:fld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2956353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6FBB20BD-7379-024F-AB5E-4B3B78791A25}" type="slidenum">
              <a:rPr lang="en-US" sz="1200">
                <a:latin typeface="Tahoma" charset="0"/>
              </a:rPr>
              <a:pPr/>
              <a:t>31</a:t>
            </a:fld>
            <a:endParaRPr lang="en-US" sz="1200">
              <a:latin typeface="Tahoma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Comparing Attribute Selection Measures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4307430"/>
          </a:xfrm>
          <a:noFill/>
        </p:spPr>
        <p:txBody>
          <a:bodyPr lIns="92075" tIns="46038" rIns="92075" bIns="46038"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Calibri" charset="0"/>
              </a:rPr>
              <a:t>The three measures, in general, return good results but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b="1" dirty="0">
                <a:latin typeface="Calibri" charset="0"/>
              </a:rPr>
              <a:t>Information gain</a:t>
            </a:r>
            <a:r>
              <a:rPr lang="en-US" sz="2400" dirty="0">
                <a:latin typeface="Calibri" charset="0"/>
              </a:rPr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dirty="0">
                <a:latin typeface="Calibri" charset="0"/>
              </a:rPr>
              <a:t>biased towards multivalued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b="1" dirty="0">
                <a:latin typeface="Calibri" charset="0"/>
              </a:rPr>
              <a:t>Gain ratio</a:t>
            </a:r>
            <a:r>
              <a:rPr lang="en-US" sz="2400" dirty="0">
                <a:latin typeface="Calibri" charset="0"/>
              </a:rPr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dirty="0">
                <a:latin typeface="Calibri" charset="0"/>
              </a:rPr>
              <a:t>tends to prefer unbalanced splits in which one partition is much smaller than the others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b="1" dirty="0" err="1">
                <a:latin typeface="Calibri" charset="0"/>
              </a:rPr>
              <a:t>Gini</a:t>
            </a:r>
            <a:r>
              <a:rPr lang="en-US" sz="2400" b="1" dirty="0">
                <a:latin typeface="Calibri" charset="0"/>
              </a:rPr>
              <a:t> index</a:t>
            </a:r>
            <a:r>
              <a:rPr lang="en-US" sz="2400" dirty="0">
                <a:latin typeface="Calibri" charset="0"/>
              </a:rPr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dirty="0">
                <a:latin typeface="Calibri" charset="0"/>
              </a:rPr>
              <a:t>biased to multivalued attributes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dirty="0">
                <a:latin typeface="Calibri" charset="0"/>
              </a:rPr>
              <a:t>has difficulty when # of classes is large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dirty="0">
                <a:latin typeface="Calibri" charset="0"/>
              </a:rPr>
              <a:t>tends to favor tests that result in equal-sized partitions and purity in both partitions</a:t>
            </a:r>
          </a:p>
        </p:txBody>
      </p:sp>
    </p:spTree>
    <p:extLst>
      <p:ext uri="{BB962C8B-B14F-4D97-AF65-F5344CB8AC3E}">
        <p14:creationId xmlns:p14="http://schemas.microsoft.com/office/powerpoint/2010/main" val="2843016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fld id="{F0CE7634-A67D-0341-AA5A-8DD6D79F8463}" type="slidenum">
              <a:rPr lang="en-US" sz="1200">
                <a:latin typeface="Tahoma" charset="0"/>
              </a:rPr>
              <a:pPr/>
              <a:t>32</a:t>
            </a:fld>
            <a:endParaRPr lang="en-US" sz="1200">
              <a:latin typeface="Tahoma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6858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Overfitting and Tree Pruning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4350237"/>
          </a:xfrm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pPr eaLnBrk="1" hangingPunct="1"/>
            <a:r>
              <a:rPr lang="en-US" sz="2400" u="sng" dirty="0" err="1">
                <a:latin typeface="Calibri" charset="0"/>
              </a:rPr>
              <a:t>Overfitting</a:t>
            </a:r>
            <a:r>
              <a:rPr lang="en-US" sz="2400" dirty="0">
                <a:latin typeface="Calibri" charset="0"/>
              </a:rPr>
              <a:t>:  An induced tree may </a:t>
            </a:r>
            <a:r>
              <a:rPr lang="en-US" sz="2400" dirty="0" err="1">
                <a:latin typeface="Calibri" charset="0"/>
              </a:rPr>
              <a:t>overfit</a:t>
            </a:r>
            <a:r>
              <a:rPr lang="en-US" sz="2400" dirty="0">
                <a:latin typeface="Calibri" charset="0"/>
              </a:rPr>
              <a:t> the training data 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Too many branches, some may reflect anomalies due to noise or outliers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Poor accuracy for unseen samples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Two approaches to avoid </a:t>
            </a:r>
            <a:r>
              <a:rPr lang="en-US" sz="2400" dirty="0" err="1">
                <a:latin typeface="Calibri" charset="0"/>
              </a:rPr>
              <a:t>overfitting</a:t>
            </a:r>
            <a:r>
              <a:rPr lang="en-US" sz="2400" dirty="0">
                <a:latin typeface="Calibri" charset="0"/>
              </a:rPr>
              <a:t> </a:t>
            </a:r>
          </a:p>
          <a:p>
            <a:pPr lvl="1" eaLnBrk="1" hangingPunct="1"/>
            <a:r>
              <a:rPr lang="en-US" sz="2400" u="sng" dirty="0" err="1">
                <a:latin typeface="Calibri" charset="0"/>
              </a:rPr>
              <a:t>Prepruning</a:t>
            </a:r>
            <a:r>
              <a:rPr lang="en-US" sz="2400" dirty="0">
                <a:latin typeface="Calibri" charset="0"/>
              </a:rPr>
              <a:t>: </a:t>
            </a:r>
            <a:r>
              <a:rPr lang="en-US" sz="2400" i="1" dirty="0">
                <a:latin typeface="Calibri" charset="0"/>
              </a:rPr>
              <a:t>Halt tree construction early</a:t>
            </a:r>
            <a:r>
              <a:rPr lang="en-US" sz="2400" dirty="0">
                <a:latin typeface="Calibri" charset="0"/>
              </a:rPr>
              <a:t> </a:t>
            </a:r>
            <a:r>
              <a:rPr lang="en-US" sz="2400" dirty="0">
                <a:latin typeface="Calibri" charset="0"/>
                <a:cs typeface="Tahoma" charset="0"/>
              </a:rPr>
              <a:t>̵</a:t>
            </a:r>
            <a:r>
              <a:rPr lang="en-US" sz="2400" dirty="0">
                <a:latin typeface="Calibri" charset="0"/>
              </a:rPr>
              <a:t> do not split a node if this would result in the goodness measure falling below a threshold</a:t>
            </a:r>
          </a:p>
          <a:p>
            <a:pPr lvl="2" eaLnBrk="1" hangingPunct="1"/>
            <a:r>
              <a:rPr lang="en-US" dirty="0">
                <a:latin typeface="Calibri" charset="0"/>
              </a:rPr>
              <a:t>Difficult to choose an appropriate threshold</a:t>
            </a:r>
          </a:p>
          <a:p>
            <a:pPr lvl="1" eaLnBrk="1" hangingPunct="1"/>
            <a:r>
              <a:rPr lang="en-US" sz="2400" u="sng" dirty="0" err="1">
                <a:latin typeface="Calibri" charset="0"/>
              </a:rPr>
              <a:t>Postpruning</a:t>
            </a:r>
            <a:r>
              <a:rPr lang="en-US" sz="2400" dirty="0">
                <a:latin typeface="Calibri" charset="0"/>
              </a:rPr>
              <a:t>: </a:t>
            </a:r>
            <a:r>
              <a:rPr lang="en-US" sz="2400" i="1" dirty="0">
                <a:latin typeface="Calibri" charset="0"/>
              </a:rPr>
              <a:t>Remove branches</a:t>
            </a:r>
            <a:r>
              <a:rPr lang="en-US" sz="2400" dirty="0">
                <a:latin typeface="Calibri" charset="0"/>
              </a:rPr>
              <a:t> from a “fully grown” tree—get a sequence of progressively pruned trees</a:t>
            </a:r>
          </a:p>
          <a:p>
            <a:pPr lvl="2" eaLnBrk="1" hangingPunct="1"/>
            <a:r>
              <a:rPr lang="en-US" dirty="0">
                <a:latin typeface="Calibri" charset="0"/>
              </a:rPr>
              <a:t>Use a set of data different from the training data to decide which is the “best pruned tree”</a:t>
            </a:r>
          </a:p>
        </p:txBody>
      </p:sp>
    </p:spTree>
    <p:extLst>
      <p:ext uri="{BB962C8B-B14F-4D97-AF65-F5344CB8AC3E}">
        <p14:creationId xmlns:p14="http://schemas.microsoft.com/office/powerpoint/2010/main" val="130685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ym typeface="Libre Franklin"/>
              </a:rPr>
              <a:t>Summary: Logistic Regression</a:t>
            </a:r>
            <a:endParaRPr dirty="0"/>
          </a:p>
        </p:txBody>
      </p:sp>
      <p:sp>
        <p:nvSpPr>
          <p:cNvPr id="298" name="Google Shape;298;p3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2210"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Logistic regression is similar to linear regression, except that it is used with a categorical response</a:t>
            </a: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ts val="2210"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It can be used for explanatory tasks (=profiling) or predictive tasks (=classification)</a:t>
            </a: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ts val="2210"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predictors are related to the response Y via a nonlinear function called the </a:t>
            </a:r>
            <a:r>
              <a:rPr lang="en-US" sz="2600" b="0" i="1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logit</a:t>
            </a: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ts val="2210"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 in linear regression, reducing predictors can be done via variable selection</a:t>
            </a: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ts val="2210"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Logistic regression can be generalized to more than two classes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6637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ym typeface="Libre Franklin"/>
              </a:rPr>
              <a:t>Logistic Regression</a:t>
            </a:r>
            <a:endParaRPr dirty="0"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ts val="2210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Extends idea of linear regression to situation where outcome variable is categorical</a:t>
            </a:r>
            <a:endParaRPr dirty="0"/>
          </a:p>
          <a:p>
            <a:pPr marL="273050" marR="0" lvl="0" indent="-13271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spcBef>
                <a:spcPts val="500"/>
              </a:spcBef>
              <a:buClr>
                <a:schemeClr val="accent1"/>
              </a:buClr>
              <a:buSzPts val="2210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Widely used, particularly where a structured model is useful to explain (=</a:t>
            </a:r>
            <a:r>
              <a:rPr lang="en-US" sz="2600" b="0" i="1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profiling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or to predict</a:t>
            </a:r>
            <a:endParaRPr dirty="0"/>
          </a:p>
          <a:p>
            <a:pPr marL="273050" marR="0" lvl="0" indent="-13271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spcBef>
                <a:spcPts val="500"/>
              </a:spcBef>
              <a:buClr>
                <a:schemeClr val="accent1"/>
              </a:buClr>
              <a:buSzPts val="2210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focus on binary classification</a:t>
            </a:r>
            <a:endParaRPr dirty="0"/>
          </a:p>
          <a:p>
            <a:pPr marL="547687" marR="0" lvl="1" indent="-22859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i.e. 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=0 or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=1</a:t>
            </a:r>
            <a:endParaRPr dirty="0"/>
          </a:p>
          <a:p>
            <a:pPr marL="273050" marR="0" lvl="0" indent="-13271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73050" marR="0" lvl="0" indent="-13271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3028022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766625" y="516575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Python Functionality Needed</a:t>
            </a:r>
            <a:endParaRPr dirty="0"/>
          </a:p>
        </p:txBody>
      </p:sp>
      <p:sp>
        <p:nvSpPr>
          <p:cNvPr id="81" name="Google Shape;81;p11"/>
          <p:cNvSpPr txBox="1"/>
          <p:nvPr/>
        </p:nvSpPr>
        <p:spPr>
          <a:xfrm>
            <a:off x="399275" y="1659575"/>
            <a:ext cx="8507100" cy="4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as np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import pandas as pd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sklearn.linear_model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LogisticRegression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LogisticRegressionCV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sklearn.model_selection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train_test_split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matplotlib.pylab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as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plt</a:t>
            </a:r>
            <a:endParaRPr lang="en-US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import seaborn as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sns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dmba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classificationSummary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gainsChart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liftChart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dmba.metric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AIC_score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33158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ym typeface="Libre Franklin"/>
              </a:rPr>
              <a:t>The Logit</a:t>
            </a:r>
            <a:endParaRPr dirty="0"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 b="1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Goal:</a:t>
            </a: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Find a function of the predictor variables that relates them to a 0/1 outcome</a:t>
            </a:r>
            <a:endParaRPr dirty="0"/>
          </a:p>
          <a:p>
            <a:pPr marL="273050" marR="0" lvl="0" indent="-13271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spcBef>
                <a:spcPts val="500"/>
              </a:spcBef>
              <a:buClr>
                <a:schemeClr val="accent1"/>
              </a:buClr>
              <a:buSzPts val="2210"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Instead of </a:t>
            </a:r>
            <a:r>
              <a:rPr lang="en-US" sz="2600" b="0" i="1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</a:t>
            </a: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as outcome variable (like in linear regression), we use a function of Y called the </a:t>
            </a:r>
            <a:r>
              <a:rPr lang="en-US" sz="2600" b="1" i="1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logit</a:t>
            </a:r>
            <a:endParaRPr dirty="0"/>
          </a:p>
          <a:p>
            <a:pPr>
              <a:spcBef>
                <a:spcPts val="500"/>
              </a:spcBef>
              <a:buClr>
                <a:schemeClr val="accent1"/>
              </a:buClr>
              <a:buSzPts val="2210"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Logit can be modeled as a linear function of the predictors</a:t>
            </a:r>
            <a:endParaRPr dirty="0"/>
          </a:p>
          <a:p>
            <a:pPr>
              <a:spcBef>
                <a:spcPts val="500"/>
              </a:spcBef>
              <a:buClr>
                <a:schemeClr val="accent1"/>
              </a:buClr>
              <a:buSzPts val="2210"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logit can be mapped back to a probability, which, in turn, can be mapped to a class</a:t>
            </a:r>
            <a:endParaRPr dirty="0"/>
          </a:p>
          <a:p>
            <a:pPr marL="273050" marR="0" lvl="0" indent="-13271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14628257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sym typeface="Libre Franklin"/>
              </a:rPr>
              <a:t>Step 1: Logistic Response Function</a:t>
            </a: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 b="0" i="1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= probability of belonging to class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Need to relate </a:t>
            </a:r>
            <a:r>
              <a:rPr lang="en-US" sz="2600" b="0" i="1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to predictors with a function that guarantees 0 ≤ </a:t>
            </a:r>
            <a:r>
              <a:rPr lang="en-US" sz="2600" b="0" i="1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≤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Standard linear function (as shown below) does not: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73050" marR="0" lvl="0" indent="-13271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96" name="Google Shape;9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6012" y="4419600"/>
            <a:ext cx="14123987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5715000" y="5832475"/>
            <a:ext cx="3106737" cy="42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ibre Franklin"/>
              <a:buNone/>
            </a:pPr>
            <a:r>
              <a:rPr lang="en-US" sz="2200" b="0" i="1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</a:t>
            </a:r>
            <a:r>
              <a:rPr lang="en-US" sz="22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= number of predictors</a:t>
            </a:r>
            <a:endParaRPr/>
          </a:p>
        </p:txBody>
      </p:sp>
      <p:cxnSp>
        <p:nvCxnSpPr>
          <p:cNvPr id="98" name="Google Shape;98;p13"/>
          <p:cNvCxnSpPr/>
          <p:nvPr/>
        </p:nvCxnSpPr>
        <p:spPr>
          <a:xfrm rot="10800000">
            <a:off x="7391400" y="5105400"/>
            <a:ext cx="0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6738762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914400" y="15240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sym typeface="Libre Franklin"/>
              </a:rPr>
              <a:t>The Fix: </a:t>
            </a:r>
            <a:br>
              <a:rPr lang="en-US" dirty="0">
                <a:sym typeface="Libre Franklin"/>
              </a:rPr>
            </a:br>
            <a:r>
              <a:rPr lang="en-US" dirty="0">
                <a:sym typeface="Libre Franklin"/>
              </a:rPr>
              <a:t>use logistic response function</a:t>
            </a:r>
            <a:endParaRPr dirty="0"/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90800" y="3429000"/>
            <a:ext cx="14385925" cy="169068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/>
        </p:nvSpPr>
        <p:spPr>
          <a:xfrm>
            <a:off x="2895600" y="5257800"/>
            <a:ext cx="3833812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ibre Franklin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Equation 10.2 in textbook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05657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Personal Loan Offer</a:t>
            </a:r>
            <a:b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2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(UniversalBank.csv)</a:t>
            </a:r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body" idx="1"/>
          </p:nvPr>
        </p:nvSpPr>
        <p:spPr>
          <a:xfrm>
            <a:off x="457200" y="2209800"/>
            <a:ext cx="8229600" cy="391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 b="1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Outcome variable</a:t>
            </a: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accept bank loan (0/1)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 b="1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Predictors:</a:t>
            </a: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Demographic info, and info about their bank relationship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208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80400" cy="5334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cs typeface="+mj-cs"/>
              </a:rPr>
              <a:t>General Approach for Building Classification Model</a:t>
            </a:r>
          </a:p>
        </p:txBody>
      </p:sp>
      <p:graphicFrame>
        <p:nvGraphicFramePr>
          <p:cNvPr id="9218" name="Object 2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113266"/>
              </p:ext>
            </p:extLst>
          </p:nvPr>
        </p:nvGraphicFramePr>
        <p:xfrm>
          <a:off x="1352784" y="1181100"/>
          <a:ext cx="6336832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Visio" r:id="rId3" imgW="8432800" imgH="6286500" progId="Visio.Drawing.6">
                  <p:embed/>
                </p:oleObj>
              </mc:Choice>
              <mc:Fallback>
                <p:oleObj name="Visio" r:id="rId3" imgW="8432800" imgH="6286500" progId="Visio.Drawing.6">
                  <p:embed/>
                  <p:pic>
                    <p:nvPicPr>
                      <p:cNvPr id="921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784" y="1181100"/>
                        <a:ext cx="6336832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00585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Single Predictor Model</a:t>
            </a:r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body" idx="1"/>
          </p:nvPr>
        </p:nvSpPr>
        <p:spPr>
          <a:xfrm>
            <a:off x="381000" y="1600200"/>
            <a:ext cx="876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Modeling loan acceptance on income (</a:t>
            </a:r>
            <a:r>
              <a:rPr lang="en-US" sz="2600" b="0" i="1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</a:t>
            </a: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/>
          </a:p>
          <a:p>
            <a:pPr marL="273050" marR="0" lvl="0" indent="-13271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73050" marR="0" lvl="0" indent="-13271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Fitted coefficients (more later): b</a:t>
            </a:r>
            <a:r>
              <a:rPr lang="en-US" sz="2600" b="0" i="0" u="none" baseline="-25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</a:t>
            </a: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= -6.3525, b</a:t>
            </a:r>
            <a:r>
              <a:rPr lang="en-US" sz="2600" b="0" i="0" u="none" baseline="-25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en-US" sz="26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= -0.0392 </a:t>
            </a:r>
            <a:endParaRPr/>
          </a:p>
          <a:p>
            <a:pPr marL="273050" marR="0" lvl="0" indent="-13271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72" name="Google Shape;172;p22" descr="equation relating probability of outcome loan as function of predictor Income" title="eq 10.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279650"/>
            <a:ext cx="7905750" cy="9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 descr="fitted model for Probability of loan" title="eq 10.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7262" y="5105400"/>
            <a:ext cx="7500937" cy="71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5425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>
            <a:spLocks noGrp="1"/>
          </p:cNvSpPr>
          <p:nvPr>
            <p:ph type="title" idx="4294967295"/>
          </p:nvPr>
        </p:nvSpPr>
        <p:spPr>
          <a:xfrm>
            <a:off x="914400" y="274628"/>
            <a:ext cx="77724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Seeing the Relationship</a:t>
            </a:r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12" y="1333025"/>
            <a:ext cx="7500937" cy="71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 descr="Plot of personal loan as function of income, and fitted logistic curve" title="fig 10.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50472" y="2344150"/>
            <a:ext cx="5188527" cy="3180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53807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Last step - classify</a:t>
            </a:r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609600" y="17526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 produces an estimated probability of being a “1”</a:t>
            </a:r>
            <a:endParaRPr dirty="0"/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spcBef>
                <a:spcPts val="500"/>
              </a:spcBef>
              <a:buClr>
                <a:schemeClr val="accent1"/>
              </a:buClr>
              <a:buSzPts val="2210"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Convert to a classification by establishing cutoff level</a:t>
            </a:r>
            <a:endParaRPr dirty="0"/>
          </a:p>
          <a:p>
            <a:pPr marL="597535" indent="-457200">
              <a:spcBef>
                <a:spcPts val="500"/>
              </a:spcBef>
              <a:buClr>
                <a:schemeClr val="accent1"/>
              </a:buClr>
              <a:buSzPts val="2210"/>
            </a:pPr>
            <a:endParaRPr sz="2600" b="0" i="0" u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spcBef>
                <a:spcPts val="500"/>
              </a:spcBef>
              <a:buClr>
                <a:schemeClr val="accent1"/>
              </a:buClr>
              <a:buSzPts val="2210"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estimated prob. &gt; cutoff, classify as “1”</a:t>
            </a:r>
            <a:endParaRPr dirty="0"/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73050" marR="0" lvl="0" indent="-13271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</a:pPr>
            <a:r>
              <a:rPr lang="en-US" sz="1400" b="0" i="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© Galit Shmueli and Peter Bruce 2017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54551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Ways to Determine Cutoff</a:t>
            </a:r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SzPts val="2210"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0.50 is popular initial choice</a:t>
            </a:r>
            <a:endParaRPr dirty="0"/>
          </a:p>
          <a:p>
            <a:pPr marL="273050" marR="0" lvl="0" indent="-13271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spcBef>
                <a:spcPts val="500"/>
              </a:spcBef>
              <a:buClr>
                <a:schemeClr val="accent1"/>
              </a:buClr>
              <a:buSzPts val="2210"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Additional considerations (see Chapter 5)</a:t>
            </a:r>
            <a:endParaRPr dirty="0"/>
          </a:p>
          <a:p>
            <a:pPr lvl="1">
              <a:spcBef>
                <a:spcPts val="300"/>
              </a:spcBef>
              <a:buClr>
                <a:schemeClr val="accent2"/>
              </a:buClr>
              <a:buSzPts val="1870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Maximize classification accuracy</a:t>
            </a:r>
            <a:endParaRPr dirty="0"/>
          </a:p>
          <a:p>
            <a:pPr lvl="1">
              <a:spcBef>
                <a:spcPts val="300"/>
              </a:spcBef>
              <a:buClr>
                <a:schemeClr val="accent2"/>
              </a:buClr>
              <a:buSzPts val="1870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Maximize sensitivity (subject to min. level of specificity)</a:t>
            </a:r>
            <a:endParaRPr dirty="0"/>
          </a:p>
          <a:p>
            <a:pPr lvl="1">
              <a:spcBef>
                <a:spcPts val="300"/>
              </a:spcBef>
              <a:buClr>
                <a:schemeClr val="accent2"/>
              </a:buClr>
              <a:buSzPts val="1870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Minimize false positives (subject to max. false negative rate)</a:t>
            </a:r>
            <a:endParaRPr dirty="0"/>
          </a:p>
          <a:p>
            <a:pPr lvl="1">
              <a:spcBef>
                <a:spcPts val="300"/>
              </a:spcBef>
              <a:buClr>
                <a:schemeClr val="accent2"/>
              </a:buClr>
              <a:buSzPts val="1870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Minimize expected cost of misclassification (need to specify costs)</a:t>
            </a:r>
            <a:endParaRPr dirty="0"/>
          </a:p>
          <a:p>
            <a:pPr marL="273050" marR="0" lvl="0" indent="-13271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73050" marR="0" lvl="0" indent="-13271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1693265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/>
        </p:nvSpPr>
        <p:spPr>
          <a:xfrm>
            <a:off x="2038846" y="682200"/>
            <a:ext cx="4572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Franklin"/>
              <a:buNone/>
            </a:pPr>
            <a:r>
              <a:rPr lang="en-US" sz="3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Prep</a:t>
            </a:r>
            <a:endParaRPr dirty="0"/>
          </a:p>
        </p:txBody>
      </p:sp>
      <p:sp>
        <p:nvSpPr>
          <p:cNvPr id="208" name="Google Shape;208;p27"/>
          <p:cNvSpPr txBox="1"/>
          <p:nvPr/>
        </p:nvSpPr>
        <p:spPr>
          <a:xfrm>
            <a:off x="318775" y="1514100"/>
            <a:ext cx="8761800" cy="46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bank_df = pd.read_csv('UniversalBank.csv')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bank_df.drop(columns=['ID', 'ZIP Code'], inplace=True)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bank_df.columns = [c.replace(' ', '_') for c in bank_df.columns]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# Treat education as categorical, convert to dummy variables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bank_df['Education'] = bank_df['Education'].astype('category')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new_categories = {1: 'Undergrad', 2: 'Graduate', 3: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'Advanced/Professional'}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bank_df.Education.cat.rename_categories(new_categories, inplace=True)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bank_df = pd.get_dummies(bank_df, prefix_sep='_', drop_first=True)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y = bank_df['Personal_Loan']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X = bank_df.drop(columns=['Personal_Loan'])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795F0B-5997-1642-A238-B80EEAB206F1}"/>
              </a:ext>
            </a:extLst>
          </p:cNvPr>
          <p:cNvSpPr/>
          <p:nvPr/>
        </p:nvSpPr>
        <p:spPr>
          <a:xfrm>
            <a:off x="2624567" y="281573"/>
            <a:ext cx="37048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ts val="500"/>
              </a:spcBef>
              <a:buClr>
                <a:schemeClr val="accent1"/>
              </a:buClr>
              <a:buSzPts val="2210"/>
            </a:pPr>
            <a:r>
              <a:rPr lang="en-US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Let’s include all 12 predictors in the model now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37851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/>
        </p:nvSpPr>
        <p:spPr>
          <a:xfrm>
            <a:off x="2157600" y="348350"/>
            <a:ext cx="4572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Franklin"/>
              <a:buNone/>
            </a:pPr>
            <a:r>
              <a:rPr lang="en-US" sz="3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Fitting Model</a:t>
            </a:r>
            <a:endParaRPr/>
          </a:p>
        </p:txBody>
      </p:sp>
      <p:sp>
        <p:nvSpPr>
          <p:cNvPr id="214" name="Google Shape;214;p28"/>
          <p:cNvSpPr txBox="1"/>
          <p:nvPr/>
        </p:nvSpPr>
        <p:spPr>
          <a:xfrm>
            <a:off x="318775" y="1514100"/>
            <a:ext cx="8761800" cy="46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# partition data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train_X, valid_X, train_y, valid_y = train_test_split(X, y,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test_size=0.4, random_state=1)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# fit a logistic regression (set penalty=l2 and C=1e42 to avoid 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# regularization)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logit_reg = LogisticRegression(penalty="l2", C=1e42,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solver='liblinear')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logit_reg.fit(train_X, train_y)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print('intercept ', logit_reg.intercept_[0])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print(pd.DataFrame({'coeff': logit_reg.coef_[0]},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index=X.columns).transpose())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print('AIC', AIC_score(valid_y, logit_reg.predict(valid_X), df =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len(train_X.columns) + 1))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598079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/>
        </p:nvSpPr>
        <p:spPr>
          <a:xfrm>
            <a:off x="914400" y="609600"/>
            <a:ext cx="69342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bre Franklin"/>
              <a:buNone/>
            </a:pPr>
            <a:r>
              <a:rPr lang="en-US" sz="4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Results</a:t>
            </a:r>
            <a:endParaRPr/>
          </a:p>
        </p:txBody>
      </p:sp>
      <p:sp>
        <p:nvSpPr>
          <p:cNvPr id="220" name="Google Shape;220;p29"/>
          <p:cNvSpPr txBox="1"/>
          <p:nvPr/>
        </p:nvSpPr>
        <p:spPr>
          <a:xfrm>
            <a:off x="3810000" y="5638800"/>
            <a:ext cx="38100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coefficients for logit </a:t>
            </a:r>
            <a:endParaRPr/>
          </a:p>
        </p:txBody>
      </p:sp>
      <p:sp>
        <p:nvSpPr>
          <p:cNvPr id="221" name="Google Shape;221;p29"/>
          <p:cNvSpPr txBox="1"/>
          <p:nvPr/>
        </p:nvSpPr>
        <p:spPr>
          <a:xfrm>
            <a:off x="222650" y="1491850"/>
            <a:ext cx="8717100" cy="3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intercept -12.61895521314035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 Age     Experience Income   Family   CCAvg   Mortgage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coeff -0.032549 0.03416  0.058824 0.614095 0.240534 0.001012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Securities_Account CD_Account Online    CreditCard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coeff -1.026191        3.647933 -0.677862   -0.95598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 Education_Graduate    Education_Advanced/Professional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coeff    4.192204            4.341697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AIC -709.1524769205962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859233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914400" y="545528"/>
            <a:ext cx="7772400" cy="8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Converting to Probability</a:t>
            </a:r>
            <a:endParaRPr/>
          </a:p>
        </p:txBody>
      </p:sp>
      <p:pic>
        <p:nvPicPr>
          <p:cNvPr id="228" name="Google Shape;228;p30" descr="P = odds/(1+odds)" title="odds to probabiliti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0800" y="2590800"/>
            <a:ext cx="2895600" cy="1382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18975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/>
        </p:nvSpPr>
        <p:spPr>
          <a:xfrm>
            <a:off x="609600" y="1219200"/>
            <a:ext cx="8001000" cy="50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logit_reg_pred = logit_reg.predict(valid_X)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logit_reg_proba = logit_reg.predict_proba(valid_X)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logit_result = pd.DataFrame({'actual': valid_y,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'p(0)': [p[0] for p in logit_reg_proba],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'p(1)': [p[1] for p in logit_reg_proba],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'predicted': logit_reg_pred })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display four different cases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interestingCases = [2764, 932, 2721, 702]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print(logit_result.loc[interestingCases])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actual   p(0)    p(1)    predicted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2764     0     0.976   0.024    0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932      0     0.335   0.665    1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2721     1     0.032   0.968    1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702      1     0.986   0.014    0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609600" y="609600"/>
            <a:ext cx="79248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</a:pPr>
            <a:r>
              <a:rPr lang="en-US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Converting</a:t>
            </a:r>
            <a:r>
              <a:rPr lang="en-US" sz="2000" b="0" i="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from logit to probabilities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8345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Interpreting Odds, Probability</a:t>
            </a:r>
            <a:endParaRPr/>
          </a:p>
        </p:txBody>
      </p:sp>
      <p:sp>
        <p:nvSpPr>
          <p:cNvPr id="241" name="Google Shape;241;p32"/>
          <p:cNvSpPr txBox="1">
            <a:spLocks noGrp="1"/>
          </p:cNvSpPr>
          <p:nvPr>
            <p:ph type="body" idx="1"/>
          </p:nvPr>
        </p:nvSpPr>
        <p:spPr>
          <a:xfrm>
            <a:off x="914400" y="16002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predictive classification, we typically use probability with a cutoff value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explanatory purposes, odds have a useful interpretation:</a:t>
            </a:r>
            <a:endParaRPr dirty="0"/>
          </a:p>
          <a:p>
            <a:pPr marL="685800" lvl="1" indent="-342900">
              <a:spcBef>
                <a:spcPts val="300"/>
              </a:spcBef>
              <a:buClr>
                <a:schemeClr val="accent2"/>
              </a:buClr>
              <a:buSzPts val="204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we increase x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by one unit, holding x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x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…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</a:t>
            </a:r>
            <a:r>
              <a:rPr lang="en-US" sz="2400" b="0" i="0" u="none" strike="noStrike" cap="none" baseline="-250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constant, then</a:t>
            </a:r>
            <a:endParaRPr dirty="0"/>
          </a:p>
          <a:p>
            <a:pPr marL="685800" marR="0" lvl="1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r>
              <a:rPr lang="en-US" sz="2400" b="0" i="0" u="none" strike="noStrike" cap="none" baseline="-25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is the factor by which the odds of belonging to class 1 increase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224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0D0-681C-40CC-9980-FC45852423DE}" type="slidenum">
              <a:rPr lang="en-US" smtClean="0">
                <a:solidFill>
                  <a:prstClr val="white"/>
                </a:solidFill>
                <a:latin typeface="Calibri"/>
              </a:rPr>
              <a:pPr/>
              <a:t>5</a:t>
            </a:fld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04730" y="1308798"/>
          <a:ext cx="5747667" cy="4114797"/>
        </p:xfrm>
        <a:graphic>
          <a:graphicData uri="http://schemas.openxmlformats.org/drawingml/2006/table">
            <a:tbl>
              <a:tblPr/>
              <a:tblGrid>
                <a:gridCol w="191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5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5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48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/>
                        </a:rPr>
                        <a:t>Variable</a:t>
                      </a:r>
                    </a:p>
                  </a:txBody>
                  <a:tcPr marL="155080" marR="155080" marT="58155" marB="45232" anchor="ctr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effectLst/>
                          <a:latin typeface="inherit"/>
                        </a:rPr>
                        <a:t>Definition</a:t>
                      </a:r>
                    </a:p>
                  </a:txBody>
                  <a:tcPr marL="155080" marR="155080" marT="58155" marB="45232" anchor="ctr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effectLst/>
                          <a:latin typeface="inherit"/>
                        </a:rPr>
                        <a:t>Key</a:t>
                      </a:r>
                    </a:p>
                  </a:txBody>
                  <a:tcPr marL="155080" marR="155080" marT="58155" marB="45232" anchor="ctr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83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inherit"/>
                        </a:rPr>
                        <a:t>survival</a:t>
                      </a:r>
                    </a:p>
                  </a:txBody>
                  <a:tcPr marL="155080" marR="155080" marT="58155" marB="452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inherit"/>
                        </a:rPr>
                        <a:t>Survival</a:t>
                      </a:r>
                    </a:p>
                  </a:txBody>
                  <a:tcPr marL="155080" marR="155080" marT="58155" marB="452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inherit"/>
                        </a:rPr>
                        <a:t>0 = No, 1 = Yes</a:t>
                      </a:r>
                    </a:p>
                  </a:txBody>
                  <a:tcPr marL="155080" marR="155080" marT="58155" marB="452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580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inherit"/>
                        </a:rPr>
                        <a:t>pclass</a:t>
                      </a:r>
                    </a:p>
                  </a:txBody>
                  <a:tcPr marL="155080" marR="155080" marT="58155" marB="452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inherit"/>
                        </a:rPr>
                        <a:t>Ticket class</a:t>
                      </a:r>
                    </a:p>
                  </a:txBody>
                  <a:tcPr marL="155080" marR="155080" marT="58155" marB="452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inherit"/>
                        </a:rPr>
                        <a:t>1 = 1st, 2 = 2nd, 3 = 3rd</a:t>
                      </a:r>
                    </a:p>
                  </a:txBody>
                  <a:tcPr marL="155080" marR="155080" marT="58155" marB="452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83"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effectLst/>
                          <a:latin typeface="inherit"/>
                        </a:rPr>
                        <a:t>sex</a:t>
                      </a:r>
                    </a:p>
                  </a:txBody>
                  <a:tcPr marL="155080" marR="155080" marT="58155" marB="452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inherit"/>
                        </a:rPr>
                        <a:t>Sex</a:t>
                      </a:r>
                    </a:p>
                  </a:txBody>
                  <a:tcPr marL="155080" marR="155080" marT="58155" marB="452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b="0">
                        <a:effectLst/>
                        <a:latin typeface="inherit"/>
                      </a:endParaRPr>
                    </a:p>
                  </a:txBody>
                  <a:tcPr marL="155080" marR="155080" marT="58155" marB="452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83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inherit"/>
                        </a:rPr>
                        <a:t>Age</a:t>
                      </a:r>
                    </a:p>
                  </a:txBody>
                  <a:tcPr marL="155080" marR="155080" marT="58155" marB="452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inherit"/>
                        </a:rPr>
                        <a:t>Age in years</a:t>
                      </a:r>
                    </a:p>
                  </a:txBody>
                  <a:tcPr marL="155080" marR="155080" marT="58155" marB="452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b="0">
                        <a:effectLst/>
                        <a:latin typeface="inherit"/>
                      </a:endParaRPr>
                    </a:p>
                  </a:txBody>
                  <a:tcPr marL="155080" marR="155080" marT="58155" marB="452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580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inherit"/>
                        </a:rPr>
                        <a:t>sibsp</a:t>
                      </a:r>
                    </a:p>
                  </a:txBody>
                  <a:tcPr marL="155080" marR="155080" marT="58155" marB="452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inherit"/>
                        </a:rPr>
                        <a:t># of siblings / spouses aboard the Titanic</a:t>
                      </a:r>
                    </a:p>
                  </a:txBody>
                  <a:tcPr marL="155080" marR="155080" marT="58155" marB="452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b="0">
                        <a:effectLst/>
                        <a:latin typeface="inherit"/>
                      </a:endParaRPr>
                    </a:p>
                  </a:txBody>
                  <a:tcPr marL="155080" marR="155080" marT="58155" marB="452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580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inherit"/>
                        </a:rPr>
                        <a:t>parch</a:t>
                      </a:r>
                    </a:p>
                  </a:txBody>
                  <a:tcPr marL="155080" marR="155080" marT="58155" marB="452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inherit"/>
                        </a:rPr>
                        <a:t># of parents / children aboard the Titanic</a:t>
                      </a:r>
                    </a:p>
                  </a:txBody>
                  <a:tcPr marL="155080" marR="155080" marT="58155" marB="452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b="0">
                        <a:effectLst/>
                        <a:latin typeface="inherit"/>
                      </a:endParaRPr>
                    </a:p>
                  </a:txBody>
                  <a:tcPr marL="155080" marR="155080" marT="58155" marB="452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83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inherit"/>
                        </a:rPr>
                        <a:t>ticket</a:t>
                      </a:r>
                    </a:p>
                  </a:txBody>
                  <a:tcPr marL="155080" marR="155080" marT="58155" marB="452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inherit"/>
                        </a:rPr>
                        <a:t>Ticket number</a:t>
                      </a:r>
                    </a:p>
                  </a:txBody>
                  <a:tcPr marL="155080" marR="155080" marT="58155" marB="452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b="0">
                        <a:effectLst/>
                        <a:latin typeface="inherit"/>
                      </a:endParaRPr>
                    </a:p>
                  </a:txBody>
                  <a:tcPr marL="155080" marR="155080" marT="58155" marB="452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83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inherit"/>
                        </a:rPr>
                        <a:t>fare</a:t>
                      </a:r>
                    </a:p>
                  </a:txBody>
                  <a:tcPr marL="155080" marR="155080" marT="58155" marB="452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inherit"/>
                        </a:rPr>
                        <a:t>Passenger fare</a:t>
                      </a:r>
                    </a:p>
                  </a:txBody>
                  <a:tcPr marL="155080" marR="155080" marT="58155" marB="452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b="0">
                        <a:effectLst/>
                        <a:latin typeface="inherit"/>
                      </a:endParaRPr>
                    </a:p>
                  </a:txBody>
                  <a:tcPr marL="155080" marR="155080" marT="58155" marB="452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483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inherit"/>
                        </a:rPr>
                        <a:t>cabin</a:t>
                      </a:r>
                    </a:p>
                  </a:txBody>
                  <a:tcPr marL="155080" marR="155080" marT="58155" marB="452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inherit"/>
                        </a:rPr>
                        <a:t>Cabin number</a:t>
                      </a:r>
                    </a:p>
                  </a:txBody>
                  <a:tcPr marL="155080" marR="155080" marT="58155" marB="452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b="0">
                        <a:effectLst/>
                        <a:latin typeface="inherit"/>
                      </a:endParaRPr>
                    </a:p>
                  </a:txBody>
                  <a:tcPr marL="155080" marR="155080" marT="58155" marB="452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61676"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inherit"/>
                        </a:rPr>
                        <a:t>embarked</a:t>
                      </a:r>
                    </a:p>
                  </a:txBody>
                  <a:tcPr marL="155080" marR="155080" marT="58155" marB="452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effectLst/>
                          <a:latin typeface="inherit"/>
                        </a:rPr>
                        <a:t>Port of Embarkation</a:t>
                      </a:r>
                    </a:p>
                  </a:txBody>
                  <a:tcPr marL="155080" marR="155080" marT="58155" marB="452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effectLst/>
                          <a:latin typeface="inherit"/>
                        </a:rPr>
                        <a:t>C = Cherbourg, Q = Queenstown, S = Southampton</a:t>
                      </a:r>
                    </a:p>
                  </a:txBody>
                  <a:tcPr marL="155080" marR="155080" marT="58155" marB="45232">
                    <a:lnL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F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979525" y="724261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Dictionary</a:t>
            </a:r>
          </a:p>
        </p:txBody>
      </p:sp>
    </p:spTree>
    <p:extLst>
      <p:ext uri="{BB962C8B-B14F-4D97-AF65-F5344CB8AC3E}">
        <p14:creationId xmlns:p14="http://schemas.microsoft.com/office/powerpoint/2010/main" val="2258402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>
            <a:spLocks noGrp="1"/>
          </p:cNvSpPr>
          <p:nvPr>
            <p:ph type="title" idx="4294967295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Multicollinearity</a:t>
            </a:r>
            <a:endParaRPr/>
          </a:p>
        </p:txBody>
      </p:sp>
      <p:sp>
        <p:nvSpPr>
          <p:cNvPr id="277" name="Google Shape;277;p36"/>
          <p:cNvSpPr txBox="1">
            <a:spLocks noGrp="1"/>
          </p:cNvSpPr>
          <p:nvPr>
            <p:ph type="body" idx="4294967295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1" i="0" u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 b="1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Problem: </a:t>
            </a: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 in linear regression, if one predictor is a linear combination of other predictor(s), model estimation will fail</a:t>
            </a:r>
            <a:endParaRPr dirty="0"/>
          </a:p>
          <a:p>
            <a:pPr marL="685800" lvl="1" indent="-342900">
              <a:spcBef>
                <a:spcPts val="300"/>
              </a:spcBef>
              <a:buClr>
                <a:schemeClr val="accent2"/>
              </a:buClr>
              <a:buSzPts val="204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Note that in such a case, we have at least one redundant predictor</a:t>
            </a:r>
            <a:endParaRPr dirty="0"/>
          </a:p>
          <a:p>
            <a:pPr marL="571500" marR="0" lvl="1" indent="-9905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600" b="1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Solution:</a:t>
            </a:r>
            <a:r>
              <a:rPr lang="en-US" sz="26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Remove extreme redundancies (by dropping predictors via variable selection, or by data reduction methods such as PCA)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4644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Variable Selection</a:t>
            </a:r>
            <a:endParaRPr/>
          </a:p>
        </p:txBody>
      </p:sp>
      <p:sp>
        <p:nvSpPr>
          <p:cNvPr id="284" name="Google Shape;284;p37"/>
          <p:cNvSpPr txBox="1">
            <a:spLocks noGrp="1"/>
          </p:cNvSpPr>
          <p:nvPr>
            <p:ph type="body" idx="1"/>
          </p:nvPr>
        </p:nvSpPr>
        <p:spPr>
          <a:xfrm>
            <a:off x="914400" y="16002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This is the same issue as in linear regression</a:t>
            </a:r>
            <a:endParaRPr dirty="0"/>
          </a:p>
          <a:p>
            <a:pPr>
              <a:spcBef>
                <a:spcPts val="500"/>
              </a:spcBef>
              <a:buClr>
                <a:schemeClr val="accent1"/>
              </a:buClr>
              <a:buSzPts val="1700"/>
            </a:pPr>
            <a:r>
              <a:rPr lang="en-US" sz="20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number of correlated predictors can grow when we create derived variables such as </a:t>
            </a:r>
            <a:r>
              <a:rPr lang="en-US" sz="2000" b="1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interaction</a:t>
            </a:r>
            <a:r>
              <a:rPr lang="en-US" sz="20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2000" b="1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terms </a:t>
            </a:r>
            <a:r>
              <a:rPr lang="en-US" sz="20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(e.g. </a:t>
            </a:r>
            <a:r>
              <a:rPr lang="en-US" sz="2000" b="0" i="1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Income x Family)</a:t>
            </a:r>
            <a:r>
              <a:rPr lang="en-US" sz="20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to capture more complex relationships</a:t>
            </a:r>
            <a:endParaRPr dirty="0"/>
          </a:p>
          <a:p>
            <a:pPr>
              <a:spcBef>
                <a:spcPts val="500"/>
              </a:spcBef>
              <a:buClr>
                <a:schemeClr val="accent1"/>
              </a:buClr>
              <a:buSzPts val="1700"/>
            </a:pPr>
            <a:r>
              <a:rPr lang="en-US" sz="20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Problem: Overly complex models have the danger of overfitting</a:t>
            </a:r>
            <a:endParaRPr sz="2000" b="0" i="1" u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>
              <a:spcBef>
                <a:spcPts val="500"/>
              </a:spcBef>
              <a:buClr>
                <a:schemeClr val="accent1"/>
              </a:buClr>
              <a:buSzPts val="1700"/>
            </a:pPr>
            <a:r>
              <a:rPr lang="en-US" sz="2000" b="0" i="0" u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Solution: Reduce variables via automated selection of variable subsets (as with linear regression)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877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0D0-681C-40CC-9980-FC45852423DE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35" y="1637881"/>
            <a:ext cx="7735730" cy="374689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SAS Output: Decision Tree</a:t>
            </a:r>
          </a:p>
        </p:txBody>
      </p:sp>
    </p:spTree>
    <p:extLst>
      <p:ext uri="{BB962C8B-B14F-4D97-AF65-F5344CB8AC3E}">
        <p14:creationId xmlns:p14="http://schemas.microsoft.com/office/powerpoint/2010/main" val="249613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Trees: Intuition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0D0-681C-40CC-9980-FC45852423DE}" type="slidenum">
              <a:rPr lang="en-US" smtClean="0">
                <a:solidFill>
                  <a:prstClr val="white"/>
                </a:solidFill>
                <a:latin typeface="Calibri"/>
              </a:rPr>
              <a:pPr/>
              <a:t>7</a:t>
            </a:fld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949898" y="2382073"/>
            <a:ext cx="13955" cy="1884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49898" y="4266235"/>
            <a:ext cx="22059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89449" y="2535598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55804" y="2534471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31419" y="2686871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98879" y="2686871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66339" y="2658957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94249" y="2505430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94249" y="2826441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40744" y="2840398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31419" y="2840398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02607" y="3000375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68654" y="3007882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50069" y="2993925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05889" y="2700828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33799" y="2840398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64926" y="350051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97088" y="339304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17080" y="380424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92101" y="384611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108925" y="352623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75280" y="352510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428785" y="352510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135730" y="376237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02190" y="390306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455590" y="376124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25959" y="340174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288130" y="332858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13174" y="336970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120670" y="318901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287025" y="318788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440530" y="318788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00875" y="279934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11410" y="279821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678870" y="279821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427680" y="303548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552170" y="303435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55039" y="314391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13725" y="260281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38215" y="260169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691720" y="260169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412620" y="246212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37110" y="246099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690615" y="246099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855525" y="281217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021880" y="281104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175385" y="281104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96881" y="304831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965296" y="316867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202190" y="304718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778234" y="259306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034730" y="261452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88235" y="261452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67270" y="24749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033625" y="247382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187130" y="247382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576637" y="2012741"/>
            <a:ext cx="89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460392" y="4290920"/>
            <a:ext cx="105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Windy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519012" y="2538823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573727" y="2984320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017283" y="3132360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144472" y="3241770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10827" y="3240643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086442" y="3393043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239639" y="3407000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421362" y="3365129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449272" y="3211602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449272" y="3532613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295767" y="3546570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086442" y="3546570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157630" y="3706547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323677" y="3714054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505092" y="3700097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105" name="TextBox 104"/>
          <p:cNvSpPr txBox="1"/>
          <p:nvPr/>
        </p:nvSpPr>
        <p:spPr>
          <a:xfrm flipH="1">
            <a:off x="3562198" y="3417646"/>
            <a:ext cx="9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017283" y="3685179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988200" y="3290575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3780284" y="2594684"/>
            <a:ext cx="12018" cy="16459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6629400" y="2658957"/>
            <a:ext cx="914400" cy="3414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6750820" y="2626116"/>
            <a:ext cx="6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6682905" y="2995448"/>
            <a:ext cx="196955" cy="333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507100" y="3298948"/>
            <a:ext cx="378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193769" y="3003729"/>
            <a:ext cx="214344" cy="333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246640" y="3298449"/>
            <a:ext cx="3501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</a:t>
            </a: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6703281" y="3568545"/>
            <a:ext cx="0" cy="250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7428489" y="3574142"/>
            <a:ext cx="0" cy="250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759228" y="2702177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97707" y="2709002"/>
            <a:ext cx="122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 soccer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59228" y="309966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997707" y="3099661"/>
            <a:ext cx="180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play soccer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285123" y="3737445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572226" y="372931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5832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Trees: Intuition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0D0-681C-40CC-9980-FC45852423DE}" type="slidenum">
              <a:rPr lang="en-US" smtClean="0">
                <a:solidFill>
                  <a:prstClr val="white"/>
                </a:solidFill>
                <a:latin typeface="Calibri"/>
              </a:rPr>
              <a:pPr/>
              <a:t>8</a:t>
            </a:fld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949898" y="2382073"/>
            <a:ext cx="13955" cy="1884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49898" y="4266235"/>
            <a:ext cx="22059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89449" y="2535598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55804" y="2534471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31419" y="2686871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98879" y="2686871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66339" y="2658957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94249" y="2505430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94249" y="2826441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40744" y="2840398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31419" y="2840398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02607" y="3000375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68654" y="3007882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50069" y="2993925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05889" y="2700828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33799" y="2840398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50555" y="323539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16910" y="332858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70415" y="340174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23920" y="338779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90275" y="338666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43780" y="338666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77360" y="352736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15805" y="362393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69310" y="362393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82055" y="359714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62365" y="360997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47138" y="323058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76255" y="386120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42610" y="386007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96115" y="386007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22815" y="384724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17080" y="380424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92101" y="384611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108925" y="352623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75280" y="352510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428785" y="352510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135730" y="376237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02190" y="390306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455590" y="376124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25959" y="340174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288130" y="332858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13174" y="336970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093502" y="306675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144393" y="326259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447322" y="325580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00875" y="279934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11410" y="279821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678870" y="279821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427680" y="303548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552170" y="303435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88759" y="304873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13725" y="260281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38215" y="260169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691720" y="260169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412620" y="246212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37110" y="246099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690615" y="246099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855525" y="281217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021880" y="281104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175385" y="281104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96881" y="304831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965296" y="30192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202190" y="304718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778234" y="259306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034730" y="261452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88235" y="261452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67270" y="247495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033625" y="247382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187130" y="247382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484645" y="2012741"/>
            <a:ext cx="88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460392" y="4290920"/>
            <a:ext cx="105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Windy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519012" y="2538823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573727" y="2984320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614487" y="2620311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3834620" y="2642228"/>
            <a:ext cx="12018" cy="16459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977438" y="3340068"/>
            <a:ext cx="1988690" cy="85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6629400" y="2658957"/>
            <a:ext cx="914400" cy="3414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6750820" y="2626116"/>
            <a:ext cx="6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6682905" y="2995448"/>
            <a:ext cx="196955" cy="333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507100" y="3298948"/>
            <a:ext cx="378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7193769" y="3003729"/>
            <a:ext cx="214344" cy="333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246640" y="3298449"/>
            <a:ext cx="3501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6703281" y="3568545"/>
            <a:ext cx="0" cy="250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428489" y="3574142"/>
            <a:ext cx="0" cy="250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572226" y="372931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59228" y="2702177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97707" y="2709002"/>
            <a:ext cx="122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 soccer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9228" y="309966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97707" y="3099661"/>
            <a:ext cx="180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play soccer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972177" y="3857248"/>
            <a:ext cx="914400" cy="3414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7147933" y="3871776"/>
            <a:ext cx="5356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Sunny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 flipH="1">
            <a:off x="7073273" y="4193673"/>
            <a:ext cx="196955" cy="333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897468" y="4497173"/>
            <a:ext cx="378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Yes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7584137" y="4201954"/>
            <a:ext cx="214344" cy="333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637008" y="4496674"/>
            <a:ext cx="3501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7814661" y="4739712"/>
            <a:ext cx="0" cy="250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683606" y="490048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083612" y="4737183"/>
            <a:ext cx="0" cy="250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940246" y="4900486"/>
            <a:ext cx="30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7594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/>
      <p:bldP spid="97" grpId="0"/>
      <p:bldP spid="99" grpId="0"/>
      <p:bldP spid="103" grpId="0"/>
      <p:bldP spid="108" grpId="0" animBg="1"/>
      <p:bldP spid="109" grpId="0"/>
      <p:bldP spid="115" grpId="0"/>
      <p:bldP spid="1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Comparison among Impurity Measures</a:t>
            </a:r>
          </a:p>
        </p:txBody>
      </p:sp>
      <p:pic>
        <p:nvPicPr>
          <p:cNvPr id="5939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828800"/>
            <a:ext cx="5010150" cy="375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/>
              <a:t>For a 2-class problem: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0" t="5314" r="2543"/>
          <a:stretch/>
        </p:blipFill>
        <p:spPr>
          <a:xfrm>
            <a:off x="4638675" y="2774156"/>
            <a:ext cx="4229100" cy="183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4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remblayPr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16142</TotalTime>
  <Words>2860</Words>
  <Application>Microsoft Macintosh PowerPoint</Application>
  <PresentationFormat>On-screen Show (4:3)</PresentationFormat>
  <Paragraphs>655</Paragraphs>
  <Slides>51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70" baseType="lpstr">
      <vt:lpstr>Arial</vt:lpstr>
      <vt:lpstr>Berlin Sans FB Demi</vt:lpstr>
      <vt:lpstr>Calibri</vt:lpstr>
      <vt:lpstr>Courier New</vt:lpstr>
      <vt:lpstr>Helvetica</vt:lpstr>
      <vt:lpstr>inherit</vt:lpstr>
      <vt:lpstr>Libre Baskerville</vt:lpstr>
      <vt:lpstr>Libre Franklin</vt:lpstr>
      <vt:lpstr>Monotype Sorts</vt:lpstr>
      <vt:lpstr>Noto Sans Symbols</vt:lpstr>
      <vt:lpstr>Tahoma</vt:lpstr>
      <vt:lpstr>Times</vt:lpstr>
      <vt:lpstr>Times New Roman</vt:lpstr>
      <vt:lpstr>Wingdings</vt:lpstr>
      <vt:lpstr>Office Theme</vt:lpstr>
      <vt:lpstr>1_TremblayPres</vt:lpstr>
      <vt:lpstr>Visio</vt:lpstr>
      <vt:lpstr>Equation</vt:lpstr>
      <vt:lpstr>Document</vt:lpstr>
      <vt:lpstr>PowerPoint Presentation</vt:lpstr>
      <vt:lpstr>Machine Learning: Supervised vs. Unsupervised Learning</vt:lpstr>
      <vt:lpstr>Supervised Learning</vt:lpstr>
      <vt:lpstr>General Approach for Building Classification Model</vt:lpstr>
      <vt:lpstr>PowerPoint Presentation</vt:lpstr>
      <vt:lpstr>SAS Output: Decision Tree</vt:lpstr>
      <vt:lpstr>Decision Trees: Intuition</vt:lpstr>
      <vt:lpstr>Decision Trees: Intuition</vt:lpstr>
      <vt:lpstr>Comparison among Impurity Measures</vt:lpstr>
      <vt:lpstr>Decision Trees: Information Gain</vt:lpstr>
      <vt:lpstr>Calculating Entropy and Info Gain</vt:lpstr>
      <vt:lpstr>Calculating Info Gain (GPA)</vt:lpstr>
      <vt:lpstr>Calculating Info Gain (Work Experience)</vt:lpstr>
      <vt:lpstr>Calculating Info Gain (Gmat)</vt:lpstr>
      <vt:lpstr>Example of a Decision Tree</vt:lpstr>
      <vt:lpstr>Rule Extraction from a Decision Tree</vt:lpstr>
      <vt:lpstr>Apply Model to Test Data</vt:lpstr>
      <vt:lpstr>Classification Errors</vt:lpstr>
      <vt:lpstr>Example Data Set</vt:lpstr>
      <vt:lpstr>Increasing number of nodes in Decision Trees</vt:lpstr>
      <vt:lpstr>Decision Tree with 4 nodes</vt:lpstr>
      <vt:lpstr>Decision Tree with 50 nodes</vt:lpstr>
      <vt:lpstr>Which tree is better?</vt:lpstr>
      <vt:lpstr>Model Overfitting</vt:lpstr>
      <vt:lpstr>Notes on Overfitting</vt:lpstr>
      <vt:lpstr>Occam’s Razor (Parsimony)</vt:lpstr>
      <vt:lpstr>Model Evaluation</vt:lpstr>
      <vt:lpstr>Model evaluation 1: Holdout method</vt:lpstr>
      <vt:lpstr>Model evaluation 2:  k-fold cross-validation</vt:lpstr>
      <vt:lpstr>Issues Affecting Model Selection</vt:lpstr>
      <vt:lpstr>Comparing Attribute Selection Measures</vt:lpstr>
      <vt:lpstr>Overfitting and Tree Pruning</vt:lpstr>
      <vt:lpstr>Summary: Logistic Regression</vt:lpstr>
      <vt:lpstr>Logistic Regression</vt:lpstr>
      <vt:lpstr>Python Functionality Needed</vt:lpstr>
      <vt:lpstr>The Logit</vt:lpstr>
      <vt:lpstr>Step 1: Logistic Response Function</vt:lpstr>
      <vt:lpstr>The Fix:  use logistic response function</vt:lpstr>
      <vt:lpstr>Personal Loan Offer (UniversalBank.csv)</vt:lpstr>
      <vt:lpstr>Single Predictor Model</vt:lpstr>
      <vt:lpstr>Seeing the Relationship</vt:lpstr>
      <vt:lpstr>Last step - classify</vt:lpstr>
      <vt:lpstr>Ways to Determine Cutoff</vt:lpstr>
      <vt:lpstr>PowerPoint Presentation</vt:lpstr>
      <vt:lpstr>PowerPoint Presentation</vt:lpstr>
      <vt:lpstr>PowerPoint Presentation</vt:lpstr>
      <vt:lpstr>Converting to Probability</vt:lpstr>
      <vt:lpstr>PowerPoint Presentation</vt:lpstr>
      <vt:lpstr>Interpreting Odds, Probability</vt:lpstr>
      <vt:lpstr>Multicollinearity</vt:lpstr>
      <vt:lpstr>Variable 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Arturo</dc:creator>
  <cp:lastModifiedBy>Arturo Castellanos</cp:lastModifiedBy>
  <cp:revision>149</cp:revision>
  <dcterms:created xsi:type="dcterms:W3CDTF">2016-08-25T19:04:25Z</dcterms:created>
  <dcterms:modified xsi:type="dcterms:W3CDTF">2020-10-05T21:24:12Z</dcterms:modified>
</cp:coreProperties>
</file>