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46"/>
  </p:notesMasterIdLst>
  <p:sldIdLst>
    <p:sldId id="401" r:id="rId3"/>
    <p:sldId id="271" r:id="rId4"/>
    <p:sldId id="389" r:id="rId5"/>
    <p:sldId id="374" r:id="rId6"/>
    <p:sldId id="375" r:id="rId7"/>
    <p:sldId id="376" r:id="rId8"/>
    <p:sldId id="377" r:id="rId9"/>
    <p:sldId id="263" r:id="rId10"/>
    <p:sldId id="264" r:id="rId11"/>
    <p:sldId id="265" r:id="rId12"/>
    <p:sldId id="266" r:id="rId13"/>
    <p:sldId id="380" r:id="rId14"/>
    <p:sldId id="273" r:id="rId15"/>
    <p:sldId id="385" r:id="rId16"/>
    <p:sldId id="387" r:id="rId17"/>
    <p:sldId id="257" r:id="rId18"/>
    <p:sldId id="259" r:id="rId19"/>
    <p:sldId id="260" r:id="rId20"/>
    <p:sldId id="258" r:id="rId21"/>
    <p:sldId id="400" r:id="rId22"/>
    <p:sldId id="392" r:id="rId23"/>
    <p:sldId id="393" r:id="rId24"/>
    <p:sldId id="269" r:id="rId25"/>
    <p:sldId id="270" r:id="rId26"/>
    <p:sldId id="394" r:id="rId27"/>
    <p:sldId id="274" r:id="rId28"/>
    <p:sldId id="275" r:id="rId29"/>
    <p:sldId id="276" r:id="rId30"/>
    <p:sldId id="279" r:id="rId31"/>
    <p:sldId id="277" r:id="rId32"/>
    <p:sldId id="280" r:id="rId33"/>
    <p:sldId id="285" r:id="rId34"/>
    <p:sldId id="283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7" r:id="rId44"/>
    <p:sldId id="38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8F8FC-7195-4CD5-826C-A1FA6B4588CA}">
          <p14:sldIdLst>
            <p14:sldId id="401"/>
            <p14:sldId id="271"/>
            <p14:sldId id="389"/>
            <p14:sldId id="374"/>
            <p14:sldId id="375"/>
            <p14:sldId id="376"/>
            <p14:sldId id="377"/>
            <p14:sldId id="263"/>
            <p14:sldId id="264"/>
            <p14:sldId id="265"/>
            <p14:sldId id="266"/>
            <p14:sldId id="380"/>
            <p14:sldId id="273"/>
            <p14:sldId id="385"/>
            <p14:sldId id="387"/>
            <p14:sldId id="257"/>
            <p14:sldId id="259"/>
            <p14:sldId id="260"/>
            <p14:sldId id="258"/>
            <p14:sldId id="400"/>
            <p14:sldId id="392"/>
            <p14:sldId id="393"/>
            <p14:sldId id="269"/>
            <p14:sldId id="270"/>
            <p14:sldId id="394"/>
            <p14:sldId id="274"/>
            <p14:sldId id="275"/>
            <p14:sldId id="276"/>
            <p14:sldId id="279"/>
            <p14:sldId id="277"/>
            <p14:sldId id="280"/>
            <p14:sldId id="285"/>
            <p14:sldId id="283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326" autoAdjust="0"/>
  </p:normalViewPr>
  <p:slideViewPr>
    <p:cSldViewPr snapToGrid="0" snapToObjects="1">
      <p:cViewPr varScale="1">
        <p:scale>
          <a:sx n="91" d="100"/>
          <a:sy n="91" d="100"/>
        </p:scale>
        <p:origin x="22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5A44-A675-9841-954A-36B9BA02F63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E4A2E-E75B-5044-8160-39A9763D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339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3487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91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61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610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651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469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3" name="Google Shape;2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052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4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4515bf8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6" name="Google Shape;226;g624515bf8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624515bf81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430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43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2ABDB-8928-4D5A-8DB2-06526C79C819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19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457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186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858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157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767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4" name="Google Shape;3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146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3" name="Google Shape;3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210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2" name="Google Shape;3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54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953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27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958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5" name="Google Shape;3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64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3" name="Google Shape;42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42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591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04fbda0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7" name="Google Shape;437;g704fbda0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704fbda080_0_5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786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4" name="Google Shape;4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3558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1" name="Google Shape;4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54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8" name="Google Shape;45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6067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6" name="Google Shape;46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872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5" name="Google Shape;47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6029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47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310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6" name="Google Shape;49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36833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0" name="Google Shape;51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11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588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84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64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3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77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6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347064" y="461796"/>
            <a:ext cx="6273471" cy="1026214"/>
          </a:xfrm>
          <a:prstGeom prst="rect">
            <a:avLst/>
          </a:prstGeom>
          <a:solidFill>
            <a:srgbClr val="101147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31335" y="2974490"/>
            <a:ext cx="4001156" cy="1026214"/>
          </a:xfrm>
          <a:prstGeom prst="rect">
            <a:avLst/>
          </a:prstGeom>
          <a:solidFill>
            <a:srgbClr val="101147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95071" y="5208039"/>
            <a:ext cx="3361246" cy="1321252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347064" y="461796"/>
            <a:ext cx="6273471" cy="1026214"/>
          </a:xfrm>
        </p:spPr>
        <p:txBody>
          <a:bodyPr>
            <a:normAutofit/>
          </a:bodyPr>
          <a:lstStyle>
            <a:lvl1pPr>
              <a:defRPr sz="3600"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8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6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347064" y="461796"/>
            <a:ext cx="6273471" cy="1026214"/>
          </a:xfrm>
          <a:prstGeom prst="rect">
            <a:avLst/>
          </a:prstGeom>
          <a:solidFill>
            <a:srgbClr val="101147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631335" y="2974490"/>
            <a:ext cx="4001156" cy="1026214"/>
          </a:xfrm>
          <a:prstGeom prst="rect">
            <a:avLst/>
          </a:prstGeom>
          <a:solidFill>
            <a:srgbClr val="101147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95071" y="5208039"/>
            <a:ext cx="3361246" cy="1321252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347064" y="461796"/>
            <a:ext cx="6273471" cy="1026214"/>
          </a:xfrm>
        </p:spPr>
        <p:txBody>
          <a:bodyPr>
            <a:normAutofit/>
          </a:bodyPr>
          <a:lstStyle>
            <a:lvl1pPr>
              <a:defRPr sz="3600"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5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4800" y="5867400"/>
            <a:ext cx="8458200" cy="685800"/>
            <a:chOff x="304800" y="5867400"/>
            <a:chExt cx="8458200" cy="685800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04800" y="5867400"/>
              <a:ext cx="8458200" cy="685800"/>
            </a:xfrm>
            <a:prstGeom prst="rect">
              <a:avLst/>
            </a:prstGeom>
            <a:solidFill>
              <a:srgbClr val="11092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4682" y="5884517"/>
              <a:ext cx="3130828" cy="6431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638800"/>
            <a:ext cx="1981200" cy="914399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4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42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0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06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67399"/>
            <a:ext cx="2209800" cy="76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>
            <a:solidFill>
              <a:srgbClr val="11092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47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900332" y="266614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We will start shortly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8505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 Bayes Calculations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 b="1"/>
              <a:t>Goal: </a:t>
            </a:r>
            <a:r>
              <a:rPr lang="en-US" sz="2200"/>
              <a:t>classify (as “fraudulent” or as “truthful”) a small firm with charges filed</a:t>
            </a:r>
            <a:endParaRPr/>
          </a:p>
          <a:p>
            <a:pPr marL="273050" lvl="0" indent="-154305" algn="l" rtl="0">
              <a:spcBef>
                <a:spcPts val="575"/>
              </a:spcBef>
              <a:spcAft>
                <a:spcPts val="0"/>
              </a:spcAft>
              <a:buSzPts val="1870"/>
              <a:buNone/>
            </a:pPr>
            <a:endParaRPr sz="220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There are 2 firms like that, one fraudulent and the other truthful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 sz="220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P(fraud | charges=y, size=small) = ½ = 0.50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 sz="220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Note: calculation is limited to the two firms matching those characteristics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683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 Calculations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1800" dirty="0"/>
              <a:t>Same goal as before</a:t>
            </a:r>
            <a:endParaRPr sz="24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18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1800" dirty="0"/>
              <a:t>Compute 2 quantities:</a:t>
            </a:r>
            <a:endParaRPr sz="2400" dirty="0"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000" dirty="0"/>
              <a:t>Proportion of “charges = y” among frauds, times proportion of “small” among </a:t>
            </a:r>
            <a:r>
              <a:rPr lang="en-US" sz="2000" u="sng" dirty="0"/>
              <a:t>frauds</a:t>
            </a:r>
            <a:r>
              <a:rPr lang="en-US" sz="2000" dirty="0"/>
              <a:t>, times proportion frauds                  = 3/4 * 1/4 * 4/10 = 0.075</a:t>
            </a:r>
            <a:endParaRPr sz="2000" dirty="0"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000" dirty="0"/>
              <a:t>Prop “charges = y” among </a:t>
            </a:r>
            <a:r>
              <a:rPr lang="en-US" sz="2000" dirty="0" err="1"/>
              <a:t>truthfuls</a:t>
            </a:r>
            <a:r>
              <a:rPr lang="en-US" sz="2000" dirty="0"/>
              <a:t>, times prop. “small” among </a:t>
            </a:r>
            <a:r>
              <a:rPr lang="en-US" sz="2000" u="sng" dirty="0" err="1"/>
              <a:t>truthfuls</a:t>
            </a:r>
            <a:r>
              <a:rPr lang="en-US" sz="2000" dirty="0"/>
              <a:t>, times prop. </a:t>
            </a:r>
            <a:r>
              <a:rPr lang="en-US" sz="2000" dirty="0" err="1"/>
              <a:t>truthfuls</a:t>
            </a:r>
            <a:r>
              <a:rPr lang="en-US" sz="2000" dirty="0"/>
              <a:t>  = 1/6 * 4/6 * 6/10 = 0.067</a:t>
            </a:r>
            <a:endParaRPr sz="20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18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1800" dirty="0"/>
              <a:t>P(fraud | charges, small) = 0.075/(0.075+0.067)</a:t>
            </a:r>
            <a:endParaRPr sz="24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1800" dirty="0"/>
              <a:t>         			          = 0.53</a:t>
            </a:r>
            <a:endParaRPr sz="24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675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Independence Assumption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3271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Not strictly justified (variables often correlated with one another)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lang="en-US"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Often “good enough” – </a:t>
            </a:r>
            <a:r>
              <a:rPr lang="en-US" u="sng" dirty="0"/>
              <a:t>ranking</a:t>
            </a:r>
            <a:r>
              <a:rPr lang="en-US" dirty="0"/>
              <a:t> of probabilities is more important than unbiased estimate of actual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24615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dirty="0"/>
              <a:t>Handles purely categorical data well</a:t>
            </a: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Works well with very large data sets</a:t>
            </a: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Simple &amp; computationally efficient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45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Shortcomings</a:t>
            </a:r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body" idx="1"/>
          </p:nvPr>
        </p:nvSpPr>
        <p:spPr>
          <a:xfrm>
            <a:off x="576775" y="1765495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dirty="0"/>
              <a:t>Requires large number of records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Problematic when a predictor category is not present in training data </a:t>
            </a:r>
            <a:endParaRPr dirty="0"/>
          </a:p>
          <a:p>
            <a:pPr marL="568325" lvl="2" indent="254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dirty="0"/>
              <a:t>Assigns 0 probability of response, ignoring information in other variables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  <a:p>
            <a:pPr marL="547688" lvl="1" indent="-99059" algn="l" rtl="0">
              <a:spcBef>
                <a:spcPts val="375"/>
              </a:spcBef>
              <a:spcAft>
                <a:spcPts val="0"/>
              </a:spcAft>
              <a:buSzPts val="204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62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body" idx="1"/>
          </p:nvPr>
        </p:nvSpPr>
        <p:spPr>
          <a:xfrm>
            <a:off x="914400" y="1753772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dirty="0"/>
              <a:t>No statistical models involved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Naïve Bayes (like KNN) pays attention to complex interactions and local structure 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Computational challenges remain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15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Evaluate?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533400" y="2438400"/>
            <a:ext cx="8077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dirty="0"/>
              <a:t>Multiple methods are available to classify or predict</a:t>
            </a: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For each method, multiple choices are available for settings</a:t>
            </a: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To choose best model, need to assess each model’s performance</a:t>
            </a:r>
            <a:endParaRPr dirty="0"/>
          </a:p>
        </p:txBody>
      </p:sp>
      <p:pic>
        <p:nvPicPr>
          <p:cNvPr id="208" name="Google Shape;208;p26" descr="Image result for image of arrow in bullsey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312738"/>
            <a:ext cx="22098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863825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Outcomes of Interest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863825" y="1417638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dirty="0"/>
              <a:t>Numerical value</a:t>
            </a:r>
            <a:endParaRPr dirty="0"/>
          </a:p>
          <a:p>
            <a:pPr marL="997585" lvl="1" indent="-457200">
              <a:spcBef>
                <a:spcPts val="575"/>
              </a:spcBef>
              <a:buSzPts val="2210"/>
            </a:pPr>
            <a:r>
              <a:rPr lang="en-US" dirty="0"/>
              <a:t>For example: house price</a:t>
            </a:r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Membership in a class</a:t>
            </a:r>
            <a:endParaRPr dirty="0"/>
          </a:p>
          <a:p>
            <a:pPr marL="997585" lvl="1" indent="-457200">
              <a:spcBef>
                <a:spcPts val="575"/>
              </a:spcBef>
              <a:buSzPts val="2210"/>
            </a:pPr>
            <a:r>
              <a:rPr lang="en-US" dirty="0"/>
              <a:t>For example: buyer/non-buyer</a:t>
            </a: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“Propensity” - probability of belonging to a class</a:t>
            </a:r>
          </a:p>
          <a:p>
            <a:pPr lvl="1">
              <a:spcBef>
                <a:spcPts val="575"/>
              </a:spcBef>
              <a:buSzPts val="2210"/>
            </a:pPr>
            <a:r>
              <a:rPr lang="en-US" dirty="0"/>
              <a:t>For example: the propensity to default (i.e., probability of class membership).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08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863825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Functionality Needed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253950" y="1840925"/>
            <a:ext cx="8636100" cy="4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sklearn.model_selection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sklearn.linear_model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LinearRegression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sklearn.metrics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accuracy_score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roc_curve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auc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matplotlib.pylab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dmba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regressionSummary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classificationSummary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dmba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liftChart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gainsChart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lvl="6"/>
            <a:r>
              <a:rPr lang="en-US" sz="14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Pandas -&gt; data handling</a:t>
            </a:r>
          </a:p>
          <a:p>
            <a:pPr lvl="6"/>
            <a:r>
              <a:rPr lang="en-US" sz="1400" dirty="0" err="1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Statsmodels</a:t>
            </a:r>
            <a:r>
              <a:rPr lang="en-US" sz="14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-&gt; regression models</a:t>
            </a:r>
          </a:p>
          <a:p>
            <a:pPr lvl="6"/>
            <a:r>
              <a:rPr lang="en-US" sz="1400" dirty="0" err="1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Scikit</a:t>
            </a:r>
            <a:r>
              <a:rPr lang="en-US" sz="14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-learn -&gt; performance metrics</a:t>
            </a:r>
          </a:p>
          <a:p>
            <a:pPr lvl="6"/>
            <a:r>
              <a:rPr lang="en-US" sz="14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Matplotlib -&gt; visualization</a:t>
            </a:r>
            <a:endParaRPr sz="1400" dirty="0"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260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914400" y="2133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Evaluating Predictive Performance</a:t>
            </a:r>
            <a:endParaRPr/>
          </a:p>
        </p:txBody>
      </p:sp>
      <p:pic>
        <p:nvPicPr>
          <p:cNvPr id="215" name="Google Shape;215;p27" descr="Image result for image of tape meas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57200"/>
            <a:ext cx="2286000" cy="15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 descr="Image result for image of calipe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0" y="3962400"/>
            <a:ext cx="2362200" cy="112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92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68" y="305976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0625" y="500279"/>
            <a:ext cx="5452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latin typeface="Helvetica"/>
                <a:cs typeface="Helvetica"/>
              </a:rPr>
              <a:t>CIS 9660 </a:t>
            </a:r>
            <a:r>
              <a:rPr lang="en-US" sz="2800" b="1" dirty="0">
                <a:solidFill>
                  <a:srgbClr val="FFFFFF"/>
                </a:solidFill>
                <a:latin typeface="Helvetica"/>
                <a:cs typeface="Helvetica"/>
              </a:rPr>
              <a:t>– Data Mining for Analytics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3773" y="3059760"/>
            <a:ext cx="363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Week 6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Naïve Bayes (Classification)</a:t>
            </a:r>
          </a:p>
          <a:p>
            <a:r>
              <a:rPr lang="en-US" b="1" dirty="0">
                <a:solidFill>
                  <a:srgbClr val="FFFFFF"/>
                </a:solidFill>
              </a:rPr>
              <a:t>Performance Evaluation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568" y="5361971"/>
            <a:ext cx="3149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Prof. Arturo Castellanos</a:t>
            </a:r>
          </a:p>
          <a:p>
            <a:r>
              <a:rPr lang="en-US" sz="2000" b="1" dirty="0"/>
              <a:t>CIS Department</a:t>
            </a:r>
            <a:br>
              <a:rPr lang="en-US" sz="2000" b="1" dirty="0"/>
            </a:br>
            <a:r>
              <a:rPr lang="en-US" sz="2000" b="1" dirty="0"/>
              <a:t>Office: VC11-229</a:t>
            </a:r>
          </a:p>
        </p:txBody>
      </p:sp>
    </p:spTree>
    <p:extLst>
      <p:ext uri="{BB962C8B-B14F-4D97-AF65-F5344CB8AC3E}">
        <p14:creationId xmlns:p14="http://schemas.microsoft.com/office/powerpoint/2010/main" val="3177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0114" y="4814410"/>
                <a:ext cx="7430610" cy="37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best regression is the one that minimizes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𝑝𝑟𝑒𝑑𝑖𝑐𝑡𝑒𝑑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4" y="4814410"/>
                <a:ext cx="7430610" cy="373115"/>
              </a:xfrm>
              <a:prstGeom prst="rect">
                <a:avLst/>
              </a:prstGeom>
              <a:blipFill rotWithShape="0">
                <a:blip r:embed="rId2"/>
                <a:stretch>
                  <a:fillRect l="-656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5752730" y="5187525"/>
            <a:ext cx="0" cy="13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7522" y="5345196"/>
            <a:ext cx="727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Training</a:t>
            </a:r>
            <a:br>
              <a:rPr lang="en-US" sz="1100" dirty="0">
                <a:solidFill>
                  <a:schemeClr val="accent1"/>
                </a:solidFill>
              </a:rPr>
            </a:br>
            <a:r>
              <a:rPr lang="en-US" sz="1100" dirty="0">
                <a:solidFill>
                  <a:schemeClr val="accent1"/>
                </a:solidFill>
              </a:rPr>
              <a:t>points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23716" y="5191480"/>
            <a:ext cx="0" cy="13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32545" y="5279151"/>
            <a:ext cx="1108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Predictions from regression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41496" y="5605789"/>
            <a:ext cx="911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y = mx + b</a:t>
            </a:r>
          </a:p>
        </p:txBody>
      </p:sp>
      <p:pic>
        <p:nvPicPr>
          <p:cNvPr id="1030" name="Picture 6" descr="Error Sum of 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3" y="1524685"/>
            <a:ext cx="202882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08905" y="4435492"/>
            <a:ext cx="25962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Source: https://math.tutorvista.com/</a:t>
            </a:r>
          </a:p>
        </p:txBody>
      </p:sp>
      <p:sp>
        <p:nvSpPr>
          <p:cNvPr id="12" name="Google Shape;243;p31">
            <a:extLst>
              <a:ext uri="{FF2B5EF4-FFF2-40B4-BE49-F238E27FC236}">
                <a16:creationId xmlns:a16="http://schemas.microsoft.com/office/drawing/2014/main" id="{F6EA8117-2D19-084F-BE4A-430DD4DDC2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74646"/>
            <a:ext cx="77724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measures of error</a:t>
            </a:r>
            <a:endParaRPr dirty="0"/>
          </a:p>
        </p:txBody>
      </p:sp>
      <p:sp>
        <p:nvSpPr>
          <p:cNvPr id="16" name="Google Shape;244;p31">
            <a:extLst>
              <a:ext uri="{FF2B5EF4-FFF2-40B4-BE49-F238E27FC236}">
                <a16:creationId xmlns:a16="http://schemas.microsoft.com/office/drawing/2014/main" id="{BD504DF6-846C-F74B-B37C-CAB1C9BB7C97}"/>
              </a:ext>
            </a:extLst>
          </p:cNvPr>
          <p:cNvSpPr txBox="1">
            <a:spLocks/>
          </p:cNvSpPr>
          <p:nvPr/>
        </p:nvSpPr>
        <p:spPr>
          <a:xfrm>
            <a:off x="2644623" y="1641420"/>
            <a:ext cx="6393766" cy="23774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spcBef>
                <a:spcPts val="0"/>
              </a:spcBef>
              <a:buSzPts val="2210"/>
              <a:buFont typeface="Noto Sans Symbols"/>
              <a:buNone/>
            </a:pPr>
            <a:r>
              <a:rPr lang="en-US" sz="1600" b="1"/>
              <a:t>MAE or MAD</a:t>
            </a:r>
            <a:r>
              <a:rPr lang="en-US" sz="1600"/>
              <a:t>: Mean absolute error (deviation)</a:t>
            </a:r>
          </a:p>
          <a:p>
            <a:pPr marL="547688" lvl="1" indent="-228599">
              <a:spcBef>
                <a:spcPts val="375"/>
              </a:spcBef>
              <a:buSzPts val="2040"/>
              <a:buFont typeface="Noto Sans Symbols"/>
              <a:buNone/>
            </a:pPr>
            <a:r>
              <a:rPr lang="en-US" sz="1600"/>
              <a:t>Gives an idea of the magnitude of errors</a:t>
            </a:r>
          </a:p>
          <a:p>
            <a:pPr marL="273050" indent="-273050">
              <a:spcBef>
                <a:spcPts val="575"/>
              </a:spcBef>
              <a:buSzPts val="2210"/>
              <a:buFont typeface="Noto Sans Symbols"/>
              <a:buNone/>
            </a:pPr>
            <a:endParaRPr lang="en-US" sz="1600" b="1"/>
          </a:p>
          <a:p>
            <a:pPr marL="273050" indent="-273050">
              <a:spcBef>
                <a:spcPts val="575"/>
              </a:spcBef>
              <a:buSzPts val="2210"/>
              <a:buFont typeface="Noto Sans Symbols"/>
              <a:buNone/>
            </a:pPr>
            <a:r>
              <a:rPr lang="en-US" sz="1600" b="1"/>
              <a:t>RMSE </a:t>
            </a:r>
            <a:r>
              <a:rPr lang="en-US" sz="1600"/>
              <a:t>(root-mean-squared-error): Square the errors, find their average, take the square root</a:t>
            </a:r>
          </a:p>
          <a:p>
            <a:pPr marL="273050" indent="-273050">
              <a:spcBef>
                <a:spcPts val="575"/>
              </a:spcBef>
              <a:buSzPts val="2210"/>
              <a:buFont typeface="Noto Sans Symbols"/>
              <a:buNone/>
            </a:pPr>
            <a:endParaRPr lang="en-US" sz="1600" b="1"/>
          </a:p>
          <a:p>
            <a:pPr marL="273050" indent="-273050">
              <a:spcBef>
                <a:spcPts val="575"/>
              </a:spcBef>
              <a:buSzPts val="2210"/>
              <a:buFont typeface="Noto Sans Symbols"/>
              <a:buNone/>
            </a:pPr>
            <a:r>
              <a:rPr lang="en-US" sz="1600" b="1"/>
              <a:t>Total SSE</a:t>
            </a:r>
            <a:r>
              <a:rPr lang="en-US" sz="1600"/>
              <a:t>:  Total sum of squared errors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585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 Measures (Classification)</a:t>
            </a:r>
            <a:endParaRPr/>
          </a:p>
        </p:txBody>
      </p:sp>
      <p:pic>
        <p:nvPicPr>
          <p:cNvPr id="265" name="Google Shape;265;p34" descr="Image result for image of tape meas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57200"/>
            <a:ext cx="2286000" cy="15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 descr="Image result for image of calipe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0" y="3962400"/>
            <a:ext cx="2362200" cy="112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27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Misclassification error</a:t>
            </a:r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>
            <a:off x="914400" y="22098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dirty="0"/>
              <a:t>Error = classifying a record as belonging to one class when it belongs to another class.</a:t>
            </a:r>
            <a:endParaRPr dirty="0"/>
          </a:p>
          <a:p>
            <a:pPr marL="597535" indent="-457200">
              <a:spcBef>
                <a:spcPts val="575"/>
              </a:spcBef>
              <a:buSzPts val="2210"/>
            </a:pP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Error rate = percent of misclassified records out of the total records in the validation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271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455200" y="274650"/>
            <a:ext cx="83733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Matrix, 3000 cases</a:t>
            </a:r>
            <a:br>
              <a:rPr lang="en-US"/>
            </a:br>
            <a:r>
              <a:rPr lang="en-US" sz="2400"/>
              <a:t>function: “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classificationSummary</a:t>
            </a:r>
            <a:r>
              <a:rPr lang="en-US" sz="2400"/>
              <a:t>” found in Appendix</a:t>
            </a:r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body" idx="2"/>
          </p:nvPr>
        </p:nvSpPr>
        <p:spPr>
          <a:xfrm>
            <a:off x="1782950" y="4112100"/>
            <a:ext cx="5943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 b="1" dirty="0"/>
              <a:t>201</a:t>
            </a:r>
            <a:r>
              <a:rPr lang="en-US" sz="2000" dirty="0"/>
              <a:t> 1’s correctly classified as “1” (True Positives)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 b="1" dirty="0"/>
              <a:t>85</a:t>
            </a:r>
            <a:r>
              <a:rPr lang="en-US" sz="2000" dirty="0"/>
              <a:t> 1’s incorrectly classified as “0” (False Negatives)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 b="1" dirty="0"/>
              <a:t>25</a:t>
            </a:r>
            <a:r>
              <a:rPr lang="en-US" sz="2000" dirty="0"/>
              <a:t> 0’s incorrectly classified as “1” (False Positives)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 b="1" dirty="0"/>
              <a:t>2689</a:t>
            </a:r>
            <a:r>
              <a:rPr lang="en-US" sz="2000" dirty="0"/>
              <a:t> 0’s correctly classified as “0” (True Negatives)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</p:txBody>
      </p:sp>
      <p:graphicFrame>
        <p:nvGraphicFramePr>
          <p:cNvPr id="296" name="Google Shape;296;p38"/>
          <p:cNvGraphicFramePr/>
          <p:nvPr/>
        </p:nvGraphicFramePr>
        <p:xfrm>
          <a:off x="1195250" y="1928625"/>
          <a:ext cx="63438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Class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201 (TPs)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22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Rate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body" idx="2"/>
          </p:nvPr>
        </p:nvSpPr>
        <p:spPr>
          <a:xfrm>
            <a:off x="1143000" y="4191000"/>
            <a:ext cx="71628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 b="1" dirty="0"/>
              <a:t>Overall error rate</a:t>
            </a:r>
            <a:r>
              <a:rPr lang="en-US" sz="2000" dirty="0"/>
              <a:t> = (25+85)/3000 = 3.67%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 b="1" dirty="0"/>
              <a:t>Accuracy</a:t>
            </a:r>
            <a:r>
              <a:rPr lang="en-US" sz="2000" dirty="0"/>
              <a:t> = 1 – err = (201+2689) = 96.33%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 dirty="0"/>
              <a:t>If there are multiple classes, the error rate is: </a:t>
            </a:r>
            <a:endParaRPr dirty="0"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 dirty="0"/>
              <a:t>(sum of misclassified records)/(total records)</a:t>
            </a:r>
            <a:endParaRPr dirty="0"/>
          </a:p>
        </p:txBody>
      </p:sp>
      <p:graphicFrame>
        <p:nvGraphicFramePr>
          <p:cNvPr id="304" name="Google Shape;304;p39"/>
          <p:cNvGraphicFramePr/>
          <p:nvPr/>
        </p:nvGraphicFramePr>
        <p:xfrm>
          <a:off x="1195250" y="1928625"/>
          <a:ext cx="63438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Class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5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Cutoff for classification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sz="2400" dirty="0"/>
              <a:t>Most DM algorithms classify via a 2-step process: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/>
              <a:t>For each record,</a:t>
            </a:r>
            <a:endParaRPr sz="2400" dirty="0"/>
          </a:p>
          <a:p>
            <a:pPr marL="661988" lvl="1" indent="-342900">
              <a:spcBef>
                <a:spcPts val="375"/>
              </a:spcBef>
              <a:buSzPts val="2040"/>
            </a:pPr>
            <a:r>
              <a:rPr lang="en-US" sz="2000" dirty="0"/>
              <a:t>Compute </a:t>
            </a:r>
            <a:r>
              <a:rPr lang="en-US" sz="2000" b="1" dirty="0"/>
              <a:t>probability of belonging to class “1”</a:t>
            </a:r>
            <a:endParaRPr sz="2000" dirty="0"/>
          </a:p>
          <a:p>
            <a:pPr marL="661988" lvl="1" indent="-342900">
              <a:spcBef>
                <a:spcPts val="375"/>
              </a:spcBef>
              <a:buSzPts val="2040"/>
            </a:pPr>
            <a:r>
              <a:rPr lang="en-US" sz="2000" dirty="0"/>
              <a:t>Compare to cutoff value, and classify accordingly</a:t>
            </a:r>
            <a:endParaRPr sz="20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/>
              <a:t>Default cutoff value is 0.50 </a:t>
            </a:r>
            <a:endParaRPr sz="2400" dirty="0"/>
          </a:p>
          <a:p>
            <a:pPr marL="879475" lvl="2" indent="-285750">
              <a:spcBef>
                <a:spcPts val="375"/>
              </a:spcBef>
              <a:buSzPts val="1700"/>
            </a:pPr>
            <a:r>
              <a:rPr lang="en-US" sz="1800" dirty="0"/>
              <a:t>If &gt;= 0.50, classify as “1”</a:t>
            </a:r>
            <a:endParaRPr sz="1800" dirty="0"/>
          </a:p>
          <a:p>
            <a:pPr marL="879475" lvl="2" indent="-285750">
              <a:spcBef>
                <a:spcPts val="375"/>
              </a:spcBef>
              <a:buSzPts val="1700"/>
            </a:pPr>
            <a:r>
              <a:rPr lang="en-US" sz="1800" dirty="0"/>
              <a:t>If &lt; 0.50, classify as “0”</a:t>
            </a:r>
            <a:endParaRPr sz="18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/>
              <a:t>Can use different cutoff values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/>
              <a:t>Typically, error rate is lowest for cutoff = 0.50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3438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404600" y="274650"/>
            <a:ext cx="8282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Confusion Matrix for Different Cutoffs</a:t>
            </a:r>
            <a:endParaRPr sz="3600"/>
          </a:p>
        </p:txBody>
      </p:sp>
      <p:sp>
        <p:nvSpPr>
          <p:cNvPr id="338" name="Google Shape;338;p43"/>
          <p:cNvSpPr txBox="1"/>
          <p:nvPr/>
        </p:nvSpPr>
        <p:spPr>
          <a:xfrm>
            <a:off x="920475" y="801900"/>
            <a:ext cx="7424400" cy="3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predicted = ['owner' </a:t>
            </a:r>
            <a:r>
              <a:rPr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 p &gt; 0.5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else 'nonowner' for p in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owner_df.Probability]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classificationSummary(owner_df.Class, predicted, class_names=['nonowner', 'owner'])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Confusion Matrix (Accuracy 0.8750)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   Prediction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Actual    nonowner owner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nonowner    10      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owner        1     11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252900" y="3858000"/>
            <a:ext cx="462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cutoff = </a:t>
            </a:r>
            <a:r>
              <a:rPr lang="en-US" sz="16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(Accuracy 0.7917)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        Prediction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Actual    nonowner owner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nonowner     8      4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owner        1     11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4545650" y="3858000"/>
            <a:ext cx="420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Cutoff </a:t>
            </a:r>
            <a:r>
              <a:rPr lang="en-US" sz="16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(Accuracy 0.7500)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          Prediction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Actual       nonowner owner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nonowner        11      1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owner            5      7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9484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>
            <a:spLocks noGrp="1"/>
          </p:cNvSpPr>
          <p:nvPr>
            <p:ph type="title"/>
          </p:nvPr>
        </p:nvSpPr>
        <p:spPr>
          <a:xfrm>
            <a:off x="394475" y="274650"/>
            <a:ext cx="8577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One Class is More Important</a:t>
            </a:r>
            <a:endParaRPr/>
          </a:p>
        </p:txBody>
      </p:sp>
      <p:sp>
        <p:nvSpPr>
          <p:cNvPr id="347" name="Google Shape;347;p44"/>
          <p:cNvSpPr txBox="1">
            <a:spLocks noGrp="1"/>
          </p:cNvSpPr>
          <p:nvPr>
            <p:ph type="body" idx="1"/>
          </p:nvPr>
        </p:nvSpPr>
        <p:spPr>
          <a:xfrm>
            <a:off x="990600" y="22479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457200">
              <a:spcBef>
                <a:spcPts val="0"/>
              </a:spcBef>
              <a:buSzPts val="2040"/>
            </a:pPr>
            <a:r>
              <a:rPr lang="en-US" sz="2400" dirty="0"/>
              <a:t>Tax fraud</a:t>
            </a:r>
            <a:endParaRPr sz="2400" dirty="0"/>
          </a:p>
          <a:p>
            <a:pPr marL="800100" lvl="1" indent="-457200">
              <a:spcBef>
                <a:spcPts val="375"/>
              </a:spcBef>
              <a:buSzPts val="2040"/>
            </a:pPr>
            <a:r>
              <a:rPr lang="en-US" sz="2400" dirty="0"/>
              <a:t>Credit default</a:t>
            </a:r>
            <a:endParaRPr sz="2400" dirty="0"/>
          </a:p>
          <a:p>
            <a:pPr marL="800100" lvl="1" indent="-457200">
              <a:spcBef>
                <a:spcPts val="375"/>
              </a:spcBef>
              <a:buSzPts val="2040"/>
            </a:pPr>
            <a:r>
              <a:rPr lang="en-US" sz="2400" dirty="0"/>
              <a:t>Response to promotional offer</a:t>
            </a:r>
            <a:endParaRPr sz="2400" dirty="0"/>
          </a:p>
          <a:p>
            <a:pPr marL="800100" lvl="1" indent="-457200">
              <a:spcBef>
                <a:spcPts val="375"/>
              </a:spcBef>
              <a:buSzPts val="2040"/>
            </a:pPr>
            <a:r>
              <a:rPr lang="en-US" sz="2400" dirty="0"/>
              <a:t>Detecting electronic network intrusion</a:t>
            </a:r>
            <a:endParaRPr sz="2400" dirty="0"/>
          </a:p>
          <a:p>
            <a:pPr marL="800100" lvl="1" indent="-457200">
              <a:spcBef>
                <a:spcPts val="375"/>
              </a:spcBef>
              <a:buSzPts val="2040"/>
            </a:pPr>
            <a:r>
              <a:rPr lang="en-US" sz="2400" dirty="0"/>
              <a:t>Predicting delayed flights</a:t>
            </a:r>
            <a:endParaRPr sz="2000" dirty="0"/>
          </a:p>
        </p:txBody>
      </p:sp>
      <p:sp>
        <p:nvSpPr>
          <p:cNvPr id="348" name="Google Shape;348;p44"/>
          <p:cNvSpPr/>
          <p:nvPr/>
        </p:nvSpPr>
        <p:spPr>
          <a:xfrm>
            <a:off x="1027262" y="1309687"/>
            <a:ext cx="7312025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many cases it is more important to identify members of one class</a:t>
            </a:r>
            <a:endParaRPr dirty="0"/>
          </a:p>
        </p:txBody>
      </p:sp>
      <p:sp>
        <p:nvSpPr>
          <p:cNvPr id="349" name="Google Shape;349;p44"/>
          <p:cNvSpPr/>
          <p:nvPr/>
        </p:nvSpPr>
        <p:spPr>
          <a:xfrm>
            <a:off x="990600" y="4379350"/>
            <a:ext cx="7543800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such cases, we are willing to tolerate greater overall error, in return for better identifying the important class for further attention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123995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Accuracy Measures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71642-5925-C24F-B299-6E5A68C0D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09" y="1567278"/>
            <a:ext cx="4921582" cy="1861722"/>
          </a:xfrm>
          <a:prstGeom prst="rect">
            <a:avLst/>
          </a:prstGeom>
        </p:spPr>
      </p:pic>
      <p:graphicFrame>
        <p:nvGraphicFramePr>
          <p:cNvPr id="7" name="Google Shape;296;p38">
            <a:extLst>
              <a:ext uri="{FF2B5EF4-FFF2-40B4-BE49-F238E27FC236}">
                <a16:creationId xmlns:a16="http://schemas.microsoft.com/office/drawing/2014/main" id="{43999DF4-B96B-534C-910A-3F81E566013B}"/>
              </a:ext>
            </a:extLst>
          </p:cNvPr>
          <p:cNvGraphicFramePr/>
          <p:nvPr/>
        </p:nvGraphicFramePr>
        <p:xfrm>
          <a:off x="1293724" y="3578640"/>
          <a:ext cx="63438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Class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201 (TPs)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F0C3BB-BEE1-C444-A5BB-8DA9DCFE6BF7}"/>
              </a:ext>
            </a:extLst>
          </p:cNvPr>
          <p:cNvSpPr txBox="1"/>
          <p:nvPr/>
        </p:nvSpPr>
        <p:spPr>
          <a:xfrm>
            <a:off x="1080923" y="5463592"/>
            <a:ext cx="689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would be the Precision, Recall, and f-measure for this model?</a:t>
            </a:r>
          </a:p>
        </p:txBody>
      </p:sp>
    </p:spTree>
    <p:extLst>
      <p:ext uri="{BB962C8B-B14F-4D97-AF65-F5344CB8AC3E}">
        <p14:creationId xmlns:p14="http://schemas.microsoft.com/office/powerpoint/2010/main" val="472351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>
            <a:spLocks noGrp="1"/>
          </p:cNvSpPr>
          <p:nvPr>
            <p:ph type="title"/>
          </p:nvPr>
        </p:nvSpPr>
        <p:spPr>
          <a:xfrm>
            <a:off x="222525" y="1796075"/>
            <a:ext cx="60084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ROC’s</a:t>
            </a:r>
            <a:r>
              <a:rPr lang="en-US" sz="2400" dirty="0"/>
              <a:t> are one way to measure a model’s effectiveness in separating the “wheat from the chaff”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“</a:t>
            </a:r>
            <a:r>
              <a:rPr lang="en-US" sz="2400" b="1" dirty="0"/>
              <a:t>Lift</a:t>
            </a:r>
            <a:r>
              <a:rPr lang="en-US" sz="2400" dirty="0"/>
              <a:t>” (“</a:t>
            </a:r>
            <a:r>
              <a:rPr lang="en-US" sz="2400" b="1" dirty="0"/>
              <a:t>gains</a:t>
            </a:r>
            <a:r>
              <a:rPr lang="en-US" sz="2400" dirty="0"/>
              <a:t>”) is a similar metric, but measuring “how much does the model improve on random chance in finding the class of interest”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82" name="Google Shape;38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6350" y="2083025"/>
            <a:ext cx="1524000" cy="219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71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900332" y="266614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Lab 2 – Regression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/>
              <a:t>Jupyter</a:t>
            </a:r>
            <a:r>
              <a:rPr lang="en-US" b="1" dirty="0"/>
              <a:t> notebook)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88334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>
            <a:spLocks noGrp="1"/>
          </p:cNvSpPr>
          <p:nvPr>
            <p:ph type="title"/>
          </p:nvPr>
        </p:nvSpPr>
        <p:spPr>
          <a:xfrm>
            <a:off x="914400" y="274650"/>
            <a:ext cx="66921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 </a:t>
            </a:r>
            <a:r>
              <a:rPr lang="en-US" sz="2400"/>
              <a:t>(library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roc_curve</a:t>
            </a:r>
            <a:r>
              <a:rPr lang="en-US" sz="2400"/>
              <a:t>) </a:t>
            </a:r>
            <a:r>
              <a:rPr lang="en-US"/>
              <a:t>	</a:t>
            </a:r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6553200" y="4898725"/>
            <a:ext cx="23580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Other software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sometimes plots x-axis as </a:t>
            </a:r>
            <a:r>
              <a:rPr lang="en-US" sz="1400" dirty="0">
                <a:solidFill>
                  <a:schemeClr val="dk1"/>
                </a:solidFill>
              </a:rPr>
              <a:t>“specificity” with 1 on left, 0 on right. </a:t>
            </a:r>
            <a:endParaRPr sz="1400" dirty="0"/>
          </a:p>
        </p:txBody>
      </p:sp>
      <p:cxnSp>
        <p:nvCxnSpPr>
          <p:cNvPr id="363" name="Google Shape;363;p46"/>
          <p:cNvCxnSpPr/>
          <p:nvPr/>
        </p:nvCxnSpPr>
        <p:spPr>
          <a:xfrm flipH="1">
            <a:off x="6018300" y="5257800"/>
            <a:ext cx="534900" cy="7290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4" name="Google Shape;364;p46"/>
          <p:cNvSpPr txBox="1"/>
          <p:nvPr/>
        </p:nvSpPr>
        <p:spPr>
          <a:xfrm>
            <a:off x="6553200" y="1219200"/>
            <a:ext cx="23580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under the ROC curve (“AUC,” function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auc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 useful metric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6858000" y="2819400"/>
            <a:ext cx="198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Diagonal reflects random classification on a sliding probability, from 0 to 1, of labeling a record as a “1”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50" y="1721788"/>
            <a:ext cx="4267200" cy="4007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46"/>
          <p:cNvCxnSpPr/>
          <p:nvPr/>
        </p:nvCxnSpPr>
        <p:spPr>
          <a:xfrm flipH="1">
            <a:off x="4177425" y="1608300"/>
            <a:ext cx="22254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p46"/>
          <p:cNvCxnSpPr/>
          <p:nvPr/>
        </p:nvCxnSpPr>
        <p:spPr>
          <a:xfrm rot="10800000">
            <a:off x="4743900" y="3165898"/>
            <a:ext cx="21141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0734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(also termed “gains”): Goal</a:t>
            </a:r>
            <a:endParaRPr/>
          </a:p>
        </p:txBody>
      </p:sp>
      <p:sp>
        <p:nvSpPr>
          <p:cNvPr id="389" name="Google Shape;389;p49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sz="2800" dirty="0"/>
              <a:t>Evaluates how well a model identifies the most important class</a:t>
            </a:r>
            <a:endParaRPr sz="2800" dirty="0"/>
          </a:p>
          <a:p>
            <a:pPr>
              <a:spcBef>
                <a:spcPts val="575"/>
              </a:spcBef>
              <a:buSzPts val="2210"/>
            </a:pPr>
            <a:endParaRPr sz="2800" dirty="0"/>
          </a:p>
          <a:p>
            <a:pPr>
              <a:spcBef>
                <a:spcPts val="575"/>
              </a:spcBef>
              <a:buSzPts val="2210"/>
            </a:pPr>
            <a:r>
              <a:rPr lang="en-US" sz="2800" dirty="0"/>
              <a:t>Helps evaluate, e.g.,</a:t>
            </a:r>
            <a:endParaRPr sz="2800" dirty="0"/>
          </a:p>
          <a:p>
            <a:pPr marL="685800" lvl="1" indent="-342900">
              <a:spcBef>
                <a:spcPts val="375"/>
              </a:spcBef>
              <a:buSzPts val="2040"/>
            </a:pPr>
            <a:r>
              <a:rPr lang="en-US" sz="2400" dirty="0"/>
              <a:t>How many tax records to examine</a:t>
            </a:r>
            <a:endParaRPr sz="2400" dirty="0"/>
          </a:p>
          <a:p>
            <a:pPr marL="685800" lvl="1" indent="-342900">
              <a:spcBef>
                <a:spcPts val="375"/>
              </a:spcBef>
              <a:buSzPts val="2040"/>
            </a:pPr>
            <a:r>
              <a:rPr lang="en-US" sz="2400" dirty="0"/>
              <a:t>How many loans to grant</a:t>
            </a:r>
            <a:endParaRPr sz="2400" dirty="0"/>
          </a:p>
          <a:p>
            <a:pPr marL="685800" lvl="1" indent="-342900">
              <a:spcBef>
                <a:spcPts val="375"/>
              </a:spcBef>
              <a:buSzPts val="2040"/>
            </a:pPr>
            <a:r>
              <a:rPr lang="en-US" sz="2400" dirty="0"/>
              <a:t>How many customers to mail offer to</a:t>
            </a:r>
            <a:endParaRPr sz="2400" dirty="0"/>
          </a:p>
          <a:p>
            <a:pPr>
              <a:spcBef>
                <a:spcPts val="575"/>
              </a:spcBef>
              <a:buSzPts val="2210"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4212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(Gains): How to Compute</a:t>
            </a:r>
            <a:endParaRPr/>
          </a:p>
        </p:txBody>
      </p:sp>
      <p:sp>
        <p:nvSpPr>
          <p:cNvPr id="427" name="Google Shape;427;p54"/>
          <p:cNvSpPr txBox="1">
            <a:spLocks noGrp="1"/>
          </p:cNvSpPr>
          <p:nvPr>
            <p:ph type="body" idx="1"/>
          </p:nvPr>
        </p:nvSpPr>
        <p:spPr>
          <a:xfrm>
            <a:off x="576775" y="1555652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dirty="0"/>
              <a:t>Using the model’s output, sort records from most likely to least likely members of the important class</a:t>
            </a:r>
            <a:endParaRPr dirty="0"/>
          </a:p>
          <a:p>
            <a:pPr marL="597535" indent="-457200">
              <a:spcBef>
                <a:spcPts val="575"/>
              </a:spcBef>
              <a:buSzPts val="2210"/>
            </a:pP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Compute lift: Accumulate the correctly classified “important class” records (Y axis) and compare to number of total records (X axis)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430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4183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Lift (Gains) Chart – cumulative performance</a:t>
            </a:r>
            <a:endParaRPr sz="3000"/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2"/>
          </p:nvPr>
        </p:nvSpPr>
        <p:spPr>
          <a:xfrm>
            <a:off x="5277425" y="1866875"/>
            <a:ext cx="3421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1800" dirty="0"/>
              <a:t>After examining (e.g.) 10 cases (x-axis), 9 owners (y-axis) have been correctly identified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1800" dirty="0"/>
              <a:t>Lift = 9/5 = 1.8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1800" dirty="0"/>
              <a:t>Compared 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1800" dirty="0"/>
              <a:t>12/24 = 0.5 * 10 = 5</a:t>
            </a:r>
            <a:endParaRPr sz="1800" dirty="0"/>
          </a:p>
        </p:txBody>
      </p:sp>
      <p:pic>
        <p:nvPicPr>
          <p:cNvPr id="411" name="Google Shape;4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712" y="1278950"/>
            <a:ext cx="3525833" cy="33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/>
          <p:nvPr/>
        </p:nvSpPr>
        <p:spPr>
          <a:xfrm>
            <a:off x="1040400" y="4633550"/>
            <a:ext cx="74043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df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pd.read_csv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liftExample.csv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df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df.sort_values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(by=['prob'], ascending=False)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gainsChart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df.actual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=(4, 4)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221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(gains) vs. ROC curve</a:t>
            </a:r>
            <a:endParaRPr/>
          </a:p>
        </p:txBody>
      </p:sp>
      <p:sp>
        <p:nvSpPr>
          <p:cNvPr id="441" name="Google Shape;441;p56"/>
          <p:cNvSpPr txBox="1">
            <a:spLocks noGrp="1"/>
          </p:cNvSpPr>
          <p:nvPr>
            <p:ph type="body" idx="4294967295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800" dirty="0"/>
              <a:t>Gains and ROC curves have similar appearance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800" dirty="0"/>
              <a:t>ROC curve and AUC provide a widely used single metric and visual to assess a model’s ability to separate classes </a:t>
            </a:r>
            <a:r>
              <a:rPr lang="en-US" sz="2800" b="1" dirty="0"/>
              <a:t>overall</a:t>
            </a:r>
            <a:endParaRPr sz="2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800" dirty="0"/>
              <a:t>Lift (gains) yields intuitive measure of model </a:t>
            </a:r>
            <a:r>
              <a:rPr lang="en-US" sz="2800" b="1" dirty="0"/>
              <a:t>performance at different cutoffs</a:t>
            </a:r>
            <a:r>
              <a:rPr lang="en-US" sz="2800" dirty="0"/>
              <a:t>, but no overall metric</a:t>
            </a:r>
            <a:endParaRPr sz="2800" dirty="0"/>
          </a:p>
          <a:p>
            <a:pPr marL="844550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35858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>
            <a:spLocks noGrp="1"/>
          </p:cNvSpPr>
          <p:nvPr>
            <p:ph type="title"/>
          </p:nvPr>
        </p:nvSpPr>
        <p:spPr>
          <a:xfrm>
            <a:off x="6858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Asymmetric Costs</a:t>
            </a:r>
            <a:endParaRPr/>
          </a:p>
        </p:txBody>
      </p:sp>
      <p:pic>
        <p:nvPicPr>
          <p:cNvPr id="448" name="Google Shape;44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3276600"/>
            <a:ext cx="1438275" cy="1362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081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>
            <a:spLocks noGrp="1"/>
          </p:cNvSpPr>
          <p:nvPr>
            <p:ph type="title"/>
          </p:nvPr>
        </p:nvSpPr>
        <p:spPr>
          <a:xfrm>
            <a:off x="536100" y="274650"/>
            <a:ext cx="840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Misclassification Costs May Differ</a:t>
            </a:r>
            <a:endParaRPr/>
          </a:p>
        </p:txBody>
      </p:sp>
      <p:sp>
        <p:nvSpPr>
          <p:cNvPr id="455" name="Google Shape;455;p58"/>
          <p:cNvSpPr txBox="1">
            <a:spLocks noGrp="1"/>
          </p:cNvSpPr>
          <p:nvPr>
            <p:ph type="body" idx="1"/>
          </p:nvPr>
        </p:nvSpPr>
        <p:spPr>
          <a:xfrm>
            <a:off x="954850" y="2286000"/>
            <a:ext cx="7467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800" dirty="0"/>
              <a:t>The cost of making a misclassification error may be higher for one class than the other(s)</a:t>
            </a:r>
            <a:endParaRPr sz="2800"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sz="2800"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800" dirty="0"/>
              <a:t>Looked at another way, the benefit of making a correct classification may be higher for one class than the other(s)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42565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>
            <a:spLocks noGrp="1"/>
          </p:cNvSpPr>
          <p:nvPr>
            <p:ph type="title"/>
          </p:nvPr>
        </p:nvSpPr>
        <p:spPr>
          <a:xfrm>
            <a:off x="313575" y="274650"/>
            <a:ext cx="8373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– Response to Promotional Offer</a:t>
            </a:r>
            <a:endParaRPr/>
          </a:p>
        </p:txBody>
      </p:sp>
      <p:sp>
        <p:nvSpPr>
          <p:cNvPr id="462" name="Google Shape;462;p59"/>
          <p:cNvSpPr txBox="1">
            <a:spLocks noGrp="1"/>
          </p:cNvSpPr>
          <p:nvPr>
            <p:ph type="body" idx="1"/>
          </p:nvPr>
        </p:nvSpPr>
        <p:spPr>
          <a:xfrm>
            <a:off x="614025" y="318516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sz="2400" dirty="0"/>
              <a:t>“Naïve rule” (classify everyone as “0”) has error rate of 1% (seems good)</a:t>
            </a:r>
            <a:endParaRPr sz="2400" dirty="0"/>
          </a:p>
          <a:p>
            <a:pPr marL="483235">
              <a:spcBef>
                <a:spcPts val="575"/>
              </a:spcBef>
              <a:buSzPts val="2210"/>
            </a:pP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/>
              <a:t>Using DM we can correctly classify eight 1’s as 1’s</a:t>
            </a:r>
            <a:endParaRPr sz="2400" dirty="0"/>
          </a:p>
          <a:p>
            <a:pPr marL="854075" lvl="2" indent="-285750">
              <a:spcBef>
                <a:spcPts val="375"/>
              </a:spcBef>
              <a:buSzPts val="1700"/>
            </a:pPr>
            <a:r>
              <a:rPr lang="en-US" sz="1800" dirty="0"/>
              <a:t>It comes at the cost of misclassifying twenty 0’s as 1’s and two 1’s as 0’s.</a:t>
            </a:r>
            <a:endParaRPr sz="1800" dirty="0"/>
          </a:p>
          <a:p>
            <a:pPr marL="483235">
              <a:spcBef>
                <a:spcPts val="575"/>
              </a:spcBef>
              <a:buSzPts val="2210"/>
            </a:pPr>
            <a:endParaRPr sz="2400" dirty="0"/>
          </a:p>
        </p:txBody>
      </p:sp>
      <p:sp>
        <p:nvSpPr>
          <p:cNvPr id="463" name="Google Shape;463;p59"/>
          <p:cNvSpPr/>
          <p:nvPr/>
        </p:nvSpPr>
        <p:spPr>
          <a:xfrm>
            <a:off x="849675" y="1752600"/>
            <a:ext cx="69228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Suppose we send an offer to 1000 people, with 1% average response rate 	                 (“1” = response, “0” = nonresponse)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20004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(cont.) </a:t>
            </a:r>
            <a:endParaRPr/>
          </a:p>
        </p:txBody>
      </p:sp>
      <p:sp>
        <p:nvSpPr>
          <p:cNvPr id="470" name="Google Shape;470;p60"/>
          <p:cNvSpPr txBox="1">
            <a:spLocks noGrp="1"/>
          </p:cNvSpPr>
          <p:nvPr>
            <p:ph type="body" idx="2"/>
          </p:nvPr>
        </p:nvSpPr>
        <p:spPr>
          <a:xfrm>
            <a:off x="688975" y="4159875"/>
            <a:ext cx="79978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Error rate = (2+20) = 2.2%  (higher than naïve rate)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1530"/>
              <a:buFont typeface="Noto Sans Symbols"/>
              <a:buNone/>
            </a:pPr>
            <a:r>
              <a:rPr lang="en-US" sz="1800" dirty="0"/>
              <a:t>*confusion matrix is often shown with predictions as rows, actuals as columns, the reverse of what Python produces</a:t>
            </a:r>
            <a:endParaRPr dirty="0"/>
          </a:p>
        </p:txBody>
      </p:sp>
      <p:graphicFrame>
        <p:nvGraphicFramePr>
          <p:cNvPr id="471" name="Google Shape;471;p60"/>
          <p:cNvGraphicFramePr/>
          <p:nvPr/>
        </p:nvGraphicFramePr>
        <p:xfrm>
          <a:off x="2334064" y="2311400"/>
          <a:ext cx="4241800" cy="1581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0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0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2" name="Google Shape;472;p60"/>
          <p:cNvSpPr txBox="1"/>
          <p:nvPr/>
        </p:nvSpPr>
        <p:spPr>
          <a:xfrm>
            <a:off x="914400" y="1572419"/>
            <a:ext cx="60198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Confusion Matrix*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337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Introducing Costs &amp; Benefits</a:t>
            </a:r>
            <a:endParaRPr/>
          </a:p>
        </p:txBody>
      </p:sp>
      <p:sp>
        <p:nvSpPr>
          <p:cNvPr id="479" name="Google Shape;479;p6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000" b="1" dirty="0"/>
              <a:t>Suppose:</a:t>
            </a:r>
            <a:endParaRPr sz="2000" dirty="0"/>
          </a:p>
          <a:p>
            <a:pPr>
              <a:spcBef>
                <a:spcPts val="575"/>
              </a:spcBef>
              <a:buSzPts val="2210"/>
            </a:pPr>
            <a:r>
              <a:rPr lang="en-US" sz="2000" dirty="0"/>
              <a:t>Profit from a “1” is $10</a:t>
            </a:r>
            <a:endParaRPr sz="2000" dirty="0"/>
          </a:p>
          <a:p>
            <a:pPr>
              <a:spcBef>
                <a:spcPts val="575"/>
              </a:spcBef>
              <a:buSzPts val="2210"/>
            </a:pPr>
            <a:r>
              <a:rPr lang="en-US" sz="2000" dirty="0"/>
              <a:t>Cost of sending offer is $1</a:t>
            </a:r>
            <a:endParaRPr sz="20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000" b="1" dirty="0"/>
              <a:t>Then:</a:t>
            </a:r>
            <a:endParaRPr sz="2000" dirty="0"/>
          </a:p>
          <a:p>
            <a:pPr>
              <a:spcBef>
                <a:spcPts val="575"/>
              </a:spcBef>
              <a:buSzPts val="2210"/>
            </a:pPr>
            <a:r>
              <a:rPr lang="en-US" sz="2000" dirty="0"/>
              <a:t>Under naïve rule, all are classified as “0”, so no offers are sent: no cost, no profit</a:t>
            </a:r>
            <a:endParaRPr sz="2000" dirty="0"/>
          </a:p>
          <a:p>
            <a:pPr>
              <a:spcBef>
                <a:spcPts val="575"/>
              </a:spcBef>
              <a:buSzPts val="2210"/>
            </a:pPr>
            <a:r>
              <a:rPr lang="en-US" sz="2000" dirty="0"/>
              <a:t>Under DM predictions, 28 offers are sent.</a:t>
            </a:r>
            <a:endParaRPr sz="2000" dirty="0"/>
          </a:p>
          <a:p>
            <a:pPr marL="879475" lvl="2" indent="-285750">
              <a:spcBef>
                <a:spcPts val="375"/>
              </a:spcBef>
              <a:buSzPts val="1700"/>
            </a:pPr>
            <a:r>
              <a:rPr lang="en-US" sz="1600" dirty="0"/>
              <a:t>8 respond with sale of $10 each</a:t>
            </a:r>
            <a:endParaRPr sz="1600" dirty="0"/>
          </a:p>
          <a:p>
            <a:pPr marL="879475" lvl="2" indent="-285750">
              <a:spcBef>
                <a:spcPts val="375"/>
              </a:spcBef>
              <a:buSzPts val="1700"/>
            </a:pPr>
            <a:r>
              <a:rPr lang="en-US" sz="1600" dirty="0"/>
              <a:t>20 fail to respond, cost $1 each</a:t>
            </a:r>
            <a:endParaRPr sz="1600" dirty="0"/>
          </a:p>
          <a:p>
            <a:pPr marL="879475" lvl="2" indent="-285750">
              <a:spcBef>
                <a:spcPts val="375"/>
              </a:spcBef>
              <a:buSzPts val="1700"/>
            </a:pPr>
            <a:r>
              <a:rPr lang="en-US" sz="1600" dirty="0"/>
              <a:t>972 receive nothing (no cost, no profit)</a:t>
            </a:r>
            <a:endParaRPr sz="1600" dirty="0"/>
          </a:p>
          <a:p>
            <a:pPr>
              <a:spcBef>
                <a:spcPts val="575"/>
              </a:spcBef>
              <a:buSzPts val="2210"/>
            </a:pPr>
            <a:r>
              <a:rPr lang="en-US" sz="2000" dirty="0"/>
              <a:t>Net profit = $60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7417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dirty="0"/>
              <a:t>Data-driven, not model-driven</a:t>
            </a: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Makes no assumptions about the data</a:t>
            </a:r>
            <a:endParaRPr dirty="0"/>
          </a:p>
          <a:p>
            <a:pPr>
              <a:spcBef>
                <a:spcPts val="575"/>
              </a:spcBef>
              <a:buSzPts val="2210"/>
            </a:pPr>
            <a:r>
              <a:rPr lang="en-US" dirty="0"/>
              <a:t>Named after mid-16</a:t>
            </a:r>
            <a:r>
              <a:rPr lang="en-US" baseline="30000" dirty="0"/>
              <a:t>th</a:t>
            </a:r>
            <a:r>
              <a:rPr lang="en-US" dirty="0"/>
              <a:t> century English statistician and Presbyterian minister Thomas Bayes</a:t>
            </a:r>
            <a:endParaRPr dirty="0"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dirty="0"/>
          </a:p>
        </p:txBody>
      </p:sp>
      <p:pic>
        <p:nvPicPr>
          <p:cNvPr id="116" name="Google Shape;116;p14" descr="Image result for thomas bayes imag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56074" y="4178105"/>
            <a:ext cx="1425526" cy="166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71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Matrix</a:t>
            </a:r>
            <a:endParaRPr/>
          </a:p>
        </p:txBody>
      </p:sp>
      <p:graphicFrame>
        <p:nvGraphicFramePr>
          <p:cNvPr id="486" name="Google Shape;486;p62"/>
          <p:cNvGraphicFramePr/>
          <p:nvPr/>
        </p:nvGraphicFramePr>
        <p:xfrm>
          <a:off x="1905000" y="2286000"/>
          <a:ext cx="4711675" cy="2228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0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($20)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$80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056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Generalize to Cost Ratio</a:t>
            </a:r>
            <a:endParaRPr/>
          </a:p>
        </p:txBody>
      </p:sp>
      <p:sp>
        <p:nvSpPr>
          <p:cNvPr id="500" name="Google Shape;500;p64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 dirty="0"/>
              <a:t>Sometimes actual costs and benefits are hard to estimate</a:t>
            </a:r>
            <a:endParaRPr sz="2400" dirty="0"/>
          </a:p>
          <a:p>
            <a:pPr marL="273050" lvl="0" indent="-132715" algn="l" rtl="0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sz="2400" dirty="0"/>
          </a:p>
          <a:p>
            <a:pPr>
              <a:lnSpc>
                <a:spcPct val="80000"/>
              </a:lnSpc>
              <a:spcBef>
                <a:spcPts val="575"/>
              </a:spcBef>
              <a:buSzPts val="2210"/>
            </a:pPr>
            <a:r>
              <a:rPr lang="en-US" sz="2400" dirty="0"/>
              <a:t>Need to express everything in terms of costs (i.e., cost of misclassification per record)</a:t>
            </a:r>
            <a:endParaRPr sz="2400" dirty="0"/>
          </a:p>
          <a:p>
            <a:pPr>
              <a:lnSpc>
                <a:spcPct val="80000"/>
              </a:lnSpc>
              <a:spcBef>
                <a:spcPts val="575"/>
              </a:spcBef>
              <a:buSzPts val="2210"/>
            </a:pPr>
            <a:r>
              <a:rPr lang="en-US" sz="2400" dirty="0"/>
              <a:t>Goal is to minimize the average cost per record</a:t>
            </a:r>
            <a:endParaRPr sz="2400" dirty="0"/>
          </a:p>
          <a:p>
            <a:pPr marL="273050" lvl="0" indent="-132715" algn="l" rtl="0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 dirty="0"/>
              <a:t>A good practical substitute for individual costs is the </a:t>
            </a:r>
            <a:r>
              <a:rPr lang="en-US" sz="2400" b="1" dirty="0"/>
              <a:t>ratio</a:t>
            </a:r>
            <a:r>
              <a:rPr lang="en-US" sz="2400" dirty="0"/>
              <a:t> of misclassification costs (</a:t>
            </a:r>
            <a:r>
              <a:rPr lang="en-US" sz="2400" dirty="0" err="1"/>
              <a:t>e,g</a:t>
            </a:r>
            <a:r>
              <a:rPr lang="en-US" sz="2400" dirty="0"/>
              <a:t>,, “misclassifying fraudulent firms is 5 times worse than misclassifying solvent firms”)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95682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Opportunity costs</a:t>
            </a:r>
            <a:endParaRPr/>
          </a:p>
        </p:txBody>
      </p:sp>
      <p:sp>
        <p:nvSpPr>
          <p:cNvPr id="514" name="Google Shape;514;p66"/>
          <p:cNvSpPr txBox="1">
            <a:spLocks noGrp="1"/>
          </p:cNvSpPr>
          <p:nvPr>
            <p:ph type="body" idx="1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sz="2400" dirty="0"/>
              <a:t>As we see, best to convert everything to costs, as opposed to a mix of costs and benefits </a:t>
            </a:r>
            <a:endParaRPr sz="2400" dirty="0"/>
          </a:p>
          <a:p>
            <a:pPr marL="483235">
              <a:spcBef>
                <a:spcPts val="575"/>
              </a:spcBef>
              <a:buSzPts val="2210"/>
            </a:pP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/>
              <a:t>E.g., instead of “benefit from sale” refer to “opportunity cost of lost sale”</a:t>
            </a:r>
            <a:endParaRPr sz="2400" dirty="0"/>
          </a:p>
          <a:p>
            <a:pPr marL="483235">
              <a:spcBef>
                <a:spcPts val="575"/>
              </a:spcBef>
              <a:buSzPts val="2210"/>
            </a:pPr>
            <a:endParaRPr sz="2400" dirty="0"/>
          </a:p>
          <a:p>
            <a:pPr>
              <a:spcBef>
                <a:spcPts val="575"/>
              </a:spcBef>
              <a:buSzPts val="2210"/>
            </a:pPr>
            <a:r>
              <a:rPr lang="en-US" sz="2400" dirty="0"/>
              <a:t>Leads to same decisions, but referring only to costs allows greater applicability</a:t>
            </a:r>
            <a:endParaRPr sz="2400" dirty="0"/>
          </a:p>
          <a:p>
            <a:pPr marL="483235">
              <a:spcBef>
                <a:spcPts val="575"/>
              </a:spcBef>
              <a:buSzPts val="221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53291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624A-32F4-1C41-8FC2-39D8EDDF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7637-7AF5-FE4E-90DA-D5EE15BC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22245-AEA5-A348-87E3-40C4126F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Problem</a:t>
            </a:r>
            <a:r>
              <a:rPr lang="es-ES_tradnl" dirty="0"/>
              <a:t> </a:t>
            </a:r>
            <a:r>
              <a:rPr lang="es-ES_tradnl" dirty="0" err="1"/>
              <a:t>statement</a:t>
            </a:r>
            <a:endParaRPr lang="es-ES_tradnl" dirty="0"/>
          </a:p>
          <a:p>
            <a:r>
              <a:rPr lang="es-ES_tradnl" dirty="0" err="1"/>
              <a:t>Lab</a:t>
            </a:r>
            <a:r>
              <a:rPr lang="es-ES_tradnl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66284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Bayes: The Basic Idea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800" dirty="0"/>
              <a:t>For a given new record to be classified, find other records like it (i.e., same values for the predictors)</a:t>
            </a:r>
            <a:endParaRPr sz="28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sz="28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800" dirty="0"/>
              <a:t>What is the prevalent class among those records?</a:t>
            </a:r>
            <a:endParaRPr sz="28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sz="2800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800" dirty="0"/>
              <a:t>Assign that class to your new record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40192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1870"/>
            </a:pPr>
            <a:r>
              <a:rPr lang="en-US" sz="2200" dirty="0"/>
              <a:t>Requires categorical variables</a:t>
            </a:r>
            <a:endParaRPr dirty="0"/>
          </a:p>
          <a:p>
            <a:pPr marL="273050" lvl="0" indent="-154305" algn="l" rtl="0">
              <a:spcBef>
                <a:spcPts val="575"/>
              </a:spcBef>
              <a:spcAft>
                <a:spcPts val="0"/>
              </a:spcAft>
              <a:buSzPts val="1870"/>
              <a:buNone/>
            </a:pPr>
            <a:endParaRPr sz="2200" dirty="0"/>
          </a:p>
          <a:p>
            <a:pPr>
              <a:spcBef>
                <a:spcPts val="575"/>
              </a:spcBef>
              <a:buSzPts val="1870"/>
            </a:pPr>
            <a:r>
              <a:rPr lang="en-US" sz="2200" dirty="0"/>
              <a:t>Numerical variable must be binned and converted to categorical</a:t>
            </a:r>
            <a:endParaRPr dirty="0"/>
          </a:p>
          <a:p>
            <a:pPr marL="273050" lvl="0" indent="-154305" algn="l" rtl="0">
              <a:spcBef>
                <a:spcPts val="575"/>
              </a:spcBef>
              <a:spcAft>
                <a:spcPts val="0"/>
              </a:spcAft>
              <a:buSzPts val="1870"/>
              <a:buNone/>
            </a:pPr>
            <a:endParaRPr sz="2200" dirty="0"/>
          </a:p>
          <a:p>
            <a:pPr>
              <a:spcBef>
                <a:spcPts val="575"/>
              </a:spcBef>
              <a:buSzPts val="1870"/>
            </a:pPr>
            <a:r>
              <a:rPr lang="en-US" sz="2200" dirty="0"/>
              <a:t>Can be used with very large data sets</a:t>
            </a:r>
            <a:endParaRPr dirty="0"/>
          </a:p>
          <a:p>
            <a:pPr marL="273050" lvl="0" indent="-154305" algn="l" rtl="0">
              <a:spcBef>
                <a:spcPts val="575"/>
              </a:spcBef>
              <a:spcAft>
                <a:spcPts val="0"/>
              </a:spcAft>
              <a:buSzPts val="1870"/>
              <a:buNone/>
            </a:pPr>
            <a:endParaRPr sz="2200" dirty="0"/>
          </a:p>
          <a:p>
            <a:pPr>
              <a:spcBef>
                <a:spcPts val="575"/>
              </a:spcBef>
              <a:buSzPts val="1870"/>
            </a:pPr>
            <a:r>
              <a:rPr lang="en-US" sz="2200" dirty="0"/>
              <a:t>Example:  Spell check programs assign your misspelled word to an established “class” (i.e., correctly spelled word)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28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 Bayes Classifier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Relies on finding other records that share </a:t>
            </a:r>
            <a:r>
              <a:rPr lang="en-US" sz="2200" u="sng"/>
              <a:t>same predictor values</a:t>
            </a:r>
            <a:r>
              <a:rPr lang="en-US" sz="2200"/>
              <a:t> as record-to-be-classified. 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 sz="220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Want to find “probability of belonging to class </a:t>
            </a:r>
            <a:r>
              <a:rPr lang="en-US" sz="2200" i="1"/>
              <a:t>C</a:t>
            </a:r>
            <a:r>
              <a:rPr lang="en-US" sz="2200"/>
              <a:t>, given specified values of predictors.”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 sz="220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Even with large data sets, may be hard to find other records that </a:t>
            </a:r>
            <a:r>
              <a:rPr lang="en-US" sz="2200" b="1"/>
              <a:t>exactly match</a:t>
            </a:r>
            <a:r>
              <a:rPr lang="en-US" sz="2200"/>
              <a:t> your record, in terms of predictor values.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50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Financial Fraud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Target variable:  Audit finds fraud, no fraud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Predictors:  </a:t>
            </a:r>
            <a:endParaRPr/>
          </a:p>
          <a:p>
            <a:pPr marL="742950" lvl="1" indent="-285750" algn="l" rtl="0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Prior pending legal charges (yes/no)</a:t>
            </a:r>
            <a:endParaRPr/>
          </a:p>
          <a:p>
            <a:pPr marL="742950" lvl="1" indent="-285750" algn="l" rtl="0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Size of firm (small/large)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3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685800"/>
            <a:ext cx="6821488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2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remblayP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16567</TotalTime>
  <Words>1981</Words>
  <Application>Microsoft Macintosh PowerPoint</Application>
  <PresentationFormat>On-screen Show (4:3)</PresentationFormat>
  <Paragraphs>341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Cambria Math</vt:lpstr>
      <vt:lpstr>Courier New</vt:lpstr>
      <vt:lpstr>Helvetica</vt:lpstr>
      <vt:lpstr>Libre Franklin</vt:lpstr>
      <vt:lpstr>Noto Sans Symbols</vt:lpstr>
      <vt:lpstr>Times</vt:lpstr>
      <vt:lpstr>Times New Roman</vt:lpstr>
      <vt:lpstr>Office Theme</vt:lpstr>
      <vt:lpstr>1_TremblayPres</vt:lpstr>
      <vt:lpstr>We will start shortly</vt:lpstr>
      <vt:lpstr>PowerPoint Presentation</vt:lpstr>
      <vt:lpstr>Lab 2 – Regression (Jupyter notebook)</vt:lpstr>
      <vt:lpstr>Characteristics</vt:lpstr>
      <vt:lpstr>Naïve Bayes: The Basic Idea</vt:lpstr>
      <vt:lpstr>Usage</vt:lpstr>
      <vt:lpstr>Exact Bayes Classifier</vt:lpstr>
      <vt:lpstr>Example: Financial Fraud</vt:lpstr>
      <vt:lpstr>PowerPoint Presentation</vt:lpstr>
      <vt:lpstr>Exact Bayes Calculations</vt:lpstr>
      <vt:lpstr>Naïve Bayes Calculations</vt:lpstr>
      <vt:lpstr>Independence Assumption</vt:lpstr>
      <vt:lpstr>Advantages</vt:lpstr>
      <vt:lpstr>Shortcomings</vt:lpstr>
      <vt:lpstr>Summary </vt:lpstr>
      <vt:lpstr>Why Evaluate?</vt:lpstr>
      <vt:lpstr>Outcomes of Interest</vt:lpstr>
      <vt:lpstr>Python Functionality Needed</vt:lpstr>
      <vt:lpstr>Evaluating Predictive Performance</vt:lpstr>
      <vt:lpstr>Some measures of error</vt:lpstr>
      <vt:lpstr>Accuracy Measures (Classification)</vt:lpstr>
      <vt:lpstr>Misclassification error</vt:lpstr>
      <vt:lpstr>Confusion Matrix, 3000 cases function: “classificationSummary” found in Appendix</vt:lpstr>
      <vt:lpstr>Error Rate</vt:lpstr>
      <vt:lpstr>Cutoff for classification</vt:lpstr>
      <vt:lpstr>Confusion Matrix for Different Cutoffs</vt:lpstr>
      <vt:lpstr>When One Class is More Important</vt:lpstr>
      <vt:lpstr>Alternate Accuracy Measures</vt:lpstr>
      <vt:lpstr>ROC’s are one way to measure a model’s effectiveness in separating the “wheat from the chaff”  “Lift” (“gains”) is a similar metric, but measuring “how much does the model improve on random chance in finding the class of interest” </vt:lpstr>
      <vt:lpstr>ROC Curve (library roc_curve)  </vt:lpstr>
      <vt:lpstr>Lift (also termed “gains”): Goal</vt:lpstr>
      <vt:lpstr>Lift (Gains): How to Compute</vt:lpstr>
      <vt:lpstr>Lift (Gains) Chart – cumulative performance</vt:lpstr>
      <vt:lpstr>Lift (gains) vs. ROC curve</vt:lpstr>
      <vt:lpstr>Asymmetric Costs</vt:lpstr>
      <vt:lpstr>Misclassification Costs May Differ</vt:lpstr>
      <vt:lpstr>Example – Response to Promotional Offer</vt:lpstr>
      <vt:lpstr>Example (cont.) </vt:lpstr>
      <vt:lpstr>Introducing Costs &amp; Benefits</vt:lpstr>
      <vt:lpstr>Profit Matrix</vt:lpstr>
      <vt:lpstr>Generalize to Cost Ratio</vt:lpstr>
      <vt:lpstr>Note: Opportunity costs</vt:lpstr>
      <vt:lpstr>Lab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</dc:creator>
  <cp:lastModifiedBy>Arturo Castellanos</cp:lastModifiedBy>
  <cp:revision>166</cp:revision>
  <dcterms:created xsi:type="dcterms:W3CDTF">2016-08-25T19:04:25Z</dcterms:created>
  <dcterms:modified xsi:type="dcterms:W3CDTF">2020-10-14T21:58:01Z</dcterms:modified>
</cp:coreProperties>
</file>