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40"/>
  </p:notesMasterIdLst>
  <p:sldIdLst>
    <p:sldId id="271" r:id="rId3"/>
    <p:sldId id="401" r:id="rId4"/>
    <p:sldId id="416" r:id="rId5"/>
    <p:sldId id="417" r:id="rId6"/>
    <p:sldId id="405" r:id="rId7"/>
    <p:sldId id="418" r:id="rId8"/>
    <p:sldId id="420" r:id="rId9"/>
    <p:sldId id="421" r:id="rId10"/>
    <p:sldId id="422" r:id="rId11"/>
    <p:sldId id="419" r:id="rId12"/>
    <p:sldId id="424" r:id="rId13"/>
    <p:sldId id="425" r:id="rId14"/>
    <p:sldId id="426" r:id="rId15"/>
    <p:sldId id="427" r:id="rId16"/>
    <p:sldId id="441" r:id="rId17"/>
    <p:sldId id="428" r:id="rId18"/>
    <p:sldId id="415"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 id="407" r:id="rId32"/>
    <p:sldId id="408" r:id="rId33"/>
    <p:sldId id="409" r:id="rId34"/>
    <p:sldId id="410" r:id="rId35"/>
    <p:sldId id="411" r:id="rId36"/>
    <p:sldId id="412" r:id="rId37"/>
    <p:sldId id="413" r:id="rId38"/>
    <p:sldId id="41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F8F8FC-7195-4CD5-826C-A1FA6B4588CA}">
          <p14:sldIdLst>
            <p14:sldId id="271"/>
            <p14:sldId id="401"/>
            <p14:sldId id="416"/>
            <p14:sldId id="417"/>
            <p14:sldId id="405"/>
            <p14:sldId id="418"/>
            <p14:sldId id="420"/>
            <p14:sldId id="421"/>
            <p14:sldId id="422"/>
            <p14:sldId id="419"/>
            <p14:sldId id="424"/>
            <p14:sldId id="425"/>
            <p14:sldId id="426"/>
            <p14:sldId id="427"/>
            <p14:sldId id="441"/>
            <p14:sldId id="428"/>
            <p14:sldId id="415"/>
            <p14:sldId id="429"/>
            <p14:sldId id="430"/>
            <p14:sldId id="431"/>
            <p14:sldId id="432"/>
            <p14:sldId id="433"/>
            <p14:sldId id="434"/>
            <p14:sldId id="435"/>
            <p14:sldId id="436"/>
            <p14:sldId id="437"/>
            <p14:sldId id="438"/>
            <p14:sldId id="439"/>
            <p14:sldId id="440"/>
            <p14:sldId id="407"/>
            <p14:sldId id="408"/>
            <p14:sldId id="409"/>
            <p14:sldId id="410"/>
            <p14:sldId id="411"/>
            <p14:sldId id="412"/>
            <p14:sldId id="413"/>
            <p14:sldId id="4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6817" autoAdjust="0"/>
  </p:normalViewPr>
  <p:slideViewPr>
    <p:cSldViewPr snapToGrid="0" snapToObjects="1">
      <p:cViewPr varScale="1">
        <p:scale>
          <a:sx n="64" d="100"/>
          <a:sy n="64" d="100"/>
        </p:scale>
        <p:origin x="164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EE5A44-A675-9841-954A-36B9BA02F635}" type="datetimeFigureOut">
              <a:rPr lang="en-US" smtClean="0"/>
              <a:t>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3E4A2E-E75B-5044-8160-39A9763DDD53}" type="slidenum">
              <a:rPr lang="en-US" smtClean="0"/>
              <a:t>‹#›</a:t>
            </a:fld>
            <a:endParaRPr lang="en-US"/>
          </a:p>
        </p:txBody>
      </p:sp>
    </p:spTree>
    <p:extLst>
      <p:ext uri="{BB962C8B-B14F-4D97-AF65-F5344CB8AC3E}">
        <p14:creationId xmlns:p14="http://schemas.microsoft.com/office/powerpoint/2010/main" val="2909616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2ABDB-8928-4D5A-8DB2-06526C79C819}" type="slidenum">
              <a:rPr lang="en-US">
                <a:solidFill>
                  <a:prstClr val="black"/>
                </a:solidFill>
              </a:rPr>
              <a:pPr/>
              <a:t>1</a:t>
            </a:fld>
            <a:endParaRPr 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21119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5" name="Google Shape;20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3258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6" name="Google Shape;21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788033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3" name="Google Shape;22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058255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8" name="Google Shape;27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33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765250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a51fe8512_0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0" name="Google Shape;290;g7a51fe8512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6400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a51fe8512_0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6" name="Google Shape;296;g7a51fe8512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65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1" name="Google Shape;30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195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7" name="Google Shape;30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451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3" name="Google Shape;31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45852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5" name="Google Shape;12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591422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0" name="Google Shape;32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643181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7" name="Google Shape;32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98951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3" name="Google Shape;33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761975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0" name="Google Shape;34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99273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7" name="Google Shape;34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1205827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349738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5ab24534e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1" name="Google Shape;361;g75ab24534e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75ab24534e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217625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introduce Adam, an algorithm for first-order gradient-based optimization of stochastic objective functions, based on adaptive estimates of lower-order moments. The method is straightforward to implement, is computationally efficient, has little memory requirements, is invariant to diagonal rescaling of the gradients, and is well suited for problems that are large in terms of data and/or parameters. The method is also appropriate for non-stationary objectives and problems with very noisy and/or sparse gradients. The hyper-parameters have intuitive interpretations and typically require little tuning. Some connections to related algorithms, on which Adam was inspired, are discussed. We also analyze the theoretical convergence properties of the algorithm and provide a regret bound on the convergence rate that is comparable to the best known results under the online convex optimization framework. Empirical results demonstrate that Adam works well in practice and compares favorably to other stochastic optimization methods. Finally, we discuss </a:t>
            </a:r>
            <a:r>
              <a:rPr lang="en-US" sz="1200" b="0" i="0" kern="1200" dirty="0" err="1" smtClean="0">
                <a:solidFill>
                  <a:schemeClr val="tx1"/>
                </a:solidFill>
                <a:effectLst/>
                <a:latin typeface="+mn-lt"/>
                <a:ea typeface="+mn-ea"/>
                <a:cs typeface="+mn-cs"/>
              </a:rPr>
              <a:t>AdaMax</a:t>
            </a:r>
            <a:r>
              <a:rPr lang="en-US" sz="1200" b="0" i="0" kern="1200" dirty="0" smtClean="0">
                <a:solidFill>
                  <a:schemeClr val="tx1"/>
                </a:solidFill>
                <a:effectLst/>
                <a:latin typeface="+mn-lt"/>
                <a:ea typeface="+mn-ea"/>
                <a:cs typeface="+mn-cs"/>
              </a:rPr>
              <a:t>, a variant of Adam based on the infinity norm.</a:t>
            </a:r>
            <a:endParaRPr lang="en-US" dirty="0"/>
          </a:p>
        </p:txBody>
      </p:sp>
      <p:sp>
        <p:nvSpPr>
          <p:cNvPr id="4" name="Slide Number Placeholder 3"/>
          <p:cNvSpPr>
            <a:spLocks noGrp="1"/>
          </p:cNvSpPr>
          <p:nvPr>
            <p:ph type="sldNum" sz="quarter" idx="10"/>
          </p:nvPr>
        </p:nvSpPr>
        <p:spPr/>
        <p:txBody>
          <a:bodyPr/>
          <a:lstStyle/>
          <a:p>
            <a:fld id="{0F3E4A2E-E75B-5044-8160-39A9763DDD53}" type="slidenum">
              <a:rPr lang="en-US" smtClean="0"/>
              <a:t>37</a:t>
            </a:fld>
            <a:endParaRPr lang="en-US"/>
          </a:p>
        </p:txBody>
      </p:sp>
    </p:spTree>
    <p:extLst>
      <p:ext uri="{BB962C8B-B14F-4D97-AF65-F5344CB8AC3E}">
        <p14:creationId xmlns:p14="http://schemas.microsoft.com/office/powerpoint/2010/main" val="141666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64186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80847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51736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8" name="Google Shape;16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36273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7" name="Google Shape;1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303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7" name="Google Shape;14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92042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7545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01/17/2018</a:t>
            </a:r>
          </a:p>
        </p:txBody>
      </p:sp>
      <p:sp>
        <p:nvSpPr>
          <p:cNvPr id="5" name="Footer Placeholder 4"/>
          <p:cNvSpPr>
            <a:spLocks noGrp="1"/>
          </p:cNvSpPr>
          <p:nvPr>
            <p:ph type="ftr" sz="quarter" idx="11"/>
          </p:nvPr>
        </p:nvSpPr>
        <p:spPr/>
        <p:txBody>
          <a:bodyPr/>
          <a:lstStyle/>
          <a:p>
            <a:r>
              <a:rPr lang="en-US"/>
              <a:t>Introduction to Data Mining, 2nd Edition</a:t>
            </a:r>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236966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01/17/2018</a:t>
            </a:r>
          </a:p>
        </p:txBody>
      </p:sp>
      <p:sp>
        <p:nvSpPr>
          <p:cNvPr id="5" name="Footer Placeholder 4"/>
          <p:cNvSpPr>
            <a:spLocks noGrp="1"/>
          </p:cNvSpPr>
          <p:nvPr>
            <p:ph type="ftr" sz="quarter" idx="11"/>
          </p:nvPr>
        </p:nvSpPr>
        <p:spPr/>
        <p:txBody>
          <a:bodyPr/>
          <a:lstStyle/>
          <a:p>
            <a:r>
              <a:rPr lang="en-US"/>
              <a:t>Introduction to Data Mining, 2nd Edition</a:t>
            </a:r>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340157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01/17/2018</a:t>
            </a:r>
          </a:p>
        </p:txBody>
      </p:sp>
      <p:sp>
        <p:nvSpPr>
          <p:cNvPr id="5" name="Footer Placeholder 4"/>
          <p:cNvSpPr>
            <a:spLocks noGrp="1"/>
          </p:cNvSpPr>
          <p:nvPr>
            <p:ph type="ftr" sz="quarter" idx="11"/>
          </p:nvPr>
        </p:nvSpPr>
        <p:spPr/>
        <p:txBody>
          <a:bodyPr/>
          <a:lstStyle/>
          <a:p>
            <a:r>
              <a:rPr lang="en-US"/>
              <a:t>Introduction to Data Mining, 2nd Edition</a:t>
            </a:r>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158658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67000"/>
          </a:blip>
          <a:stretch>
            <a:fillRect/>
          </a:stretch>
        </p:blipFill>
        <p:spPr>
          <a:xfrm>
            <a:off x="0" y="0"/>
            <a:ext cx="9144000" cy="6858000"/>
          </a:xfrm>
          <a:prstGeom prst="rect">
            <a:avLst/>
          </a:prstGeom>
        </p:spPr>
      </p:pic>
      <p:sp>
        <p:nvSpPr>
          <p:cNvPr id="5" name="Rectangle 4"/>
          <p:cNvSpPr/>
          <p:nvPr userDrawn="1"/>
        </p:nvSpPr>
        <p:spPr>
          <a:xfrm>
            <a:off x="1347064" y="461796"/>
            <a:ext cx="6273471" cy="1026214"/>
          </a:xfrm>
          <a:prstGeom prst="rect">
            <a:avLst/>
          </a:prstGeom>
          <a:solidFill>
            <a:srgbClr val="101147">
              <a:alpha val="6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4631335" y="2974490"/>
            <a:ext cx="4001156" cy="1026214"/>
          </a:xfrm>
          <a:prstGeom prst="rect">
            <a:avLst/>
          </a:prstGeom>
          <a:solidFill>
            <a:srgbClr val="101147">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95071" y="5208039"/>
            <a:ext cx="3361246" cy="1321252"/>
          </a:xfrm>
          <a:prstGeom prst="rect">
            <a:avLst/>
          </a:prstGeom>
          <a:solidFill>
            <a:schemeClr val="bg1">
              <a:lumMod val="85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a:xfrm>
            <a:off x="1347064" y="461796"/>
            <a:ext cx="6273471" cy="1026214"/>
          </a:xfrm>
        </p:spPr>
        <p:txBody>
          <a:bodyPr>
            <a:normAutofit/>
          </a:bodyPr>
          <a:lstStyle>
            <a:lvl1pPr>
              <a:defRPr sz="3600">
                <a:latin typeface="Helvetica"/>
                <a:cs typeface="Helvetica"/>
              </a:defRPr>
            </a:lvl1pPr>
          </a:lstStyle>
          <a:p>
            <a:endParaRPr lang="en-US" dirty="0"/>
          </a:p>
        </p:txBody>
      </p:sp>
    </p:spTree>
    <p:extLst>
      <p:ext uri="{BB962C8B-B14F-4D97-AF65-F5344CB8AC3E}">
        <p14:creationId xmlns:p14="http://schemas.microsoft.com/office/powerpoint/2010/main" val="62638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67000"/>
          </a:blip>
          <a:stretch>
            <a:fillRect/>
          </a:stretch>
        </p:blipFill>
        <p:spPr>
          <a:xfrm>
            <a:off x="0" y="0"/>
            <a:ext cx="9144000" cy="6858000"/>
          </a:xfrm>
          <a:prstGeom prst="rect">
            <a:avLst/>
          </a:prstGeom>
        </p:spPr>
      </p:pic>
      <p:sp>
        <p:nvSpPr>
          <p:cNvPr id="5" name="Rectangle 4"/>
          <p:cNvSpPr/>
          <p:nvPr userDrawn="1"/>
        </p:nvSpPr>
        <p:spPr>
          <a:xfrm>
            <a:off x="1347064" y="461796"/>
            <a:ext cx="6273471" cy="1026214"/>
          </a:xfrm>
          <a:prstGeom prst="rect">
            <a:avLst/>
          </a:prstGeom>
          <a:solidFill>
            <a:srgbClr val="101147">
              <a:alpha val="6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4631335" y="2974490"/>
            <a:ext cx="4001156" cy="1026214"/>
          </a:xfrm>
          <a:prstGeom prst="rect">
            <a:avLst/>
          </a:prstGeom>
          <a:solidFill>
            <a:srgbClr val="101147">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295071" y="5208039"/>
            <a:ext cx="3361246" cy="1321252"/>
          </a:xfrm>
          <a:prstGeom prst="rect">
            <a:avLst/>
          </a:prstGeom>
          <a:solidFill>
            <a:schemeClr val="bg1">
              <a:lumMod val="85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Title 17"/>
          <p:cNvSpPr>
            <a:spLocks noGrp="1"/>
          </p:cNvSpPr>
          <p:nvPr>
            <p:ph type="title"/>
          </p:nvPr>
        </p:nvSpPr>
        <p:spPr>
          <a:xfrm>
            <a:off x="1347064" y="461796"/>
            <a:ext cx="6273471" cy="1026214"/>
          </a:xfrm>
        </p:spPr>
        <p:txBody>
          <a:bodyPr>
            <a:normAutofit/>
          </a:bodyPr>
          <a:lstStyle>
            <a:lvl1pPr>
              <a:defRPr sz="3600">
                <a:latin typeface="Helvetica"/>
                <a:cs typeface="Helvetica"/>
              </a:defRPr>
            </a:lvl1pPr>
          </a:lstStyle>
          <a:p>
            <a:endParaRPr lang="en-US" dirty="0"/>
          </a:p>
        </p:txBody>
      </p:sp>
    </p:spTree>
    <p:extLst>
      <p:ext uri="{BB962C8B-B14F-4D97-AF65-F5344CB8AC3E}">
        <p14:creationId xmlns:p14="http://schemas.microsoft.com/office/powerpoint/2010/main" val="1704858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304800" y="5867400"/>
            <a:ext cx="8458200" cy="685800"/>
            <a:chOff x="304800" y="5867400"/>
            <a:chExt cx="8458200" cy="685800"/>
          </a:xfrm>
        </p:grpSpPr>
        <p:sp>
          <p:nvSpPr>
            <p:cNvPr id="7" name="Rectangle 6"/>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8" name="Picture 7"/>
            <p:cNvPicPr>
              <a:picLocks noChangeAspect="1"/>
            </p:cNvPicPr>
            <p:nvPr userDrawn="1"/>
          </p:nvPicPr>
          <p:blipFill>
            <a:blip r:embed="rId2"/>
            <a:stretch>
              <a:fillRect/>
            </a:stretch>
          </p:blipFill>
          <p:spPr>
            <a:xfrm>
              <a:off x="474682" y="5884517"/>
              <a:ext cx="3130828" cy="643154"/>
            </a:xfrm>
            <a:prstGeom prst="rect">
              <a:avLst/>
            </a:prstGeom>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629400" y="5638800"/>
            <a:ext cx="1981200" cy="914399"/>
          </a:xfrm>
        </p:spPr>
        <p:txBody>
          <a:bodyPr/>
          <a:lstStyle>
            <a:lvl1pPr>
              <a:defRPr b="1" i="0">
                <a:solidFill>
                  <a:schemeClr val="bg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1004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0" name="Rectangle 9"/>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11" name="Picture 10"/>
          <p:cNvPicPr>
            <a:picLocks noChangeAspect="1"/>
          </p:cNvPicPr>
          <p:nvPr userDrawn="1"/>
        </p:nvPicPr>
        <p:blipFill>
          <a:blip r:embed="rId2"/>
          <a:stretch>
            <a:fillRect/>
          </a:stretch>
        </p:blipFill>
        <p:spPr>
          <a:xfrm>
            <a:off x="474682" y="5884517"/>
            <a:ext cx="3130828" cy="643154"/>
          </a:xfrm>
          <a:prstGeom prst="rect">
            <a:avLst/>
          </a:prstGeom>
        </p:spPr>
      </p:pic>
    </p:spTree>
    <p:extLst>
      <p:ext uri="{BB962C8B-B14F-4D97-AF65-F5344CB8AC3E}">
        <p14:creationId xmlns:p14="http://schemas.microsoft.com/office/powerpoint/2010/main" val="897942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Rectangle 10"/>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12" name="Picture 11"/>
          <p:cNvPicPr>
            <a:picLocks noChangeAspect="1"/>
          </p:cNvPicPr>
          <p:nvPr userDrawn="1"/>
        </p:nvPicPr>
        <p:blipFill>
          <a:blip r:embed="rId2"/>
          <a:stretch>
            <a:fillRect/>
          </a:stretch>
        </p:blipFill>
        <p:spPr>
          <a:xfrm>
            <a:off x="474682" y="5884517"/>
            <a:ext cx="3130828" cy="643154"/>
          </a:xfrm>
          <a:prstGeom prst="rect">
            <a:avLst/>
          </a:prstGeom>
        </p:spPr>
      </p:pic>
    </p:spTree>
    <p:extLst>
      <p:ext uri="{BB962C8B-B14F-4D97-AF65-F5344CB8AC3E}">
        <p14:creationId xmlns:p14="http://schemas.microsoft.com/office/powerpoint/2010/main" val="1769501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Rectangle 6"/>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8" name="Picture 7"/>
          <p:cNvPicPr>
            <a:picLocks noChangeAspect="1"/>
          </p:cNvPicPr>
          <p:nvPr userDrawn="1"/>
        </p:nvPicPr>
        <p:blipFill>
          <a:blip r:embed="rId2"/>
          <a:stretch>
            <a:fillRect/>
          </a:stretch>
        </p:blipFill>
        <p:spPr>
          <a:xfrm>
            <a:off x="474682" y="5884517"/>
            <a:ext cx="3130828" cy="643154"/>
          </a:xfrm>
          <a:prstGeom prst="rect">
            <a:avLst/>
          </a:prstGeom>
        </p:spPr>
      </p:pic>
    </p:spTree>
    <p:extLst>
      <p:ext uri="{BB962C8B-B14F-4D97-AF65-F5344CB8AC3E}">
        <p14:creationId xmlns:p14="http://schemas.microsoft.com/office/powerpoint/2010/main" val="4103806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F497D">
                  <a:lumMod val="50000"/>
                </a:srgbClr>
              </a:solidFill>
              <a:effectLst/>
              <a:uLnTx/>
              <a:uFillTx/>
              <a:latin typeface="Times" pitchFamily="18" charset="0"/>
              <a:ea typeface="+mn-ea"/>
              <a:cs typeface="+mn-cs"/>
            </a:endParaRPr>
          </a:p>
        </p:txBody>
      </p:sp>
      <p:pic>
        <p:nvPicPr>
          <p:cNvPr id="7" name="Picture 6"/>
          <p:cNvPicPr>
            <a:picLocks noChangeAspect="1"/>
          </p:cNvPicPr>
          <p:nvPr userDrawn="1"/>
        </p:nvPicPr>
        <p:blipFill>
          <a:blip r:embed="rId2"/>
          <a:stretch>
            <a:fillRect/>
          </a:stretch>
        </p:blipFill>
        <p:spPr>
          <a:xfrm>
            <a:off x="474682" y="5884517"/>
            <a:ext cx="3130828" cy="643154"/>
          </a:xfrm>
          <a:prstGeom prst="rect">
            <a:avLst/>
          </a:prstGeom>
        </p:spPr>
      </p:pic>
    </p:spTree>
    <p:extLst>
      <p:ext uri="{BB962C8B-B14F-4D97-AF65-F5344CB8AC3E}">
        <p14:creationId xmlns:p14="http://schemas.microsoft.com/office/powerpoint/2010/main" val="8737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01/17/2018</a:t>
            </a:r>
          </a:p>
        </p:txBody>
      </p:sp>
      <p:sp>
        <p:nvSpPr>
          <p:cNvPr id="5" name="Footer Placeholder 4"/>
          <p:cNvSpPr>
            <a:spLocks noGrp="1"/>
          </p:cNvSpPr>
          <p:nvPr>
            <p:ph type="ftr" sz="quarter" idx="11"/>
          </p:nvPr>
        </p:nvSpPr>
        <p:spPr/>
        <p:txBody>
          <a:bodyPr/>
          <a:lstStyle/>
          <a:p>
            <a:r>
              <a:rPr lang="en-US"/>
              <a:t>Introduction to Data Mining, 2nd Edition</a:t>
            </a:r>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317665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01/17/2018</a:t>
            </a:r>
          </a:p>
        </p:txBody>
      </p:sp>
      <p:sp>
        <p:nvSpPr>
          <p:cNvPr id="5" name="Footer Placeholder 4"/>
          <p:cNvSpPr>
            <a:spLocks noGrp="1"/>
          </p:cNvSpPr>
          <p:nvPr>
            <p:ph type="ftr" sz="quarter" idx="11"/>
          </p:nvPr>
        </p:nvSpPr>
        <p:spPr/>
        <p:txBody>
          <a:bodyPr/>
          <a:lstStyle/>
          <a:p>
            <a:r>
              <a:rPr lang="en-US"/>
              <a:t>Introduction to Data Mining, 2nd Edition</a:t>
            </a:r>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428811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01/17/2018</a:t>
            </a:r>
          </a:p>
        </p:txBody>
      </p:sp>
      <p:sp>
        <p:nvSpPr>
          <p:cNvPr id="6" name="Footer Placeholder 5"/>
          <p:cNvSpPr>
            <a:spLocks noGrp="1"/>
          </p:cNvSpPr>
          <p:nvPr>
            <p:ph type="ftr" sz="quarter" idx="11"/>
          </p:nvPr>
        </p:nvSpPr>
        <p:spPr/>
        <p:txBody>
          <a:bodyPr/>
          <a:lstStyle/>
          <a:p>
            <a:r>
              <a:rPr lang="en-US"/>
              <a:t>Introduction to Data Mining, 2nd Edition</a:t>
            </a:r>
          </a:p>
        </p:txBody>
      </p:sp>
      <p:sp>
        <p:nvSpPr>
          <p:cNvPr id="7" name="Slide Number Placeholder 6"/>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13678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01/17/2018</a:t>
            </a:r>
          </a:p>
        </p:txBody>
      </p:sp>
      <p:sp>
        <p:nvSpPr>
          <p:cNvPr id="8" name="Footer Placeholder 7"/>
          <p:cNvSpPr>
            <a:spLocks noGrp="1"/>
          </p:cNvSpPr>
          <p:nvPr>
            <p:ph type="ftr" sz="quarter" idx="11"/>
          </p:nvPr>
        </p:nvSpPr>
        <p:spPr/>
        <p:txBody>
          <a:bodyPr/>
          <a:lstStyle/>
          <a:p>
            <a:r>
              <a:rPr lang="en-US"/>
              <a:t>Introduction to Data Mining, 2nd Edition</a:t>
            </a:r>
          </a:p>
        </p:txBody>
      </p:sp>
      <p:sp>
        <p:nvSpPr>
          <p:cNvPr id="9" name="Slide Number Placeholder 8"/>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209555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01/17/2018</a:t>
            </a:r>
          </a:p>
        </p:txBody>
      </p:sp>
      <p:sp>
        <p:nvSpPr>
          <p:cNvPr id="4" name="Footer Placeholder 3"/>
          <p:cNvSpPr>
            <a:spLocks noGrp="1"/>
          </p:cNvSpPr>
          <p:nvPr>
            <p:ph type="ftr" sz="quarter" idx="11"/>
          </p:nvPr>
        </p:nvSpPr>
        <p:spPr/>
        <p:txBody>
          <a:bodyPr/>
          <a:lstStyle/>
          <a:p>
            <a:r>
              <a:rPr lang="en-US"/>
              <a:t>Introduction to Data Mining, 2nd Edition</a:t>
            </a:r>
          </a:p>
        </p:txBody>
      </p:sp>
      <p:sp>
        <p:nvSpPr>
          <p:cNvPr id="5" name="Slide Number Placeholder 4"/>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70484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01/17/2018</a:t>
            </a:r>
          </a:p>
        </p:txBody>
      </p:sp>
      <p:sp>
        <p:nvSpPr>
          <p:cNvPr id="3" name="Footer Placeholder 2"/>
          <p:cNvSpPr>
            <a:spLocks noGrp="1"/>
          </p:cNvSpPr>
          <p:nvPr>
            <p:ph type="ftr" sz="quarter" idx="11"/>
          </p:nvPr>
        </p:nvSpPr>
        <p:spPr/>
        <p:txBody>
          <a:bodyPr/>
          <a:lstStyle/>
          <a:p>
            <a:r>
              <a:rPr lang="en-US"/>
              <a:t>Introduction to Data Mining, 2nd Edition</a:t>
            </a:r>
          </a:p>
        </p:txBody>
      </p:sp>
      <p:sp>
        <p:nvSpPr>
          <p:cNvPr id="4" name="Slide Number Placeholder 3"/>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4638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01/17/2018</a:t>
            </a:r>
          </a:p>
        </p:txBody>
      </p:sp>
      <p:sp>
        <p:nvSpPr>
          <p:cNvPr id="6" name="Footer Placeholder 5"/>
          <p:cNvSpPr>
            <a:spLocks noGrp="1"/>
          </p:cNvSpPr>
          <p:nvPr>
            <p:ph type="ftr" sz="quarter" idx="11"/>
          </p:nvPr>
        </p:nvSpPr>
        <p:spPr/>
        <p:txBody>
          <a:bodyPr/>
          <a:lstStyle/>
          <a:p>
            <a:r>
              <a:rPr lang="en-US"/>
              <a:t>Introduction to Data Mining, 2nd Edition</a:t>
            </a:r>
          </a:p>
        </p:txBody>
      </p:sp>
      <p:sp>
        <p:nvSpPr>
          <p:cNvPr id="7" name="Slide Number Placeholder 6"/>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165288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01/17/2018</a:t>
            </a:r>
          </a:p>
        </p:txBody>
      </p:sp>
      <p:sp>
        <p:nvSpPr>
          <p:cNvPr id="6" name="Footer Placeholder 5"/>
          <p:cNvSpPr>
            <a:spLocks noGrp="1"/>
          </p:cNvSpPr>
          <p:nvPr>
            <p:ph type="ftr" sz="quarter" idx="11"/>
          </p:nvPr>
        </p:nvSpPr>
        <p:spPr/>
        <p:txBody>
          <a:bodyPr/>
          <a:lstStyle/>
          <a:p>
            <a:r>
              <a:rPr lang="en-US"/>
              <a:t>Introduction to Data Mining, 2nd Edition</a:t>
            </a:r>
          </a:p>
        </p:txBody>
      </p:sp>
      <p:sp>
        <p:nvSpPr>
          <p:cNvPr id="7" name="Slide Number Placeholder 6"/>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355889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01/17/2018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Data Mining, 2nd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B5F66-F1CA-364A-8973-03905A316ABF}" type="slidenum">
              <a:rPr lang="en-US" smtClean="0"/>
              <a:t>‹#›</a:t>
            </a:fld>
            <a:endParaRPr lang="en-US"/>
          </a:p>
        </p:txBody>
      </p:sp>
    </p:spTree>
    <p:extLst>
      <p:ext uri="{BB962C8B-B14F-4D97-AF65-F5344CB8AC3E}">
        <p14:creationId xmlns:p14="http://schemas.microsoft.com/office/powerpoint/2010/main" val="992035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5867399"/>
            <a:ext cx="2209800" cy="762001"/>
          </a:xfrm>
          <a:prstGeom prst="rect">
            <a:avLst/>
          </a:prstGeom>
        </p:spPr>
        <p:txBody>
          <a:bodyPr vert="horz" lIns="91440" tIns="45720" rIns="91440" bIns="45720" rtlCol="0" anchor="ctr"/>
          <a:lstStyle>
            <a:lvl1pPr algn="r">
              <a:defRPr sz="16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5F67C0D0-681C-40CC-9980-FC45852423DE}" type="slidenum">
              <a:rPr kumimoji="0" lang="en-US" sz="1600" b="0" i="0" u="none" strike="noStrike" kern="1200" cap="none" spc="0" normalizeH="0" baseline="0" noProof="0" smtClean="0">
                <a:ln>
                  <a:noFill/>
                </a:ln>
                <a:solidFill>
                  <a:prstClr val="black">
                    <a:tint val="75000"/>
                  </a:prstClr>
                </a:solidFill>
                <a:effectLst/>
                <a:uLnTx/>
                <a:uFillTx/>
                <a:latin typeface="Times"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Times" pitchFamily="18" charset="0"/>
              <a:ea typeface="+mn-ea"/>
              <a:cs typeface="+mn-cs"/>
            </a:endParaRPr>
          </a:p>
        </p:txBody>
      </p:sp>
      <p:sp>
        <p:nvSpPr>
          <p:cNvPr id="9" name="Rectangle 4"/>
          <p:cNvSpPr>
            <a:spLocks noChangeArrowheads="1"/>
          </p:cNvSpPr>
          <p:nvPr/>
        </p:nvSpPr>
        <p:spPr bwMode="auto">
          <a:xfrm>
            <a:off x="228600" y="228600"/>
            <a:ext cx="8686800" cy="6400800"/>
          </a:xfrm>
          <a:prstGeom prst="rect">
            <a:avLst/>
          </a:prstGeom>
          <a:noFill/>
          <a:ln w="38100">
            <a:solidFill>
              <a:srgbClr val="11092A"/>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pitchFamily="18" charset="0"/>
              <a:ea typeface="+mn-ea"/>
              <a:cs typeface="+mn-cs"/>
            </a:endParaRPr>
          </a:p>
        </p:txBody>
      </p:sp>
    </p:spTree>
    <p:extLst>
      <p:ext uri="{BB962C8B-B14F-4D97-AF65-F5344CB8AC3E}">
        <p14:creationId xmlns:p14="http://schemas.microsoft.com/office/powerpoint/2010/main" val="11754730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datacamp.com/community/tutorials/deep-learning-python" TargetMode="External"/><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youtu.be/AgkfIQ4IGaM?t=5" TargetMode="Externa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568" y="3059760"/>
            <a:ext cx="184666" cy="461665"/>
          </a:xfrm>
          <a:prstGeom prst="rect">
            <a:avLst/>
          </a:prstGeom>
          <a:noFill/>
        </p:spPr>
        <p:txBody>
          <a:bodyPr wrap="none" rtlCol="0">
            <a:spAutoFit/>
          </a:bodyPr>
          <a:lstStyle/>
          <a:p>
            <a:pPr defTabSz="914400" eaLnBrk="0" fontAlgn="base" hangingPunct="0">
              <a:spcBef>
                <a:spcPct val="0"/>
              </a:spcBef>
              <a:spcAft>
                <a:spcPct val="0"/>
              </a:spcAft>
            </a:pPr>
            <a:endParaRPr lang="en-US" sz="2400" dirty="0">
              <a:solidFill>
                <a:prstClr val="black"/>
              </a:solidFill>
              <a:latin typeface="Times" pitchFamily="18" charset="0"/>
            </a:endParaRPr>
          </a:p>
        </p:txBody>
      </p:sp>
      <p:sp>
        <p:nvSpPr>
          <p:cNvPr id="8" name="TextBox 7"/>
          <p:cNvSpPr txBox="1"/>
          <p:nvPr/>
        </p:nvSpPr>
        <p:spPr>
          <a:xfrm>
            <a:off x="1680625" y="500279"/>
            <a:ext cx="5452402" cy="954107"/>
          </a:xfrm>
          <a:prstGeom prst="rect">
            <a:avLst/>
          </a:prstGeom>
          <a:noFill/>
        </p:spPr>
        <p:txBody>
          <a:bodyPr wrap="square" rtlCol="0">
            <a:spAutoFit/>
          </a:bodyPr>
          <a:lstStyle/>
          <a:p>
            <a:pPr algn="ctr"/>
            <a:r>
              <a:rPr lang="en-US" sz="2800" b="1">
                <a:solidFill>
                  <a:srgbClr val="FFFFFF"/>
                </a:solidFill>
                <a:latin typeface="Helvetica"/>
                <a:cs typeface="Helvetica"/>
              </a:rPr>
              <a:t>CIS 9660 </a:t>
            </a:r>
            <a:r>
              <a:rPr lang="en-US" sz="2800" b="1" dirty="0">
                <a:solidFill>
                  <a:srgbClr val="FFFFFF"/>
                </a:solidFill>
                <a:latin typeface="Helvetica"/>
                <a:cs typeface="Helvetica"/>
              </a:rPr>
              <a:t>– Data Mining for Analytics</a:t>
            </a:r>
          </a:p>
        </p:txBody>
      </p:sp>
      <p:sp>
        <p:nvSpPr>
          <p:cNvPr id="9" name="TextBox 8"/>
          <p:cNvSpPr txBox="1"/>
          <p:nvPr/>
        </p:nvSpPr>
        <p:spPr>
          <a:xfrm>
            <a:off x="4823773" y="3059760"/>
            <a:ext cx="3630658" cy="646331"/>
          </a:xfrm>
          <a:prstGeom prst="rect">
            <a:avLst/>
          </a:prstGeom>
          <a:noFill/>
        </p:spPr>
        <p:txBody>
          <a:bodyPr wrap="square" rtlCol="0">
            <a:spAutoFit/>
          </a:bodyPr>
          <a:lstStyle/>
          <a:p>
            <a:r>
              <a:rPr lang="en-US" b="1" dirty="0">
                <a:solidFill>
                  <a:srgbClr val="FFFFFF"/>
                </a:solidFill>
              </a:rPr>
              <a:t>Week 6</a:t>
            </a:r>
            <a:br>
              <a:rPr lang="en-US" b="1" dirty="0">
                <a:solidFill>
                  <a:srgbClr val="FFFFFF"/>
                </a:solidFill>
              </a:rPr>
            </a:br>
            <a:r>
              <a:rPr lang="en-US" b="1" dirty="0" smtClean="0">
                <a:solidFill>
                  <a:srgbClr val="FFFFFF"/>
                </a:solidFill>
              </a:rPr>
              <a:t>Neural Networks</a:t>
            </a:r>
            <a:endParaRPr lang="en-US" b="1" dirty="0">
              <a:solidFill>
                <a:srgbClr val="FFFFFF"/>
              </a:solidFill>
            </a:endParaRPr>
          </a:p>
        </p:txBody>
      </p:sp>
      <p:sp>
        <p:nvSpPr>
          <p:cNvPr id="10" name="TextBox 9"/>
          <p:cNvSpPr txBox="1"/>
          <p:nvPr/>
        </p:nvSpPr>
        <p:spPr>
          <a:xfrm>
            <a:off x="365568" y="5361971"/>
            <a:ext cx="3149628" cy="1015663"/>
          </a:xfrm>
          <a:prstGeom prst="rect">
            <a:avLst/>
          </a:prstGeom>
          <a:noFill/>
        </p:spPr>
        <p:txBody>
          <a:bodyPr wrap="square" rtlCol="0">
            <a:spAutoFit/>
          </a:bodyPr>
          <a:lstStyle/>
          <a:p>
            <a:r>
              <a:rPr lang="en-US" sz="2000" b="1" dirty="0"/>
              <a:t>Prof. Arturo Castellanos</a:t>
            </a:r>
          </a:p>
          <a:p>
            <a:r>
              <a:rPr lang="en-US" sz="2000" b="1" dirty="0"/>
              <a:t>CIS Department</a:t>
            </a:r>
            <a:br>
              <a:rPr lang="en-US" sz="2000" b="1" dirty="0"/>
            </a:br>
            <a:r>
              <a:rPr lang="en-US" sz="2000" b="1" dirty="0"/>
              <a:t>Office: VC11-229</a:t>
            </a:r>
          </a:p>
        </p:txBody>
      </p:sp>
    </p:spTree>
    <p:extLst>
      <p:ext uri="{BB962C8B-B14F-4D97-AF65-F5344CB8AC3E}">
        <p14:creationId xmlns:p14="http://schemas.microsoft.com/office/powerpoint/2010/main" val="3177525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200"/>
              <a:t>Example – Using fat &amp; salt content to predict consumer acceptance of cheese</a:t>
            </a:r>
            <a:endParaRPr/>
          </a:p>
        </p:txBody>
      </p:sp>
      <p:sp>
        <p:nvSpPr>
          <p:cNvPr id="151" name="Google Shape;151;p19"/>
          <p:cNvSpPr txBox="1"/>
          <p:nvPr/>
        </p:nvSpPr>
        <p:spPr>
          <a:xfrm>
            <a:off x="533400" y="5257800"/>
            <a:ext cx="81534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rPr>
              <a:t>Rectangles</a:t>
            </a:r>
            <a:r>
              <a:rPr lang="en-US" sz="1800" b="0" i="0" u="none" strike="noStrike" cap="none">
                <a:solidFill>
                  <a:schemeClr val="dk1"/>
                </a:solidFill>
                <a:latin typeface="Arial"/>
                <a:ea typeface="Arial"/>
                <a:cs typeface="Arial"/>
                <a:sym typeface="Arial"/>
              </a:rPr>
              <a:t> are nodes, </a:t>
            </a:r>
            <a:r>
              <a:rPr lang="en-US" sz="1800" b="0" i="1" u="none" strike="noStrike" cap="none">
                <a:solidFill>
                  <a:schemeClr val="dk1"/>
                </a:solidFill>
                <a:latin typeface="Arial"/>
                <a:ea typeface="Arial"/>
                <a:cs typeface="Arial"/>
                <a:sym typeface="Arial"/>
              </a:rPr>
              <a:t>w</a:t>
            </a:r>
            <a:r>
              <a:rPr lang="en-US" sz="1800" b="0" i="1" u="none" strike="noStrike" cap="none" baseline="-25000">
                <a:solidFill>
                  <a:schemeClr val="dk1"/>
                </a:solidFill>
                <a:latin typeface="Arial"/>
                <a:ea typeface="Arial"/>
                <a:cs typeface="Arial"/>
                <a:sym typeface="Arial"/>
              </a:rPr>
              <a:t>ij</a:t>
            </a:r>
            <a:r>
              <a:rPr lang="en-US" sz="1800" b="0" i="0" u="none" strike="noStrike" cap="none">
                <a:solidFill>
                  <a:schemeClr val="dk1"/>
                </a:solidFill>
                <a:latin typeface="Arial"/>
                <a:ea typeface="Arial"/>
                <a:cs typeface="Arial"/>
                <a:sym typeface="Arial"/>
              </a:rPr>
              <a:t> on arrows are weights, and ϴ</a:t>
            </a:r>
            <a:r>
              <a:rPr lang="en-US" sz="1800" b="0" i="0" u="none" strike="noStrike" cap="none" baseline="-25000">
                <a:solidFill>
                  <a:schemeClr val="dk1"/>
                </a:solidFill>
                <a:latin typeface="Arial"/>
                <a:ea typeface="Arial"/>
                <a:cs typeface="Arial"/>
                <a:sym typeface="Arial"/>
              </a:rPr>
              <a:t>j</a:t>
            </a:r>
            <a:r>
              <a:rPr lang="en-US" sz="1800" b="0" i="0" u="none" strike="noStrike" cap="none">
                <a:solidFill>
                  <a:schemeClr val="dk1"/>
                </a:solidFill>
                <a:latin typeface="Arial"/>
                <a:ea typeface="Arial"/>
                <a:cs typeface="Arial"/>
                <a:sym typeface="Arial"/>
              </a:rPr>
              <a:t> are node bias values</a:t>
            </a:r>
            <a:endParaRPr/>
          </a:p>
        </p:txBody>
      </p:sp>
      <p:pic>
        <p:nvPicPr>
          <p:cNvPr id="152" name="Google Shape;152;p19" descr="diagram for tiny cheese example, with one hidden layer" title="neural net diagram 2"/>
          <p:cNvPicPr preferRelativeResize="0"/>
          <p:nvPr/>
        </p:nvPicPr>
        <p:blipFill>
          <a:blip r:embed="rId3">
            <a:alphaModFix/>
          </a:blip>
          <a:stretch>
            <a:fillRect/>
          </a:stretch>
        </p:blipFill>
        <p:spPr>
          <a:xfrm>
            <a:off x="786975" y="1703652"/>
            <a:ext cx="7671224" cy="2952191"/>
          </a:xfrm>
          <a:prstGeom prst="rect">
            <a:avLst/>
          </a:prstGeom>
          <a:noFill/>
          <a:ln>
            <a:noFill/>
          </a:ln>
        </p:spPr>
      </p:pic>
    </p:spTree>
    <p:extLst>
      <p:ext uri="{BB962C8B-B14F-4D97-AF65-F5344CB8AC3E}">
        <p14:creationId xmlns:p14="http://schemas.microsoft.com/office/powerpoint/2010/main" val="312291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914400" y="274638"/>
            <a:ext cx="7772400" cy="79216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Initial Pass of the Network</a:t>
            </a:r>
            <a:endParaRPr/>
          </a:p>
        </p:txBody>
      </p:sp>
      <p:sp>
        <p:nvSpPr>
          <p:cNvPr id="197" name="Google Shape;197;p25"/>
          <p:cNvSpPr txBox="1"/>
          <p:nvPr/>
        </p:nvSpPr>
        <p:spPr>
          <a:xfrm>
            <a:off x="685800" y="1470800"/>
            <a:ext cx="7772400" cy="67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Node outputs (</a:t>
            </a:r>
            <a:r>
              <a:rPr lang="en-US" sz="1800">
                <a:solidFill>
                  <a:schemeClr val="dk1"/>
                </a:solidFill>
              </a:rPr>
              <a:t>on right within node</a:t>
            </a:r>
            <a:r>
              <a:rPr lang="en-US" sz="1800" b="0" i="0" u="none" strike="noStrike" cap="none">
                <a:solidFill>
                  <a:schemeClr val="dk1"/>
                </a:solidFill>
                <a:latin typeface="Arial"/>
                <a:ea typeface="Arial"/>
                <a:cs typeface="Arial"/>
                <a:sym typeface="Arial"/>
              </a:rPr>
              <a:t>) using first record in tiny example, and logistic function</a:t>
            </a:r>
            <a:endParaRPr/>
          </a:p>
        </p:txBody>
      </p:sp>
      <p:pic>
        <p:nvPicPr>
          <p:cNvPr id="198" name="Google Shape;198;p25" descr="neural net diagram for first pass (first record) through network" title="tiny example first pass"/>
          <p:cNvPicPr preferRelativeResize="0"/>
          <p:nvPr/>
        </p:nvPicPr>
        <p:blipFill>
          <a:blip r:embed="rId3">
            <a:alphaModFix/>
          </a:blip>
          <a:stretch>
            <a:fillRect/>
          </a:stretch>
        </p:blipFill>
        <p:spPr>
          <a:xfrm>
            <a:off x="736113" y="2148800"/>
            <a:ext cx="7656874" cy="2034274"/>
          </a:xfrm>
          <a:prstGeom prst="rect">
            <a:avLst/>
          </a:prstGeom>
          <a:noFill/>
          <a:ln>
            <a:noFill/>
          </a:ln>
        </p:spPr>
      </p:pic>
      <p:pic>
        <p:nvPicPr>
          <p:cNvPr id="199" name="Google Shape;199;p25"/>
          <p:cNvPicPr preferRelativeResize="0"/>
          <p:nvPr/>
        </p:nvPicPr>
        <p:blipFill>
          <a:blip r:embed="rId4">
            <a:alphaModFix/>
          </a:blip>
          <a:stretch>
            <a:fillRect/>
          </a:stretch>
        </p:blipFill>
        <p:spPr>
          <a:xfrm>
            <a:off x="1453575" y="4670548"/>
            <a:ext cx="5801675" cy="845025"/>
          </a:xfrm>
          <a:prstGeom prst="rect">
            <a:avLst/>
          </a:prstGeom>
          <a:noFill/>
          <a:ln>
            <a:noFill/>
          </a:ln>
        </p:spPr>
      </p:pic>
      <p:sp>
        <p:nvSpPr>
          <p:cNvPr id="200" name="Google Shape;200;p25"/>
          <p:cNvSpPr/>
          <p:nvPr/>
        </p:nvSpPr>
        <p:spPr>
          <a:xfrm>
            <a:off x="4327373" y="2242006"/>
            <a:ext cx="623400" cy="46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6700725" y="4958923"/>
            <a:ext cx="623400" cy="400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txBox="1"/>
          <p:nvPr/>
        </p:nvSpPr>
        <p:spPr>
          <a:xfrm>
            <a:off x="736113" y="4176542"/>
            <a:ext cx="3618300" cy="4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Libre Franklin"/>
                <a:ea typeface="Libre Franklin"/>
                <a:cs typeface="Libre Franklin"/>
                <a:sym typeface="Libre Franklin"/>
              </a:rPr>
              <a:t>Calculations at hidden node </a:t>
            </a:r>
            <a:r>
              <a:rPr lang="en-US" sz="1800" dirty="0" smtClean="0">
                <a:latin typeface="Libre Franklin"/>
                <a:ea typeface="Libre Franklin"/>
                <a:cs typeface="Libre Franklin"/>
                <a:sym typeface="Libre Franklin"/>
              </a:rPr>
              <a:t>3 (if g is a logistic function):</a:t>
            </a:r>
            <a:endParaRPr sz="1800" dirty="0">
              <a:latin typeface="Libre Franklin"/>
              <a:ea typeface="Libre Franklin"/>
              <a:cs typeface="Libre Franklin"/>
              <a:sym typeface="Libre Franklin"/>
            </a:endParaRPr>
          </a:p>
        </p:txBody>
      </p:sp>
    </p:spTree>
    <p:extLst>
      <p:ext uri="{BB962C8B-B14F-4D97-AF65-F5344CB8AC3E}">
        <p14:creationId xmlns:p14="http://schemas.microsoft.com/office/powerpoint/2010/main" val="2633026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914400" y="274648"/>
            <a:ext cx="7772400" cy="9054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Output Layer</a:t>
            </a:r>
            <a:endParaRPr/>
          </a:p>
        </p:txBody>
      </p:sp>
      <p:sp>
        <p:nvSpPr>
          <p:cNvPr id="209" name="Google Shape;209;p26"/>
          <p:cNvSpPr txBox="1">
            <a:spLocks noGrp="1"/>
          </p:cNvSpPr>
          <p:nvPr>
            <p:ph type="body" idx="1"/>
          </p:nvPr>
        </p:nvSpPr>
        <p:spPr>
          <a:xfrm>
            <a:off x="680600" y="1561600"/>
            <a:ext cx="7543800" cy="96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output of the last hidden layer becomes input for the output layer</a:t>
            </a:r>
            <a:endParaRPr sz="2000"/>
          </a:p>
          <a:p>
            <a:pPr marL="0" lvl="0" indent="0" algn="l" rtl="0">
              <a:spcBef>
                <a:spcPts val="575"/>
              </a:spcBef>
              <a:spcAft>
                <a:spcPts val="0"/>
              </a:spcAft>
              <a:buNone/>
            </a:pPr>
            <a:endParaRPr/>
          </a:p>
        </p:txBody>
      </p:sp>
      <p:pic>
        <p:nvPicPr>
          <p:cNvPr id="210" name="Google Shape;210;p26" descr="The formula for the calculation of the output layer" title="output node calculations"/>
          <p:cNvPicPr preferRelativeResize="0"/>
          <p:nvPr/>
        </p:nvPicPr>
        <p:blipFill>
          <a:blip r:embed="rId3">
            <a:alphaModFix/>
          </a:blip>
          <a:stretch>
            <a:fillRect/>
          </a:stretch>
        </p:blipFill>
        <p:spPr>
          <a:xfrm>
            <a:off x="381000" y="4442138"/>
            <a:ext cx="8305800" cy="1079887"/>
          </a:xfrm>
          <a:prstGeom prst="rect">
            <a:avLst/>
          </a:prstGeom>
          <a:noFill/>
          <a:ln>
            <a:noFill/>
          </a:ln>
        </p:spPr>
      </p:pic>
      <p:pic>
        <p:nvPicPr>
          <p:cNvPr id="211" name="Google Shape;211;p26" descr="neural net diagram for first pass (first record) through network" title="tiny example first pass"/>
          <p:cNvPicPr preferRelativeResize="0"/>
          <p:nvPr/>
        </p:nvPicPr>
        <p:blipFill>
          <a:blip r:embed="rId4">
            <a:alphaModFix/>
          </a:blip>
          <a:stretch>
            <a:fillRect/>
          </a:stretch>
        </p:blipFill>
        <p:spPr>
          <a:xfrm>
            <a:off x="483300" y="2044450"/>
            <a:ext cx="8345125" cy="2316775"/>
          </a:xfrm>
          <a:prstGeom prst="rect">
            <a:avLst/>
          </a:prstGeom>
          <a:noFill/>
          <a:ln>
            <a:noFill/>
          </a:ln>
        </p:spPr>
      </p:pic>
      <p:sp>
        <p:nvSpPr>
          <p:cNvPr id="212" name="Google Shape;212;p26"/>
          <p:cNvSpPr/>
          <p:nvPr/>
        </p:nvSpPr>
        <p:spPr>
          <a:xfrm>
            <a:off x="6553645" y="2820862"/>
            <a:ext cx="645600" cy="623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833025" y="4640063"/>
            <a:ext cx="957300" cy="623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054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914400" y="541855"/>
            <a:ext cx="7772400" cy="15735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600"/>
              <a:t>Mapping the output to a classification</a:t>
            </a:r>
            <a:endParaRPr sz="3600"/>
          </a:p>
        </p:txBody>
      </p:sp>
      <p:sp>
        <p:nvSpPr>
          <p:cNvPr id="220" name="Google Shape;220;p27"/>
          <p:cNvSpPr txBox="1">
            <a:spLocks noGrp="1"/>
          </p:cNvSpPr>
          <p:nvPr>
            <p:ph type="body" idx="1"/>
          </p:nvPr>
        </p:nvSpPr>
        <p:spPr>
          <a:xfrm>
            <a:off x="914400" y="2667000"/>
            <a:ext cx="7772400" cy="3352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Output = 0.506, just slightly in excess of 0.5, so classification, at this early stage, is “like” </a:t>
            </a:r>
            <a:endParaRPr/>
          </a:p>
        </p:txBody>
      </p:sp>
    </p:spTree>
    <p:extLst>
      <p:ext uri="{BB962C8B-B14F-4D97-AF65-F5344CB8AC3E}">
        <p14:creationId xmlns:p14="http://schemas.microsoft.com/office/powerpoint/2010/main" val="1270421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200"/>
              <a:t>Relation to Linear Regression</a:t>
            </a:r>
            <a:endParaRPr/>
          </a:p>
        </p:txBody>
      </p:sp>
      <p:sp>
        <p:nvSpPr>
          <p:cNvPr id="227" name="Google Shape;227;p28"/>
          <p:cNvSpPr txBox="1">
            <a:spLocks noGrp="1"/>
          </p:cNvSpPr>
          <p:nvPr>
            <p:ph type="body" idx="1"/>
          </p:nvPr>
        </p:nvSpPr>
        <p:spPr>
          <a:xfrm>
            <a:off x="914400" y="1676400"/>
            <a:ext cx="7620000" cy="1524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a:t>A net with a single output node and no hidden layers, where </a:t>
            </a:r>
            <a:r>
              <a:rPr lang="en-US" i="1"/>
              <a:t>g</a:t>
            </a:r>
            <a:r>
              <a:rPr lang="en-US"/>
              <a:t> is the identity function, takes the same form as a linear regression model</a:t>
            </a:r>
            <a:endParaRPr/>
          </a:p>
          <a:p>
            <a:pPr marL="0" lvl="0" indent="0" algn="l" rtl="0">
              <a:spcBef>
                <a:spcPts val="575"/>
              </a:spcBef>
              <a:spcAft>
                <a:spcPts val="0"/>
              </a:spcAft>
              <a:buSzPts val="2210"/>
              <a:buFont typeface="Noto Sans Symbols"/>
              <a:buNone/>
            </a:pPr>
            <a:endParaRPr/>
          </a:p>
        </p:txBody>
      </p:sp>
      <p:sp>
        <p:nvSpPr>
          <p:cNvPr id="228" name="Google Shape;228;p28"/>
          <p:cNvSpPr txBox="1">
            <a:spLocks noGrp="1"/>
          </p:cNvSpPr>
          <p:nvPr>
            <p:ph type="body" idx="2"/>
          </p:nvPr>
        </p:nvSpPr>
        <p:spPr>
          <a:xfrm>
            <a:off x="685800" y="2743200"/>
            <a:ext cx="7997825" cy="32766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a:t> </a:t>
            </a:r>
            <a:endParaRPr/>
          </a:p>
        </p:txBody>
      </p:sp>
      <p:pic>
        <p:nvPicPr>
          <p:cNvPr id="229" name="Google Shape;229;p28" descr="calculation for a single node, similar to linear regression" title="node calculation again"/>
          <p:cNvPicPr preferRelativeResize="0"/>
          <p:nvPr/>
        </p:nvPicPr>
        <p:blipFill rotWithShape="1">
          <a:blip r:embed="rId3">
            <a:alphaModFix/>
          </a:blip>
          <a:srcRect/>
          <a:stretch/>
        </p:blipFill>
        <p:spPr>
          <a:xfrm>
            <a:off x="-609600" y="3429000"/>
            <a:ext cx="9986963" cy="1524000"/>
          </a:xfrm>
          <a:prstGeom prst="rect">
            <a:avLst/>
          </a:prstGeom>
          <a:noFill/>
          <a:ln>
            <a:noFill/>
          </a:ln>
        </p:spPr>
      </p:pic>
    </p:spTree>
    <p:extLst>
      <p:ext uri="{BB962C8B-B14F-4D97-AF65-F5344CB8AC3E}">
        <p14:creationId xmlns:p14="http://schemas.microsoft.com/office/powerpoint/2010/main" val="3268885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908652" y="2556388"/>
            <a:ext cx="3658218" cy="2743662"/>
          </a:xfrm>
          <a:noFill/>
        </p:spPr>
      </p:pic>
      <p:sp>
        <p:nvSpPr>
          <p:cNvPr id="7170" name="Rectangle 2"/>
          <p:cNvSpPr>
            <a:spLocks noGrp="1" noChangeArrowheads="1"/>
          </p:cNvSpPr>
          <p:nvPr>
            <p:ph type="title"/>
          </p:nvPr>
        </p:nvSpPr>
        <p:spPr/>
        <p:txBody>
          <a:bodyPr/>
          <a:lstStyle/>
          <a:p>
            <a:r>
              <a:rPr lang="en-US" altLang="en-US" smtClean="0"/>
              <a:t>Artificial Neural Networks (ANN)</a:t>
            </a:r>
          </a:p>
        </p:txBody>
      </p:sp>
      <p:sp>
        <p:nvSpPr>
          <p:cNvPr id="7171" name="Rectangle 3"/>
          <p:cNvSpPr>
            <a:spLocks noGrp="1" noChangeArrowheads="1"/>
          </p:cNvSpPr>
          <p:nvPr>
            <p:ph type="body" idx="1"/>
          </p:nvPr>
        </p:nvSpPr>
        <p:spPr/>
        <p:txBody>
          <a:bodyPr>
            <a:normAutofit/>
          </a:bodyPr>
          <a:lstStyle/>
          <a:p>
            <a:r>
              <a:rPr lang="en-US" altLang="en-US" sz="2000" dirty="0" smtClean="0"/>
              <a:t>Various types of neural network topology</a:t>
            </a:r>
          </a:p>
          <a:p>
            <a:pPr lvl="1"/>
            <a:r>
              <a:rPr lang="en-US" altLang="en-US" sz="1800" dirty="0" smtClean="0"/>
              <a:t>single-layered network (perceptron) versus multi-layered network</a:t>
            </a:r>
          </a:p>
          <a:p>
            <a:pPr lvl="1"/>
            <a:r>
              <a:rPr lang="en-US" altLang="en-US" sz="1800" dirty="0" smtClean="0"/>
              <a:t>Feed-forward versus recurrent network</a:t>
            </a:r>
          </a:p>
          <a:p>
            <a:pPr lvl="1"/>
            <a:endParaRPr lang="en-US" altLang="en-US" sz="1800" dirty="0" smtClean="0"/>
          </a:p>
          <a:p>
            <a:r>
              <a:rPr lang="en-US" altLang="en-US" sz="2000" dirty="0" smtClean="0"/>
              <a:t>Various types of activation functions (f)</a:t>
            </a:r>
          </a:p>
          <a:p>
            <a:pPr lvl="1"/>
            <a:endParaRPr lang="en-US" altLang="en-US" sz="1800" dirty="0" smtClean="0"/>
          </a:p>
        </p:txBody>
      </p:sp>
      <p:graphicFrame>
        <p:nvGraphicFramePr>
          <p:cNvPr id="7172" name="Object 2"/>
          <p:cNvGraphicFramePr>
            <a:graphicFrameLocks noGrp="1" noChangeAspect="1"/>
          </p:cNvGraphicFramePr>
          <p:nvPr>
            <p:ph sz="half" idx="4294967295"/>
            <p:extLst/>
          </p:nvPr>
        </p:nvGraphicFramePr>
        <p:xfrm>
          <a:off x="2108247" y="3549444"/>
          <a:ext cx="1677436" cy="580566"/>
        </p:xfrm>
        <a:graphic>
          <a:graphicData uri="http://schemas.openxmlformats.org/presentationml/2006/ole">
            <mc:AlternateContent xmlns:mc="http://schemas.openxmlformats.org/markup-compatibility/2006">
              <mc:Choice xmlns:v="urn:schemas-microsoft-com:vml" Requires="v">
                <p:oleObj spid="_x0000_s3082" name="Equation" r:id="rId4" imgW="990360" imgH="342720" progId="Equation.3">
                  <p:embed/>
                </p:oleObj>
              </mc:Choice>
              <mc:Fallback>
                <p:oleObj name="Equation" r:id="rId4" imgW="990360" imgH="342720" progId="Equation.3">
                  <p:embed/>
                  <p:pic>
                    <p:nvPicPr>
                      <p:cNvPr id="71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8247" y="3549444"/>
                        <a:ext cx="1677436" cy="58056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05653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p:cNvSpPr txBox="1"/>
          <p:nvPr/>
        </p:nvSpPr>
        <p:spPr>
          <a:xfrm>
            <a:off x="838200" y="381000"/>
            <a:ext cx="76200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Libre Franklin"/>
                <a:ea typeface="Libre Franklin"/>
                <a:cs typeface="Libre Franklin"/>
                <a:sym typeface="Libre Franklin"/>
              </a:rPr>
              <a:t>Python Packages for Neural Nets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81" name="Google Shape;281;p35"/>
          <p:cNvSpPr txBox="1"/>
          <p:nvPr/>
        </p:nvSpPr>
        <p:spPr>
          <a:xfrm>
            <a:off x="690250" y="1603175"/>
            <a:ext cx="7938000" cy="31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Libre Franklin"/>
                <a:ea typeface="Libre Franklin"/>
                <a:cs typeface="Libre Franklin"/>
                <a:sym typeface="Libre Franklin"/>
              </a:rPr>
              <a:t>Most common for basic neural nets:   </a:t>
            </a:r>
            <a:endParaRPr sz="2400">
              <a:latin typeface="Libre Franklin"/>
              <a:ea typeface="Libre Franklin"/>
              <a:cs typeface="Libre Franklin"/>
              <a:sym typeface="Libre Franklin"/>
            </a:endParaRPr>
          </a:p>
          <a:p>
            <a:pPr marL="457200" lvl="0" indent="-381000" algn="l" rtl="0">
              <a:spcBef>
                <a:spcPts val="0"/>
              </a:spcBef>
              <a:spcAft>
                <a:spcPts val="0"/>
              </a:spcAft>
              <a:buSzPts val="2400"/>
              <a:buFont typeface="Courier New"/>
              <a:buChar char="●"/>
            </a:pPr>
            <a:r>
              <a:rPr lang="en-US" sz="2400">
                <a:latin typeface="Courier New"/>
                <a:ea typeface="Courier New"/>
                <a:cs typeface="Courier New"/>
                <a:sym typeface="Courier New"/>
              </a:rPr>
              <a:t>scikit-learn</a:t>
            </a:r>
            <a:endParaRPr sz="2400">
              <a:latin typeface="Courier New"/>
              <a:ea typeface="Courier New"/>
              <a:cs typeface="Courier New"/>
              <a:sym typeface="Courier New"/>
            </a:endParaRPr>
          </a:p>
          <a:p>
            <a:pPr marL="0" lvl="0" indent="0" algn="l" rtl="0">
              <a:spcBef>
                <a:spcPts val="0"/>
              </a:spcBef>
              <a:spcAft>
                <a:spcPts val="0"/>
              </a:spcAft>
              <a:buNone/>
            </a:pPr>
            <a:endParaRPr sz="2400">
              <a:latin typeface="Libre Franklin"/>
              <a:ea typeface="Libre Franklin"/>
              <a:cs typeface="Libre Franklin"/>
              <a:sym typeface="Libre Franklin"/>
            </a:endParaRPr>
          </a:p>
          <a:p>
            <a:pPr marL="0" lvl="0" indent="0" algn="l" rtl="0">
              <a:spcBef>
                <a:spcPts val="0"/>
              </a:spcBef>
              <a:spcAft>
                <a:spcPts val="0"/>
              </a:spcAft>
              <a:buNone/>
            </a:pPr>
            <a:r>
              <a:rPr lang="en-US" sz="2400">
                <a:latin typeface="Libre Franklin"/>
                <a:ea typeface="Libre Franklin"/>
                <a:cs typeface="Libre Franklin"/>
                <a:sym typeface="Libre Franklin"/>
              </a:rPr>
              <a:t>For deep learning:</a:t>
            </a:r>
            <a:endParaRPr sz="2400">
              <a:latin typeface="Libre Franklin"/>
              <a:ea typeface="Libre Franklin"/>
              <a:cs typeface="Libre Franklin"/>
              <a:sym typeface="Libre Franklin"/>
            </a:endParaRPr>
          </a:p>
          <a:p>
            <a:pPr marL="457200" lvl="0" indent="-381000" algn="l" rtl="0">
              <a:spcBef>
                <a:spcPts val="0"/>
              </a:spcBef>
              <a:spcAft>
                <a:spcPts val="0"/>
              </a:spcAft>
              <a:buSzPts val="2400"/>
              <a:buFont typeface="Courier New"/>
              <a:buChar char="●"/>
            </a:pPr>
            <a:r>
              <a:rPr lang="en-US" sz="2400">
                <a:latin typeface="Courier New"/>
                <a:ea typeface="Courier New"/>
                <a:cs typeface="Courier New"/>
                <a:sym typeface="Courier New"/>
              </a:rPr>
              <a:t>tensorflow</a:t>
            </a:r>
            <a:endParaRPr sz="2400">
              <a:latin typeface="Courier New"/>
              <a:ea typeface="Courier New"/>
              <a:cs typeface="Courier New"/>
              <a:sym typeface="Courier New"/>
            </a:endParaRPr>
          </a:p>
          <a:p>
            <a:pPr marL="457200" lvl="0" indent="-381000" algn="l" rtl="0">
              <a:spcBef>
                <a:spcPts val="0"/>
              </a:spcBef>
              <a:spcAft>
                <a:spcPts val="0"/>
              </a:spcAft>
              <a:buSzPts val="2400"/>
              <a:buFont typeface="Courier New"/>
              <a:buChar char="●"/>
            </a:pPr>
            <a:r>
              <a:rPr lang="en-US" sz="2400">
                <a:latin typeface="Courier New"/>
                <a:ea typeface="Courier New"/>
                <a:cs typeface="Courier New"/>
                <a:sym typeface="Courier New"/>
              </a:rPr>
              <a:t>keras</a:t>
            </a:r>
            <a:endParaRPr sz="2400">
              <a:latin typeface="Courier New"/>
              <a:ea typeface="Courier New"/>
              <a:cs typeface="Courier New"/>
              <a:sym typeface="Courier New"/>
            </a:endParaRPr>
          </a:p>
          <a:p>
            <a:pPr marL="457200" lvl="0" indent="-381000" algn="l" rtl="0">
              <a:spcBef>
                <a:spcPts val="0"/>
              </a:spcBef>
              <a:spcAft>
                <a:spcPts val="0"/>
              </a:spcAft>
              <a:buSzPts val="2400"/>
              <a:buFont typeface="Courier New"/>
              <a:buChar char="●"/>
            </a:pPr>
            <a:r>
              <a:rPr lang="en-US" sz="2400">
                <a:latin typeface="Courier New"/>
                <a:ea typeface="Courier New"/>
                <a:cs typeface="Courier New"/>
                <a:sym typeface="Courier New"/>
              </a:rPr>
              <a:t>pytorch</a:t>
            </a:r>
            <a:endParaRPr sz="2400">
              <a:latin typeface="Courier New"/>
              <a:ea typeface="Courier New"/>
              <a:cs typeface="Courier New"/>
              <a:sym typeface="Courier New"/>
            </a:endParaRPr>
          </a:p>
        </p:txBody>
      </p:sp>
    </p:spTree>
    <p:extLst>
      <p:ext uri="{BB962C8B-B14F-4D97-AF65-F5344CB8AC3E}">
        <p14:creationId xmlns:p14="http://schemas.microsoft.com/office/powerpoint/2010/main" val="2343777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Import Functionality Needed	</a:t>
            </a:r>
            <a:endParaRPr/>
          </a:p>
        </p:txBody>
      </p:sp>
      <p:sp>
        <p:nvSpPr>
          <p:cNvPr id="115" name="Google Shape;115;p14"/>
          <p:cNvSpPr txBox="1"/>
          <p:nvPr/>
        </p:nvSpPr>
        <p:spPr>
          <a:xfrm>
            <a:off x="567800" y="2015100"/>
            <a:ext cx="7448100" cy="37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ourier New"/>
                <a:ea typeface="Courier New"/>
                <a:cs typeface="Courier New"/>
                <a:sym typeface="Courier New"/>
              </a:rPr>
              <a:t>import pandas as pd</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from sklearn.model_selection import train_test_split</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from sklearn.neural_network import MLPClassifier</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from dmba import classificationSummary</a:t>
            </a:r>
            <a:endParaRPr sz="1800">
              <a:latin typeface="Courier New"/>
              <a:ea typeface="Courier New"/>
              <a:cs typeface="Courier New"/>
              <a:sym typeface="Courier New"/>
            </a:endParaRPr>
          </a:p>
        </p:txBody>
      </p:sp>
    </p:spTree>
    <p:extLst>
      <p:ext uri="{BB962C8B-B14F-4D97-AF65-F5344CB8AC3E}">
        <p14:creationId xmlns:p14="http://schemas.microsoft.com/office/powerpoint/2010/main" val="1155568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7"/>
          <p:cNvSpPr txBox="1"/>
          <p:nvPr/>
        </p:nvSpPr>
        <p:spPr>
          <a:xfrm>
            <a:off x="849250" y="726125"/>
            <a:ext cx="7620000" cy="1122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dirty="0">
                <a:solidFill>
                  <a:schemeClr val="dk1"/>
                </a:solidFill>
                <a:latin typeface="Arial" panose="020B0604020202020204" pitchFamily="34" charset="0"/>
                <a:ea typeface="Libre Franklin"/>
                <a:cs typeface="Arial" panose="020B0604020202020204" pitchFamily="34" charset="0"/>
                <a:sym typeface="Libre Franklin"/>
              </a:rPr>
              <a:t>Code for Tiny Example</a:t>
            </a:r>
            <a:endParaRPr sz="3600" dirty="0">
              <a:solidFill>
                <a:schemeClr val="dk1"/>
              </a:solidFill>
              <a:latin typeface="Arial" panose="020B0604020202020204" pitchFamily="34" charset="0"/>
              <a:ea typeface="Libre Franklin"/>
              <a:cs typeface="Arial" panose="020B0604020202020204" pitchFamily="34" charset="0"/>
              <a:sym typeface="Libre Franklin"/>
            </a:endParaRPr>
          </a:p>
          <a:p>
            <a:pPr marL="0" marR="0" lvl="0" indent="0" algn="ctr" rtl="0">
              <a:spcBef>
                <a:spcPts val="0"/>
              </a:spcBef>
              <a:spcAft>
                <a:spcPts val="0"/>
              </a:spcAft>
              <a:buNone/>
            </a:pPr>
            <a:r>
              <a:rPr lang="en-US" sz="2400" dirty="0">
                <a:solidFill>
                  <a:schemeClr val="dk1"/>
                </a:solidFill>
                <a:latin typeface="Arial" panose="020B0604020202020204" pitchFamily="34" charset="0"/>
                <a:ea typeface="Libre Franklin"/>
                <a:cs typeface="Arial" panose="020B0604020202020204" pitchFamily="34" charset="0"/>
                <a:sym typeface="Libre Franklin"/>
              </a:rPr>
              <a:t>Using </a:t>
            </a:r>
            <a:r>
              <a:rPr lang="en-US" sz="2400" dirty="0" err="1">
                <a:solidFill>
                  <a:schemeClr val="dk1"/>
                </a:solidFill>
                <a:latin typeface="Arial" panose="020B0604020202020204" pitchFamily="34" charset="0"/>
                <a:ea typeface="Courier New"/>
                <a:cs typeface="Arial" panose="020B0604020202020204" pitchFamily="34" charset="0"/>
                <a:sym typeface="Courier New"/>
              </a:rPr>
              <a:t>MPClassifier</a:t>
            </a:r>
            <a:r>
              <a:rPr lang="en-US" sz="2400" dirty="0">
                <a:solidFill>
                  <a:schemeClr val="dk1"/>
                </a:solidFill>
                <a:latin typeface="Arial" panose="020B0604020202020204" pitchFamily="34" charset="0"/>
                <a:ea typeface="Libre Franklin"/>
                <a:cs typeface="Arial" panose="020B0604020202020204" pitchFamily="34" charset="0"/>
                <a:sym typeface="Libre Franklin"/>
              </a:rPr>
              <a:t> in </a:t>
            </a:r>
            <a:r>
              <a:rPr lang="en-US" sz="2400" dirty="0" err="1">
                <a:solidFill>
                  <a:schemeClr val="dk1"/>
                </a:solidFill>
                <a:latin typeface="Arial" panose="020B0604020202020204" pitchFamily="34" charset="0"/>
                <a:ea typeface="Courier New"/>
                <a:cs typeface="Arial" panose="020B0604020202020204" pitchFamily="34" charset="0"/>
                <a:sym typeface="Courier New"/>
              </a:rPr>
              <a:t>scikit</a:t>
            </a:r>
            <a:r>
              <a:rPr lang="en-US" sz="2400" dirty="0">
                <a:solidFill>
                  <a:schemeClr val="dk1"/>
                </a:solidFill>
                <a:latin typeface="Arial" panose="020B0604020202020204" pitchFamily="34" charset="0"/>
                <a:ea typeface="Courier New"/>
                <a:cs typeface="Arial" panose="020B0604020202020204" pitchFamily="34" charset="0"/>
                <a:sym typeface="Courier New"/>
              </a:rPr>
              <a:t>-learn</a:t>
            </a:r>
            <a:endParaRPr sz="2400" dirty="0">
              <a:solidFill>
                <a:schemeClr val="dk1"/>
              </a:solidFill>
              <a:latin typeface="Arial" panose="020B0604020202020204" pitchFamily="34" charset="0"/>
              <a:ea typeface="Courier New"/>
              <a:cs typeface="Arial" panose="020B0604020202020204" pitchFamily="34" charset="0"/>
              <a:sym typeface="Courier New"/>
            </a:endParaRPr>
          </a:p>
          <a:p>
            <a:pPr marL="0" marR="0" lvl="0" indent="0" algn="ctr" rtl="0">
              <a:spcBef>
                <a:spcPts val="0"/>
              </a:spcBef>
              <a:spcAft>
                <a:spcPts val="0"/>
              </a:spcAft>
              <a:buNone/>
            </a:pPr>
            <a:endParaRPr sz="1800" dirty="0">
              <a:solidFill>
                <a:schemeClr val="dk1"/>
              </a:solidFill>
              <a:latin typeface="Arial" panose="020B0604020202020204" pitchFamily="34" charset="0"/>
              <a:ea typeface="Arial"/>
              <a:cs typeface="Arial" panose="020B0604020202020204" pitchFamily="34" charset="0"/>
              <a:sym typeface="Arial"/>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Libre Franklin"/>
              <a:cs typeface="Arial" panose="020B0604020202020204" pitchFamily="34" charset="0"/>
              <a:sym typeface="Libre Franklin"/>
            </a:endParaRPr>
          </a:p>
        </p:txBody>
      </p:sp>
      <p:sp>
        <p:nvSpPr>
          <p:cNvPr id="293" name="Google Shape;293;p37"/>
          <p:cNvSpPr txBox="1"/>
          <p:nvPr/>
        </p:nvSpPr>
        <p:spPr>
          <a:xfrm>
            <a:off x="511276" y="2074606"/>
            <a:ext cx="8104181" cy="39341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a:latin typeface="Courier New"/>
                <a:ea typeface="Courier New"/>
                <a:cs typeface="Courier New"/>
                <a:sym typeface="Courier New"/>
              </a:rPr>
              <a:t>clf</a:t>
            </a:r>
            <a:r>
              <a:rPr lang="en-US" sz="1600" dirty="0">
                <a:latin typeface="Courier New"/>
                <a:ea typeface="Courier New"/>
                <a:cs typeface="Courier New"/>
                <a:sym typeface="Courier New"/>
              </a:rPr>
              <a:t> = </a:t>
            </a:r>
            <a:r>
              <a:rPr lang="en-US" sz="1600" dirty="0" err="1">
                <a:latin typeface="Courier New"/>
                <a:ea typeface="Courier New"/>
                <a:cs typeface="Courier New"/>
                <a:sym typeface="Courier New"/>
              </a:rPr>
              <a:t>MLPClassifier</a:t>
            </a: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hidden_layer_sizes</a:t>
            </a:r>
            <a:r>
              <a:rPr lang="en-US" sz="1600" dirty="0">
                <a:latin typeface="Courier New"/>
                <a:ea typeface="Courier New"/>
                <a:cs typeface="Courier New"/>
                <a:sym typeface="Courier New"/>
              </a:rPr>
              <a:t>=(3), activation='logistic', </a:t>
            </a:r>
            <a:endParaRPr sz="1600" dirty="0">
              <a:latin typeface="Courier New"/>
              <a:ea typeface="Courier New"/>
              <a:cs typeface="Courier New"/>
              <a:sym typeface="Courier New"/>
            </a:endParaRPr>
          </a:p>
          <a:p>
            <a:pPr marL="0" lvl="0" indent="0" algn="l" rtl="0">
              <a:spcBef>
                <a:spcPts val="0"/>
              </a:spcBef>
              <a:spcAft>
                <a:spcPts val="0"/>
              </a:spcAft>
              <a:buNone/>
            </a:pPr>
            <a:r>
              <a:rPr lang="en-US" sz="1600" dirty="0">
                <a:latin typeface="Courier New"/>
                <a:ea typeface="Courier New"/>
                <a:cs typeface="Courier New"/>
                <a:sym typeface="Courier New"/>
              </a:rPr>
              <a:t>   solver='</a:t>
            </a:r>
            <a:r>
              <a:rPr lang="en-US" sz="1600" dirty="0" err="1">
                <a:latin typeface="Courier New"/>
                <a:ea typeface="Courier New"/>
                <a:cs typeface="Courier New"/>
                <a:sym typeface="Courier New"/>
              </a:rPr>
              <a:t>lbfgs</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random_state</a:t>
            </a:r>
            <a:r>
              <a:rPr lang="en-US" sz="1600" dirty="0">
                <a:latin typeface="Courier New"/>
                <a:ea typeface="Courier New"/>
                <a:cs typeface="Courier New"/>
                <a:sym typeface="Courier New"/>
              </a:rPr>
              <a:t>=1)</a:t>
            </a:r>
            <a:endParaRPr sz="1600" dirty="0">
              <a:latin typeface="Courier New"/>
              <a:ea typeface="Courier New"/>
              <a:cs typeface="Courier New"/>
              <a:sym typeface="Courier New"/>
            </a:endParaRPr>
          </a:p>
          <a:p>
            <a:pPr marL="0" lvl="0" indent="0" algn="l" rtl="0">
              <a:spcBef>
                <a:spcPts val="0"/>
              </a:spcBef>
              <a:spcAft>
                <a:spcPts val="0"/>
              </a:spcAft>
              <a:buNone/>
            </a:pPr>
            <a:r>
              <a:rPr lang="en-US" sz="1600" dirty="0" err="1">
                <a:latin typeface="Courier New"/>
                <a:ea typeface="Courier New"/>
                <a:cs typeface="Courier New"/>
                <a:sym typeface="Courier New"/>
              </a:rPr>
              <a:t>clf.fit</a:t>
            </a:r>
            <a:r>
              <a:rPr lang="en-US" sz="1600" dirty="0">
                <a:latin typeface="Courier New"/>
                <a:ea typeface="Courier New"/>
                <a:cs typeface="Courier New"/>
                <a:sym typeface="Courier New"/>
              </a:rPr>
              <a:t>(X, y)</a:t>
            </a:r>
            <a:endParaRPr sz="1600" dirty="0">
              <a:latin typeface="Courier New"/>
              <a:ea typeface="Courier New"/>
              <a:cs typeface="Courier New"/>
              <a:sym typeface="Courier New"/>
            </a:endParaRPr>
          </a:p>
          <a:p>
            <a:pPr marL="0" lvl="0" indent="0" algn="l" rtl="0">
              <a:spcBef>
                <a:spcPts val="0"/>
              </a:spcBef>
              <a:spcAft>
                <a:spcPts val="0"/>
              </a:spcAft>
              <a:buNone/>
            </a:pPr>
            <a:r>
              <a:rPr lang="en-US" sz="1600" dirty="0" err="1">
                <a:latin typeface="Courier New"/>
                <a:ea typeface="Courier New"/>
                <a:cs typeface="Courier New"/>
                <a:sym typeface="Courier New"/>
              </a:rPr>
              <a:t>clf.predict</a:t>
            </a:r>
            <a:r>
              <a:rPr lang="en-US" sz="1600" dirty="0">
                <a:latin typeface="Courier New"/>
                <a:ea typeface="Courier New"/>
                <a:cs typeface="Courier New"/>
                <a:sym typeface="Courier New"/>
              </a:rPr>
              <a:t>(X)</a:t>
            </a:r>
            <a:endParaRPr sz="1600" dirty="0">
              <a:latin typeface="Courier New"/>
              <a:ea typeface="Courier New"/>
              <a:cs typeface="Courier New"/>
              <a:sym typeface="Courier New"/>
            </a:endParaRPr>
          </a:p>
          <a:p>
            <a:pPr marL="0" lvl="0" indent="0" algn="l" rtl="0">
              <a:spcBef>
                <a:spcPts val="0"/>
              </a:spcBef>
              <a:spcAft>
                <a:spcPts val="0"/>
              </a:spcAft>
              <a:buNone/>
            </a:pPr>
            <a:endParaRPr sz="1600" dirty="0">
              <a:latin typeface="Courier New"/>
              <a:ea typeface="Courier New"/>
              <a:cs typeface="Courier New"/>
              <a:sym typeface="Courier New"/>
            </a:endParaRPr>
          </a:p>
          <a:p>
            <a:pPr marL="0" lvl="0" indent="0" algn="l" rtl="0">
              <a:spcBef>
                <a:spcPts val="0"/>
              </a:spcBef>
              <a:spcAft>
                <a:spcPts val="0"/>
              </a:spcAft>
              <a:buNone/>
            </a:pPr>
            <a:endParaRPr sz="1600" dirty="0">
              <a:latin typeface="Courier New"/>
              <a:ea typeface="Courier New"/>
              <a:cs typeface="Courier New"/>
              <a:sym typeface="Courier New"/>
            </a:endParaRPr>
          </a:p>
        </p:txBody>
      </p:sp>
    </p:spTree>
    <p:extLst>
      <p:ext uri="{BB962C8B-B14F-4D97-AF65-F5344CB8AC3E}">
        <p14:creationId xmlns:p14="http://schemas.microsoft.com/office/powerpoint/2010/main" val="2848452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p:nvPr/>
        </p:nvSpPr>
        <p:spPr>
          <a:xfrm>
            <a:off x="436000" y="712138"/>
            <a:ext cx="8539200" cy="49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latin typeface="Courier New"/>
                <a:ea typeface="Courier New"/>
                <a:cs typeface="Courier New"/>
                <a:sym typeface="Courier New"/>
              </a:rPr>
              <a:t># Look at network structure</a:t>
            </a:r>
            <a:endParaRPr sz="16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print('Intercepts')</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print(</a:t>
            </a:r>
            <a:r>
              <a:rPr lang="en-US" sz="1600" dirty="0" err="1">
                <a:solidFill>
                  <a:schemeClr val="dk1"/>
                </a:solidFill>
                <a:latin typeface="Courier New"/>
                <a:ea typeface="Courier New"/>
                <a:cs typeface="Courier New"/>
                <a:sym typeface="Courier New"/>
              </a:rPr>
              <a:t>clf.intercepts</a:t>
            </a:r>
            <a:r>
              <a:rPr lang="en-US" sz="1600" dirty="0">
                <a:solidFill>
                  <a:schemeClr val="dk1"/>
                </a:solidFill>
                <a:latin typeface="Courier New"/>
                <a:ea typeface="Courier New"/>
                <a:cs typeface="Courier New"/>
                <a:sym typeface="Courier New"/>
              </a:rPr>
              <a:t>_)</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print('Weights')</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print(</a:t>
            </a:r>
            <a:r>
              <a:rPr lang="en-US" sz="1600" dirty="0" err="1">
                <a:solidFill>
                  <a:schemeClr val="dk1"/>
                </a:solidFill>
                <a:latin typeface="Courier New"/>
                <a:ea typeface="Courier New"/>
                <a:cs typeface="Courier New"/>
                <a:sym typeface="Courier New"/>
              </a:rPr>
              <a:t>clf.coefs</a:t>
            </a:r>
            <a:r>
              <a:rPr lang="en-US" sz="1600" dirty="0">
                <a:solidFill>
                  <a:schemeClr val="dk1"/>
                </a:solidFill>
                <a:latin typeface="Courier New"/>
                <a:ea typeface="Courier New"/>
                <a:cs typeface="Courier New"/>
                <a:sym typeface="Courier New"/>
              </a:rPr>
              <a:t>_)</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Intercepts</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[array([0.13368045, 4.07247552, 7.00768104]),</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array([14.30748676])]</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Weights</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[array([</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 -1.30656481, -4.20427792, -13.29587332],</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 -0.04399727, -4.91606924, -6.03356987]</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array([</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 -0.27348313],</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 -9.01211573],</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[-17.63504694]</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600" dirty="0">
                <a:solidFill>
                  <a:schemeClr val="dk1"/>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6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600" dirty="0">
              <a:latin typeface="Courier New"/>
              <a:ea typeface="Courier New"/>
              <a:cs typeface="Courier New"/>
              <a:sym typeface="Courier New"/>
            </a:endParaRPr>
          </a:p>
          <a:p>
            <a:pPr marL="0" lvl="0" indent="0" algn="l" rtl="0">
              <a:spcBef>
                <a:spcPts val="0"/>
              </a:spcBef>
              <a:spcAft>
                <a:spcPts val="0"/>
              </a:spcAft>
              <a:buNone/>
            </a:pPr>
            <a:endParaRPr sz="1600" dirty="0">
              <a:latin typeface="Courier New"/>
              <a:ea typeface="Courier New"/>
              <a:cs typeface="Courier New"/>
              <a:sym typeface="Courier New"/>
            </a:endParaRPr>
          </a:p>
        </p:txBody>
      </p:sp>
    </p:spTree>
    <p:extLst>
      <p:ext uri="{BB962C8B-B14F-4D97-AF65-F5344CB8AC3E}">
        <p14:creationId xmlns:p14="http://schemas.microsoft.com/office/powerpoint/2010/main" val="3791477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40962" name="Picture 2" descr="https://s3.amazonaws.com/assets.datacamp.com/blog_assets/Keras+Python+Tutorial/content_content_neur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45316"/>
            <a:ext cx="7620000" cy="2371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60208" y="392725"/>
            <a:ext cx="412954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smtClean="0">
                <a:ln>
                  <a:noFill/>
                </a:ln>
                <a:solidFill>
                  <a:prstClr val="black"/>
                </a:solidFill>
                <a:effectLst/>
                <a:uLnTx/>
                <a:uFillTx/>
                <a:latin typeface="Calibri"/>
                <a:ea typeface="+mn-ea"/>
                <a:cs typeface="+mn-cs"/>
              </a:rPr>
              <a:t>Perceptrons</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p:nvPr/>
        </p:nvSpPr>
        <p:spPr>
          <a:xfrm>
            <a:off x="1315781" y="977293"/>
            <a:ext cx="7110463" cy="135421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D4251"/>
                </a:solidFill>
                <a:effectLst/>
                <a:uLnTx/>
                <a:uFillTx/>
                <a:latin typeface="Lora"/>
                <a:ea typeface="+mn-ea"/>
                <a:cs typeface="+mn-cs"/>
              </a:rPr>
              <a:t>The most simple neural network is the “perceptron”, which, in its simplest form, consists of a single neuron</a:t>
            </a:r>
            <a:r>
              <a:rPr kumimoji="0" lang="en-US" sz="1600" b="0" i="0" u="none" strike="noStrike" kern="1200" cap="none" spc="0" normalizeH="0" baseline="0" noProof="0" dirty="0" smtClean="0">
                <a:ln>
                  <a:noFill/>
                </a:ln>
                <a:solidFill>
                  <a:srgbClr val="3D4251"/>
                </a:solidFill>
                <a:effectLst/>
                <a:uLnTx/>
                <a:uFillTx/>
                <a:latin typeface="Lora"/>
                <a:ea typeface="+mn-ea"/>
                <a:cs typeface="+mn-cs"/>
              </a:rPr>
              <a:t>. </a:t>
            </a:r>
            <a:r>
              <a:rPr kumimoji="0" lang="en-US" sz="1600" b="0" i="0" u="none" strike="noStrike" kern="1200" cap="none" spc="0" normalizeH="0" baseline="0" noProof="0" dirty="0">
                <a:ln>
                  <a:noFill/>
                </a:ln>
                <a:solidFill>
                  <a:srgbClr val="3D4251"/>
                </a:solidFill>
                <a:effectLst/>
                <a:uLnTx/>
                <a:uFillTx/>
                <a:latin typeface="Lora"/>
                <a:ea typeface="+mn-ea"/>
                <a:cs typeface="+mn-cs"/>
              </a:rPr>
              <a:t>The single artificial neuron is a simple tree structure which has input nodes and a single output node, which is connected to each input node. </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p:cNvSpPr txBox="1"/>
          <p:nvPr/>
        </p:nvSpPr>
        <p:spPr>
          <a:xfrm>
            <a:off x="1425677" y="5632222"/>
            <a:ext cx="6646607"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Calibri"/>
                <a:ea typeface="+mn-ea"/>
                <a:cs typeface="+mn-cs"/>
              </a:rPr>
              <a:t>Source: </a:t>
            </a:r>
            <a:r>
              <a:rPr kumimoji="0" lang="en-US" sz="1050" b="0" i="0" u="none" strike="noStrike" kern="1200" cap="none" spc="0" normalizeH="0" baseline="0" noProof="0" dirty="0">
                <a:ln>
                  <a:noFill/>
                </a:ln>
                <a:solidFill>
                  <a:prstClr val="black"/>
                </a:solidFill>
                <a:effectLst/>
                <a:uLnTx/>
                <a:uFillTx/>
                <a:latin typeface="Calibri"/>
                <a:ea typeface="+mn-ea"/>
                <a:cs typeface="+mn-cs"/>
                <a:hlinkClick r:id="rId3"/>
              </a:rPr>
              <a:t>https://www.datacamp.com/community/tutorials/deep-learning-python</a:t>
            </a:r>
            <a:endParaRPr kumimoji="0" lang="en-US" sz="105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0" name="Picture 9"/>
          <p:cNvPicPr>
            <a:picLocks noChangeAspect="1"/>
          </p:cNvPicPr>
          <p:nvPr/>
        </p:nvPicPr>
        <p:blipFill>
          <a:blip r:embed="rId4"/>
          <a:stretch>
            <a:fillRect/>
          </a:stretch>
        </p:blipFill>
        <p:spPr>
          <a:xfrm>
            <a:off x="5289756" y="4160551"/>
            <a:ext cx="2895598" cy="291804"/>
          </a:xfrm>
          <a:prstGeom prst="rect">
            <a:avLst/>
          </a:prstGeom>
        </p:spPr>
      </p:pic>
      <p:sp>
        <p:nvSpPr>
          <p:cNvPr id="11" name="Rectangle 10"/>
          <p:cNvSpPr/>
          <p:nvPr/>
        </p:nvSpPr>
        <p:spPr>
          <a:xfrm>
            <a:off x="1419889" y="4431893"/>
            <a:ext cx="6902246"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D4251"/>
                </a:solidFill>
                <a:effectLst/>
                <a:uLnTx/>
                <a:uFillTx/>
                <a:latin typeface="Lora"/>
                <a:ea typeface="+mn-ea"/>
                <a:cs typeface="+mn-cs"/>
              </a:rPr>
              <a:t>This result will be the input for a </a:t>
            </a:r>
            <a:r>
              <a:rPr kumimoji="0" lang="en-US" sz="1800" b="1" i="0" u="none" strike="noStrike" kern="1200" cap="none" spc="0" normalizeH="0" baseline="0" noProof="0" dirty="0">
                <a:ln>
                  <a:noFill/>
                </a:ln>
                <a:solidFill>
                  <a:srgbClr val="3D4251"/>
                </a:solidFill>
                <a:effectLst/>
                <a:uLnTx/>
                <a:uFillTx/>
                <a:latin typeface="Lora"/>
                <a:ea typeface="+mn-ea"/>
                <a:cs typeface="+mn-cs"/>
              </a:rPr>
              <a:t>transfer or activation function</a:t>
            </a:r>
            <a:r>
              <a:rPr kumimoji="0" lang="en-US" sz="1800" b="0" i="0" u="none" strike="noStrike" kern="1200" cap="none" spc="0" normalizeH="0" baseline="0" noProof="0" dirty="0" smtClean="0">
                <a:ln>
                  <a:noFill/>
                </a:ln>
                <a:solidFill>
                  <a:srgbClr val="3D4251"/>
                </a:solidFill>
                <a:effectLst/>
                <a:uLnTx/>
                <a:uFillTx/>
                <a:latin typeface="Lora"/>
                <a:ea typeface="+mn-ea"/>
                <a:cs typeface="+mn-cs"/>
              </a:rPr>
              <a:t>. </a:t>
            </a:r>
            <a:r>
              <a:rPr kumimoji="0" lang="en-US" sz="1800" b="0" i="0" u="none" strike="noStrike" kern="1200" cap="none" spc="0" normalizeH="0" baseline="0" noProof="0" dirty="0">
                <a:ln>
                  <a:noFill/>
                </a:ln>
                <a:solidFill>
                  <a:srgbClr val="3D4251"/>
                </a:solidFill>
                <a:effectLst/>
                <a:uLnTx/>
                <a:uFillTx/>
                <a:latin typeface="Lora"/>
                <a:ea typeface="+mn-ea"/>
                <a:cs typeface="+mn-cs"/>
              </a:rPr>
              <a:t> just like a biological neuron only fires when a certain threshold is exceeded, the artificial neuron will also only fire when the sum of the inputs exceeds a threshold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55940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9"/>
          <p:cNvSpPr txBox="1"/>
          <p:nvPr/>
        </p:nvSpPr>
        <p:spPr>
          <a:xfrm>
            <a:off x="990600" y="609600"/>
            <a:ext cx="7239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Libre Franklin"/>
                <a:ea typeface="Libre Franklin"/>
                <a:cs typeface="Libre Franklin"/>
                <a:sym typeface="Libre Franklin"/>
              </a:rPr>
              <a:t>Predictions</a:t>
            </a:r>
            <a:endParaRPr sz="3600">
              <a:solidFill>
                <a:schemeClr val="dk1"/>
              </a:solidFill>
              <a:latin typeface="Libre Franklin"/>
              <a:ea typeface="Libre Franklin"/>
              <a:cs typeface="Libre Franklin"/>
              <a:sym typeface="Libre Franklin"/>
            </a:endParaRPr>
          </a:p>
        </p:txBody>
      </p:sp>
      <p:sp>
        <p:nvSpPr>
          <p:cNvPr id="304" name="Google Shape;304;p39"/>
          <p:cNvSpPr txBox="1"/>
          <p:nvPr/>
        </p:nvSpPr>
        <p:spPr>
          <a:xfrm>
            <a:off x="288775" y="1255925"/>
            <a:ext cx="8136900" cy="45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ourier New"/>
                <a:ea typeface="Courier New"/>
                <a:cs typeface="Courier New"/>
                <a:sym typeface="Courier New"/>
              </a:rPr>
              <a:t># Prediction</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print(pd.concat([</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    example_df,</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    pd.DataFrame(clf.predict_proba(X), columns=classes)</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 axis=1))</a:t>
            </a:r>
            <a:endParaRPr sz="1600">
              <a:latin typeface="Courier New"/>
              <a:ea typeface="Courier New"/>
              <a:cs typeface="Courier New"/>
              <a:sym typeface="Courier New"/>
            </a:endParaRPr>
          </a:p>
          <a:p>
            <a:pPr marL="0" lvl="0" indent="0" algn="l" rtl="0">
              <a:spcBef>
                <a:spcPts val="0"/>
              </a:spcBef>
              <a:spcAft>
                <a:spcPts val="0"/>
              </a:spcAft>
              <a:buNone/>
            </a:pPr>
            <a:endParaRPr sz="1600">
              <a:latin typeface="Courier New"/>
              <a:ea typeface="Courier New"/>
              <a:cs typeface="Courier New"/>
              <a:sym typeface="Courier New"/>
            </a:endParaRPr>
          </a:p>
          <a:p>
            <a:pPr marL="0" lvl="0" indent="0" algn="l" rtl="0">
              <a:spcBef>
                <a:spcPts val="0"/>
              </a:spcBef>
              <a:spcAft>
                <a:spcPts val="0"/>
              </a:spcAft>
              <a:buNone/>
            </a:pP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       Fat Salt Acceptance   dislike    like</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0       0.2 0.9    like      0.000490  0.999510</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1       0.1 0.1  dislike     0.999994  0.000006</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2       0.2 0.4  dislike     0.999741  0.000259</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3       0.2 0.5  dislike     0.997368  0.002632</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4       0.4 0.5    like      0.002133  0.997867</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5       0.3 0.8    like      0.000075  0.999925</a:t>
            </a:r>
            <a:endParaRPr sz="1600">
              <a:latin typeface="Courier New"/>
              <a:ea typeface="Courier New"/>
              <a:cs typeface="Courier New"/>
              <a:sym typeface="Courier New"/>
            </a:endParaRPr>
          </a:p>
          <a:p>
            <a:pPr marL="0" lvl="0" indent="0" algn="l" rtl="0">
              <a:spcBef>
                <a:spcPts val="0"/>
              </a:spcBef>
              <a:spcAft>
                <a:spcPts val="0"/>
              </a:spcAft>
              <a:buNone/>
            </a:pPr>
            <a:endParaRPr sz="1600">
              <a:latin typeface="Courier New"/>
              <a:ea typeface="Courier New"/>
              <a:cs typeface="Courier New"/>
              <a:sym typeface="Courier New"/>
            </a:endParaRPr>
          </a:p>
        </p:txBody>
      </p:sp>
    </p:spTree>
    <p:extLst>
      <p:ext uri="{BB962C8B-B14F-4D97-AF65-F5344CB8AC3E}">
        <p14:creationId xmlns:p14="http://schemas.microsoft.com/office/powerpoint/2010/main" val="905474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40" descr="Diagram of the tiny example neural net with the final values for weights and bias values." title="Tiny Example final"/>
          <p:cNvPicPr preferRelativeResize="0"/>
          <p:nvPr/>
        </p:nvPicPr>
        <p:blipFill>
          <a:blip r:embed="rId3">
            <a:alphaModFix/>
          </a:blip>
          <a:stretch>
            <a:fillRect/>
          </a:stretch>
        </p:blipFill>
        <p:spPr>
          <a:xfrm>
            <a:off x="595850" y="2328400"/>
            <a:ext cx="7994825" cy="2518600"/>
          </a:xfrm>
          <a:prstGeom prst="rect">
            <a:avLst/>
          </a:prstGeom>
          <a:noFill/>
          <a:ln>
            <a:noFill/>
          </a:ln>
        </p:spPr>
      </p:pic>
      <p:sp>
        <p:nvSpPr>
          <p:cNvPr id="310" name="Google Shape;310;p40"/>
          <p:cNvSpPr txBox="1"/>
          <p:nvPr/>
        </p:nvSpPr>
        <p:spPr>
          <a:xfrm>
            <a:off x="1313100" y="721900"/>
            <a:ext cx="6517800" cy="12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latin typeface="Libre Franklin"/>
                <a:ea typeface="Libre Franklin"/>
                <a:cs typeface="Libre Franklin"/>
                <a:sym typeface="Libre Franklin"/>
              </a:rPr>
              <a:t>Tiny Example - Final Weights</a:t>
            </a:r>
            <a:endParaRPr sz="3600">
              <a:latin typeface="Libre Franklin"/>
              <a:ea typeface="Libre Franklin"/>
              <a:cs typeface="Libre Franklin"/>
              <a:sym typeface="Libre Franklin"/>
            </a:endParaRPr>
          </a:p>
        </p:txBody>
      </p:sp>
    </p:spTree>
    <p:extLst>
      <p:ext uri="{BB962C8B-B14F-4D97-AF65-F5344CB8AC3E}">
        <p14:creationId xmlns:p14="http://schemas.microsoft.com/office/powerpoint/2010/main" val="3034431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600"/>
              <a:t>Common Criteria to Stop the Updating</a:t>
            </a:r>
            <a:endParaRPr/>
          </a:p>
        </p:txBody>
      </p:sp>
      <p:sp>
        <p:nvSpPr>
          <p:cNvPr id="317" name="Google Shape;317;p41"/>
          <p:cNvSpPr txBox="1">
            <a:spLocks noGrp="1"/>
          </p:cNvSpPr>
          <p:nvPr>
            <p:ph type="body" idx="1"/>
          </p:nvPr>
        </p:nvSpPr>
        <p:spPr>
          <a:xfrm>
            <a:off x="914400" y="17526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When weights change very little from one iteration to the next</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When the misclassification rate reaches a required threshold</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When a limit on runs is reached</a:t>
            </a:r>
            <a:endParaRPr/>
          </a:p>
        </p:txBody>
      </p:sp>
    </p:spTree>
    <p:extLst>
      <p:ext uri="{BB962C8B-B14F-4D97-AF65-F5344CB8AC3E}">
        <p14:creationId xmlns:p14="http://schemas.microsoft.com/office/powerpoint/2010/main" val="4253168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Avoiding Overfitting</a:t>
            </a:r>
            <a:endParaRPr/>
          </a:p>
        </p:txBody>
      </p:sp>
      <p:sp>
        <p:nvSpPr>
          <p:cNvPr id="324" name="Google Shape;324;p42"/>
          <p:cNvSpPr txBox="1">
            <a:spLocks noGrp="1"/>
          </p:cNvSpPr>
          <p:nvPr>
            <p:ph type="body" idx="1"/>
          </p:nvPr>
        </p:nvSpPr>
        <p:spPr>
          <a:xfrm>
            <a:off x="914400" y="1752600"/>
            <a:ext cx="7772400" cy="457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10"/>
              <a:buFont typeface="Noto Sans Symbols"/>
              <a:buNone/>
            </a:pPr>
            <a:r>
              <a:rPr lang="en-US" sz="2400" dirty="0"/>
              <a:t>With sufficient iterations, neural net can easily </a:t>
            </a:r>
            <a:r>
              <a:rPr lang="en-US" sz="2400" dirty="0" err="1"/>
              <a:t>overfit</a:t>
            </a:r>
            <a:r>
              <a:rPr lang="en-US" sz="2400" dirty="0"/>
              <a:t> the data</a:t>
            </a:r>
            <a:endParaRPr sz="2400" dirty="0"/>
          </a:p>
          <a:p>
            <a:pPr marL="0" lvl="0" indent="0" algn="l" rtl="0">
              <a:spcBef>
                <a:spcPts val="575"/>
              </a:spcBef>
              <a:spcAft>
                <a:spcPts val="0"/>
              </a:spcAft>
              <a:buSzPts val="2210"/>
              <a:buFont typeface="Noto Sans Symbols"/>
              <a:buNone/>
            </a:pPr>
            <a:endParaRPr sz="2400" dirty="0"/>
          </a:p>
          <a:p>
            <a:pPr marL="0" lvl="0" indent="0" algn="l" rtl="0">
              <a:spcBef>
                <a:spcPts val="575"/>
              </a:spcBef>
              <a:spcAft>
                <a:spcPts val="0"/>
              </a:spcAft>
              <a:buSzPts val="2210"/>
              <a:buFont typeface="Noto Sans Symbols"/>
              <a:buNone/>
            </a:pPr>
            <a:r>
              <a:rPr lang="en-US" sz="2400" dirty="0"/>
              <a:t>To avoid overfitting:</a:t>
            </a:r>
            <a:endParaRPr sz="2400" dirty="0"/>
          </a:p>
          <a:p>
            <a:pPr marL="0" lvl="0" indent="-140335" algn="l" rtl="0">
              <a:spcBef>
                <a:spcPts val="575"/>
              </a:spcBef>
              <a:spcAft>
                <a:spcPts val="0"/>
              </a:spcAft>
              <a:buSzPts val="2210"/>
              <a:buChar char="⚫"/>
            </a:pPr>
            <a:r>
              <a:rPr lang="en-US" sz="2400" dirty="0"/>
              <a:t>  Track error in validation data or via cross-validation</a:t>
            </a:r>
            <a:endParaRPr sz="2400" dirty="0"/>
          </a:p>
          <a:p>
            <a:pPr marL="0" lvl="0" indent="-140335" algn="l" rtl="0">
              <a:spcBef>
                <a:spcPts val="575"/>
              </a:spcBef>
              <a:spcAft>
                <a:spcPts val="0"/>
              </a:spcAft>
              <a:buSzPts val="2210"/>
              <a:buChar char="⚫"/>
            </a:pPr>
            <a:r>
              <a:rPr lang="en-US" sz="2400" dirty="0"/>
              <a:t>  Limit iterations </a:t>
            </a:r>
            <a:endParaRPr sz="2400" dirty="0"/>
          </a:p>
          <a:p>
            <a:pPr marL="0" lvl="0" indent="-140335" algn="l" rtl="0">
              <a:spcBef>
                <a:spcPts val="575"/>
              </a:spcBef>
              <a:spcAft>
                <a:spcPts val="0"/>
              </a:spcAft>
              <a:buSzPts val="2210"/>
              <a:buChar char="⚫"/>
            </a:pPr>
            <a:r>
              <a:rPr lang="en-US" sz="2400" dirty="0"/>
              <a:t>  Limit complexity of network</a:t>
            </a:r>
            <a:endParaRPr sz="2400" dirty="0"/>
          </a:p>
          <a:p>
            <a:pPr marL="0" lvl="0" indent="0" algn="l" rtl="0">
              <a:spcBef>
                <a:spcPts val="575"/>
              </a:spcBef>
              <a:spcAft>
                <a:spcPts val="0"/>
              </a:spcAft>
              <a:buSzPts val="2210"/>
              <a:buFont typeface="Noto Sans Symbols"/>
              <a:buNone/>
            </a:pPr>
            <a:endParaRPr sz="2400" dirty="0"/>
          </a:p>
          <a:p>
            <a:pPr marL="0" lvl="0" indent="0" algn="l" rtl="0">
              <a:spcBef>
                <a:spcPts val="575"/>
              </a:spcBef>
              <a:spcAft>
                <a:spcPts val="0"/>
              </a:spcAft>
              <a:buSzPts val="2210"/>
              <a:buFont typeface="Noto Sans Symbols"/>
              <a:buNone/>
            </a:pPr>
            <a:endParaRPr sz="2400" dirty="0"/>
          </a:p>
        </p:txBody>
      </p:sp>
    </p:spTree>
    <p:extLst>
      <p:ext uri="{BB962C8B-B14F-4D97-AF65-F5344CB8AC3E}">
        <p14:creationId xmlns:p14="http://schemas.microsoft.com/office/powerpoint/2010/main" val="346408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3"/>
          <p:cNvSpPr txBox="1">
            <a:spLocks noGrp="1"/>
          </p:cNvSpPr>
          <p:nvPr>
            <p:ph type="title"/>
          </p:nvPr>
        </p:nvSpPr>
        <p:spPr>
          <a:xfrm>
            <a:off x="533400" y="25146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User Inputs</a:t>
            </a:r>
            <a:endParaRPr/>
          </a:p>
        </p:txBody>
      </p:sp>
    </p:spTree>
    <p:extLst>
      <p:ext uri="{BB962C8B-B14F-4D97-AF65-F5344CB8AC3E}">
        <p14:creationId xmlns:p14="http://schemas.microsoft.com/office/powerpoint/2010/main" val="1377465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a:spLocks noGrp="1"/>
          </p:cNvSpPr>
          <p:nvPr>
            <p:ph type="title"/>
          </p:nvPr>
        </p:nvSpPr>
        <p:spPr>
          <a:xfrm>
            <a:off x="914400" y="274638"/>
            <a:ext cx="7772400" cy="71596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Specify Network Architecture</a:t>
            </a:r>
            <a:endParaRPr/>
          </a:p>
        </p:txBody>
      </p:sp>
      <p:sp>
        <p:nvSpPr>
          <p:cNvPr id="337" name="Google Shape;337;p44"/>
          <p:cNvSpPr txBox="1">
            <a:spLocks noGrp="1"/>
          </p:cNvSpPr>
          <p:nvPr>
            <p:ph type="body" idx="1"/>
          </p:nvPr>
        </p:nvSpPr>
        <p:spPr>
          <a:xfrm>
            <a:off x="457200" y="13716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sz="2400" b="1" dirty="0"/>
              <a:t>Number of hidden layers</a:t>
            </a:r>
            <a:endParaRPr sz="2400" dirty="0"/>
          </a:p>
          <a:p>
            <a:pPr marL="547688" lvl="1" indent="-228600" algn="l" rtl="0">
              <a:spcBef>
                <a:spcPts val="375"/>
              </a:spcBef>
              <a:spcAft>
                <a:spcPts val="0"/>
              </a:spcAft>
              <a:buSzPts val="2040"/>
              <a:buChar char="⚫"/>
            </a:pPr>
            <a:r>
              <a:rPr lang="en-US" sz="2000" dirty="0"/>
              <a:t>Most popular </a:t>
            </a:r>
            <a:r>
              <a:rPr lang="en-US" sz="2000" dirty="0" smtClean="0"/>
              <a:t>–use </a:t>
            </a:r>
            <a:r>
              <a:rPr lang="en-US" sz="2000" dirty="0"/>
              <a:t>argument </a:t>
            </a:r>
            <a:r>
              <a:rPr lang="en-US" sz="2000" dirty="0" err="1">
                <a:latin typeface="Courier New"/>
                <a:ea typeface="Courier New"/>
                <a:cs typeface="Courier New"/>
                <a:sym typeface="Courier New"/>
              </a:rPr>
              <a:t>hidden_layer_sizes</a:t>
            </a:r>
            <a:r>
              <a:rPr lang="en-US" sz="2000" dirty="0"/>
              <a:t>)</a:t>
            </a:r>
            <a:endParaRPr sz="2000" dirty="0"/>
          </a:p>
          <a:p>
            <a:pPr marL="273050" lvl="0" indent="-219075" algn="l" rtl="0">
              <a:spcBef>
                <a:spcPts val="575"/>
              </a:spcBef>
              <a:spcAft>
                <a:spcPts val="0"/>
              </a:spcAft>
              <a:buSzPts val="850"/>
              <a:buNone/>
            </a:pPr>
            <a:endParaRPr sz="800" dirty="0"/>
          </a:p>
          <a:p>
            <a:pPr marL="273050" lvl="0" indent="-273050" algn="l" rtl="0">
              <a:spcBef>
                <a:spcPts val="575"/>
              </a:spcBef>
              <a:spcAft>
                <a:spcPts val="0"/>
              </a:spcAft>
              <a:buSzPts val="2210"/>
              <a:buFont typeface="Noto Sans Symbols"/>
              <a:buNone/>
            </a:pPr>
            <a:r>
              <a:rPr lang="en-US" sz="2400" b="1" dirty="0"/>
              <a:t>Number of nodes in hidden layer(s)</a:t>
            </a:r>
            <a:endParaRPr sz="2400" dirty="0"/>
          </a:p>
          <a:p>
            <a:pPr marL="547687" lvl="1" indent="-228600" algn="l" rtl="0">
              <a:spcBef>
                <a:spcPts val="375"/>
              </a:spcBef>
              <a:spcAft>
                <a:spcPts val="0"/>
              </a:spcAft>
              <a:buSzPts val="2040"/>
              <a:buChar char="⚫"/>
            </a:pPr>
            <a:r>
              <a:rPr lang="en-US" sz="2000" dirty="0"/>
              <a:t>More nodes capture complexity, but increase chances of </a:t>
            </a:r>
            <a:r>
              <a:rPr lang="en-US" sz="2000" dirty="0" err="1"/>
              <a:t>overfit</a:t>
            </a:r>
            <a:r>
              <a:rPr lang="en-US" sz="2000" dirty="0"/>
              <a:t> (use argument </a:t>
            </a:r>
            <a:r>
              <a:rPr lang="en-US" sz="2000" dirty="0" err="1">
                <a:latin typeface="Courier New"/>
                <a:ea typeface="Courier New"/>
                <a:cs typeface="Courier New"/>
                <a:sym typeface="Courier New"/>
              </a:rPr>
              <a:t>hidden_layer_sizes</a:t>
            </a:r>
            <a:r>
              <a:rPr lang="en-US" sz="2000" dirty="0"/>
              <a:t>)</a:t>
            </a:r>
            <a:endParaRPr sz="2000" dirty="0"/>
          </a:p>
          <a:p>
            <a:pPr marL="273050" lvl="0" indent="-273050" algn="l" rtl="0">
              <a:spcBef>
                <a:spcPts val="575"/>
              </a:spcBef>
              <a:spcAft>
                <a:spcPts val="0"/>
              </a:spcAft>
              <a:buSzPts val="850"/>
              <a:buFont typeface="Noto Sans Symbols"/>
              <a:buNone/>
            </a:pPr>
            <a:endParaRPr sz="800" b="1" dirty="0"/>
          </a:p>
          <a:p>
            <a:pPr marL="273050" lvl="0" indent="-273050" algn="l" rtl="0">
              <a:spcBef>
                <a:spcPts val="575"/>
              </a:spcBef>
              <a:spcAft>
                <a:spcPts val="0"/>
              </a:spcAft>
              <a:buSzPts val="2210"/>
              <a:buFont typeface="Noto Sans Symbols"/>
              <a:buNone/>
            </a:pPr>
            <a:r>
              <a:rPr lang="en-US" sz="2400" b="1" dirty="0"/>
              <a:t>Number of output nodes</a:t>
            </a:r>
            <a:endParaRPr sz="2400" dirty="0"/>
          </a:p>
          <a:p>
            <a:pPr marL="547688" lvl="1" indent="-228600" algn="l" rtl="0">
              <a:spcBef>
                <a:spcPts val="375"/>
              </a:spcBef>
              <a:spcAft>
                <a:spcPts val="0"/>
              </a:spcAft>
              <a:buSzPts val="2040"/>
              <a:buChar char="⚫"/>
            </a:pPr>
            <a:r>
              <a:rPr lang="en-US" sz="2000" dirty="0"/>
              <a:t>For classification with m classes, use </a:t>
            </a:r>
            <a:r>
              <a:rPr lang="en-US" sz="2000" i="1" dirty="0"/>
              <a:t>m</a:t>
            </a:r>
            <a:r>
              <a:rPr lang="en-US" sz="2000" dirty="0"/>
              <a:t> or </a:t>
            </a:r>
            <a:r>
              <a:rPr lang="en-US" sz="2000" i="1" dirty="0"/>
              <a:t>m-1</a:t>
            </a:r>
            <a:r>
              <a:rPr lang="en-US" sz="2000" dirty="0"/>
              <a:t> nodes</a:t>
            </a:r>
            <a:endParaRPr sz="2000" dirty="0"/>
          </a:p>
          <a:p>
            <a:pPr marL="547688" lvl="1" indent="-228600" algn="l" rtl="0">
              <a:spcBef>
                <a:spcPts val="375"/>
              </a:spcBef>
              <a:spcAft>
                <a:spcPts val="0"/>
              </a:spcAft>
              <a:buSzPts val="2040"/>
              <a:buChar char="⚫"/>
            </a:pPr>
            <a:r>
              <a:rPr lang="en-US" sz="2000" dirty="0"/>
              <a:t>For numerical prediction use one</a:t>
            </a:r>
            <a:endParaRPr sz="2000" dirty="0"/>
          </a:p>
          <a:p>
            <a:pPr marL="547688" lvl="1" indent="-228599" algn="l" rtl="0">
              <a:spcBef>
                <a:spcPts val="375"/>
              </a:spcBef>
              <a:spcAft>
                <a:spcPts val="0"/>
              </a:spcAft>
              <a:buSzPts val="2040"/>
              <a:buFont typeface="Noto Sans Symbols"/>
              <a:buNone/>
            </a:pPr>
            <a:endParaRPr sz="2000" dirty="0"/>
          </a:p>
        </p:txBody>
      </p:sp>
    </p:spTree>
    <p:extLst>
      <p:ext uri="{BB962C8B-B14F-4D97-AF65-F5344CB8AC3E}">
        <p14:creationId xmlns:p14="http://schemas.microsoft.com/office/powerpoint/2010/main" val="1771627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Network Architecture, cont.</a:t>
            </a:r>
            <a:endParaRPr/>
          </a:p>
        </p:txBody>
      </p:sp>
      <p:sp>
        <p:nvSpPr>
          <p:cNvPr id="344" name="Google Shape;344;p45"/>
          <p:cNvSpPr txBox="1">
            <a:spLocks noGrp="1"/>
          </p:cNvSpPr>
          <p:nvPr>
            <p:ph type="body" idx="1"/>
          </p:nvPr>
        </p:nvSpPr>
        <p:spPr>
          <a:xfrm>
            <a:off x="914400" y="2145050"/>
            <a:ext cx="7772400" cy="38748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b="1"/>
              <a:t>“Learning Rate”</a:t>
            </a:r>
            <a:r>
              <a:rPr lang="en-US"/>
              <a:t>  (argument </a:t>
            </a:r>
            <a:r>
              <a:rPr lang="en-US">
                <a:latin typeface="Courier New"/>
                <a:ea typeface="Courier New"/>
                <a:cs typeface="Courier New"/>
                <a:sym typeface="Courier New"/>
              </a:rPr>
              <a:t>learning_rate</a:t>
            </a:r>
            <a:r>
              <a:rPr lang="en-US"/>
              <a:t>)</a:t>
            </a:r>
            <a:endParaRPr i="1"/>
          </a:p>
          <a:p>
            <a:pPr marL="547688" lvl="1" indent="-228600" algn="l" rtl="0">
              <a:spcBef>
                <a:spcPts val="375"/>
              </a:spcBef>
              <a:spcAft>
                <a:spcPts val="0"/>
              </a:spcAft>
              <a:buSzPts val="2040"/>
              <a:buChar char="⚫"/>
            </a:pPr>
            <a:r>
              <a:rPr lang="en-US"/>
              <a:t>Low values “downweight” the new information from errors at each iteration</a:t>
            </a:r>
            <a:r>
              <a:rPr lang="en-US" sz="2200"/>
              <a:t> </a:t>
            </a:r>
            <a:endParaRPr/>
          </a:p>
          <a:p>
            <a:pPr marL="547688" lvl="1" indent="-228600" algn="l" rtl="0">
              <a:spcBef>
                <a:spcPts val="375"/>
              </a:spcBef>
              <a:spcAft>
                <a:spcPts val="0"/>
              </a:spcAft>
              <a:buSzPts val="2040"/>
              <a:buChar char="⚫"/>
            </a:pPr>
            <a:r>
              <a:rPr lang="en-US"/>
              <a:t>This slows learning, but reduces tendency to overfit to local structure</a:t>
            </a:r>
            <a:endParaRPr/>
          </a:p>
          <a:p>
            <a:pPr marL="273050" lvl="0" indent="-132715" algn="l" rtl="0">
              <a:spcBef>
                <a:spcPts val="575"/>
              </a:spcBef>
              <a:spcAft>
                <a:spcPts val="0"/>
              </a:spcAft>
              <a:buSzPts val="2210"/>
              <a:buNone/>
            </a:pPr>
            <a:endParaRPr/>
          </a:p>
          <a:p>
            <a:pPr marL="547687" lvl="0" indent="0" algn="l" rtl="0">
              <a:spcBef>
                <a:spcPts val="375"/>
              </a:spcBef>
              <a:spcAft>
                <a:spcPts val="0"/>
              </a:spcAft>
              <a:buNone/>
            </a:pPr>
            <a:endParaRPr/>
          </a:p>
        </p:txBody>
      </p:sp>
    </p:spTree>
    <p:extLst>
      <p:ext uri="{BB962C8B-B14F-4D97-AF65-F5344CB8AC3E}">
        <p14:creationId xmlns:p14="http://schemas.microsoft.com/office/powerpoint/2010/main" val="490548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Advantages</a:t>
            </a:r>
            <a:endParaRPr/>
          </a:p>
        </p:txBody>
      </p:sp>
      <p:sp>
        <p:nvSpPr>
          <p:cNvPr id="351" name="Google Shape;351;p46"/>
          <p:cNvSpPr txBox="1">
            <a:spLocks noGrp="1"/>
          </p:cNvSpPr>
          <p:nvPr>
            <p:ph type="body" idx="1"/>
          </p:nvPr>
        </p:nvSpPr>
        <p:spPr>
          <a:xfrm>
            <a:off x="914400" y="2438400"/>
            <a:ext cx="7772400" cy="35814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Good predictive ability</a:t>
            </a:r>
            <a:endParaRPr/>
          </a:p>
          <a:p>
            <a:pPr marL="273050" lvl="0" indent="-273050" algn="l" rtl="0">
              <a:spcBef>
                <a:spcPts val="575"/>
              </a:spcBef>
              <a:spcAft>
                <a:spcPts val="0"/>
              </a:spcAft>
              <a:buSzPts val="2210"/>
              <a:buChar char="⚫"/>
            </a:pPr>
            <a:r>
              <a:rPr lang="en-US"/>
              <a:t>Can capture complex relationships </a:t>
            </a:r>
            <a:endParaRPr/>
          </a:p>
          <a:p>
            <a:pPr marL="273050" lvl="0" indent="-273050" algn="l" rtl="0">
              <a:spcBef>
                <a:spcPts val="575"/>
              </a:spcBef>
              <a:spcAft>
                <a:spcPts val="0"/>
              </a:spcAft>
              <a:buSzPts val="2210"/>
              <a:buChar char="⚫"/>
            </a:pPr>
            <a:r>
              <a:rPr lang="en-US"/>
              <a:t>No need to specify a model</a:t>
            </a:r>
            <a:endParaRPr/>
          </a:p>
        </p:txBody>
      </p:sp>
    </p:spTree>
    <p:extLst>
      <p:ext uri="{BB962C8B-B14F-4D97-AF65-F5344CB8AC3E}">
        <p14:creationId xmlns:p14="http://schemas.microsoft.com/office/powerpoint/2010/main" val="3873177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Disadvantages</a:t>
            </a:r>
            <a:endParaRPr/>
          </a:p>
        </p:txBody>
      </p:sp>
      <p:sp>
        <p:nvSpPr>
          <p:cNvPr id="358" name="Google Shape;358;p4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sz="2800" dirty="0"/>
              <a:t>Considered a “black box” prediction machine, with no insight into relationships between predictors and outcome</a:t>
            </a:r>
            <a:endParaRPr sz="2800" dirty="0"/>
          </a:p>
          <a:p>
            <a:pPr marL="273050" lvl="0" indent="-273050" algn="l" rtl="0">
              <a:spcBef>
                <a:spcPts val="575"/>
              </a:spcBef>
              <a:spcAft>
                <a:spcPts val="0"/>
              </a:spcAft>
              <a:buSzPts val="2210"/>
              <a:buChar char="⚫"/>
            </a:pPr>
            <a:r>
              <a:rPr lang="en-US" sz="2800" dirty="0"/>
              <a:t>No variable-selection mechanism, so you have to exercise care in selecting variables</a:t>
            </a:r>
            <a:endParaRPr sz="2800" dirty="0"/>
          </a:p>
          <a:p>
            <a:pPr marL="273050" lvl="0" indent="-273050" algn="l" rtl="0">
              <a:spcBef>
                <a:spcPts val="575"/>
              </a:spcBef>
              <a:spcAft>
                <a:spcPts val="0"/>
              </a:spcAft>
              <a:buSzPts val="2210"/>
              <a:buChar char="⚫"/>
            </a:pPr>
            <a:r>
              <a:rPr lang="en-US" sz="2800" dirty="0"/>
              <a:t>Heavy computational requirements if there are many variables (additional variables dramatically increase the number of weights to calculate)</a:t>
            </a:r>
            <a:endParaRPr sz="2800" dirty="0"/>
          </a:p>
        </p:txBody>
      </p:sp>
    </p:spTree>
    <p:extLst>
      <p:ext uri="{BB962C8B-B14F-4D97-AF65-F5344CB8AC3E}">
        <p14:creationId xmlns:p14="http://schemas.microsoft.com/office/powerpoint/2010/main" val="1059131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8"/>
          <p:cNvSpPr txBox="1">
            <a:spLocks noGrp="1"/>
          </p:cNvSpPr>
          <p:nvPr>
            <p:ph type="title"/>
          </p:nvPr>
        </p:nvSpPr>
        <p:spPr>
          <a:xfrm>
            <a:off x="2866950" y="274650"/>
            <a:ext cx="58200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Deep Learning</a:t>
            </a:r>
            <a:endParaRPr/>
          </a:p>
        </p:txBody>
      </p:sp>
      <p:sp>
        <p:nvSpPr>
          <p:cNvPr id="365" name="Google Shape;365;p48"/>
          <p:cNvSpPr txBox="1">
            <a:spLocks noGrp="1"/>
          </p:cNvSpPr>
          <p:nvPr>
            <p:ph type="body" idx="1"/>
          </p:nvPr>
        </p:nvSpPr>
        <p:spPr>
          <a:xfrm>
            <a:off x="668250" y="1605534"/>
            <a:ext cx="8018700" cy="3874800"/>
          </a:xfrm>
          <a:prstGeom prst="rect">
            <a:avLst/>
          </a:prstGeom>
          <a:noFill/>
          <a:ln>
            <a:noFill/>
          </a:ln>
        </p:spPr>
        <p:txBody>
          <a:bodyPr spcFirstLastPara="1" wrap="square" lIns="91425" tIns="45700" rIns="91425" bIns="45700" anchor="t" anchorCtr="0">
            <a:noAutofit/>
          </a:bodyPr>
          <a:lstStyle/>
          <a:p>
            <a:pPr marL="457200" lvl="0" indent="-325755" algn="l" rtl="0">
              <a:spcBef>
                <a:spcPts val="375"/>
              </a:spcBef>
              <a:spcAft>
                <a:spcPts val="0"/>
              </a:spcAft>
              <a:buSzPts val="1530"/>
              <a:buChar char="⚫"/>
            </a:pPr>
            <a:r>
              <a:rPr lang="en-US" sz="2800" dirty="0"/>
              <a:t>The statistical and machine learning models in this book - including standard neural nets - work where you have informative predictors (purchase information, bank account information, # of rooms in a house, etc.)</a:t>
            </a:r>
            <a:endParaRPr sz="2800" dirty="0"/>
          </a:p>
          <a:p>
            <a:pPr marL="457200" lvl="0" indent="-325755" algn="l" rtl="0">
              <a:spcBef>
                <a:spcPts val="0"/>
              </a:spcBef>
              <a:spcAft>
                <a:spcPts val="0"/>
              </a:spcAft>
              <a:buSzPts val="1530"/>
              <a:buChar char="⚫"/>
            </a:pPr>
            <a:r>
              <a:rPr lang="en-US" sz="2800" dirty="0"/>
              <a:t>In rapidly-growing applications of voice and image recognition, you have high numbers of “low-level” granular predictors - pixel values, wave amplitudes, uninformative at this low level</a:t>
            </a:r>
            <a:endParaRPr sz="2800" dirty="0"/>
          </a:p>
          <a:p>
            <a:pPr marL="273050" lvl="0" indent="-132715" algn="l" rtl="0">
              <a:spcBef>
                <a:spcPts val="575"/>
              </a:spcBef>
              <a:spcAft>
                <a:spcPts val="0"/>
              </a:spcAft>
              <a:buSzPts val="2210"/>
              <a:buNone/>
            </a:pPr>
            <a:endParaRPr sz="2800" dirty="0"/>
          </a:p>
          <a:p>
            <a:pPr marL="547687" lvl="0" indent="0" algn="l" rtl="0">
              <a:spcBef>
                <a:spcPts val="375"/>
              </a:spcBef>
              <a:spcAft>
                <a:spcPts val="0"/>
              </a:spcAft>
              <a:buNone/>
            </a:pPr>
            <a:endParaRPr sz="2800" dirty="0"/>
          </a:p>
        </p:txBody>
      </p:sp>
    </p:spTree>
    <p:extLst>
      <p:ext uri="{BB962C8B-B14F-4D97-AF65-F5344CB8AC3E}">
        <p14:creationId xmlns:p14="http://schemas.microsoft.com/office/powerpoint/2010/main" val="1716118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Network Structure</a:t>
            </a:r>
            <a:endParaRPr/>
          </a:p>
        </p:txBody>
      </p:sp>
      <p:sp>
        <p:nvSpPr>
          <p:cNvPr id="129" name="Google Shape;129;p1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a:spcBef>
                <a:spcPts val="0"/>
              </a:spcBef>
              <a:buSzPts val="2210"/>
            </a:pPr>
            <a:r>
              <a:rPr lang="en-US" sz="2800" dirty="0"/>
              <a:t>Multiple layers</a:t>
            </a:r>
            <a:endParaRPr sz="2800" dirty="0"/>
          </a:p>
          <a:p>
            <a:pPr marL="661988" lvl="1" indent="-342900">
              <a:spcBef>
                <a:spcPts val="375"/>
              </a:spcBef>
              <a:buSzPts val="2040"/>
            </a:pPr>
            <a:r>
              <a:rPr lang="en-US" sz="2400" dirty="0"/>
              <a:t>Input layer (raw observations)</a:t>
            </a:r>
            <a:endParaRPr sz="2400" dirty="0"/>
          </a:p>
          <a:p>
            <a:pPr marL="661988" lvl="1" indent="-342900">
              <a:spcBef>
                <a:spcPts val="375"/>
              </a:spcBef>
              <a:buSzPts val="2040"/>
            </a:pPr>
            <a:r>
              <a:rPr lang="en-US" sz="2400" dirty="0"/>
              <a:t>Hidden layers </a:t>
            </a:r>
            <a:endParaRPr sz="2400" dirty="0"/>
          </a:p>
          <a:p>
            <a:pPr marL="661988" lvl="1" indent="-342900">
              <a:spcBef>
                <a:spcPts val="375"/>
              </a:spcBef>
              <a:buSzPts val="2040"/>
            </a:pPr>
            <a:r>
              <a:rPr lang="en-US" sz="2400" dirty="0"/>
              <a:t>Output layer </a:t>
            </a:r>
            <a:endParaRPr sz="2400" dirty="0"/>
          </a:p>
          <a:p>
            <a:pPr>
              <a:spcBef>
                <a:spcPts val="575"/>
              </a:spcBef>
              <a:buSzPts val="2210"/>
            </a:pPr>
            <a:r>
              <a:rPr lang="en-US" sz="2800" dirty="0"/>
              <a:t>Nodes</a:t>
            </a:r>
            <a:endParaRPr sz="2800" dirty="0"/>
          </a:p>
          <a:p>
            <a:pPr>
              <a:spcBef>
                <a:spcPts val="575"/>
              </a:spcBef>
              <a:buSzPts val="2210"/>
            </a:pPr>
            <a:r>
              <a:rPr lang="en-US" sz="2800" dirty="0"/>
              <a:t>Weights (like coefficients, subject to iterative adjustment)</a:t>
            </a:r>
            <a:endParaRPr sz="2800" dirty="0"/>
          </a:p>
          <a:p>
            <a:pPr>
              <a:spcBef>
                <a:spcPts val="575"/>
              </a:spcBef>
              <a:buSzPts val="2210"/>
            </a:pPr>
            <a:r>
              <a:rPr lang="en-US" sz="2800" dirty="0"/>
              <a:t>Bias values (also like coefficients, but not subject to iterative adjustment) </a:t>
            </a:r>
            <a:endParaRPr sz="2800" dirty="0"/>
          </a:p>
          <a:p>
            <a:pPr marL="273050" lvl="0" indent="-132715" algn="l" rtl="0">
              <a:spcBef>
                <a:spcPts val="575"/>
              </a:spcBef>
              <a:spcAft>
                <a:spcPts val="0"/>
              </a:spcAft>
              <a:buSzPts val="2210"/>
              <a:buNone/>
            </a:pPr>
            <a:endParaRPr sz="2800" dirty="0"/>
          </a:p>
        </p:txBody>
      </p:sp>
    </p:spTree>
    <p:extLst>
      <p:ext uri="{BB962C8B-B14F-4D97-AF65-F5344CB8AC3E}">
        <p14:creationId xmlns:p14="http://schemas.microsoft.com/office/powerpoint/2010/main" val="2356413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Multilayer Neural Network</a:t>
            </a:r>
          </a:p>
        </p:txBody>
      </p:sp>
      <p:sp>
        <p:nvSpPr>
          <p:cNvPr id="14339" name="Rectangle 3"/>
          <p:cNvSpPr>
            <a:spLocks noGrp="1" noChangeArrowheads="1"/>
          </p:cNvSpPr>
          <p:nvPr>
            <p:ph type="body" idx="1"/>
          </p:nvPr>
        </p:nvSpPr>
        <p:spPr/>
        <p:txBody>
          <a:bodyPr>
            <a:normAutofit lnSpcReduction="10000"/>
          </a:bodyPr>
          <a:lstStyle/>
          <a:p>
            <a:r>
              <a:rPr lang="en-US" altLang="en-US" dirty="0" smtClean="0"/>
              <a:t>Hidden layers</a:t>
            </a:r>
          </a:p>
          <a:p>
            <a:pPr lvl="1"/>
            <a:r>
              <a:rPr lang="en-US" altLang="en-US" dirty="0" smtClean="0"/>
              <a:t>intermediary layers between input &amp; output layers</a:t>
            </a:r>
          </a:p>
          <a:p>
            <a:r>
              <a:rPr lang="en-US" altLang="en-US" dirty="0" smtClean="0"/>
              <a:t>More general activation functions (sigmoid, linear, </a:t>
            </a:r>
            <a:r>
              <a:rPr lang="en-US" altLang="en-US" dirty="0" err="1" smtClean="0"/>
              <a:t>etc</a:t>
            </a:r>
            <a:r>
              <a:rPr lang="en-US" altLang="en-US" dirty="0" smtClean="0"/>
              <a:t>)</a:t>
            </a:r>
            <a:endParaRPr lang="en-US" altLang="en-US" dirty="0"/>
          </a:p>
          <a:p>
            <a:pPr>
              <a:lnSpc>
                <a:spcPct val="90000"/>
              </a:lnSpc>
            </a:pPr>
            <a:r>
              <a:rPr lang="en-US" altLang="en-US" dirty="0"/>
              <a:t>Approximate error in hidden nodes by error in the output nodes</a:t>
            </a:r>
          </a:p>
          <a:p>
            <a:pPr marL="914400" lvl="2" indent="0">
              <a:lnSpc>
                <a:spcPct val="90000"/>
              </a:lnSpc>
              <a:buNone/>
            </a:pPr>
            <a:r>
              <a:rPr lang="en-US" altLang="en-US" sz="2000" dirty="0" smtClean="0"/>
              <a:t>Problem</a:t>
            </a:r>
            <a:r>
              <a:rPr lang="en-US" altLang="en-US" sz="2000" dirty="0"/>
              <a:t>:</a:t>
            </a:r>
            <a:r>
              <a:rPr lang="en-US" altLang="en-US" dirty="0"/>
              <a:t> </a:t>
            </a:r>
          </a:p>
          <a:p>
            <a:pPr lvl="3">
              <a:lnSpc>
                <a:spcPct val="90000"/>
              </a:lnSpc>
            </a:pPr>
            <a:r>
              <a:rPr lang="en-US" altLang="en-US" sz="1800" dirty="0"/>
              <a:t>Not clear how adjustment in the hidden nodes affect overall error </a:t>
            </a:r>
          </a:p>
          <a:p>
            <a:pPr lvl="3">
              <a:lnSpc>
                <a:spcPct val="90000"/>
              </a:lnSpc>
            </a:pPr>
            <a:r>
              <a:rPr lang="en-US" altLang="en-US" sz="1800" dirty="0"/>
              <a:t>No guarantee of convergence to optimal solution</a:t>
            </a:r>
          </a:p>
          <a:p>
            <a:endParaRPr lang="en-US" altLang="en-US" dirty="0" smtClean="0"/>
          </a:p>
        </p:txBody>
      </p:sp>
    </p:spTree>
    <p:extLst>
      <p:ext uri="{BB962C8B-B14F-4D97-AF65-F5344CB8AC3E}">
        <p14:creationId xmlns:p14="http://schemas.microsoft.com/office/powerpoint/2010/main" val="12532953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Characteristics of ANN</a:t>
            </a:r>
          </a:p>
        </p:txBody>
      </p:sp>
      <p:sp>
        <p:nvSpPr>
          <p:cNvPr id="20483" name="Rectangle 3"/>
          <p:cNvSpPr>
            <a:spLocks noGrp="1" noChangeArrowheads="1"/>
          </p:cNvSpPr>
          <p:nvPr>
            <p:ph type="body" idx="1"/>
          </p:nvPr>
        </p:nvSpPr>
        <p:spPr/>
        <p:txBody>
          <a:bodyPr/>
          <a:lstStyle/>
          <a:p>
            <a:r>
              <a:rPr lang="en-US" altLang="en-US" sz="2400" dirty="0" smtClean="0"/>
              <a:t>Multilayer ANN are universal </a:t>
            </a:r>
            <a:r>
              <a:rPr lang="en-US" altLang="en-US" sz="2400" dirty="0" err="1" smtClean="0"/>
              <a:t>approximators</a:t>
            </a:r>
            <a:r>
              <a:rPr lang="en-US" altLang="en-US" sz="2400" dirty="0" smtClean="0"/>
              <a:t> but could suffer from </a:t>
            </a:r>
            <a:r>
              <a:rPr lang="en-US" altLang="en-US" sz="2400" dirty="0" err="1" smtClean="0"/>
              <a:t>overfitting</a:t>
            </a:r>
            <a:r>
              <a:rPr lang="en-US" altLang="en-US" sz="2400" dirty="0" smtClean="0"/>
              <a:t> if the network is too large</a:t>
            </a:r>
          </a:p>
          <a:p>
            <a:r>
              <a:rPr lang="en-US" altLang="en-US" sz="2400" dirty="0"/>
              <a:t>Gradient descent may converge to local </a:t>
            </a:r>
            <a:r>
              <a:rPr lang="en-US" altLang="en-US" sz="2400" dirty="0" smtClean="0"/>
              <a:t>minimum</a:t>
            </a:r>
          </a:p>
          <a:p>
            <a:r>
              <a:rPr lang="en-US" altLang="en-US" sz="2400" dirty="0" smtClean="0"/>
              <a:t>Model </a:t>
            </a:r>
            <a:r>
              <a:rPr lang="en-US" altLang="en-US" sz="2400" dirty="0"/>
              <a:t>building can be very time consuming, but testing can be very fast </a:t>
            </a:r>
            <a:endParaRPr lang="en-US" altLang="en-US" sz="2400" dirty="0" smtClean="0"/>
          </a:p>
          <a:p>
            <a:r>
              <a:rPr lang="en-US" altLang="en-US" sz="2400" dirty="0" smtClean="0"/>
              <a:t>Can handle redundant attributes because weights are automatically learnt</a:t>
            </a:r>
          </a:p>
          <a:p>
            <a:r>
              <a:rPr lang="en-US" altLang="en-US" sz="2400" dirty="0" smtClean="0"/>
              <a:t>Sensitive to noise in training data</a:t>
            </a:r>
          </a:p>
          <a:p>
            <a:r>
              <a:rPr lang="en-US" altLang="en-US" sz="2400" dirty="0" smtClean="0"/>
              <a:t>Difficult to handle missing attributes</a:t>
            </a:r>
          </a:p>
        </p:txBody>
      </p:sp>
    </p:spTree>
    <p:extLst>
      <p:ext uri="{BB962C8B-B14F-4D97-AF65-F5344CB8AC3E}">
        <p14:creationId xmlns:p14="http://schemas.microsoft.com/office/powerpoint/2010/main" val="29939560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(1)</a:t>
            </a:r>
            <a:endParaRPr lang="en-US" dirty="0"/>
          </a:p>
        </p:txBody>
      </p:sp>
      <p:sp>
        <p:nvSpPr>
          <p:cNvPr id="3" name="Content Placeholder 2"/>
          <p:cNvSpPr>
            <a:spLocks noGrp="1"/>
          </p:cNvSpPr>
          <p:nvPr>
            <p:ph idx="1"/>
          </p:nvPr>
        </p:nvSpPr>
        <p:spPr>
          <a:xfrm>
            <a:off x="457200" y="1600200"/>
            <a:ext cx="8229600" cy="3591231"/>
          </a:xfrm>
        </p:spPr>
        <p:txBody>
          <a:bodyPr>
            <a:normAutofit fontScale="70000" lnSpcReduction="20000"/>
          </a:bodyPr>
          <a:lstStyle/>
          <a:p>
            <a:r>
              <a:rPr lang="en-US" dirty="0"/>
              <a:t>Deep learning allows computational models that are composed of multiple processing layers to learn representations of data with multiple levels of abstraction</a:t>
            </a:r>
            <a:r>
              <a:rPr lang="en-US" dirty="0" smtClean="0"/>
              <a:t>.</a:t>
            </a:r>
          </a:p>
          <a:p>
            <a:pPr lvl="1"/>
            <a:r>
              <a:rPr lang="en-US" dirty="0" smtClean="0"/>
              <a:t>Speech recognition</a:t>
            </a:r>
          </a:p>
          <a:p>
            <a:pPr lvl="1"/>
            <a:r>
              <a:rPr lang="en-US" dirty="0" smtClean="0"/>
              <a:t>Visual object recognition (object detection)</a:t>
            </a:r>
          </a:p>
          <a:p>
            <a:pPr lvl="1"/>
            <a:r>
              <a:rPr lang="en-US" dirty="0" smtClean="0"/>
              <a:t>Drug discovery</a:t>
            </a:r>
          </a:p>
          <a:p>
            <a:pPr lvl="1"/>
            <a:r>
              <a:rPr lang="en-US" dirty="0" smtClean="0"/>
              <a:t>Genomics</a:t>
            </a:r>
          </a:p>
          <a:p>
            <a:r>
              <a:rPr lang="en-US" dirty="0" smtClean="0"/>
              <a:t>Deep learning discovers intricate structure by using backpropagation to change parameters used to compute the representation in each layer from the representation in the previous layer. </a:t>
            </a:r>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254321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(2)</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Convolutional neural networks (</a:t>
            </a:r>
            <a:r>
              <a:rPr lang="en-US" dirty="0" err="1"/>
              <a:t>ConvNets</a:t>
            </a:r>
            <a:r>
              <a:rPr lang="en-US" dirty="0"/>
              <a:t>): </a:t>
            </a:r>
            <a:r>
              <a:rPr lang="en-US" dirty="0" smtClean="0"/>
              <a:t>useful to process data that come in the form of multiple arrays. Used for detection</a:t>
            </a:r>
            <a:r>
              <a:rPr lang="en-US" dirty="0"/>
              <a:t>, segmentation, and </a:t>
            </a:r>
            <a:r>
              <a:rPr lang="en-US" dirty="0" smtClean="0"/>
              <a:t>recognition of objects and regions in images </a:t>
            </a:r>
          </a:p>
          <a:p>
            <a:pPr lvl="1"/>
            <a:r>
              <a:rPr lang="en-US" dirty="0" smtClean="0"/>
              <a:t>Applications: face recognition, traffic sign recognition</a:t>
            </a:r>
          </a:p>
          <a:p>
            <a:r>
              <a:rPr lang="en-US" dirty="0" smtClean="0"/>
              <a:t>Recurrent Neural Nets (RNNs): for tasks that involve sequential inputs (e.g., speech, language). RNNs process an input sequence one element at a time.</a:t>
            </a:r>
          </a:p>
          <a:p>
            <a:pPr lvl="1"/>
            <a:r>
              <a:rPr lang="en-US" dirty="0" smtClean="0"/>
              <a:t>Applications: next character in the text, next </a:t>
            </a:r>
            <a:r>
              <a:rPr lang="en-US" dirty="0" err="1" smtClean="0"/>
              <a:t>workd</a:t>
            </a:r>
            <a:r>
              <a:rPr lang="en-US" dirty="0" smtClean="0"/>
              <a:t> in a sequence</a:t>
            </a:r>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0701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(3)</a:t>
            </a:r>
            <a:endParaRPr lang="en-US" dirty="0"/>
          </a:p>
        </p:txBody>
      </p:sp>
      <p:sp>
        <p:nvSpPr>
          <p:cNvPr id="3" name="Content Placeholder 2"/>
          <p:cNvSpPr>
            <a:spLocks noGrp="1"/>
          </p:cNvSpPr>
          <p:nvPr>
            <p:ph idx="1"/>
          </p:nvPr>
        </p:nvSpPr>
        <p:spPr/>
        <p:txBody>
          <a:bodyPr>
            <a:normAutofit/>
          </a:bodyPr>
          <a:lstStyle/>
          <a:p>
            <a:r>
              <a:rPr lang="en-US" sz="2800" dirty="0" err="1" smtClean="0"/>
              <a:t>ConvNets</a:t>
            </a:r>
            <a:r>
              <a:rPr lang="en-US" sz="2800" dirty="0" smtClean="0"/>
              <a:t> + RNNs application: image captioning</a:t>
            </a:r>
            <a:endParaRPr lang="en-US" sz="2800"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5" name="Picture 4"/>
          <p:cNvPicPr>
            <a:picLocks noChangeAspect="1"/>
          </p:cNvPicPr>
          <p:nvPr/>
        </p:nvPicPr>
        <p:blipFill>
          <a:blip r:embed="rId2"/>
          <a:stretch>
            <a:fillRect/>
          </a:stretch>
        </p:blipFill>
        <p:spPr>
          <a:xfrm>
            <a:off x="1953764" y="2288127"/>
            <a:ext cx="4675636" cy="3259392"/>
          </a:xfrm>
          <a:prstGeom prst="rect">
            <a:avLst/>
          </a:prstGeom>
        </p:spPr>
      </p:pic>
    </p:spTree>
    <p:extLst>
      <p:ext uri="{BB962C8B-B14F-4D97-AF65-F5344CB8AC3E}">
        <p14:creationId xmlns:p14="http://schemas.microsoft.com/office/powerpoint/2010/main" val="37462107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video (</a:t>
            </a:r>
            <a:r>
              <a:rPr lang="en-US" dirty="0" err="1" smtClean="0"/>
              <a:t>Deepvis</a:t>
            </a:r>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5" name="Picture 4">
            <a:hlinkClick r:id="rId2"/>
          </p:cNvPr>
          <p:cNvPicPr>
            <a:picLocks noChangeAspect="1"/>
          </p:cNvPicPr>
          <p:nvPr/>
        </p:nvPicPr>
        <p:blipFill>
          <a:blip r:embed="rId3"/>
          <a:stretch>
            <a:fillRect/>
          </a:stretch>
        </p:blipFill>
        <p:spPr>
          <a:xfrm>
            <a:off x="2149024" y="1799303"/>
            <a:ext cx="4845952" cy="3259394"/>
          </a:xfrm>
          <a:prstGeom prst="rect">
            <a:avLst/>
          </a:prstGeom>
        </p:spPr>
      </p:pic>
    </p:spTree>
    <p:extLst>
      <p:ext uri="{BB962C8B-B14F-4D97-AF65-F5344CB8AC3E}">
        <p14:creationId xmlns:p14="http://schemas.microsoft.com/office/powerpoint/2010/main" val="799021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Noteworthy Developments in ANN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in deep learning and unsupervised </a:t>
            </a:r>
            <a:r>
              <a:rPr lang="en-US" dirty="0"/>
              <a:t>feature learning </a:t>
            </a:r>
            <a:endParaRPr lang="en-US" dirty="0" smtClean="0"/>
          </a:p>
          <a:p>
            <a:pPr lvl="1"/>
            <a:r>
              <a:rPr lang="en-US" dirty="0" smtClean="0"/>
              <a:t>Seek to automatically </a:t>
            </a:r>
            <a:r>
              <a:rPr lang="en-US" dirty="0"/>
              <a:t>learn a good representation of the input from unlabeled </a:t>
            </a:r>
            <a:r>
              <a:rPr lang="en-US" dirty="0" smtClean="0"/>
              <a:t>data</a:t>
            </a:r>
          </a:p>
          <a:p>
            <a:r>
              <a:rPr lang="en-US" dirty="0" smtClean="0"/>
              <a:t>Google Brain project </a:t>
            </a:r>
          </a:p>
          <a:p>
            <a:pPr lvl="1"/>
            <a:r>
              <a:rPr lang="en-US" dirty="0" smtClean="0"/>
              <a:t>Learned the concept of a ‘cat’ by looking at unlabeled pictures from YouTube</a:t>
            </a:r>
          </a:p>
          <a:p>
            <a:pPr lvl="1"/>
            <a:r>
              <a:rPr lang="en-US" dirty="0" smtClean="0"/>
              <a:t>One billion connection network</a:t>
            </a:r>
          </a:p>
          <a:p>
            <a:pPr marL="457200" lvl="1" indent="0">
              <a:buNone/>
            </a:pPr>
            <a:r>
              <a:rPr lang="en-US" dirty="0"/>
              <a:t> </a:t>
            </a:r>
          </a:p>
        </p:txBody>
      </p:sp>
    </p:spTree>
    <p:extLst>
      <p:ext uri="{BB962C8B-B14F-4D97-AF65-F5344CB8AC3E}">
        <p14:creationId xmlns:p14="http://schemas.microsoft.com/office/powerpoint/2010/main" val="3030016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860"/>
            <a:ext cx="8229600" cy="1143000"/>
          </a:xfrm>
        </p:spPr>
        <p:txBody>
          <a:bodyPr>
            <a:normAutofit/>
          </a:bodyPr>
          <a:lstStyle/>
          <a:p>
            <a:r>
              <a:rPr lang="en-US" sz="3600" dirty="0" smtClean="0"/>
              <a:t>Parameters of Neural Nets (Application)</a:t>
            </a:r>
            <a:endParaRPr lang="en-US" sz="3600" dirty="0"/>
          </a:p>
        </p:txBody>
      </p:sp>
      <p:sp>
        <p:nvSpPr>
          <p:cNvPr id="3" name="Content Placeholder 2"/>
          <p:cNvSpPr>
            <a:spLocks noGrp="1"/>
          </p:cNvSpPr>
          <p:nvPr>
            <p:ph idx="1"/>
          </p:nvPr>
        </p:nvSpPr>
        <p:spPr>
          <a:xfrm>
            <a:off x="381000" y="1179877"/>
            <a:ext cx="8229600" cy="4340939"/>
          </a:xfrm>
        </p:spPr>
        <p:txBody>
          <a:bodyPr>
            <a:noAutofit/>
          </a:bodyPr>
          <a:lstStyle/>
          <a:p>
            <a:r>
              <a:rPr lang="en-US" sz="1800" b="1" dirty="0" smtClean="0"/>
              <a:t>Epochs:</a:t>
            </a:r>
            <a:r>
              <a:rPr lang="en-US" sz="1800" dirty="0" smtClean="0"/>
              <a:t> Number of times the whole data set is passed through the network</a:t>
            </a:r>
          </a:p>
          <a:p>
            <a:r>
              <a:rPr lang="en-US" sz="1800" b="1" dirty="0" smtClean="0"/>
              <a:t>Updater: </a:t>
            </a:r>
            <a:r>
              <a:rPr lang="en-US" sz="1800" dirty="0" smtClean="0"/>
              <a:t>Method used to calculate new weight and bias values in order to minimize the chosen loss. </a:t>
            </a:r>
          </a:p>
          <a:p>
            <a:pPr lvl="1"/>
            <a:r>
              <a:rPr lang="en-US" sz="1800" i="1" dirty="0" smtClean="0"/>
              <a:t>SGD</a:t>
            </a:r>
            <a:r>
              <a:rPr lang="en-US" sz="1800" b="1" dirty="0" smtClean="0"/>
              <a:t>:</a:t>
            </a:r>
            <a:r>
              <a:rPr lang="en-US" sz="1800" dirty="0" smtClean="0"/>
              <a:t> Stochastic gradient descent. Uses a learning rate to adjust the extend to which weights and biases are updated. </a:t>
            </a:r>
          </a:p>
          <a:p>
            <a:pPr lvl="1"/>
            <a:r>
              <a:rPr lang="pt-BR" sz="1800" i="1" dirty="0" smtClean="0"/>
              <a:t>Adam</a:t>
            </a:r>
            <a:r>
              <a:rPr lang="pt-BR" sz="1800" dirty="0" smtClean="0"/>
              <a:t>: Adaptive momentum change. http://arxiv.org/abs/1412.6980 </a:t>
            </a:r>
            <a:endParaRPr lang="en-US" sz="1800" dirty="0" smtClean="0"/>
          </a:p>
          <a:p>
            <a:r>
              <a:rPr lang="en-US" sz="1800" b="1" dirty="0" smtClean="0"/>
              <a:t>Weight initialization:</a:t>
            </a:r>
            <a:r>
              <a:rPr lang="en-US" sz="1800" dirty="0" smtClean="0"/>
              <a:t> The process of finding the best weight values during training is an iterative process and requires start values. </a:t>
            </a:r>
          </a:p>
          <a:p>
            <a:r>
              <a:rPr lang="en-US" sz="1800" b="1" dirty="0" smtClean="0"/>
              <a:t>Bias: </a:t>
            </a:r>
            <a:r>
              <a:rPr lang="en-US" sz="1800" dirty="0" smtClean="0"/>
              <a:t>While the weights are multiplied to input data, the bias values are added </a:t>
            </a:r>
            <a:r>
              <a:rPr lang="en-US" sz="1800" dirty="0" err="1" smtClean="0"/>
              <a:t>ontop</a:t>
            </a:r>
            <a:r>
              <a:rPr lang="en-US" sz="1800" dirty="0" smtClean="0"/>
              <a:t> of this product. </a:t>
            </a:r>
          </a:p>
          <a:p>
            <a:r>
              <a:rPr lang="en-US" sz="1800" b="1" dirty="0" smtClean="0"/>
              <a:t>Activation: </a:t>
            </a:r>
            <a:r>
              <a:rPr lang="en-US" sz="1800" dirty="0"/>
              <a:t>The activation function (non-linearity) to be used by the neurons in the hidden layers. </a:t>
            </a:r>
            <a:endParaRPr lang="en-US" sz="1800" dirty="0" smtClean="0"/>
          </a:p>
          <a:p>
            <a:r>
              <a:rPr lang="en-US" sz="1800" b="1" dirty="0" smtClean="0"/>
              <a:t>Hidden layer sizes: </a:t>
            </a:r>
            <a:r>
              <a:rPr lang="en-US" sz="1800" dirty="0"/>
              <a:t>The number and size of each hidden layer in the model. For example, if a user specifies "100,200,100" a model with 3 hidden layers will be produced, and the middle hidden layer will have 200 neurons. </a:t>
            </a:r>
          </a:p>
          <a:p>
            <a:endParaRPr lang="en-US" sz="1800" b="1" dirty="0"/>
          </a:p>
          <a:p>
            <a:endParaRPr lang="en-US" sz="1800" b="1" dirty="0" smtClean="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67C0D0-681C-40CC-9980-FC45852423DE}" type="slidenum">
              <a:rPr kumimoji="0" lang="en-US" sz="16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71457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Schematic Diagram</a:t>
            </a:r>
            <a:endParaRPr/>
          </a:p>
        </p:txBody>
      </p:sp>
      <p:pic>
        <p:nvPicPr>
          <p:cNvPr id="136" name="Google Shape;136;p17" descr="schematic diagram of neural net showing input layer, hidden processing layers, and output layer" title="neural net diagram 1"/>
          <p:cNvPicPr preferRelativeResize="0"/>
          <p:nvPr/>
        </p:nvPicPr>
        <p:blipFill>
          <a:blip r:embed="rId3">
            <a:alphaModFix/>
          </a:blip>
          <a:stretch>
            <a:fillRect/>
          </a:stretch>
        </p:blipFill>
        <p:spPr>
          <a:xfrm>
            <a:off x="1431556" y="1851371"/>
            <a:ext cx="6250801" cy="2992525"/>
          </a:xfrm>
          <a:prstGeom prst="rect">
            <a:avLst/>
          </a:prstGeom>
          <a:noFill/>
          <a:ln>
            <a:noFill/>
          </a:ln>
        </p:spPr>
      </p:pic>
    </p:spTree>
    <p:extLst>
      <p:ext uri="{BB962C8B-B14F-4D97-AF65-F5344CB8AC3E}">
        <p14:creationId xmlns:p14="http://schemas.microsoft.com/office/powerpoint/2010/main" val="4064771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General Structure of ANN</a:t>
            </a:r>
          </a:p>
        </p:txBody>
      </p:sp>
      <p:graphicFrame>
        <p:nvGraphicFramePr>
          <p:cNvPr id="6147" name="Object 2"/>
          <p:cNvGraphicFramePr>
            <a:graphicFrameLocks noGrp="1" noChangeAspect="1"/>
          </p:cNvGraphicFramePr>
          <p:nvPr>
            <p:ph sz="half" idx="1"/>
          </p:nvPr>
        </p:nvGraphicFramePr>
        <p:xfrm>
          <a:off x="4572000" y="1981200"/>
          <a:ext cx="4419600" cy="2460625"/>
        </p:xfrm>
        <a:graphic>
          <a:graphicData uri="http://schemas.openxmlformats.org/presentationml/2006/ole">
            <mc:AlternateContent xmlns:mc="http://schemas.openxmlformats.org/markup-compatibility/2006">
              <mc:Choice xmlns:v="urn:schemas-microsoft-com:vml" Requires="v">
                <p:oleObj spid="_x0000_s1046" name="Visio" r:id="rId3" imgW="7962595" imgH="4433250" progId="Visio.Drawing.11">
                  <p:embed/>
                </p:oleObj>
              </mc:Choice>
              <mc:Fallback>
                <p:oleObj name="Visio" r:id="rId3" imgW="7962595" imgH="4433250" progId="Visio.Drawing.11">
                  <p:embed/>
                  <p:pic>
                    <p:nvPicPr>
                      <p:cNvPr id="61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81200"/>
                        <a:ext cx="4419600" cy="246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3"/>
          <p:cNvGraphicFramePr>
            <a:graphicFrameLocks noGrp="1" noChangeAspect="1"/>
          </p:cNvGraphicFramePr>
          <p:nvPr>
            <p:ph sz="half" idx="2"/>
          </p:nvPr>
        </p:nvGraphicFramePr>
        <p:xfrm>
          <a:off x="381000" y="1143000"/>
          <a:ext cx="3905250" cy="4724400"/>
        </p:xfrm>
        <a:graphic>
          <a:graphicData uri="http://schemas.openxmlformats.org/presentationml/2006/ole">
            <mc:AlternateContent xmlns:mc="http://schemas.openxmlformats.org/markup-compatibility/2006">
              <mc:Choice xmlns:v="urn:schemas-microsoft-com:vml" Requires="v">
                <p:oleObj spid="_x0000_s1047" name="Visio" r:id="rId5" imgW="5417922" imgH="6555254" progId="Visio.Drawing.6">
                  <p:embed/>
                </p:oleObj>
              </mc:Choice>
              <mc:Fallback>
                <p:oleObj name="Visio" r:id="rId5" imgW="5417922" imgH="6555254" progId="Visio.Drawing.6">
                  <p:embed/>
                  <p:pic>
                    <p:nvPicPr>
                      <p:cNvPr id="614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143000"/>
                        <a:ext cx="39052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Text Box 5"/>
          <p:cNvSpPr txBox="1">
            <a:spLocks noChangeArrowheads="1"/>
          </p:cNvSpPr>
          <p:nvPr/>
        </p:nvSpPr>
        <p:spPr bwMode="auto">
          <a:xfrm>
            <a:off x="5334000" y="48006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b="0"/>
              <a:t>Training ANN means learning the weights of the neurons</a:t>
            </a:r>
          </a:p>
        </p:txBody>
      </p:sp>
      <p:sp>
        <p:nvSpPr>
          <p:cNvPr id="6150" name="AutoShape 6"/>
          <p:cNvSpPr>
            <a:spLocks noChangeArrowheads="1"/>
          </p:cNvSpPr>
          <p:nvPr/>
        </p:nvSpPr>
        <p:spPr bwMode="auto">
          <a:xfrm>
            <a:off x="3429000" y="3886200"/>
            <a:ext cx="2743200" cy="685800"/>
          </a:xfrm>
          <a:prstGeom prst="curvedUpArrow">
            <a:avLst>
              <a:gd name="adj1" fmla="val 44296"/>
              <a:gd name="adj2" fmla="val 124296"/>
              <a:gd name="adj3" fmla="val 37292"/>
            </a:avLst>
          </a:prstGeom>
          <a:solidFill>
            <a:schemeClr val="accent1"/>
          </a:solidFill>
          <a:ln w="12700">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377358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613800" y="664306"/>
            <a:ext cx="7772400" cy="17133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Tiny Example </a:t>
            </a:r>
            <a:endParaRPr/>
          </a:p>
          <a:p>
            <a:pPr marL="0" lvl="0" indent="0" algn="ctr" rtl="0">
              <a:spcBef>
                <a:spcPts val="0"/>
              </a:spcBef>
              <a:spcAft>
                <a:spcPts val="0"/>
              </a:spcAft>
              <a:buNone/>
            </a:pPr>
            <a:r>
              <a:rPr lang="en-US" sz="2400"/>
              <a:t>Predict consumer opinion of cheese product based on fat and salt content</a:t>
            </a:r>
            <a:endParaRPr sz="2400"/>
          </a:p>
        </p:txBody>
      </p:sp>
      <p:sp>
        <p:nvSpPr>
          <p:cNvPr id="143" name="Google Shape;143;p18"/>
          <p:cNvSpPr txBox="1"/>
          <p:nvPr/>
        </p:nvSpPr>
        <p:spPr>
          <a:xfrm>
            <a:off x="7162800" y="3810000"/>
            <a:ext cx="685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sngStrike" cap="none">
                <a:solidFill>
                  <a:schemeClr val="dk1"/>
                </a:solidFill>
                <a:latin typeface="Arial"/>
                <a:ea typeface="Arial"/>
                <a:cs typeface="Arial"/>
                <a:sym typeface="Arial"/>
              </a:rPr>
              <a:t>1</a:t>
            </a:r>
            <a:endParaRPr/>
          </a:p>
        </p:txBody>
      </p:sp>
      <p:sp>
        <p:nvSpPr>
          <p:cNvPr id="144" name="Google Shape;144;p18"/>
          <p:cNvSpPr txBox="1"/>
          <p:nvPr/>
        </p:nvSpPr>
        <p:spPr>
          <a:xfrm>
            <a:off x="1157850" y="2794425"/>
            <a:ext cx="782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ourier New"/>
                <a:ea typeface="Courier New"/>
                <a:cs typeface="Courier New"/>
                <a:sym typeface="Courier New"/>
              </a:rPr>
              <a:t>Obs.     Fat Score     Salt Score      Opinion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1          0.2           0.9            like</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2          0.1           0.1            dislike</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3          0.2           0.4            dislike</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4          0.2           0.5            dislike</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5          0.4           0.5            like</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6          0.3           0.8            like</a:t>
            </a:r>
            <a:endParaRPr sz="1800">
              <a:latin typeface="Courier New"/>
              <a:ea typeface="Courier New"/>
              <a:cs typeface="Courier New"/>
              <a:sym typeface="Courier New"/>
            </a:endParaRPr>
          </a:p>
        </p:txBody>
      </p:sp>
    </p:spTree>
    <p:extLst>
      <p:ext uri="{BB962C8B-B14F-4D97-AF65-F5344CB8AC3E}">
        <p14:creationId xmlns:p14="http://schemas.microsoft.com/office/powerpoint/2010/main" val="939570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The Input Layer</a:t>
            </a:r>
            <a:endParaRPr/>
          </a:p>
        </p:txBody>
      </p:sp>
      <p:sp>
        <p:nvSpPr>
          <p:cNvPr id="165" name="Google Shape;165;p21"/>
          <p:cNvSpPr txBox="1">
            <a:spLocks noGrp="1"/>
          </p:cNvSpPr>
          <p:nvPr>
            <p:ph type="body" idx="1"/>
          </p:nvPr>
        </p:nvSpPr>
        <p:spPr>
          <a:xfrm>
            <a:off x="559981" y="1538177"/>
            <a:ext cx="7772400" cy="3886200"/>
          </a:xfrm>
          <a:prstGeom prst="rect">
            <a:avLst/>
          </a:prstGeom>
          <a:noFill/>
          <a:ln>
            <a:noFill/>
          </a:ln>
        </p:spPr>
        <p:txBody>
          <a:bodyPr spcFirstLastPara="1" wrap="square" lIns="91425" tIns="45700" rIns="91425" bIns="45700" anchor="t" anchorCtr="0">
            <a:noAutofit/>
          </a:bodyPr>
          <a:lstStyle/>
          <a:p>
            <a:pPr>
              <a:spcBef>
                <a:spcPts val="0"/>
              </a:spcBef>
              <a:buSzPts val="2210"/>
            </a:pPr>
            <a:r>
              <a:rPr lang="en-US" dirty="0"/>
              <a:t>For input layer, input = output</a:t>
            </a:r>
            <a:endParaRPr dirty="0"/>
          </a:p>
          <a:p>
            <a:pPr>
              <a:spcBef>
                <a:spcPts val="575"/>
              </a:spcBef>
              <a:buSzPts val="2210"/>
            </a:pPr>
            <a:r>
              <a:rPr lang="en-US" dirty="0"/>
              <a:t>E.g., for record #1:</a:t>
            </a:r>
            <a:endParaRPr dirty="0"/>
          </a:p>
          <a:p>
            <a:pPr marL="776289" lvl="1" indent="-457200">
              <a:spcBef>
                <a:spcPts val="375"/>
              </a:spcBef>
              <a:buSzPts val="2040"/>
            </a:pPr>
            <a:r>
              <a:rPr lang="en-US" dirty="0"/>
              <a:t>Fat input = output = 0.2</a:t>
            </a:r>
            <a:endParaRPr dirty="0"/>
          </a:p>
          <a:p>
            <a:pPr marL="776289" lvl="1" indent="-457200">
              <a:spcBef>
                <a:spcPts val="375"/>
              </a:spcBef>
              <a:buSzPts val="2040"/>
            </a:pPr>
            <a:r>
              <a:rPr lang="en-US" dirty="0"/>
              <a:t>Salt input = output = 0.9</a:t>
            </a:r>
            <a:endParaRPr dirty="0"/>
          </a:p>
          <a:p>
            <a:pPr marL="597535" indent="-457200">
              <a:spcBef>
                <a:spcPts val="575"/>
              </a:spcBef>
              <a:buSzPts val="2210"/>
            </a:pPr>
            <a:endParaRPr dirty="0"/>
          </a:p>
          <a:p>
            <a:pPr>
              <a:spcBef>
                <a:spcPts val="575"/>
              </a:spcBef>
              <a:buSzPts val="2210"/>
            </a:pPr>
            <a:r>
              <a:rPr lang="en-US" dirty="0"/>
              <a:t>Output of input layer = input into hidden layer</a:t>
            </a:r>
            <a:endParaRPr dirty="0"/>
          </a:p>
        </p:txBody>
      </p:sp>
    </p:spTree>
    <p:extLst>
      <p:ext uri="{BB962C8B-B14F-4D97-AF65-F5344CB8AC3E}">
        <p14:creationId xmlns:p14="http://schemas.microsoft.com/office/powerpoint/2010/main" val="1709779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The Hidden Layer</a:t>
            </a:r>
            <a:endParaRPr/>
          </a:p>
        </p:txBody>
      </p:sp>
      <p:sp>
        <p:nvSpPr>
          <p:cNvPr id="172" name="Google Shape;172;p22"/>
          <p:cNvSpPr txBox="1">
            <a:spLocks noGrp="1"/>
          </p:cNvSpPr>
          <p:nvPr>
            <p:ph type="body" idx="1"/>
          </p:nvPr>
        </p:nvSpPr>
        <p:spPr>
          <a:xfrm>
            <a:off x="914400" y="1447800"/>
            <a:ext cx="6553200" cy="2590800"/>
          </a:xfrm>
          <a:prstGeom prst="rect">
            <a:avLst/>
          </a:prstGeom>
          <a:noFill/>
          <a:ln>
            <a:noFill/>
          </a:ln>
        </p:spPr>
        <p:txBody>
          <a:bodyPr spcFirstLastPara="1" wrap="square" lIns="91425" tIns="45700" rIns="91425" bIns="45700" anchor="t" anchorCtr="0">
            <a:noAutofit/>
          </a:bodyPr>
          <a:lstStyle/>
          <a:p>
            <a:pPr>
              <a:spcBef>
                <a:spcPts val="0"/>
              </a:spcBef>
              <a:buSzPts val="2210"/>
            </a:pPr>
            <a:r>
              <a:rPr lang="en-US" dirty="0"/>
              <a:t>In this example, it has 3 nodes</a:t>
            </a:r>
            <a:endParaRPr dirty="0"/>
          </a:p>
          <a:p>
            <a:pPr>
              <a:spcBef>
                <a:spcPts val="575"/>
              </a:spcBef>
              <a:buSzPts val="2210"/>
            </a:pPr>
            <a:r>
              <a:rPr lang="en-US" dirty="0"/>
              <a:t>Each node receives as input the output of all input nodes</a:t>
            </a:r>
            <a:endParaRPr dirty="0"/>
          </a:p>
          <a:p>
            <a:pPr>
              <a:spcBef>
                <a:spcPts val="575"/>
              </a:spcBef>
              <a:buSzPts val="2210"/>
            </a:pPr>
            <a:r>
              <a:rPr lang="en-US" dirty="0"/>
              <a:t>Output of each hidden node is some function of the weighted sum of inputs</a:t>
            </a:r>
            <a:endParaRPr dirty="0"/>
          </a:p>
          <a:p>
            <a:pPr>
              <a:spcBef>
                <a:spcPts val="575"/>
              </a:spcBef>
              <a:buSzPts val="2210"/>
            </a:pPr>
            <a:endParaRPr dirty="0"/>
          </a:p>
          <a:p>
            <a:pPr marL="597535" indent="-457200">
              <a:spcBef>
                <a:spcPts val="575"/>
              </a:spcBef>
              <a:buSzPts val="2210"/>
            </a:pPr>
            <a:endParaRPr dirty="0"/>
          </a:p>
        </p:txBody>
      </p:sp>
      <p:sp>
        <p:nvSpPr>
          <p:cNvPr id="173" name="Google Shape;173;p22"/>
          <p:cNvSpPr txBox="1">
            <a:spLocks noGrp="1"/>
          </p:cNvSpPr>
          <p:nvPr>
            <p:ph type="body" idx="2"/>
          </p:nvPr>
        </p:nvSpPr>
        <p:spPr>
          <a:xfrm>
            <a:off x="838200" y="3810000"/>
            <a:ext cx="7788275" cy="2286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a:t> </a:t>
            </a:r>
            <a:endParaRPr/>
          </a:p>
        </p:txBody>
      </p:sp>
      <p:pic>
        <p:nvPicPr>
          <p:cNvPr id="174" name="Google Shape;174;p22" descr="Formula showing that the output of a node is a function of the node bias plus a weighted sum of the inputs." title="formula for weighting"/>
          <p:cNvPicPr preferRelativeResize="0"/>
          <p:nvPr/>
        </p:nvPicPr>
        <p:blipFill rotWithShape="1">
          <a:blip r:embed="rId3">
            <a:alphaModFix/>
          </a:blip>
          <a:srcRect/>
          <a:stretch/>
        </p:blipFill>
        <p:spPr>
          <a:xfrm>
            <a:off x="425304" y="4068762"/>
            <a:ext cx="7907742" cy="1573618"/>
          </a:xfrm>
          <a:prstGeom prst="rect">
            <a:avLst/>
          </a:prstGeom>
          <a:noFill/>
          <a:ln>
            <a:noFill/>
          </a:ln>
        </p:spPr>
      </p:pic>
    </p:spTree>
    <p:extLst>
      <p:ext uri="{BB962C8B-B14F-4D97-AF65-F5344CB8AC3E}">
        <p14:creationId xmlns:p14="http://schemas.microsoft.com/office/powerpoint/2010/main" val="3407065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The Weights</a:t>
            </a:r>
            <a:endParaRPr/>
          </a:p>
        </p:txBody>
      </p:sp>
      <p:sp>
        <p:nvSpPr>
          <p:cNvPr id="181" name="Google Shape;181;p2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a:spcBef>
                <a:spcPts val="0"/>
              </a:spcBef>
              <a:buSzPts val="2210"/>
            </a:pPr>
            <a:r>
              <a:rPr lang="en-US" sz="2800" dirty="0"/>
              <a:t>The weights </a:t>
            </a:r>
            <a:r>
              <a:rPr lang="en-US" sz="2800" i="1" dirty="0">
                <a:latin typeface="Noto Sans Symbols"/>
                <a:ea typeface="Noto Sans Symbols"/>
                <a:cs typeface="Noto Sans Symbols"/>
                <a:sym typeface="Noto Sans Symbols"/>
              </a:rPr>
              <a:t>θ</a:t>
            </a:r>
            <a:r>
              <a:rPr lang="en-US" sz="2800" dirty="0"/>
              <a:t> (theta) and </a:t>
            </a:r>
            <a:r>
              <a:rPr lang="en-US" sz="2800" i="1" dirty="0"/>
              <a:t>w </a:t>
            </a:r>
            <a:r>
              <a:rPr lang="en-US" sz="2800" dirty="0"/>
              <a:t>are typically initialized to random values in the range -0.05 to +0.05</a:t>
            </a:r>
            <a:endParaRPr sz="2800" dirty="0"/>
          </a:p>
          <a:p>
            <a:pPr marL="597535" indent="-457200">
              <a:spcBef>
                <a:spcPts val="575"/>
              </a:spcBef>
              <a:buSzPts val="2210"/>
            </a:pPr>
            <a:endParaRPr sz="2800" dirty="0"/>
          </a:p>
          <a:p>
            <a:pPr>
              <a:spcBef>
                <a:spcPts val="575"/>
              </a:spcBef>
              <a:buSzPts val="2210"/>
            </a:pPr>
            <a:r>
              <a:rPr lang="en-US" sz="2800" dirty="0"/>
              <a:t>Equivalent to a model with random prediction (in other words, no predictive value)</a:t>
            </a:r>
            <a:endParaRPr sz="2800" dirty="0"/>
          </a:p>
          <a:p>
            <a:pPr marL="597535" indent="-457200">
              <a:spcBef>
                <a:spcPts val="575"/>
              </a:spcBef>
              <a:buSzPts val="2210"/>
            </a:pPr>
            <a:endParaRPr sz="2800" dirty="0"/>
          </a:p>
          <a:p>
            <a:pPr>
              <a:spcBef>
                <a:spcPts val="575"/>
              </a:spcBef>
              <a:buSzPts val="2210"/>
            </a:pPr>
            <a:r>
              <a:rPr lang="en-US" sz="2800" dirty="0"/>
              <a:t>These initial weights are used in the first round of training</a:t>
            </a:r>
            <a:endParaRPr sz="2800" dirty="0"/>
          </a:p>
        </p:txBody>
      </p:sp>
    </p:spTree>
    <p:extLst>
      <p:ext uri="{BB962C8B-B14F-4D97-AF65-F5344CB8AC3E}">
        <p14:creationId xmlns:p14="http://schemas.microsoft.com/office/powerpoint/2010/main" val="1253885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remblay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18579</TotalTime>
  <Words>1698</Words>
  <Application>Microsoft Office PowerPoint</Application>
  <PresentationFormat>On-screen Show (4:3)</PresentationFormat>
  <Paragraphs>234</Paragraphs>
  <Slides>37</Slides>
  <Notes>27</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37</vt:i4>
      </vt:variant>
    </vt:vector>
  </HeadingPairs>
  <TitlesOfParts>
    <vt:vector size="49" baseType="lpstr">
      <vt:lpstr>Arial</vt:lpstr>
      <vt:lpstr>Calibri</vt:lpstr>
      <vt:lpstr>Courier New</vt:lpstr>
      <vt:lpstr>Helvetica</vt:lpstr>
      <vt:lpstr>Libre Franklin</vt:lpstr>
      <vt:lpstr>Lora</vt:lpstr>
      <vt:lpstr>Noto Sans Symbols</vt:lpstr>
      <vt:lpstr>Times</vt:lpstr>
      <vt:lpstr>Office Theme</vt:lpstr>
      <vt:lpstr>1_TremblayPres</vt:lpstr>
      <vt:lpstr>Visio</vt:lpstr>
      <vt:lpstr>Equation</vt:lpstr>
      <vt:lpstr>PowerPoint Presentation</vt:lpstr>
      <vt:lpstr>PowerPoint Presentation</vt:lpstr>
      <vt:lpstr>Network Structure</vt:lpstr>
      <vt:lpstr>Schematic Diagram</vt:lpstr>
      <vt:lpstr>General Structure of ANN</vt:lpstr>
      <vt:lpstr>Tiny Example  Predict consumer opinion of cheese product based on fat and salt content</vt:lpstr>
      <vt:lpstr>The Input Layer</vt:lpstr>
      <vt:lpstr>The Hidden Layer</vt:lpstr>
      <vt:lpstr>The Weights</vt:lpstr>
      <vt:lpstr>Example – Using fat &amp; salt content to predict consumer acceptance of cheese</vt:lpstr>
      <vt:lpstr>Initial Pass of the Network</vt:lpstr>
      <vt:lpstr>Output Layer</vt:lpstr>
      <vt:lpstr>Mapping the output to a classification</vt:lpstr>
      <vt:lpstr>Relation to Linear Regression</vt:lpstr>
      <vt:lpstr>Artificial Neural Networks (ANN)</vt:lpstr>
      <vt:lpstr>PowerPoint Presentation</vt:lpstr>
      <vt:lpstr>Import Functionality Needed </vt:lpstr>
      <vt:lpstr>PowerPoint Presentation</vt:lpstr>
      <vt:lpstr>PowerPoint Presentation</vt:lpstr>
      <vt:lpstr>PowerPoint Presentation</vt:lpstr>
      <vt:lpstr>PowerPoint Presentation</vt:lpstr>
      <vt:lpstr>Common Criteria to Stop the Updating</vt:lpstr>
      <vt:lpstr>Avoiding Overfitting</vt:lpstr>
      <vt:lpstr>User Inputs</vt:lpstr>
      <vt:lpstr>Specify Network Architecture</vt:lpstr>
      <vt:lpstr>Network Architecture, cont.</vt:lpstr>
      <vt:lpstr>Advantages</vt:lpstr>
      <vt:lpstr>Disadvantages</vt:lpstr>
      <vt:lpstr>Deep Learning</vt:lpstr>
      <vt:lpstr>Multilayer Neural Network</vt:lpstr>
      <vt:lpstr>Characteristics of ANN</vt:lpstr>
      <vt:lpstr>Deep learning (1)</vt:lpstr>
      <vt:lpstr>Deep learning (2)</vt:lpstr>
      <vt:lpstr>Deep learning (3)</vt:lpstr>
      <vt:lpstr>Short video (Deepvis)</vt:lpstr>
      <vt:lpstr>Recent Noteworthy Developments in ANN</vt:lpstr>
      <vt:lpstr>Parameters of Neural Nets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Arturo</dc:creator>
  <cp:lastModifiedBy>Arturo Castellanos</cp:lastModifiedBy>
  <cp:revision>179</cp:revision>
  <dcterms:created xsi:type="dcterms:W3CDTF">2016-08-25T19:04:25Z</dcterms:created>
  <dcterms:modified xsi:type="dcterms:W3CDTF">2020-11-09T18:12:46Z</dcterms:modified>
</cp:coreProperties>
</file>