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53"/>
  </p:notesMasterIdLst>
  <p:sldIdLst>
    <p:sldId id="271" r:id="rId3"/>
    <p:sldId id="376" r:id="rId4"/>
    <p:sldId id="500" r:id="rId5"/>
    <p:sldId id="340" r:id="rId6"/>
    <p:sldId id="309" r:id="rId7"/>
    <p:sldId id="279" r:id="rId8"/>
    <p:sldId id="354" r:id="rId9"/>
    <p:sldId id="296" r:id="rId10"/>
    <p:sldId id="269" r:id="rId11"/>
    <p:sldId id="501" r:id="rId12"/>
    <p:sldId id="412" r:id="rId13"/>
    <p:sldId id="413" r:id="rId14"/>
    <p:sldId id="502" r:id="rId15"/>
    <p:sldId id="400" r:id="rId16"/>
    <p:sldId id="397" r:id="rId17"/>
    <p:sldId id="503" r:id="rId18"/>
    <p:sldId id="375" r:id="rId19"/>
    <p:sldId id="504" r:id="rId20"/>
    <p:sldId id="276" r:id="rId21"/>
    <p:sldId id="505" r:id="rId22"/>
    <p:sldId id="292" r:id="rId23"/>
    <p:sldId id="257" r:id="rId24"/>
    <p:sldId id="506" r:id="rId25"/>
    <p:sldId id="259" r:id="rId26"/>
    <p:sldId id="297" r:id="rId27"/>
    <p:sldId id="262" r:id="rId28"/>
    <p:sldId id="264" r:id="rId29"/>
    <p:sldId id="507" r:id="rId30"/>
    <p:sldId id="268" r:id="rId31"/>
    <p:sldId id="508" r:id="rId32"/>
    <p:sldId id="509" r:id="rId33"/>
    <p:sldId id="510" r:id="rId34"/>
    <p:sldId id="511" r:id="rId35"/>
    <p:sldId id="512" r:id="rId36"/>
    <p:sldId id="355" r:id="rId37"/>
    <p:sldId id="301" r:id="rId38"/>
    <p:sldId id="275" r:id="rId39"/>
    <p:sldId id="270" r:id="rId40"/>
    <p:sldId id="302" r:id="rId41"/>
    <p:sldId id="272" r:id="rId42"/>
    <p:sldId id="273" r:id="rId43"/>
    <p:sldId id="274" r:id="rId44"/>
    <p:sldId id="288" r:id="rId45"/>
    <p:sldId id="299" r:id="rId46"/>
    <p:sldId id="304" r:id="rId47"/>
    <p:sldId id="306" r:id="rId48"/>
    <p:sldId id="283" r:id="rId49"/>
    <p:sldId id="408" r:id="rId50"/>
    <p:sldId id="265"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ceptual" id="{2286647C-21C0-014A-9EC6-3FDBB7F6A727}">
          <p14:sldIdLst>
            <p14:sldId id="271"/>
            <p14:sldId id="376"/>
            <p14:sldId id="500"/>
            <p14:sldId id="340"/>
            <p14:sldId id="309"/>
            <p14:sldId id="279"/>
            <p14:sldId id="354"/>
            <p14:sldId id="296"/>
            <p14:sldId id="269"/>
            <p14:sldId id="501"/>
            <p14:sldId id="412"/>
            <p14:sldId id="413"/>
            <p14:sldId id="502"/>
            <p14:sldId id="400"/>
            <p14:sldId id="397"/>
            <p14:sldId id="503"/>
            <p14:sldId id="375"/>
            <p14:sldId id="504"/>
            <p14:sldId id="276"/>
            <p14:sldId id="505"/>
            <p14:sldId id="292"/>
          </p14:sldIdLst>
        </p14:section>
        <p14:section name="Association Rule Mining" id="{E26FF74E-6C1F-D647-9644-3515566252C9}">
          <p14:sldIdLst>
            <p14:sldId id="257"/>
            <p14:sldId id="506"/>
            <p14:sldId id="259"/>
            <p14:sldId id="297"/>
            <p14:sldId id="262"/>
            <p14:sldId id="264"/>
            <p14:sldId id="507"/>
            <p14:sldId id="268"/>
            <p14:sldId id="508"/>
            <p14:sldId id="509"/>
            <p14:sldId id="510"/>
            <p14:sldId id="511"/>
            <p14:sldId id="512"/>
          </p14:sldIdLst>
        </p14:section>
        <p14:section name="Hands-on" id="{63E4DAE5-98D9-0C4A-876E-0816EAD6827B}">
          <p14:sldIdLst>
            <p14:sldId id="355"/>
            <p14:sldId id="301"/>
            <p14:sldId id="275"/>
            <p14:sldId id="270"/>
            <p14:sldId id="302"/>
            <p14:sldId id="272"/>
            <p14:sldId id="273"/>
            <p14:sldId id="274"/>
            <p14:sldId id="288"/>
            <p14:sldId id="299"/>
            <p14:sldId id="304"/>
            <p14:sldId id="306"/>
            <p14:sldId id="283"/>
            <p14:sldId id="408"/>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5"/>
  </p:normalViewPr>
  <p:slideViewPr>
    <p:cSldViewPr snapToGrid="0" snapToObjects="1">
      <p:cViewPr>
        <p:scale>
          <a:sx n="45" d="100"/>
          <a:sy n="45" d="100"/>
        </p:scale>
        <p:origin x="256" y="1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B0667-0CED-734C-B2A4-3A4EE7E018DD}" type="datetimeFigureOut">
              <a:rPr lang="es-ES_tradnl" smtClean="0"/>
              <a:t>18/10/20</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3A452-E06D-0F4C-B836-AAFCBA6C9B64}" type="slidenum">
              <a:rPr lang="es-ES_tradnl" smtClean="0"/>
              <a:t>‹#›</a:t>
            </a:fld>
            <a:endParaRPr lang="es-ES_tradnl"/>
          </a:p>
        </p:txBody>
      </p:sp>
    </p:spTree>
    <p:extLst>
      <p:ext uri="{BB962C8B-B14F-4D97-AF65-F5344CB8AC3E}">
        <p14:creationId xmlns:p14="http://schemas.microsoft.com/office/powerpoint/2010/main" val="363624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2ABDB-8928-4D5A-8DB2-06526C79C819}" type="slidenum">
              <a:rPr lang="en-US">
                <a:solidFill>
                  <a:prstClr val="black"/>
                </a:solidFill>
              </a:rPr>
              <a:pPr/>
              <a:t>1</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64937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10803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68004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2" name="Google Shape;35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97478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75043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5" name="Google Shape;47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6136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521969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564021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Source: http://</a:t>
            </a:r>
            <a:r>
              <a:rPr lang="en-US" b="1" dirty="0" err="1"/>
              <a:t>www.albionresearch.com</a:t>
            </a:r>
            <a:r>
              <a:rPr lang="en-US" b="1" dirty="0"/>
              <a:t>/</a:t>
            </a:r>
            <a:r>
              <a:rPr lang="en-US" b="1" dirty="0" err="1"/>
              <a:t>data_mining</a:t>
            </a:r>
            <a:r>
              <a:rPr lang="en-US" b="1" dirty="0"/>
              <a:t>/</a:t>
            </a:r>
            <a:r>
              <a:rPr lang="en-US" b="1" dirty="0" err="1"/>
              <a:t>market_basket.php</a:t>
            </a:r>
            <a:endParaRPr lang="en-US" b="1"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231CBA-B308-934F-B83B-922EFE9F0DE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849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227482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8" name="Google Shape;4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411757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0" name="Google Shape;2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47156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764ed4e0b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2" name="Google Shape;242;g4764ed4e0b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4764ed4e0b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28873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337523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5" name="Google Shape;4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964865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764ed4e0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1" name="Google Shape;221;g4764ed4e0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4764ed4e0b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4149138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764ed4e0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g4764ed4e0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4764ed4e0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231445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764ed4e0b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g4764ed4e0b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4764ed4e0b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152228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2183996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3882173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0960fef3a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9" name="Google Shape;449;g60960fef3a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g60960fef3a_0_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775665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3" name="Google Shape;46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28623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1" name="Google Shape;3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573600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9" name="Google Shape;2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343938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0a203064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g60a2030646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60a2030646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2721821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960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64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London 2012 Men's Long Jump qualifying round results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231CBA-B308-934F-B83B-922EFE9F0DE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34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As a slightly more complicated real-life example, the average height for adult men in the United States is about 70 inches, with a standard deviation of around 3 inches. This means that most men (about 68%, assuming a normal distribution) have a height within 3 inches of the mean (67–73 inches)  – one standard deviation – and almost all men (about 95%) have a height within 6 inches of the mean (64–76 inches) – two standard deviations. If the standard deviation were zero, then all men would be exactly 70 inches tall. If the standard deviation were 20 inches, then men would have much more variable heights, with a typical range of about 50–90 inches. Three standard deviations account for 99.7% of the sample population being studied, assuming the distribution is normal (bell-shaped).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E4A2E-E75B-5044-8160-39A9763DDD5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8131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482482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6960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2ABDB-8928-4D5A-8DB2-06526C79C819}" type="slidenum">
              <a:rPr lang="en-US">
                <a:solidFill>
                  <a:prstClr val="black"/>
                </a:solidFill>
              </a:rPr>
              <a:pPr/>
              <a:t>13</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4212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2ABDB-8928-4D5A-8DB2-06526C79C819}" type="slidenum">
              <a:rPr lang="en-US">
                <a:solidFill>
                  <a:prstClr val="black"/>
                </a:solidFill>
              </a:rPr>
              <a:pPr/>
              <a:t>16</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6659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E664-F659-3A41-9376-F30342218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9ECD1F69-00B1-D640-880E-1F91941AC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BD7516D3-6440-424C-A08B-848237AF0CE7}"/>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CE465896-11FE-D242-B732-2CD7A531E3E0}"/>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A0DEC87-030C-F84A-AD9D-0C9029CCA75A}"/>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316384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856E-C393-1D4B-9625-9C65BC490C9D}"/>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C1758CA7-CCF1-374C-A7C6-E87C12017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64968AE-4FAE-464B-AC45-1526E4D8FA4B}"/>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E954C14A-8838-6243-862F-CA316B6A9EE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A6B63B66-B405-1E49-97D7-BC042DEC4AEB}"/>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429094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07078-271C-3E40-B2DB-572B356364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F51FE1F6-7D0B-9C42-BF71-CED34BB2A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CF2FA629-D7DE-1743-9193-E4BFF7D0C9C6}"/>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926E4EBE-3F06-0145-97EB-6A34C6713EE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F484A95-011F-4645-8800-0230FA28AB1A}"/>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68802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12192000" cy="6858000"/>
          </a:xfrm>
          <a:prstGeom prst="rect">
            <a:avLst/>
          </a:prstGeom>
        </p:spPr>
      </p:pic>
      <p:sp>
        <p:nvSpPr>
          <p:cNvPr id="5" name="Rectangle 4"/>
          <p:cNvSpPr/>
          <p:nvPr userDrawn="1"/>
        </p:nvSpPr>
        <p:spPr>
          <a:xfrm>
            <a:off x="1796086" y="461796"/>
            <a:ext cx="8364628"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6175113" y="2974490"/>
            <a:ext cx="5334875"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393428" y="5208039"/>
            <a:ext cx="4481661"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Title 17"/>
          <p:cNvSpPr>
            <a:spLocks noGrp="1"/>
          </p:cNvSpPr>
          <p:nvPr>
            <p:ph type="title"/>
          </p:nvPr>
        </p:nvSpPr>
        <p:spPr>
          <a:xfrm>
            <a:off x="1796086" y="461796"/>
            <a:ext cx="8364628"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133157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12192000" cy="6858000"/>
          </a:xfrm>
          <a:prstGeom prst="rect">
            <a:avLst/>
          </a:prstGeom>
        </p:spPr>
      </p:pic>
      <p:sp>
        <p:nvSpPr>
          <p:cNvPr id="5" name="Rectangle 4"/>
          <p:cNvSpPr/>
          <p:nvPr userDrawn="1"/>
        </p:nvSpPr>
        <p:spPr>
          <a:xfrm>
            <a:off x="1796086" y="461796"/>
            <a:ext cx="8364628"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6175113" y="2974490"/>
            <a:ext cx="5334875"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393428" y="5208039"/>
            <a:ext cx="4481661"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Title 17"/>
          <p:cNvSpPr>
            <a:spLocks noGrp="1"/>
          </p:cNvSpPr>
          <p:nvPr>
            <p:ph type="title"/>
          </p:nvPr>
        </p:nvSpPr>
        <p:spPr>
          <a:xfrm>
            <a:off x="1796086" y="461796"/>
            <a:ext cx="8364628"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1331278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406400" y="5867400"/>
            <a:ext cx="11277600" cy="685800"/>
            <a:chOff x="304800" y="5867400"/>
            <a:chExt cx="8458200" cy="685800"/>
          </a:xfrm>
        </p:grpSpPr>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39200" y="5638801"/>
            <a:ext cx="2641600" cy="914399"/>
          </a:xfrm>
        </p:spPr>
        <p:txBody>
          <a:bodyPr/>
          <a:lstStyle>
            <a:lvl1pPr>
              <a:defRPr b="1" i="0">
                <a:solidFill>
                  <a:schemeClr val="bg1"/>
                </a:solidFill>
              </a:defRPr>
            </a:lvl1pPr>
          </a:lstStyle>
          <a:p>
            <a:pPr defTabSz="457200">
              <a:defRPr/>
            </a:pPr>
            <a:fld id="{5F67C0D0-681C-40CC-9980-FC45852423DE}" type="slidenum">
              <a:rPr lang="en-US" smtClean="0">
                <a:solidFill>
                  <a:prstClr val="white"/>
                </a:solidFill>
              </a:rPr>
              <a:pPr defTabSz="457200">
                <a:defRPr/>
              </a:pPr>
              <a:t>‹#›</a:t>
            </a:fld>
            <a:endParaRPr lang="en-US" dirty="0">
              <a:solidFill>
                <a:prstClr val="white"/>
              </a:solidFill>
            </a:endParaRPr>
          </a:p>
        </p:txBody>
      </p:sp>
    </p:spTree>
    <p:extLst>
      <p:ext uri="{BB962C8B-B14F-4D97-AF65-F5344CB8AC3E}">
        <p14:creationId xmlns:p14="http://schemas.microsoft.com/office/powerpoint/2010/main" val="321366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defTabSz="457200">
              <a:defRPr/>
            </a:pPr>
            <a:fld id="{5F67C0D0-681C-40CC-9980-FC45852423DE}" type="slidenum">
              <a:rPr lang="en-US" smtClean="0">
                <a:solidFill>
                  <a:prstClr val="black">
                    <a:tint val="75000"/>
                  </a:prstClr>
                </a:solidFill>
              </a:rPr>
              <a:pPr defTabSz="457200">
                <a:defRPr/>
              </a:pPr>
              <a:t>‹#›</a:t>
            </a:fld>
            <a:endParaRPr lang="en-US">
              <a:solidFill>
                <a:prstClr val="black">
                  <a:tint val="75000"/>
                </a:prstClr>
              </a:solidFill>
            </a:endParaRPr>
          </a:p>
        </p:txBody>
      </p:sp>
      <p:sp>
        <p:nvSpPr>
          <p:cNvPr id="10" name="Rectangle 9"/>
          <p:cNvSpPr>
            <a:spLocks noChangeArrowheads="1"/>
          </p:cNvSpPr>
          <p:nvPr userDrawn="1"/>
        </p:nvSpPr>
        <p:spPr bwMode="auto">
          <a:xfrm>
            <a:off x="406400" y="5867400"/>
            <a:ext cx="112776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11" name="Picture 10"/>
          <p:cNvPicPr>
            <a:picLocks noChangeAspect="1"/>
          </p:cNvPicPr>
          <p:nvPr userDrawn="1"/>
        </p:nvPicPr>
        <p:blipFill>
          <a:blip r:embed="rId2"/>
          <a:stretch>
            <a:fillRect/>
          </a:stretch>
        </p:blipFill>
        <p:spPr>
          <a:xfrm>
            <a:off x="632910" y="5884517"/>
            <a:ext cx="4174437" cy="643154"/>
          </a:xfrm>
          <a:prstGeom prst="rect">
            <a:avLst/>
          </a:prstGeom>
        </p:spPr>
      </p:pic>
    </p:spTree>
    <p:extLst>
      <p:ext uri="{BB962C8B-B14F-4D97-AF65-F5344CB8AC3E}">
        <p14:creationId xmlns:p14="http://schemas.microsoft.com/office/powerpoint/2010/main" val="2211815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defTabSz="457200">
              <a:defRPr/>
            </a:pPr>
            <a:fld id="{5F67C0D0-681C-40CC-9980-FC45852423DE}" type="slidenum">
              <a:rPr lang="en-US" smtClean="0">
                <a:solidFill>
                  <a:prstClr val="black">
                    <a:tint val="75000"/>
                  </a:prstClr>
                </a:solidFill>
              </a:rPr>
              <a:pPr defTabSz="457200">
                <a:defRPr/>
              </a:pPr>
              <a:t>‹#›</a:t>
            </a:fld>
            <a:endParaRPr lang="en-US">
              <a:solidFill>
                <a:prstClr val="black">
                  <a:tint val="75000"/>
                </a:prstClr>
              </a:solidFill>
            </a:endParaRPr>
          </a:p>
        </p:txBody>
      </p:sp>
      <p:sp>
        <p:nvSpPr>
          <p:cNvPr id="11" name="Rectangle 10"/>
          <p:cNvSpPr>
            <a:spLocks noChangeArrowheads="1"/>
          </p:cNvSpPr>
          <p:nvPr userDrawn="1"/>
        </p:nvSpPr>
        <p:spPr bwMode="auto">
          <a:xfrm>
            <a:off x="406400" y="5867400"/>
            <a:ext cx="112776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12" name="Picture 11"/>
          <p:cNvPicPr>
            <a:picLocks noChangeAspect="1"/>
          </p:cNvPicPr>
          <p:nvPr userDrawn="1"/>
        </p:nvPicPr>
        <p:blipFill>
          <a:blip r:embed="rId2"/>
          <a:stretch>
            <a:fillRect/>
          </a:stretch>
        </p:blipFill>
        <p:spPr>
          <a:xfrm>
            <a:off x="632910" y="5884517"/>
            <a:ext cx="4174437" cy="643154"/>
          </a:xfrm>
          <a:prstGeom prst="rect">
            <a:avLst/>
          </a:prstGeom>
        </p:spPr>
      </p:pic>
    </p:spTree>
    <p:extLst>
      <p:ext uri="{BB962C8B-B14F-4D97-AF65-F5344CB8AC3E}">
        <p14:creationId xmlns:p14="http://schemas.microsoft.com/office/powerpoint/2010/main" val="171740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defTabSz="457200">
              <a:defRPr/>
            </a:pPr>
            <a:fld id="{5F67C0D0-681C-40CC-9980-FC45852423DE}" type="slidenum">
              <a:rPr lang="en-US" smtClean="0">
                <a:solidFill>
                  <a:prstClr val="black">
                    <a:tint val="75000"/>
                  </a:prstClr>
                </a:solidFill>
              </a:rPr>
              <a:pPr defTabSz="457200">
                <a:defRPr/>
              </a:pPr>
              <a:t>‹#›</a:t>
            </a:fld>
            <a:endParaRPr lang="en-US">
              <a:solidFill>
                <a:prstClr val="black">
                  <a:tint val="75000"/>
                </a:prstClr>
              </a:solidFill>
            </a:endParaRPr>
          </a:p>
        </p:txBody>
      </p:sp>
      <p:sp>
        <p:nvSpPr>
          <p:cNvPr id="7" name="Rectangle 6"/>
          <p:cNvSpPr>
            <a:spLocks noChangeArrowheads="1"/>
          </p:cNvSpPr>
          <p:nvPr userDrawn="1"/>
        </p:nvSpPr>
        <p:spPr bwMode="auto">
          <a:xfrm>
            <a:off x="406400" y="5867400"/>
            <a:ext cx="112776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8" name="Picture 7"/>
          <p:cNvPicPr>
            <a:picLocks noChangeAspect="1"/>
          </p:cNvPicPr>
          <p:nvPr userDrawn="1"/>
        </p:nvPicPr>
        <p:blipFill>
          <a:blip r:embed="rId2"/>
          <a:stretch>
            <a:fillRect/>
          </a:stretch>
        </p:blipFill>
        <p:spPr>
          <a:xfrm>
            <a:off x="632910" y="5884517"/>
            <a:ext cx="4174437" cy="643154"/>
          </a:xfrm>
          <a:prstGeom prst="rect">
            <a:avLst/>
          </a:prstGeom>
        </p:spPr>
      </p:pic>
    </p:spTree>
    <p:extLst>
      <p:ext uri="{BB962C8B-B14F-4D97-AF65-F5344CB8AC3E}">
        <p14:creationId xmlns:p14="http://schemas.microsoft.com/office/powerpoint/2010/main" val="3677857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defRPr/>
            </a:pPr>
            <a:fld id="{5F67C0D0-681C-40CC-9980-FC45852423DE}" type="slidenum">
              <a:rPr lang="en-US" smtClean="0">
                <a:solidFill>
                  <a:prstClr val="black">
                    <a:tint val="75000"/>
                  </a:prstClr>
                </a:solidFill>
              </a:rPr>
              <a:pPr defTabSz="457200">
                <a:defRPr/>
              </a:pPr>
              <a:t>‹#›</a:t>
            </a:fld>
            <a:endParaRPr lang="en-US">
              <a:solidFill>
                <a:prstClr val="black">
                  <a:tint val="75000"/>
                </a:prstClr>
              </a:solidFill>
            </a:endParaRPr>
          </a:p>
        </p:txBody>
      </p:sp>
      <p:sp>
        <p:nvSpPr>
          <p:cNvPr id="6" name="Rectangle 5"/>
          <p:cNvSpPr>
            <a:spLocks noChangeArrowheads="1"/>
          </p:cNvSpPr>
          <p:nvPr userDrawn="1"/>
        </p:nvSpPr>
        <p:spPr bwMode="auto">
          <a:xfrm>
            <a:off x="406400" y="5867400"/>
            <a:ext cx="112776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7" name="Picture 6"/>
          <p:cNvPicPr>
            <a:picLocks noChangeAspect="1"/>
          </p:cNvPicPr>
          <p:nvPr userDrawn="1"/>
        </p:nvPicPr>
        <p:blipFill>
          <a:blip r:embed="rId2"/>
          <a:stretch>
            <a:fillRect/>
          </a:stretch>
        </p:blipFill>
        <p:spPr>
          <a:xfrm>
            <a:off x="632910" y="5884517"/>
            <a:ext cx="4174437" cy="643154"/>
          </a:xfrm>
          <a:prstGeom prst="rect">
            <a:avLst/>
          </a:prstGeom>
        </p:spPr>
      </p:pic>
    </p:spTree>
    <p:extLst>
      <p:ext uri="{BB962C8B-B14F-4D97-AF65-F5344CB8AC3E}">
        <p14:creationId xmlns:p14="http://schemas.microsoft.com/office/powerpoint/2010/main" val="4264636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233363"/>
            <a:ext cx="10718800" cy="927100"/>
          </a:xfrm>
        </p:spPr>
        <p:txBody>
          <a:bodyPr/>
          <a:lstStyle/>
          <a:p>
            <a:r>
              <a:rPr lang="en-US"/>
              <a:t>Click to edit Master title style</a:t>
            </a:r>
          </a:p>
        </p:txBody>
      </p:sp>
      <p:sp>
        <p:nvSpPr>
          <p:cNvPr id="3" name="Text Placeholder 2"/>
          <p:cNvSpPr>
            <a:spLocks noGrp="1"/>
          </p:cNvSpPr>
          <p:nvPr>
            <p:ph type="body" sz="half" idx="1"/>
          </p:nvPr>
        </p:nvSpPr>
        <p:spPr>
          <a:xfrm>
            <a:off x="493186" y="1220788"/>
            <a:ext cx="5143500" cy="4970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839886" y="1220791"/>
            <a:ext cx="51435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839886" y="3781428"/>
            <a:ext cx="5143500"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978400" y="6583363"/>
            <a:ext cx="2540000" cy="227012"/>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5984" y="6570663"/>
            <a:ext cx="3860800" cy="239712"/>
          </a:xfrm>
          <a:prstGeom prst="rect">
            <a:avLst/>
          </a:prstGeom>
        </p:spPr>
        <p:txBody>
          <a:bodyPr/>
          <a:lstStyle>
            <a:lvl1pPr>
              <a:defRPr/>
            </a:lvl1pPr>
          </a:lstStyle>
          <a:p>
            <a:r>
              <a:rPr lang="en-US"/>
              <a:t>Copyright SPSS Inc. 2008</a:t>
            </a:r>
          </a:p>
        </p:txBody>
      </p:sp>
      <p:sp>
        <p:nvSpPr>
          <p:cNvPr id="8" name="Slide Number Placeholder 7"/>
          <p:cNvSpPr>
            <a:spLocks noGrp="1"/>
          </p:cNvSpPr>
          <p:nvPr>
            <p:ph type="sldNum" sz="quarter" idx="12"/>
          </p:nvPr>
        </p:nvSpPr>
        <p:spPr>
          <a:xfrm>
            <a:off x="9611784" y="6561141"/>
            <a:ext cx="2540000" cy="249237"/>
          </a:xfrm>
        </p:spPr>
        <p:txBody>
          <a:bodyPr/>
          <a:lstStyle>
            <a:lvl1pPr>
              <a:defRPr/>
            </a:lvl1pPr>
          </a:lstStyle>
          <a:p>
            <a:fld id="{BCAB42FA-4E86-4FEC-9CCF-ECEC1341B102}" type="slidenum">
              <a:rPr lang="en-US"/>
              <a:pPr/>
              <a:t>‹#›</a:t>
            </a:fld>
            <a:endParaRPr lang="en-US"/>
          </a:p>
        </p:txBody>
      </p:sp>
    </p:spTree>
    <p:extLst>
      <p:ext uri="{BB962C8B-B14F-4D97-AF65-F5344CB8AC3E}">
        <p14:creationId xmlns:p14="http://schemas.microsoft.com/office/powerpoint/2010/main" val="32773081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9F18-3EDB-1449-887E-B7B6C36964EB}"/>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3B7C6F81-75B0-FA45-98BD-26FAFDCE9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AB3238CC-4B55-8044-9770-4656F79B42EE}"/>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93BBFBA7-5B78-8846-90B4-CF6AA2B7BF90}"/>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3130F42-7DB2-1740-B3A2-D0CEFBC10B5E}"/>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242892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12192000" cy="6858000"/>
          </a:xfrm>
          <a:prstGeom prst="rect">
            <a:avLst/>
          </a:prstGeom>
        </p:spPr>
      </p:pic>
      <p:sp>
        <p:nvSpPr>
          <p:cNvPr id="5" name="Rectangle 4"/>
          <p:cNvSpPr/>
          <p:nvPr userDrawn="1"/>
        </p:nvSpPr>
        <p:spPr>
          <a:xfrm>
            <a:off x="1796086" y="461796"/>
            <a:ext cx="8364628"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6175113" y="2974490"/>
            <a:ext cx="5334875"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393428" y="5208039"/>
            <a:ext cx="4481661"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Title 17"/>
          <p:cNvSpPr>
            <a:spLocks noGrp="1"/>
          </p:cNvSpPr>
          <p:nvPr>
            <p:ph type="title"/>
          </p:nvPr>
        </p:nvSpPr>
        <p:spPr>
          <a:xfrm>
            <a:off x="1796086" y="461796"/>
            <a:ext cx="8364628"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250143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9498-B7BE-0745-80A8-290285D25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BCF7BC66-700F-4042-BC39-81AE61F49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86832-3FE8-BF47-ADA3-F932C2A8F1DD}"/>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63AF39E6-FFA0-AB41-8054-954F38DCBF1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1842600-9423-8841-AAA6-B18246A4E81F}"/>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110435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0B26-23BC-3848-9897-AF37D4711F4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3B58C04C-3A3D-534B-B589-77A3E6397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E2016ADD-673F-9E4D-BD94-6989CFC7C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0928FB87-2311-A149-88B0-D825A21AE417}"/>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6" name="Footer Placeholder 5">
            <a:extLst>
              <a:ext uri="{FF2B5EF4-FFF2-40B4-BE49-F238E27FC236}">
                <a16:creationId xmlns:a16="http://schemas.microsoft.com/office/drawing/2014/main" id="{BE4CB900-2DFA-474C-A09D-A3875F1A6BCA}"/>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253D7C6C-4E2F-3F46-BB44-DC15F24DFB90}"/>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30660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F5EA-760E-D949-ABB1-6C9527F07550}"/>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8C41726E-7B89-CA4D-9E38-570C957C1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79B21-BF12-264B-84B9-7EC535E71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1D64FF14-3121-7D4C-9733-BF2D604BD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4CE0A-694C-E446-9B52-FFB28C1C0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18E79F30-931E-EB4B-AEAD-F1A7BDCE8F1A}"/>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8" name="Footer Placeholder 7">
            <a:extLst>
              <a:ext uri="{FF2B5EF4-FFF2-40B4-BE49-F238E27FC236}">
                <a16:creationId xmlns:a16="http://schemas.microsoft.com/office/drawing/2014/main" id="{3C621AED-B5E0-1246-BF02-7B20F585977B}"/>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2E29CCA5-E4E9-3041-B02D-1F29C3E5E003}"/>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15397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8BFB-69FE-F542-B337-6C2BA9E0A4F1}"/>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7E020A44-2DE9-F947-92E0-EB48D1CD2AC1}"/>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4" name="Footer Placeholder 3">
            <a:extLst>
              <a:ext uri="{FF2B5EF4-FFF2-40B4-BE49-F238E27FC236}">
                <a16:creationId xmlns:a16="http://schemas.microsoft.com/office/drawing/2014/main" id="{D45E7ABB-6BBB-AF4E-9F02-1F3EB361DD44}"/>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7A901887-30AD-2E4B-9333-5641EA3D1378}"/>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53979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19E42E-4674-6F46-9A74-BE893D6889F9}"/>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3" name="Footer Placeholder 2">
            <a:extLst>
              <a:ext uri="{FF2B5EF4-FFF2-40B4-BE49-F238E27FC236}">
                <a16:creationId xmlns:a16="http://schemas.microsoft.com/office/drawing/2014/main" id="{467607D3-7D1A-1C48-9090-2B5CF6E8AD44}"/>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F3A12ACC-F538-8E4E-AF7B-62C5DCA8FEC7}"/>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303859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4FA8-4B8B-524B-B854-D26128AA3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52644B6-AA18-C846-A0CD-836F575CA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F3513427-1B6C-F74E-99CF-0A0E4A957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7A04F-AE27-EC46-8EE9-1FD3981EEBC9}"/>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6" name="Footer Placeholder 5">
            <a:extLst>
              <a:ext uri="{FF2B5EF4-FFF2-40B4-BE49-F238E27FC236}">
                <a16:creationId xmlns:a16="http://schemas.microsoft.com/office/drawing/2014/main" id="{3E7E9244-F665-124F-95E7-6C9EC0BD26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4F7C950-549B-284C-BEA4-D81C4A44039B}"/>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157365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412E-F6ED-4747-9C41-237B56639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50585999-B1CF-9941-8BAC-3C88CCF91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8E375F35-142D-B446-954D-EEE645573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B7946-B544-3F4D-9D52-1ADC3C32007E}"/>
              </a:ext>
            </a:extLst>
          </p:cNvPr>
          <p:cNvSpPr>
            <a:spLocks noGrp="1"/>
          </p:cNvSpPr>
          <p:nvPr>
            <p:ph type="dt" sz="half" idx="10"/>
          </p:nvPr>
        </p:nvSpPr>
        <p:spPr/>
        <p:txBody>
          <a:bodyPr/>
          <a:lstStyle/>
          <a:p>
            <a:fld id="{17916DEB-3848-824F-877A-E5A6FE64A10E}" type="datetimeFigureOut">
              <a:rPr lang="es-ES_tradnl" smtClean="0"/>
              <a:t>18/10/20</a:t>
            </a:fld>
            <a:endParaRPr lang="es-ES_tradnl"/>
          </a:p>
        </p:txBody>
      </p:sp>
      <p:sp>
        <p:nvSpPr>
          <p:cNvPr id="6" name="Footer Placeholder 5">
            <a:extLst>
              <a:ext uri="{FF2B5EF4-FFF2-40B4-BE49-F238E27FC236}">
                <a16:creationId xmlns:a16="http://schemas.microsoft.com/office/drawing/2014/main" id="{6C293D24-1FA8-FA4F-B8C6-9362CABE7C1F}"/>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8A06A78-AA9D-354B-B338-4451A1E86850}"/>
              </a:ext>
            </a:extLst>
          </p:cNvPr>
          <p:cNvSpPr>
            <a:spLocks noGrp="1"/>
          </p:cNvSpPr>
          <p:nvPr>
            <p:ph type="sldNum" sz="quarter" idx="12"/>
          </p:nvPr>
        </p:nvSpPr>
        <p:spPr/>
        <p:txBody>
          <a:body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161413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0AB83-6477-7047-AD6B-D0489AFC3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7CC4B509-3030-F849-8692-627C5E57F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C1BEEF3C-805D-DF4A-8014-69C47F92A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16DEB-3848-824F-877A-E5A6FE64A10E}" type="datetimeFigureOut">
              <a:rPr lang="es-ES_tradnl" smtClean="0"/>
              <a:t>18/10/20</a:t>
            </a:fld>
            <a:endParaRPr lang="es-ES_tradnl"/>
          </a:p>
        </p:txBody>
      </p:sp>
      <p:sp>
        <p:nvSpPr>
          <p:cNvPr id="5" name="Footer Placeholder 4">
            <a:extLst>
              <a:ext uri="{FF2B5EF4-FFF2-40B4-BE49-F238E27FC236}">
                <a16:creationId xmlns:a16="http://schemas.microsoft.com/office/drawing/2014/main" id="{478D3D89-46CC-A248-A571-611790ECC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B4177BF3-9AED-9A40-8105-EB09FBEAF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BA58-B003-0B46-8A27-5FD684D3B9D0}" type="slidenum">
              <a:rPr lang="es-ES_tradnl" smtClean="0"/>
              <a:t>‹#›</a:t>
            </a:fld>
            <a:endParaRPr lang="es-ES_tradnl"/>
          </a:p>
        </p:txBody>
      </p:sp>
    </p:spTree>
    <p:extLst>
      <p:ext uri="{BB962C8B-B14F-4D97-AF65-F5344CB8AC3E}">
        <p14:creationId xmlns:p14="http://schemas.microsoft.com/office/powerpoint/2010/main" val="3115900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737600" y="5867400"/>
            <a:ext cx="2946400" cy="762001"/>
          </a:xfrm>
          <a:prstGeom prst="rect">
            <a:avLst/>
          </a:prstGeom>
        </p:spPr>
        <p:txBody>
          <a:bodyPr vert="horz" lIns="91440" tIns="45720" rIns="91440" bIns="45720" rtlCol="0" anchor="ctr"/>
          <a:lstStyle>
            <a:lvl1pPr algn="r">
              <a:defRPr sz="1600">
                <a:solidFill>
                  <a:schemeClr val="tx1">
                    <a:tint val="75000"/>
                  </a:schemeClr>
                </a:solidFill>
              </a:defRPr>
            </a:lvl1pPr>
          </a:lstStyle>
          <a:p>
            <a:pPr eaLnBrk="0" fontAlgn="base" hangingPunct="0">
              <a:spcBef>
                <a:spcPct val="0"/>
              </a:spcBef>
              <a:spcAft>
                <a:spcPct val="0"/>
              </a:spcAft>
              <a:defRPr/>
            </a:pPr>
            <a:fld id="{5F67C0D0-681C-40CC-9980-FC45852423DE}" type="slidenum">
              <a:rPr lang="en-US" smtClean="0">
                <a:solidFill>
                  <a:prstClr val="black">
                    <a:tint val="75000"/>
                  </a:prstClr>
                </a:solidFill>
                <a:latin typeface="Times" pitchFamily="18" charset="0"/>
              </a:rPr>
              <a:pPr eaLnBrk="0" fontAlgn="base" hangingPunct="0">
                <a:spcBef>
                  <a:spcPct val="0"/>
                </a:spcBef>
                <a:spcAft>
                  <a:spcPct val="0"/>
                </a:spcAft>
                <a:defRPr/>
              </a:pPr>
              <a:t>‹#›</a:t>
            </a:fld>
            <a:endParaRPr lang="en-US" dirty="0">
              <a:solidFill>
                <a:prstClr val="black">
                  <a:tint val="75000"/>
                </a:prstClr>
              </a:solidFill>
              <a:latin typeface="Times" pitchFamily="18" charset="0"/>
            </a:endParaRPr>
          </a:p>
        </p:txBody>
      </p:sp>
      <p:sp>
        <p:nvSpPr>
          <p:cNvPr id="9" name="Rectangle 4"/>
          <p:cNvSpPr>
            <a:spLocks noChangeArrowheads="1"/>
          </p:cNvSpPr>
          <p:nvPr/>
        </p:nvSpPr>
        <p:spPr bwMode="auto">
          <a:xfrm>
            <a:off x="304800" y="228600"/>
            <a:ext cx="11582400" cy="6400800"/>
          </a:xfrm>
          <a:prstGeom prst="rect">
            <a:avLst/>
          </a:prstGeom>
          <a:noFill/>
          <a:ln w="38100">
            <a:solidFill>
              <a:srgbClr val="11092A"/>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pitchFamily="18" charset="0"/>
              <a:ea typeface="+mn-ea"/>
              <a:cs typeface="+mn-cs"/>
            </a:endParaRPr>
          </a:p>
        </p:txBody>
      </p:sp>
    </p:spTree>
    <p:extLst>
      <p:ext uri="{BB962C8B-B14F-4D97-AF65-F5344CB8AC3E}">
        <p14:creationId xmlns:p14="http://schemas.microsoft.com/office/powerpoint/2010/main" val="7169955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wmf"/><Relationship Id="rId7" Type="http://schemas.openxmlformats.org/officeDocument/2006/relationships/image" Target="../media/image24.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4.xml"/><Relationship Id="rId5" Type="http://schemas.openxmlformats.org/officeDocument/2006/relationships/image" Target="../media/image180.png"/><Relationship Id="rId4" Type="http://schemas.openxmlformats.org/officeDocument/2006/relationships/image" Target="../media/image170.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8.bin"/><Relationship Id="rId7"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568" y="3059761"/>
            <a:ext cx="184666" cy="461665"/>
          </a:xfrm>
          <a:prstGeom prst="rect">
            <a:avLst/>
          </a:prstGeom>
          <a:noFill/>
        </p:spPr>
        <p:txBody>
          <a:bodyPr wrap="none" rtlCol="0">
            <a:spAutoFit/>
          </a:bodyPr>
          <a:lstStyle/>
          <a:p>
            <a:pPr eaLnBrk="0" fontAlgn="base" hangingPunct="0">
              <a:spcBef>
                <a:spcPct val="0"/>
              </a:spcBef>
              <a:spcAft>
                <a:spcPct val="0"/>
              </a:spcAft>
            </a:pPr>
            <a:endParaRPr lang="en-US" sz="2400" dirty="0">
              <a:solidFill>
                <a:prstClr val="black"/>
              </a:solidFill>
              <a:latin typeface="Times" pitchFamily="18" charset="0"/>
            </a:endParaRPr>
          </a:p>
        </p:txBody>
      </p:sp>
      <p:sp>
        <p:nvSpPr>
          <p:cNvPr id="8" name="TextBox 7"/>
          <p:cNvSpPr txBox="1"/>
          <p:nvPr/>
        </p:nvSpPr>
        <p:spPr>
          <a:xfrm>
            <a:off x="3204625" y="500280"/>
            <a:ext cx="5452402" cy="954107"/>
          </a:xfrm>
          <a:prstGeom prst="rect">
            <a:avLst/>
          </a:prstGeom>
          <a:noFill/>
        </p:spPr>
        <p:txBody>
          <a:bodyPr wrap="square" rtlCol="0">
            <a:spAutoFit/>
          </a:bodyPr>
          <a:lstStyle/>
          <a:p>
            <a:pPr algn="ctr"/>
            <a:r>
              <a:rPr lang="en-US" sz="2800" b="1">
                <a:solidFill>
                  <a:srgbClr val="FFFFFF"/>
                </a:solidFill>
                <a:latin typeface="Helvetica"/>
                <a:cs typeface="Helvetica"/>
              </a:rPr>
              <a:t>CIS 9660 </a:t>
            </a:r>
            <a:r>
              <a:rPr lang="en-US" sz="2800" b="1" dirty="0">
                <a:solidFill>
                  <a:srgbClr val="FFFFFF"/>
                </a:solidFill>
                <a:latin typeface="Helvetica"/>
                <a:cs typeface="Helvetica"/>
              </a:rPr>
              <a:t>– Data Mining for Analytics</a:t>
            </a:r>
          </a:p>
        </p:txBody>
      </p:sp>
      <p:sp>
        <p:nvSpPr>
          <p:cNvPr id="9" name="TextBox 8"/>
          <p:cNvSpPr txBox="1"/>
          <p:nvPr/>
        </p:nvSpPr>
        <p:spPr>
          <a:xfrm>
            <a:off x="6347773" y="3059760"/>
            <a:ext cx="3630658" cy="923330"/>
          </a:xfrm>
          <a:prstGeom prst="rect">
            <a:avLst/>
          </a:prstGeom>
          <a:noFill/>
        </p:spPr>
        <p:txBody>
          <a:bodyPr wrap="square" rtlCol="0">
            <a:spAutoFit/>
          </a:bodyPr>
          <a:lstStyle/>
          <a:p>
            <a:r>
              <a:rPr lang="en-US" b="1" dirty="0">
                <a:solidFill>
                  <a:srgbClr val="FFFFFF"/>
                </a:solidFill>
              </a:rPr>
              <a:t>Week 6</a:t>
            </a:r>
            <a:br>
              <a:rPr lang="en-US" b="1" dirty="0">
                <a:solidFill>
                  <a:srgbClr val="FFFFFF"/>
                </a:solidFill>
              </a:rPr>
            </a:br>
            <a:r>
              <a:rPr lang="en-US" b="1" dirty="0">
                <a:solidFill>
                  <a:srgbClr val="FFFFFF"/>
                </a:solidFill>
              </a:rPr>
              <a:t>Naïve Bayes (Classification)</a:t>
            </a:r>
          </a:p>
          <a:p>
            <a:r>
              <a:rPr lang="en-US" b="1" dirty="0">
                <a:solidFill>
                  <a:srgbClr val="FFFFFF"/>
                </a:solidFill>
              </a:rPr>
              <a:t>Performance Evaluation</a:t>
            </a:r>
          </a:p>
        </p:txBody>
      </p:sp>
      <p:sp>
        <p:nvSpPr>
          <p:cNvPr id="10" name="TextBox 9"/>
          <p:cNvSpPr txBox="1"/>
          <p:nvPr/>
        </p:nvSpPr>
        <p:spPr>
          <a:xfrm>
            <a:off x="1889568" y="5361972"/>
            <a:ext cx="3149628" cy="1015663"/>
          </a:xfrm>
          <a:prstGeom prst="rect">
            <a:avLst/>
          </a:prstGeom>
          <a:noFill/>
        </p:spPr>
        <p:txBody>
          <a:bodyPr wrap="square" rtlCol="0">
            <a:spAutoFit/>
          </a:bodyPr>
          <a:lstStyle/>
          <a:p>
            <a:r>
              <a:rPr lang="en-US" sz="2000" b="1" dirty="0"/>
              <a:t>Prof. Arturo Castellanos</a:t>
            </a:r>
          </a:p>
          <a:p>
            <a:r>
              <a:rPr lang="en-US" sz="2000" b="1" dirty="0"/>
              <a:t>CIS Department</a:t>
            </a:r>
            <a:br>
              <a:rPr lang="en-US" sz="2000" b="1" dirty="0"/>
            </a:br>
            <a:r>
              <a:rPr lang="en-US" sz="2000" b="1" dirty="0"/>
              <a:t>Office: VC11-229</a:t>
            </a:r>
          </a:p>
        </p:txBody>
      </p:sp>
    </p:spTree>
    <p:extLst>
      <p:ext uri="{BB962C8B-B14F-4D97-AF65-F5344CB8AC3E}">
        <p14:creationId xmlns:p14="http://schemas.microsoft.com/office/powerpoint/2010/main" val="25998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342900"/>
            <a:fld id="{5F67C0D0-681C-40CC-9980-FC45852423DE}" type="slidenum">
              <a:rPr lang="en-US">
                <a:solidFill>
                  <a:prstClr val="white"/>
                </a:solidFill>
                <a:latin typeface="Calibri"/>
              </a:rPr>
              <a:pPr defTabSz="342900"/>
              <a:t>10</a:t>
            </a:fld>
            <a:endParaRPr lang="en-US" dirty="0">
              <a:solidFill>
                <a:prstClr val="white"/>
              </a:solidFill>
              <a:latin typeface="Calibri"/>
            </a:endParaRPr>
          </a:p>
        </p:txBody>
      </p:sp>
      <p:sp>
        <p:nvSpPr>
          <p:cNvPr id="5" name="Title 1"/>
          <p:cNvSpPr txBox="1">
            <a:spLocks/>
          </p:cNvSpPr>
          <p:nvPr/>
        </p:nvSpPr>
        <p:spPr>
          <a:xfrm>
            <a:off x="3005478" y="1366351"/>
            <a:ext cx="6029325" cy="695325"/>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685800"/>
            <a:r>
              <a:rPr lang="en-US" sz="3300" dirty="0">
                <a:solidFill>
                  <a:prstClr val="black"/>
                </a:solidFill>
                <a:latin typeface="Calibri"/>
              </a:rPr>
              <a:t>Example:</a:t>
            </a:r>
          </a:p>
        </p:txBody>
      </p:sp>
      <p:pic>
        <p:nvPicPr>
          <p:cNvPr id="6" name="Picture 5"/>
          <p:cNvPicPr>
            <a:picLocks noChangeAspect="1"/>
          </p:cNvPicPr>
          <p:nvPr/>
        </p:nvPicPr>
        <p:blipFill>
          <a:blip r:embed="rId3"/>
          <a:stretch>
            <a:fillRect/>
          </a:stretch>
        </p:blipFill>
        <p:spPr>
          <a:xfrm>
            <a:off x="4191000" y="2273850"/>
            <a:ext cx="3810000" cy="1905000"/>
          </a:xfrm>
          <a:prstGeom prst="rect">
            <a:avLst/>
          </a:prstGeom>
        </p:spPr>
      </p:pic>
      <p:sp>
        <p:nvSpPr>
          <p:cNvPr id="7" name="Rectangle 6"/>
          <p:cNvSpPr/>
          <p:nvPr/>
        </p:nvSpPr>
        <p:spPr>
          <a:xfrm>
            <a:off x="4492971" y="4333775"/>
            <a:ext cx="3429000" cy="715581"/>
          </a:xfrm>
          <a:prstGeom prst="rect">
            <a:avLst/>
          </a:prstGeom>
        </p:spPr>
        <p:txBody>
          <a:bodyPr>
            <a:spAutoFit/>
          </a:bodyPr>
          <a:lstStyle/>
          <a:p>
            <a:pPr defTabSz="342900"/>
            <a:r>
              <a:rPr lang="en-US" sz="1350" dirty="0">
                <a:solidFill>
                  <a:prstClr val="black"/>
                </a:solidFill>
                <a:latin typeface="Calibri"/>
              </a:rPr>
              <a:t>The average height for adult men in the United States is about 70 inches, with a standard deviation of around 3 inches. </a:t>
            </a:r>
          </a:p>
        </p:txBody>
      </p:sp>
      <p:pic>
        <p:nvPicPr>
          <p:cNvPr id="8" name="Picture 7"/>
          <p:cNvPicPr>
            <a:picLocks noChangeAspect="1"/>
          </p:cNvPicPr>
          <p:nvPr/>
        </p:nvPicPr>
        <p:blipFill rotWithShape="1">
          <a:blip r:embed="rId4"/>
          <a:srcRect l="22646"/>
          <a:stretch/>
        </p:blipFill>
        <p:spPr>
          <a:xfrm>
            <a:off x="7034636" y="1527561"/>
            <a:ext cx="2250626" cy="1280405"/>
          </a:xfrm>
          <a:prstGeom prst="rect">
            <a:avLst/>
          </a:prstGeom>
        </p:spPr>
      </p:pic>
    </p:spTree>
    <p:extLst>
      <p:ext uri="{BB962C8B-B14F-4D97-AF65-F5344CB8AC3E}">
        <p14:creationId xmlns:p14="http://schemas.microsoft.com/office/powerpoint/2010/main" val="22869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2339025"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Histograms</a:t>
            </a:r>
            <a:endParaRPr/>
          </a:p>
        </p:txBody>
      </p:sp>
      <p:sp>
        <p:nvSpPr>
          <p:cNvPr id="197" name="Google Shape;197;p26"/>
          <p:cNvSpPr txBox="1">
            <a:spLocks noGrp="1"/>
          </p:cNvSpPr>
          <p:nvPr>
            <p:ph type="body" idx="1"/>
          </p:nvPr>
        </p:nvSpPr>
        <p:spPr>
          <a:xfrm>
            <a:off x="1922463" y="2897189"/>
            <a:ext cx="3490912" cy="2128837"/>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SzPts val="2210"/>
              <a:buNone/>
            </a:pPr>
            <a:endParaRPr sz="2000" dirty="0">
              <a:latin typeface="Libre Franklin"/>
              <a:ea typeface="Libre Franklin"/>
              <a:cs typeface="Libre Franklin"/>
              <a:sym typeface="Libre Franklin"/>
            </a:endParaRPr>
          </a:p>
          <a:p>
            <a:pPr marL="0" indent="0">
              <a:lnSpc>
                <a:spcPct val="90000"/>
              </a:lnSpc>
              <a:spcBef>
                <a:spcPts val="580"/>
              </a:spcBef>
              <a:buSzPts val="2210"/>
              <a:buNone/>
            </a:pPr>
            <a:r>
              <a:rPr lang="en-US" sz="2000" dirty="0">
                <a:latin typeface="Libre Franklin"/>
                <a:ea typeface="Libre Franklin"/>
                <a:cs typeface="Libre Franklin"/>
                <a:sym typeface="Libre Franklin"/>
              </a:rPr>
              <a:t>Histogram shows the distribution of the outcome variable (median house value)</a:t>
            </a:r>
            <a:endParaRPr sz="2000" dirty="0"/>
          </a:p>
        </p:txBody>
      </p:sp>
      <p:sp>
        <p:nvSpPr>
          <p:cNvPr id="198" name="Google Shape;198;p26"/>
          <p:cNvSpPr/>
          <p:nvPr/>
        </p:nvSpPr>
        <p:spPr>
          <a:xfrm>
            <a:off x="1846264" y="1911351"/>
            <a:ext cx="3946525" cy="366713"/>
          </a:xfrm>
          <a:prstGeom prst="rect">
            <a:avLst/>
          </a:prstGeom>
          <a:noFill/>
          <a:ln>
            <a:noFill/>
          </a:ln>
        </p:spPr>
        <p:txBody>
          <a:bodyPr spcFirstLastPara="1" wrap="square" lIns="91425" tIns="45700" rIns="91425" bIns="45700" anchor="t" anchorCtr="0">
            <a:noAutofit/>
          </a:bodyPr>
          <a:lstStyle/>
          <a:p>
            <a:pPr>
              <a:buClr>
                <a:schemeClr val="accent1"/>
              </a:buClr>
              <a:buSzPts val="2210"/>
            </a:pPr>
            <a:r>
              <a:rPr lang="en-US" sz="2600">
                <a:solidFill>
                  <a:schemeClr val="dk1"/>
                </a:solidFill>
                <a:latin typeface="Libre Franklin"/>
                <a:ea typeface="Libre Franklin"/>
                <a:cs typeface="Libre Franklin"/>
                <a:sym typeface="Libre Franklin"/>
              </a:rPr>
              <a:t>Boston Housing example:</a:t>
            </a:r>
            <a:endParaRPr/>
          </a:p>
        </p:txBody>
      </p:sp>
      <p:sp>
        <p:nvSpPr>
          <p:cNvPr id="199" name="Google Shape;199;p26"/>
          <p:cNvSpPr txBox="1"/>
          <p:nvPr/>
        </p:nvSpPr>
        <p:spPr>
          <a:xfrm>
            <a:off x="5486400" y="4419600"/>
            <a:ext cx="4280400" cy="738600"/>
          </a:xfrm>
          <a:prstGeom prst="rect">
            <a:avLst/>
          </a:prstGeom>
          <a:noFill/>
          <a:ln>
            <a:noFill/>
          </a:ln>
        </p:spPr>
        <p:txBody>
          <a:bodyPr spcFirstLastPara="1" wrap="square" lIns="91425" tIns="45700" rIns="91425" bIns="45700" anchor="t" anchorCtr="0">
            <a:noAutofit/>
          </a:bodyPr>
          <a:lstStyle/>
          <a:p>
            <a:r>
              <a:rPr lang="en-US" sz="1200" dirty="0">
                <a:solidFill>
                  <a:schemeClr val="dk1"/>
                </a:solidFill>
                <a:latin typeface="Arial"/>
                <a:ea typeface="Arial"/>
                <a:cs typeface="Arial"/>
                <a:sym typeface="Arial"/>
              </a:rPr>
              <a:t>About </a:t>
            </a:r>
            <a:r>
              <a:rPr lang="en-US" sz="1600" dirty="0">
                <a:solidFill>
                  <a:schemeClr val="dk1"/>
                </a:solidFill>
              </a:rPr>
              <a:t>2</a:t>
            </a:r>
            <a:r>
              <a:rPr lang="en-US" sz="1200" dirty="0">
                <a:solidFill>
                  <a:schemeClr val="dk1"/>
                </a:solidFill>
                <a:latin typeface="Arial"/>
                <a:ea typeface="Arial"/>
                <a:cs typeface="Arial"/>
                <a:sym typeface="Arial"/>
              </a:rPr>
              <a:t>0 neighborhoods had a median house value </a:t>
            </a:r>
            <a:r>
              <a:rPr lang="en-US" sz="1600" dirty="0">
                <a:solidFill>
                  <a:schemeClr val="dk1"/>
                </a:solidFill>
              </a:rPr>
              <a:t>in the lowest bin, about $4000K to $9500 </a:t>
            </a:r>
            <a:r>
              <a:rPr lang="en-US" sz="1200" dirty="0">
                <a:solidFill>
                  <a:schemeClr val="dk1"/>
                </a:solidFill>
                <a:latin typeface="Arial"/>
                <a:ea typeface="Arial"/>
                <a:cs typeface="Arial"/>
                <a:sym typeface="Arial"/>
              </a:rPr>
              <a:t>(these data are from mid-20</a:t>
            </a:r>
            <a:r>
              <a:rPr lang="en-US" sz="1200" baseline="30000" dirty="0">
                <a:solidFill>
                  <a:schemeClr val="dk1"/>
                </a:solidFill>
                <a:latin typeface="Arial"/>
                <a:ea typeface="Arial"/>
                <a:cs typeface="Arial"/>
                <a:sym typeface="Arial"/>
              </a:rPr>
              <a:t>th</a:t>
            </a:r>
            <a:r>
              <a:rPr lang="en-US" sz="1200" dirty="0">
                <a:solidFill>
                  <a:schemeClr val="dk1"/>
                </a:solidFill>
                <a:latin typeface="Arial"/>
                <a:ea typeface="Arial"/>
                <a:cs typeface="Arial"/>
                <a:sym typeface="Arial"/>
              </a:rPr>
              <a:t> century)</a:t>
            </a:r>
            <a:endParaRPr sz="1200" dirty="0">
              <a:solidFill>
                <a:schemeClr val="dk1"/>
              </a:solidFill>
              <a:latin typeface="Arial"/>
              <a:ea typeface="Arial"/>
              <a:cs typeface="Arial"/>
              <a:sym typeface="Arial"/>
            </a:endParaRPr>
          </a:p>
        </p:txBody>
      </p:sp>
      <p:sp>
        <p:nvSpPr>
          <p:cNvPr id="200" name="Google Shape;200;p26"/>
          <p:cNvSpPr/>
          <p:nvPr/>
        </p:nvSpPr>
        <p:spPr>
          <a:xfrm>
            <a:off x="2080600" y="5076203"/>
            <a:ext cx="7881600" cy="1092300"/>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1200" dirty="0">
                <a:solidFill>
                  <a:schemeClr val="dk1"/>
                </a:solidFill>
                <a:latin typeface="Courier New"/>
                <a:ea typeface="Courier New"/>
                <a:cs typeface="Courier New"/>
                <a:sym typeface="Courier New"/>
              </a:rPr>
              <a:t>## histogram of MEDV</a:t>
            </a:r>
            <a:endParaRPr sz="1200" dirty="0">
              <a:solidFill>
                <a:schemeClr val="dk1"/>
              </a:solidFill>
              <a:latin typeface="Courier New"/>
              <a:ea typeface="Courier New"/>
              <a:cs typeface="Courier New"/>
              <a:sym typeface="Courier New"/>
            </a:endParaRPr>
          </a:p>
          <a:p>
            <a:pPr>
              <a:buClr>
                <a:schemeClr val="dk1"/>
              </a:buClr>
              <a:buSzPts val="1100"/>
            </a:pPr>
            <a:r>
              <a:rPr lang="en-US" sz="1200" dirty="0">
                <a:solidFill>
                  <a:schemeClr val="dk1"/>
                </a:solidFill>
                <a:latin typeface="Courier New"/>
                <a:ea typeface="Courier New"/>
                <a:cs typeface="Courier New"/>
                <a:sym typeface="Courier New"/>
              </a:rPr>
              <a:t>ax = </a:t>
            </a:r>
            <a:r>
              <a:rPr lang="en-US" sz="1200" dirty="0" err="1">
                <a:solidFill>
                  <a:schemeClr val="dk1"/>
                </a:solidFill>
                <a:latin typeface="Courier New"/>
                <a:ea typeface="Courier New"/>
                <a:cs typeface="Courier New"/>
                <a:sym typeface="Courier New"/>
              </a:rPr>
              <a:t>housing_df.MEDV.hist</a:t>
            </a:r>
            <a:r>
              <a:rPr lang="en-US"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a:buClr>
                <a:schemeClr val="dk1"/>
              </a:buClr>
              <a:buSzPts val="1100"/>
            </a:pPr>
            <a:r>
              <a:rPr lang="en-US" sz="1200" dirty="0" err="1">
                <a:solidFill>
                  <a:schemeClr val="dk1"/>
                </a:solidFill>
                <a:latin typeface="Courier New"/>
                <a:ea typeface="Courier New"/>
                <a:cs typeface="Courier New"/>
                <a:sym typeface="Courier New"/>
              </a:rPr>
              <a:t>ax.set_xlabel</a:t>
            </a:r>
            <a:r>
              <a:rPr lang="en-US" sz="1200" dirty="0">
                <a:solidFill>
                  <a:schemeClr val="dk1"/>
                </a:solidFill>
                <a:latin typeface="Courier New"/>
                <a:ea typeface="Courier New"/>
                <a:cs typeface="Courier New"/>
                <a:sym typeface="Courier New"/>
              </a:rPr>
              <a:t>('MEDV'); </a:t>
            </a:r>
            <a:r>
              <a:rPr lang="en-US" sz="1200" dirty="0" err="1">
                <a:solidFill>
                  <a:schemeClr val="dk1"/>
                </a:solidFill>
                <a:latin typeface="Courier New"/>
                <a:ea typeface="Courier New"/>
                <a:cs typeface="Courier New"/>
                <a:sym typeface="Courier New"/>
              </a:rPr>
              <a:t>ax.set_ylabel</a:t>
            </a:r>
            <a:r>
              <a:rPr lang="en-US" sz="1200" dirty="0">
                <a:solidFill>
                  <a:schemeClr val="dk1"/>
                </a:solidFill>
                <a:latin typeface="Courier New"/>
                <a:ea typeface="Courier New"/>
                <a:cs typeface="Courier New"/>
                <a:sym typeface="Courier New"/>
              </a:rPr>
              <a:t>('count')</a:t>
            </a:r>
            <a:endParaRPr sz="1200" dirty="0">
              <a:solidFill>
                <a:schemeClr val="dk1"/>
              </a:solidFill>
              <a:latin typeface="Courier New"/>
              <a:ea typeface="Courier New"/>
              <a:cs typeface="Courier New"/>
              <a:sym typeface="Courier New"/>
            </a:endParaRPr>
          </a:p>
          <a:p>
            <a:endParaRPr sz="1200" dirty="0">
              <a:solidFill>
                <a:schemeClr val="dk1"/>
              </a:solidFill>
              <a:latin typeface="Courier New"/>
              <a:ea typeface="Courier New"/>
              <a:cs typeface="Courier New"/>
              <a:sym typeface="Courier New"/>
            </a:endParaRPr>
          </a:p>
        </p:txBody>
      </p:sp>
      <p:pic>
        <p:nvPicPr>
          <p:cNvPr id="201" name="Google Shape;201;p26"/>
          <p:cNvPicPr preferRelativeResize="0"/>
          <p:nvPr/>
        </p:nvPicPr>
        <p:blipFill>
          <a:blip r:embed="rId3">
            <a:alphaModFix/>
          </a:blip>
          <a:stretch>
            <a:fillRect/>
          </a:stretch>
        </p:blipFill>
        <p:spPr>
          <a:xfrm>
            <a:off x="5956825" y="1000177"/>
            <a:ext cx="4280450" cy="2955270"/>
          </a:xfrm>
          <a:prstGeom prst="rect">
            <a:avLst/>
          </a:prstGeom>
          <a:noFill/>
          <a:ln>
            <a:noFill/>
          </a:ln>
        </p:spPr>
      </p:pic>
      <p:cxnSp>
        <p:nvCxnSpPr>
          <p:cNvPr id="202" name="Google Shape;202;p26"/>
          <p:cNvCxnSpPr/>
          <p:nvPr/>
        </p:nvCxnSpPr>
        <p:spPr>
          <a:xfrm rot="10800000" flipH="1">
            <a:off x="6801675" y="3772425"/>
            <a:ext cx="19800" cy="5070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81558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7"/>
          <p:cNvPicPr preferRelativeResize="0"/>
          <p:nvPr/>
        </p:nvPicPr>
        <p:blipFill rotWithShape="1">
          <a:blip r:embed="rId3">
            <a:alphaModFix/>
          </a:blip>
          <a:srcRect/>
          <a:stretch/>
        </p:blipFill>
        <p:spPr>
          <a:xfrm>
            <a:off x="2637505" y="1710812"/>
            <a:ext cx="2409825" cy="3343275"/>
          </a:xfrm>
          <a:prstGeom prst="rect">
            <a:avLst/>
          </a:prstGeom>
          <a:noFill/>
          <a:ln>
            <a:noFill/>
          </a:ln>
        </p:spPr>
      </p:pic>
      <p:sp>
        <p:nvSpPr>
          <p:cNvPr id="209" name="Google Shape;209;p27"/>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Box Plot</a:t>
            </a:r>
            <a:endParaRPr/>
          </a:p>
        </p:txBody>
      </p:sp>
      <p:sp>
        <p:nvSpPr>
          <p:cNvPr id="210" name="Google Shape;210;p27"/>
          <p:cNvSpPr txBox="1">
            <a:spLocks noGrp="1"/>
          </p:cNvSpPr>
          <p:nvPr>
            <p:ph type="body" idx="1"/>
          </p:nvPr>
        </p:nvSpPr>
        <p:spPr>
          <a:xfrm>
            <a:off x="6264313" y="1239361"/>
            <a:ext cx="3749700" cy="4572000"/>
          </a:xfrm>
          <a:prstGeom prst="rect">
            <a:avLst/>
          </a:prstGeom>
          <a:noFill/>
          <a:ln>
            <a:noFill/>
          </a:ln>
        </p:spPr>
        <p:txBody>
          <a:bodyPr spcFirstLastPara="1" vert="horz" wrap="square" lIns="91425" tIns="45700" rIns="91425" bIns="45700" rtlCol="0" anchor="t" anchorCtr="0">
            <a:noAutofit/>
          </a:bodyPr>
          <a:lstStyle/>
          <a:p>
            <a:pPr marL="274320" indent="-286385">
              <a:spcBef>
                <a:spcPts val="0"/>
              </a:spcBef>
              <a:buSzPts val="2400"/>
              <a:buFont typeface="Noto Sans Symbols"/>
              <a:buChar char="⚫"/>
            </a:pPr>
            <a:r>
              <a:rPr lang="en-US" sz="2400" dirty="0">
                <a:latin typeface="Libre Franklin"/>
                <a:ea typeface="Libre Franklin"/>
                <a:cs typeface="Libre Franklin"/>
                <a:sym typeface="Libre Franklin"/>
              </a:rPr>
              <a:t>Top outliers defined as those above Q3+1.5(Q3-Q1).</a:t>
            </a:r>
            <a:endParaRPr sz="2400" dirty="0"/>
          </a:p>
          <a:p>
            <a:pPr marL="274320" indent="-286385">
              <a:spcBef>
                <a:spcPts val="580"/>
              </a:spcBef>
              <a:buSzPts val="2400"/>
              <a:buFont typeface="Noto Sans Symbols"/>
              <a:buChar char="⚫"/>
            </a:pPr>
            <a:r>
              <a:rPr lang="en-US" sz="2400" dirty="0">
                <a:latin typeface="Libre Franklin"/>
                <a:ea typeface="Libre Franklin"/>
                <a:cs typeface="Libre Franklin"/>
                <a:sym typeface="Libre Franklin"/>
              </a:rPr>
              <a:t>“max” = maximum of non-outliers</a:t>
            </a:r>
            <a:endParaRPr sz="2400" dirty="0"/>
          </a:p>
          <a:p>
            <a:pPr marL="274320" indent="-286385">
              <a:spcBef>
                <a:spcPts val="580"/>
              </a:spcBef>
              <a:buSzPts val="2400"/>
              <a:buFont typeface="Noto Sans Symbols"/>
              <a:buChar char="⚫"/>
            </a:pPr>
            <a:r>
              <a:rPr lang="en-US" sz="2400" dirty="0">
                <a:latin typeface="Libre Franklin"/>
                <a:ea typeface="Libre Franklin"/>
                <a:cs typeface="Libre Franklin"/>
                <a:sym typeface="Libre Franklin"/>
              </a:rPr>
              <a:t>Analogous definitions for bottom outliers and for “min”</a:t>
            </a:r>
            <a:endParaRPr sz="2400" dirty="0"/>
          </a:p>
          <a:p>
            <a:pPr marL="274320" indent="-286385">
              <a:spcBef>
                <a:spcPts val="580"/>
              </a:spcBef>
              <a:buSzPts val="2400"/>
              <a:buFont typeface="Noto Sans Symbols"/>
              <a:buChar char="⚫"/>
            </a:pPr>
            <a:r>
              <a:rPr lang="en-US" sz="2400" dirty="0">
                <a:latin typeface="Libre Franklin"/>
                <a:ea typeface="Libre Franklin"/>
                <a:cs typeface="Libre Franklin"/>
                <a:sym typeface="Libre Franklin"/>
              </a:rPr>
              <a:t>Details may differ across software</a:t>
            </a:r>
            <a:endParaRPr sz="2400" dirty="0"/>
          </a:p>
          <a:p>
            <a:pPr marL="274320" indent="-133985">
              <a:spcBef>
                <a:spcPts val="580"/>
              </a:spcBef>
              <a:buSzPts val="2210"/>
              <a:buNone/>
            </a:pPr>
            <a:endParaRPr dirty="0">
              <a:latin typeface="Libre Franklin"/>
              <a:ea typeface="Libre Franklin"/>
              <a:cs typeface="Libre Franklin"/>
              <a:sym typeface="Libre Franklin"/>
            </a:endParaRPr>
          </a:p>
          <a:p>
            <a:pPr marL="274320" indent="-133985">
              <a:spcBef>
                <a:spcPts val="580"/>
              </a:spcBef>
              <a:buSzPts val="2210"/>
              <a:buNone/>
            </a:pPr>
            <a:endParaRPr dirty="0">
              <a:latin typeface="Libre Franklin"/>
              <a:ea typeface="Libre Franklin"/>
              <a:cs typeface="Libre Franklin"/>
              <a:sym typeface="Libre Franklin"/>
            </a:endParaRPr>
          </a:p>
        </p:txBody>
      </p:sp>
      <p:sp>
        <p:nvSpPr>
          <p:cNvPr id="211" name="Google Shape;211;p27"/>
          <p:cNvSpPr txBox="1"/>
          <p:nvPr/>
        </p:nvSpPr>
        <p:spPr>
          <a:xfrm>
            <a:off x="5228304" y="3692011"/>
            <a:ext cx="914400" cy="276300"/>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Median</a:t>
            </a:r>
            <a:endParaRPr/>
          </a:p>
        </p:txBody>
      </p:sp>
      <p:sp>
        <p:nvSpPr>
          <p:cNvPr id="212" name="Google Shape;212;p27"/>
          <p:cNvSpPr txBox="1"/>
          <p:nvPr/>
        </p:nvSpPr>
        <p:spPr>
          <a:xfrm>
            <a:off x="5228304" y="4149212"/>
            <a:ext cx="914400" cy="276225"/>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Quartile 1</a:t>
            </a:r>
            <a:endParaRPr/>
          </a:p>
        </p:txBody>
      </p:sp>
      <p:cxnSp>
        <p:nvCxnSpPr>
          <p:cNvPr id="213" name="Google Shape;213;p27"/>
          <p:cNvCxnSpPr>
            <a:endCxn id="211" idx="1"/>
          </p:cNvCxnSpPr>
          <p:nvPr/>
        </p:nvCxnSpPr>
        <p:spPr>
          <a:xfrm rot="10800000" flipH="1">
            <a:off x="4923504" y="3830161"/>
            <a:ext cx="304800" cy="14400"/>
          </a:xfrm>
          <a:prstGeom prst="straightConnector1">
            <a:avLst/>
          </a:prstGeom>
          <a:noFill/>
          <a:ln w="9525" cap="flat" cmpd="sng">
            <a:solidFill>
              <a:srgbClr val="AE350A"/>
            </a:solidFill>
            <a:prstDash val="solid"/>
            <a:round/>
            <a:headEnd type="none" w="sm" len="sm"/>
            <a:tailEnd type="none" w="sm" len="sm"/>
          </a:ln>
        </p:spPr>
      </p:cxnSp>
      <p:cxnSp>
        <p:nvCxnSpPr>
          <p:cNvPr id="214" name="Google Shape;214;p27"/>
          <p:cNvCxnSpPr>
            <a:endCxn id="212" idx="1"/>
          </p:cNvCxnSpPr>
          <p:nvPr/>
        </p:nvCxnSpPr>
        <p:spPr>
          <a:xfrm>
            <a:off x="4923504" y="4073123"/>
            <a:ext cx="304800" cy="214200"/>
          </a:xfrm>
          <a:prstGeom prst="straightConnector1">
            <a:avLst/>
          </a:prstGeom>
          <a:noFill/>
          <a:ln w="9525" cap="flat" cmpd="sng">
            <a:solidFill>
              <a:srgbClr val="AE350A"/>
            </a:solidFill>
            <a:prstDash val="solid"/>
            <a:round/>
            <a:headEnd type="none" w="sm" len="sm"/>
            <a:tailEnd type="none" w="sm" len="sm"/>
          </a:ln>
        </p:spPr>
      </p:cxnSp>
      <p:sp>
        <p:nvSpPr>
          <p:cNvPr id="215" name="Google Shape;215;p27"/>
          <p:cNvSpPr txBox="1"/>
          <p:nvPr/>
        </p:nvSpPr>
        <p:spPr>
          <a:xfrm>
            <a:off x="4999704" y="2882387"/>
            <a:ext cx="609600" cy="276225"/>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“max”</a:t>
            </a:r>
            <a:endParaRPr/>
          </a:p>
        </p:txBody>
      </p:sp>
      <p:sp>
        <p:nvSpPr>
          <p:cNvPr id="216" name="Google Shape;216;p27"/>
          <p:cNvSpPr txBox="1"/>
          <p:nvPr/>
        </p:nvSpPr>
        <p:spPr>
          <a:xfrm>
            <a:off x="4999704" y="4530212"/>
            <a:ext cx="762000" cy="276225"/>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“min”</a:t>
            </a:r>
            <a:endParaRPr/>
          </a:p>
        </p:txBody>
      </p:sp>
      <p:sp>
        <p:nvSpPr>
          <p:cNvPr id="217" name="Google Shape;217;p27"/>
          <p:cNvSpPr txBox="1"/>
          <p:nvPr/>
        </p:nvSpPr>
        <p:spPr>
          <a:xfrm>
            <a:off x="5228304" y="2244211"/>
            <a:ext cx="838200" cy="276300"/>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outliers</a:t>
            </a:r>
            <a:endParaRPr/>
          </a:p>
        </p:txBody>
      </p:sp>
      <p:cxnSp>
        <p:nvCxnSpPr>
          <p:cNvPr id="218" name="Google Shape;218;p27"/>
          <p:cNvCxnSpPr/>
          <p:nvPr/>
        </p:nvCxnSpPr>
        <p:spPr>
          <a:xfrm>
            <a:off x="4771104" y="2396611"/>
            <a:ext cx="381000" cy="1588"/>
          </a:xfrm>
          <a:prstGeom prst="straightConnector1">
            <a:avLst/>
          </a:prstGeom>
          <a:noFill/>
          <a:ln w="9525" cap="flat" cmpd="sng">
            <a:solidFill>
              <a:srgbClr val="AE350A"/>
            </a:solidFill>
            <a:prstDash val="solid"/>
            <a:round/>
            <a:headEnd type="none" w="sm" len="sm"/>
            <a:tailEnd type="none" w="sm" len="sm"/>
          </a:ln>
        </p:spPr>
      </p:cxnSp>
      <p:sp>
        <p:nvSpPr>
          <p:cNvPr id="219" name="Google Shape;219;p27"/>
          <p:cNvSpPr txBox="1"/>
          <p:nvPr/>
        </p:nvSpPr>
        <p:spPr>
          <a:xfrm>
            <a:off x="5217206" y="3387211"/>
            <a:ext cx="1029900" cy="276300"/>
          </a:xfrm>
          <a:prstGeom prst="rect">
            <a:avLst/>
          </a:prstGeom>
          <a:noFill/>
          <a:ln>
            <a:noFill/>
          </a:ln>
        </p:spPr>
        <p:txBody>
          <a:bodyPr spcFirstLastPara="1" wrap="square" lIns="91425" tIns="45700" rIns="91425" bIns="45700" anchor="t" anchorCtr="0">
            <a:noAutofit/>
          </a:bodyPr>
          <a:lstStyle/>
          <a:p>
            <a:r>
              <a:rPr lang="en-US" sz="1200">
                <a:solidFill>
                  <a:schemeClr val="dk1"/>
                </a:solidFill>
                <a:latin typeface="Libre Franklin"/>
                <a:ea typeface="Libre Franklin"/>
                <a:cs typeface="Libre Franklin"/>
                <a:sym typeface="Libre Franklin"/>
              </a:rPr>
              <a:t>Quartile 3</a:t>
            </a:r>
            <a:endParaRPr/>
          </a:p>
        </p:txBody>
      </p:sp>
      <p:cxnSp>
        <p:nvCxnSpPr>
          <p:cNvPr id="220" name="Google Shape;220;p27"/>
          <p:cNvCxnSpPr>
            <a:endCxn id="219" idx="1"/>
          </p:cNvCxnSpPr>
          <p:nvPr/>
        </p:nvCxnSpPr>
        <p:spPr>
          <a:xfrm rot="10800000" flipH="1">
            <a:off x="4847306" y="3525361"/>
            <a:ext cx="369900" cy="90600"/>
          </a:xfrm>
          <a:prstGeom prst="straightConnector1">
            <a:avLst/>
          </a:prstGeom>
          <a:noFill/>
          <a:ln w="9525" cap="flat" cmpd="sng">
            <a:solidFill>
              <a:srgbClr val="AE350A"/>
            </a:solidFill>
            <a:prstDash val="solid"/>
            <a:round/>
            <a:headEnd type="none" w="sm" len="sm"/>
            <a:tailEnd type="none" w="sm" len="sm"/>
          </a:ln>
        </p:spPr>
      </p:cxnSp>
    </p:spTree>
    <p:extLst>
      <p:ext uri="{BB962C8B-B14F-4D97-AF65-F5344CB8AC3E}">
        <p14:creationId xmlns:p14="http://schemas.microsoft.com/office/powerpoint/2010/main" val="285988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568" y="3059761"/>
            <a:ext cx="184666" cy="461665"/>
          </a:xfrm>
          <a:prstGeom prst="rect">
            <a:avLst/>
          </a:prstGeom>
          <a:noFill/>
        </p:spPr>
        <p:txBody>
          <a:bodyPr wrap="none" rtlCol="0">
            <a:spAutoFit/>
          </a:bodyPr>
          <a:lstStyle/>
          <a:p>
            <a:pPr eaLnBrk="0" fontAlgn="base" hangingPunct="0">
              <a:spcBef>
                <a:spcPct val="0"/>
              </a:spcBef>
              <a:spcAft>
                <a:spcPct val="0"/>
              </a:spcAft>
            </a:pPr>
            <a:endParaRPr lang="en-US" sz="2400" dirty="0">
              <a:solidFill>
                <a:prstClr val="black"/>
              </a:solidFill>
              <a:latin typeface="Times" pitchFamily="18" charset="0"/>
            </a:endParaRPr>
          </a:p>
        </p:txBody>
      </p:sp>
      <p:sp>
        <p:nvSpPr>
          <p:cNvPr id="8" name="TextBox 7"/>
          <p:cNvSpPr txBox="1"/>
          <p:nvPr/>
        </p:nvSpPr>
        <p:spPr>
          <a:xfrm>
            <a:off x="3204625" y="664871"/>
            <a:ext cx="5452402" cy="523220"/>
          </a:xfrm>
          <a:prstGeom prst="rect">
            <a:avLst/>
          </a:prstGeom>
          <a:noFill/>
        </p:spPr>
        <p:txBody>
          <a:bodyPr wrap="square" rtlCol="0">
            <a:spAutoFit/>
          </a:bodyPr>
          <a:lstStyle/>
          <a:p>
            <a:pPr algn="ctr"/>
            <a:r>
              <a:rPr lang="en-US" sz="2800" b="1" dirty="0">
                <a:solidFill>
                  <a:srgbClr val="FFFFFF"/>
                </a:solidFill>
                <a:latin typeface="Helvetica"/>
                <a:cs typeface="Helvetica"/>
              </a:rPr>
              <a:t>CIS 9557 – Business Analytics</a:t>
            </a:r>
          </a:p>
        </p:txBody>
      </p:sp>
      <p:sp>
        <p:nvSpPr>
          <p:cNvPr id="9" name="TextBox 8"/>
          <p:cNvSpPr txBox="1"/>
          <p:nvPr/>
        </p:nvSpPr>
        <p:spPr>
          <a:xfrm>
            <a:off x="6347773" y="3123901"/>
            <a:ext cx="3630658" cy="646331"/>
          </a:xfrm>
          <a:prstGeom prst="rect">
            <a:avLst/>
          </a:prstGeom>
          <a:noFill/>
        </p:spPr>
        <p:txBody>
          <a:bodyPr wrap="square" rtlCol="0">
            <a:spAutoFit/>
          </a:bodyPr>
          <a:lstStyle/>
          <a:p>
            <a:r>
              <a:rPr lang="en-US" b="1" dirty="0">
                <a:solidFill>
                  <a:srgbClr val="FFFFFF"/>
                </a:solidFill>
              </a:rPr>
              <a:t>Week 5 </a:t>
            </a:r>
            <a:br>
              <a:rPr lang="en-US" b="1" dirty="0">
                <a:solidFill>
                  <a:srgbClr val="FFFFFF"/>
                </a:solidFill>
              </a:rPr>
            </a:br>
            <a:r>
              <a:rPr lang="en-US" b="1" dirty="0">
                <a:solidFill>
                  <a:srgbClr val="FFFFFF"/>
                </a:solidFill>
              </a:rPr>
              <a:t>Multiple Linear Regression</a:t>
            </a:r>
          </a:p>
        </p:txBody>
      </p:sp>
      <p:sp>
        <p:nvSpPr>
          <p:cNvPr id="10" name="TextBox 9"/>
          <p:cNvSpPr txBox="1"/>
          <p:nvPr/>
        </p:nvSpPr>
        <p:spPr>
          <a:xfrm>
            <a:off x="1889568" y="5361972"/>
            <a:ext cx="3149628" cy="1015663"/>
          </a:xfrm>
          <a:prstGeom prst="rect">
            <a:avLst/>
          </a:prstGeom>
          <a:noFill/>
        </p:spPr>
        <p:txBody>
          <a:bodyPr wrap="square" rtlCol="0">
            <a:spAutoFit/>
          </a:bodyPr>
          <a:lstStyle/>
          <a:p>
            <a:r>
              <a:rPr lang="en-US" sz="2000" b="1" dirty="0"/>
              <a:t>Prof. Arturo Castellanos</a:t>
            </a:r>
          </a:p>
          <a:p>
            <a:r>
              <a:rPr lang="en-US" sz="2000" b="1" dirty="0"/>
              <a:t>CIS Department</a:t>
            </a:r>
            <a:br>
              <a:rPr lang="en-US" sz="2000" b="1" dirty="0"/>
            </a:br>
            <a:r>
              <a:rPr lang="en-US" sz="2000" b="1" dirty="0"/>
              <a:t>Office: VC11-B242</a:t>
            </a:r>
          </a:p>
        </p:txBody>
      </p:sp>
    </p:spTree>
    <p:extLst>
      <p:ext uri="{BB962C8B-B14F-4D97-AF65-F5344CB8AC3E}">
        <p14:creationId xmlns:p14="http://schemas.microsoft.com/office/powerpoint/2010/main" val="170417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
        <p:nvSpPr>
          <p:cNvPr id="8" name="TextBox 7"/>
          <p:cNvSpPr txBox="1"/>
          <p:nvPr/>
        </p:nvSpPr>
        <p:spPr>
          <a:xfrm>
            <a:off x="2132121" y="1675090"/>
            <a:ext cx="4398885" cy="3139321"/>
          </a:xfrm>
          <a:prstGeom prst="rect">
            <a:avLst/>
          </a:prstGeom>
          <a:noFill/>
        </p:spPr>
        <p:txBody>
          <a:bodyPr wrap="square" rtlCol="0">
            <a:spAutoFit/>
          </a:bodyPr>
          <a:lstStyle/>
          <a:p>
            <a:r>
              <a:rPr lang="en-US" dirty="0"/>
              <a:t>The </a:t>
            </a:r>
            <a:r>
              <a:rPr lang="en-US" b="1" dirty="0"/>
              <a:t>actual data points</a:t>
            </a:r>
            <a:r>
              <a:rPr lang="en-US" dirty="0"/>
              <a:t> (</a:t>
            </a:r>
            <a:r>
              <a:rPr lang="en-US" dirty="0" err="1"/>
              <a:t>x,y</a:t>
            </a:r>
            <a:r>
              <a:rPr lang="en-US" dirty="0"/>
              <a:t>) in </a:t>
            </a:r>
            <a:r>
              <a:rPr lang="en-US" dirty="0">
                <a:solidFill>
                  <a:schemeClr val="accent1"/>
                </a:solidFill>
              </a:rPr>
              <a:t>blue</a:t>
            </a:r>
            <a:r>
              <a:rPr lang="en-US" dirty="0"/>
              <a:t>.</a:t>
            </a:r>
            <a:br>
              <a:rPr lang="en-US" dirty="0"/>
            </a:br>
            <a:endParaRPr lang="en-US" dirty="0"/>
          </a:p>
          <a:p>
            <a:r>
              <a:rPr lang="en-US" dirty="0"/>
              <a:t>The</a:t>
            </a:r>
            <a:r>
              <a:rPr lang="en-US" b="1" dirty="0"/>
              <a:t> Regression Line</a:t>
            </a:r>
            <a:r>
              <a:rPr lang="en-US" dirty="0"/>
              <a:t> of the dependent (y) variable based on the independent (x) variable is shown in </a:t>
            </a:r>
            <a:r>
              <a:rPr lang="en-US" b="1" dirty="0"/>
              <a:t>black</a:t>
            </a:r>
            <a:r>
              <a:rPr lang="en-US" dirty="0"/>
              <a:t>.  </a:t>
            </a:r>
            <a:br>
              <a:rPr lang="en-US" dirty="0"/>
            </a:br>
            <a:endParaRPr lang="en-US" dirty="0"/>
          </a:p>
          <a:p>
            <a:r>
              <a:rPr lang="en-US" dirty="0"/>
              <a:t>The </a:t>
            </a:r>
            <a:r>
              <a:rPr lang="en-US" b="1" dirty="0"/>
              <a:t>errors (residuals)</a:t>
            </a:r>
            <a:r>
              <a:rPr lang="en-US" dirty="0"/>
              <a:t> are the vertical distances between the observed values of y and the predictions of the "line of best fit," shown in </a:t>
            </a:r>
            <a:r>
              <a:rPr lang="en-US" dirty="0">
                <a:solidFill>
                  <a:srgbClr val="FF0000"/>
                </a:solidFill>
              </a:rPr>
              <a:t>red</a:t>
            </a:r>
            <a:r>
              <a:rPr lang="en-US" dirty="0"/>
              <a:t>.</a:t>
            </a:r>
          </a:p>
          <a:p>
            <a:endParaRPr lang="en-US" dirty="0"/>
          </a:p>
        </p:txBody>
      </p:sp>
      <p:sp>
        <p:nvSpPr>
          <p:cNvPr id="9" name="TextBox 8"/>
          <p:cNvSpPr txBox="1"/>
          <p:nvPr/>
        </p:nvSpPr>
        <p:spPr>
          <a:xfrm>
            <a:off x="2264114" y="674704"/>
            <a:ext cx="7430610" cy="646331"/>
          </a:xfrm>
          <a:prstGeom prst="rect">
            <a:avLst/>
          </a:prstGeom>
          <a:noFill/>
          <a:ln>
            <a:solidFill>
              <a:schemeClr val="tx1"/>
            </a:solidFill>
          </a:ln>
        </p:spPr>
        <p:txBody>
          <a:bodyPr wrap="square" rtlCol="0">
            <a:spAutoFit/>
          </a:bodyPr>
          <a:lstStyle/>
          <a:p>
            <a:r>
              <a:rPr lang="en-US" dirty="0"/>
              <a:t>The </a:t>
            </a:r>
            <a:r>
              <a:rPr lang="en-US" b="1" dirty="0"/>
              <a:t>goal</a:t>
            </a:r>
            <a:r>
              <a:rPr lang="en-US" dirty="0"/>
              <a:t> is to minimize the errors from the actual data to the regression line.  The least squares line minimizes the sum of the square of the errors.</a:t>
            </a:r>
          </a:p>
        </p:txBody>
      </p:sp>
      <mc:AlternateContent xmlns:mc="http://schemas.openxmlformats.org/markup-compatibility/2006">
        <mc:Choice xmlns:a14="http://schemas.microsoft.com/office/drawing/2010/main" Requires="a14">
          <p:sp>
            <p:nvSpPr>
              <p:cNvPr id="11" name="TextBox 10"/>
              <p:cNvSpPr txBox="1"/>
              <p:nvPr/>
            </p:nvSpPr>
            <p:spPr>
              <a:xfrm>
                <a:off x="2264114" y="4814411"/>
                <a:ext cx="7430610" cy="373115"/>
              </a:xfrm>
              <a:prstGeom prst="rect">
                <a:avLst/>
              </a:prstGeom>
              <a:noFill/>
            </p:spPr>
            <p:txBody>
              <a:bodyPr wrap="square" rtlCol="0">
                <a:spAutoFit/>
              </a:bodyPr>
              <a:lstStyle/>
              <a:p>
                <a:r>
                  <a:rPr lang="en-US" dirty="0"/>
                  <a:t>The best regression is the one that minimizes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r>
                          <a:rPr lang="en-US" i="1">
                            <a:latin typeface="Cambria Math" panose="02040503050406030204" pitchFamily="18" charset="0"/>
                          </a:rPr>
                          <m:t>𝑙𝑙</m:t>
                        </m:r>
                      </m:sub>
                      <m:sup/>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𝑎𝑐𝑡𝑢𝑎𝑙</m:t>
                            </m:r>
                            <m:r>
                              <a:rPr lang="en-US" i="1">
                                <a:latin typeface="Cambria Math" panose="02040503050406030204" pitchFamily="18" charset="0"/>
                              </a:rPr>
                              <m:t> −</m:t>
                            </m:r>
                            <m:r>
                              <a:rPr lang="en-US" i="1">
                                <a:latin typeface="Cambria Math" panose="02040503050406030204" pitchFamily="18" charset="0"/>
                              </a:rPr>
                              <m:t>𝑝𝑟𝑒𝑑𝑖𝑐𝑡𝑒𝑑</m:t>
                            </m:r>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264114" y="4814411"/>
                <a:ext cx="7430610" cy="373115"/>
              </a:xfrm>
              <a:prstGeom prst="rect">
                <a:avLst/>
              </a:prstGeom>
              <a:blipFill>
                <a:blip r:embed="rId2"/>
                <a:stretch>
                  <a:fillRect l="-683" t="-113333" b="-166667"/>
                </a:stretch>
              </a:blipFill>
            </p:spPr>
            <p:txBody>
              <a:bodyPr/>
              <a:lstStyle/>
              <a:p>
                <a:r>
                  <a:rPr lang="es-ES_tradnl">
                    <a:noFill/>
                  </a:rPr>
                  <a:t> </a:t>
                </a:r>
              </a:p>
            </p:txBody>
          </p:sp>
        </mc:Fallback>
      </mc:AlternateContent>
      <p:cxnSp>
        <p:nvCxnSpPr>
          <p:cNvPr id="13" name="Straight Arrow Connector 12"/>
          <p:cNvCxnSpPr/>
          <p:nvPr/>
        </p:nvCxnSpPr>
        <p:spPr>
          <a:xfrm flipV="1">
            <a:off x="7276730" y="5187526"/>
            <a:ext cx="0" cy="13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01523" y="5345197"/>
            <a:ext cx="727969" cy="430887"/>
          </a:xfrm>
          <a:prstGeom prst="rect">
            <a:avLst/>
          </a:prstGeom>
          <a:noFill/>
        </p:spPr>
        <p:txBody>
          <a:bodyPr wrap="square" rtlCol="0">
            <a:spAutoFit/>
          </a:bodyPr>
          <a:lstStyle/>
          <a:p>
            <a:r>
              <a:rPr lang="en-US" sz="1100" dirty="0">
                <a:solidFill>
                  <a:schemeClr val="accent1"/>
                </a:solidFill>
              </a:rPr>
              <a:t>Training</a:t>
            </a:r>
            <a:br>
              <a:rPr lang="en-US" sz="1100" dirty="0">
                <a:solidFill>
                  <a:schemeClr val="accent1"/>
                </a:solidFill>
              </a:rPr>
            </a:br>
            <a:r>
              <a:rPr lang="en-US" sz="1100" dirty="0">
                <a:solidFill>
                  <a:schemeClr val="accent1"/>
                </a:solidFill>
              </a:rPr>
              <a:t>points</a:t>
            </a:r>
          </a:p>
        </p:txBody>
      </p:sp>
      <p:cxnSp>
        <p:nvCxnSpPr>
          <p:cNvPr id="17" name="Straight Arrow Connector 16"/>
          <p:cNvCxnSpPr/>
          <p:nvPr/>
        </p:nvCxnSpPr>
        <p:spPr>
          <a:xfrm flipV="1">
            <a:off x="8547716" y="5191481"/>
            <a:ext cx="0" cy="13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56545" y="5279152"/>
            <a:ext cx="1108230" cy="430887"/>
          </a:xfrm>
          <a:prstGeom prst="rect">
            <a:avLst/>
          </a:prstGeom>
          <a:noFill/>
        </p:spPr>
        <p:txBody>
          <a:bodyPr wrap="square" rtlCol="0">
            <a:spAutoFit/>
          </a:bodyPr>
          <a:lstStyle/>
          <a:p>
            <a:r>
              <a:rPr lang="en-US" sz="1100" dirty="0">
                <a:solidFill>
                  <a:schemeClr val="accent1"/>
                </a:solidFill>
              </a:rPr>
              <a:t>Predictions from regression</a:t>
            </a:r>
          </a:p>
        </p:txBody>
      </p:sp>
      <p:sp>
        <p:nvSpPr>
          <p:cNvPr id="19" name="TextBox 18"/>
          <p:cNvSpPr txBox="1"/>
          <p:nvPr/>
        </p:nvSpPr>
        <p:spPr>
          <a:xfrm>
            <a:off x="8165496" y="5605789"/>
            <a:ext cx="911132" cy="261610"/>
          </a:xfrm>
          <a:prstGeom prst="rect">
            <a:avLst/>
          </a:prstGeom>
          <a:noFill/>
        </p:spPr>
        <p:txBody>
          <a:bodyPr wrap="square" rtlCol="0">
            <a:spAutoFit/>
          </a:bodyPr>
          <a:lstStyle/>
          <a:p>
            <a:r>
              <a:rPr lang="en-US" sz="1100" dirty="0">
                <a:solidFill>
                  <a:schemeClr val="accent1"/>
                </a:solidFill>
              </a:rPr>
              <a:t>y = mx + b</a:t>
            </a:r>
          </a:p>
        </p:txBody>
      </p:sp>
      <p:pic>
        <p:nvPicPr>
          <p:cNvPr id="1030" name="Picture 6" descr="Error Sum of Squ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6" y="1815674"/>
            <a:ext cx="2028825" cy="260985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7532905" y="4435493"/>
            <a:ext cx="2596272" cy="200055"/>
          </a:xfrm>
          <a:prstGeom prst="rect">
            <a:avLst/>
          </a:prstGeom>
          <a:noFill/>
        </p:spPr>
        <p:txBody>
          <a:bodyPr wrap="square" rtlCol="0">
            <a:spAutoFit/>
          </a:bodyPr>
          <a:lstStyle/>
          <a:p>
            <a:r>
              <a:rPr lang="en-US" sz="700" dirty="0">
                <a:solidFill>
                  <a:schemeClr val="bg1">
                    <a:lumMod val="65000"/>
                  </a:schemeClr>
                </a:solidFill>
              </a:rPr>
              <a:t>Source: https://math.tutorvista.com/</a:t>
            </a:r>
          </a:p>
        </p:txBody>
      </p:sp>
    </p:spTree>
    <p:extLst>
      <p:ext uri="{BB962C8B-B14F-4D97-AF65-F5344CB8AC3E}">
        <p14:creationId xmlns:p14="http://schemas.microsoft.com/office/powerpoint/2010/main" val="21401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
        <p:nvSpPr>
          <p:cNvPr id="7" name="TextBox 6"/>
          <p:cNvSpPr txBox="1"/>
          <p:nvPr/>
        </p:nvSpPr>
        <p:spPr>
          <a:xfrm>
            <a:off x="2182527" y="2347798"/>
            <a:ext cx="4162644" cy="400110"/>
          </a:xfrm>
          <a:prstGeom prst="rect">
            <a:avLst/>
          </a:prstGeom>
          <a:noFill/>
        </p:spPr>
        <p:txBody>
          <a:bodyPr wrap="square" rtlCol="0">
            <a:spAutoFit/>
          </a:bodyPr>
          <a:lstStyle/>
          <a:p>
            <a:r>
              <a:rPr lang="en-US" sz="2000" b="1" dirty="0"/>
              <a:t>Potential solution: R-squared</a:t>
            </a:r>
          </a:p>
        </p:txBody>
      </p:sp>
      <p:sp>
        <p:nvSpPr>
          <p:cNvPr id="8" name="TextBox 7"/>
          <p:cNvSpPr txBox="1"/>
          <p:nvPr/>
        </p:nvSpPr>
        <p:spPr>
          <a:xfrm>
            <a:off x="2076668" y="778628"/>
            <a:ext cx="8210333" cy="707886"/>
          </a:xfrm>
          <a:prstGeom prst="rect">
            <a:avLst/>
          </a:prstGeom>
          <a:noFill/>
        </p:spPr>
        <p:txBody>
          <a:bodyPr wrap="square" rtlCol="0">
            <a:spAutoFit/>
          </a:bodyPr>
          <a:lstStyle/>
          <a:p>
            <a:r>
              <a:rPr lang="en-US" sz="2000" dirty="0"/>
              <a:t>One of the drawbacks for using SSE, however, is that it increases as the number of data points increase.</a:t>
            </a:r>
          </a:p>
        </p:txBody>
      </p:sp>
      <p:sp>
        <p:nvSpPr>
          <p:cNvPr id="2" name="TextBox 1"/>
          <p:cNvSpPr txBox="1"/>
          <p:nvPr/>
        </p:nvSpPr>
        <p:spPr>
          <a:xfrm>
            <a:off x="2076668" y="2900380"/>
            <a:ext cx="7725585" cy="1938992"/>
          </a:xfrm>
          <a:prstGeom prst="rect">
            <a:avLst/>
          </a:prstGeom>
          <a:noFill/>
        </p:spPr>
        <p:txBody>
          <a:bodyPr wrap="square" rtlCol="0">
            <a:spAutoFit/>
          </a:bodyPr>
          <a:lstStyle/>
          <a:p>
            <a:r>
              <a:rPr lang="en-US" sz="2000" dirty="0"/>
              <a:t>R</a:t>
            </a:r>
            <a:r>
              <a:rPr lang="en-US" sz="2000" baseline="30000" dirty="0"/>
              <a:t>2</a:t>
            </a:r>
            <a:r>
              <a:rPr lang="en-US" sz="2000" dirty="0"/>
              <a:t> describes the proportion of variance of the dependent variable explained by the regression model. If the regression model is “perfect”, R</a:t>
            </a:r>
            <a:r>
              <a:rPr lang="en-US" sz="2000" baseline="30000" dirty="0"/>
              <a:t>2</a:t>
            </a:r>
            <a:r>
              <a:rPr lang="en-US" sz="2000" dirty="0"/>
              <a:t> is 1. </a:t>
            </a:r>
          </a:p>
          <a:p>
            <a:endParaRPr lang="en-US" sz="2000" dirty="0"/>
          </a:p>
          <a:p>
            <a:r>
              <a:rPr lang="en-US" sz="2000" dirty="0"/>
              <a:t>How much of the change in the output (y) is explained by the change in my input (x).  0 &lt; R</a:t>
            </a:r>
            <a:r>
              <a:rPr lang="en-US" sz="2000" baseline="30000" dirty="0"/>
              <a:t>2 </a:t>
            </a:r>
            <a:r>
              <a:rPr lang="en-US" sz="2000" dirty="0"/>
              <a:t>&lt; 1. Not affected by the number of data points.</a:t>
            </a:r>
          </a:p>
        </p:txBody>
      </p:sp>
      <p:pic>
        <p:nvPicPr>
          <p:cNvPr id="3" name="Picture 2"/>
          <p:cNvPicPr>
            <a:picLocks noChangeAspect="1"/>
          </p:cNvPicPr>
          <p:nvPr/>
        </p:nvPicPr>
        <p:blipFill>
          <a:blip r:embed="rId2"/>
          <a:stretch>
            <a:fillRect/>
          </a:stretch>
        </p:blipFill>
        <p:spPr>
          <a:xfrm>
            <a:off x="4263849" y="1586538"/>
            <a:ext cx="1905000" cy="504825"/>
          </a:xfrm>
          <a:prstGeom prst="rect">
            <a:avLst/>
          </a:prstGeom>
        </p:spPr>
      </p:pic>
    </p:spTree>
    <p:extLst>
      <p:ext uri="{BB962C8B-B14F-4D97-AF65-F5344CB8AC3E}">
        <p14:creationId xmlns:p14="http://schemas.microsoft.com/office/powerpoint/2010/main" val="31450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568" y="3059761"/>
            <a:ext cx="184666" cy="461665"/>
          </a:xfrm>
          <a:prstGeom prst="rect">
            <a:avLst/>
          </a:prstGeom>
          <a:noFill/>
        </p:spPr>
        <p:txBody>
          <a:bodyPr wrap="none" rtlCol="0">
            <a:spAutoFit/>
          </a:bodyPr>
          <a:lstStyle/>
          <a:p>
            <a:pPr eaLnBrk="0" fontAlgn="base" hangingPunct="0">
              <a:spcBef>
                <a:spcPct val="0"/>
              </a:spcBef>
              <a:spcAft>
                <a:spcPct val="0"/>
              </a:spcAft>
            </a:pPr>
            <a:endParaRPr lang="en-US" sz="2400" dirty="0">
              <a:solidFill>
                <a:prstClr val="black"/>
              </a:solidFill>
              <a:latin typeface="Times" pitchFamily="18" charset="0"/>
            </a:endParaRPr>
          </a:p>
        </p:txBody>
      </p:sp>
      <p:sp>
        <p:nvSpPr>
          <p:cNvPr id="8" name="TextBox 7"/>
          <p:cNvSpPr txBox="1"/>
          <p:nvPr/>
        </p:nvSpPr>
        <p:spPr>
          <a:xfrm>
            <a:off x="3204625" y="500280"/>
            <a:ext cx="5452402" cy="954107"/>
          </a:xfrm>
          <a:prstGeom prst="rect">
            <a:avLst/>
          </a:prstGeom>
          <a:noFill/>
        </p:spPr>
        <p:txBody>
          <a:bodyPr wrap="square" rtlCol="0">
            <a:spAutoFit/>
          </a:bodyPr>
          <a:lstStyle/>
          <a:p>
            <a:pPr algn="ctr"/>
            <a:r>
              <a:rPr lang="en-US" sz="2800" b="1">
                <a:solidFill>
                  <a:srgbClr val="FFFFFF"/>
                </a:solidFill>
                <a:latin typeface="Helvetica"/>
                <a:cs typeface="Helvetica"/>
              </a:rPr>
              <a:t>CIS 9660 </a:t>
            </a:r>
            <a:r>
              <a:rPr lang="en-US" sz="2800" b="1" dirty="0">
                <a:solidFill>
                  <a:srgbClr val="FFFFFF"/>
                </a:solidFill>
                <a:latin typeface="Helvetica"/>
                <a:cs typeface="Helvetica"/>
              </a:rPr>
              <a:t>– Data Mining for Analytics</a:t>
            </a:r>
          </a:p>
        </p:txBody>
      </p:sp>
      <p:sp>
        <p:nvSpPr>
          <p:cNvPr id="9" name="TextBox 8"/>
          <p:cNvSpPr txBox="1"/>
          <p:nvPr/>
        </p:nvSpPr>
        <p:spPr>
          <a:xfrm>
            <a:off x="6347773" y="3059760"/>
            <a:ext cx="3630658" cy="923330"/>
          </a:xfrm>
          <a:prstGeom prst="rect">
            <a:avLst/>
          </a:prstGeom>
          <a:noFill/>
        </p:spPr>
        <p:txBody>
          <a:bodyPr wrap="square" rtlCol="0">
            <a:spAutoFit/>
          </a:bodyPr>
          <a:lstStyle/>
          <a:p>
            <a:r>
              <a:rPr lang="en-US" b="1" dirty="0">
                <a:solidFill>
                  <a:srgbClr val="FFFFFF"/>
                </a:solidFill>
              </a:rPr>
              <a:t>Week 6</a:t>
            </a:r>
            <a:br>
              <a:rPr lang="en-US" b="1" dirty="0">
                <a:solidFill>
                  <a:srgbClr val="FFFFFF"/>
                </a:solidFill>
              </a:rPr>
            </a:br>
            <a:r>
              <a:rPr lang="en-US" b="1" dirty="0">
                <a:solidFill>
                  <a:srgbClr val="FFFFFF"/>
                </a:solidFill>
              </a:rPr>
              <a:t>Naïve Bayes (Classification)</a:t>
            </a:r>
          </a:p>
          <a:p>
            <a:r>
              <a:rPr lang="en-US" b="1" dirty="0">
                <a:solidFill>
                  <a:srgbClr val="FFFFFF"/>
                </a:solidFill>
              </a:rPr>
              <a:t>Performance Evaluation</a:t>
            </a:r>
          </a:p>
        </p:txBody>
      </p:sp>
      <p:sp>
        <p:nvSpPr>
          <p:cNvPr id="10" name="TextBox 9"/>
          <p:cNvSpPr txBox="1"/>
          <p:nvPr/>
        </p:nvSpPr>
        <p:spPr>
          <a:xfrm>
            <a:off x="1889568" y="5361972"/>
            <a:ext cx="3149628" cy="1015663"/>
          </a:xfrm>
          <a:prstGeom prst="rect">
            <a:avLst/>
          </a:prstGeom>
          <a:noFill/>
        </p:spPr>
        <p:txBody>
          <a:bodyPr wrap="square" rtlCol="0">
            <a:spAutoFit/>
          </a:bodyPr>
          <a:lstStyle/>
          <a:p>
            <a:r>
              <a:rPr lang="en-US" sz="2000" b="1" dirty="0"/>
              <a:t>Prof. Arturo Castellanos</a:t>
            </a:r>
          </a:p>
          <a:p>
            <a:r>
              <a:rPr lang="en-US" sz="2000" b="1" dirty="0"/>
              <a:t>CIS Department</a:t>
            </a:r>
            <a:br>
              <a:rPr lang="en-US" sz="2000" b="1" dirty="0"/>
            </a:br>
            <a:r>
              <a:rPr lang="en-US" sz="2000" b="1" dirty="0"/>
              <a:t>Office: VC11-229</a:t>
            </a:r>
          </a:p>
        </p:txBody>
      </p:sp>
    </p:spTree>
    <p:extLst>
      <p:ext uri="{BB962C8B-B14F-4D97-AF65-F5344CB8AC3E}">
        <p14:creationId xmlns:p14="http://schemas.microsoft.com/office/powerpoint/2010/main" val="57989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Naïve Bayes: The Basic Idea</a:t>
            </a:r>
            <a:endParaRPr/>
          </a:p>
        </p:txBody>
      </p:sp>
      <p:sp>
        <p:nvSpPr>
          <p:cNvPr id="123" name="Google Shape;123;p15"/>
          <p:cNvSpPr txBox="1">
            <a:spLocks noGrp="1"/>
          </p:cNvSpPr>
          <p:nvPr>
            <p:ph type="body" idx="1"/>
          </p:nvPr>
        </p:nvSpPr>
        <p:spPr>
          <a:xfrm>
            <a:off x="2438400" y="1752600"/>
            <a:ext cx="7772400" cy="4572000"/>
          </a:xfrm>
          <a:prstGeom prst="rect">
            <a:avLst/>
          </a:prstGeom>
          <a:noFill/>
          <a:ln>
            <a:noFill/>
          </a:ln>
        </p:spPr>
        <p:txBody>
          <a:bodyPr spcFirstLastPara="1" vert="horz" wrap="square" lIns="91425" tIns="45700" rIns="91425" bIns="45700" rtlCol="0" anchor="t" anchorCtr="0">
            <a:noAutofit/>
          </a:bodyPr>
          <a:lstStyle/>
          <a:p>
            <a:pPr marL="0" indent="0">
              <a:spcBef>
                <a:spcPts val="0"/>
              </a:spcBef>
              <a:buSzPts val="2210"/>
              <a:buNone/>
            </a:pPr>
            <a:r>
              <a:rPr lang="en-US" sz="2800" dirty="0"/>
              <a:t>For a given new record to be classified, find other records like it (i.e., same values for the predictors)</a:t>
            </a:r>
            <a:endParaRPr sz="2800" dirty="0"/>
          </a:p>
          <a:p>
            <a:pPr marL="273050" indent="-273050">
              <a:spcBef>
                <a:spcPts val="575"/>
              </a:spcBef>
              <a:buSzPts val="2210"/>
              <a:buNone/>
            </a:pPr>
            <a:endParaRPr sz="2800" dirty="0"/>
          </a:p>
          <a:p>
            <a:pPr marL="273050" indent="-273050">
              <a:spcBef>
                <a:spcPts val="575"/>
              </a:spcBef>
              <a:buSzPts val="2210"/>
              <a:buNone/>
            </a:pPr>
            <a:r>
              <a:rPr lang="en-US" sz="2800" dirty="0"/>
              <a:t>What is the prevalent class among those records?</a:t>
            </a:r>
            <a:endParaRPr sz="2800" dirty="0"/>
          </a:p>
          <a:p>
            <a:pPr marL="273050" indent="-273050">
              <a:spcBef>
                <a:spcPts val="575"/>
              </a:spcBef>
              <a:buSzPts val="2210"/>
              <a:buNone/>
            </a:pPr>
            <a:endParaRPr sz="2800" dirty="0"/>
          </a:p>
          <a:p>
            <a:pPr marL="273050" indent="-273050">
              <a:spcBef>
                <a:spcPts val="575"/>
              </a:spcBef>
              <a:buSzPts val="2210"/>
              <a:buNone/>
            </a:pPr>
            <a:r>
              <a:rPr lang="en-US" sz="2800" dirty="0"/>
              <a:t>Assign that class to your new record</a:t>
            </a:r>
            <a:endParaRPr sz="2800" dirty="0"/>
          </a:p>
        </p:txBody>
      </p:sp>
    </p:spTree>
    <p:extLst>
      <p:ext uri="{BB962C8B-B14F-4D97-AF65-F5344CB8AC3E}">
        <p14:creationId xmlns:p14="http://schemas.microsoft.com/office/powerpoint/2010/main" val="309327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Naïve Bayes Calculations</a:t>
            </a:r>
            <a:endParaRPr/>
          </a:p>
        </p:txBody>
      </p:sp>
      <p:sp>
        <p:nvSpPr>
          <p:cNvPr id="177" name="Google Shape;177;p23"/>
          <p:cNvSpPr txBox="1">
            <a:spLocks noGrp="1"/>
          </p:cNvSpPr>
          <p:nvPr>
            <p:ph type="body" idx="1"/>
          </p:nvPr>
        </p:nvSpPr>
        <p:spPr>
          <a:xfrm>
            <a:off x="1905000" y="1600200"/>
            <a:ext cx="8610600" cy="4953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040"/>
              <a:buNone/>
            </a:pPr>
            <a:r>
              <a:rPr lang="en-US" sz="1800" dirty="0"/>
              <a:t>Same goal as before</a:t>
            </a:r>
            <a:endParaRPr sz="2400" dirty="0"/>
          </a:p>
          <a:p>
            <a:pPr marL="273050" indent="-273050">
              <a:spcBef>
                <a:spcPts val="575"/>
              </a:spcBef>
              <a:buSzPts val="2040"/>
              <a:buNone/>
            </a:pPr>
            <a:endParaRPr sz="1800" dirty="0"/>
          </a:p>
          <a:p>
            <a:pPr marL="273050" indent="-273050">
              <a:spcBef>
                <a:spcPts val="575"/>
              </a:spcBef>
              <a:buSzPts val="2040"/>
              <a:buNone/>
            </a:pPr>
            <a:r>
              <a:rPr lang="en-US" sz="1800" dirty="0"/>
              <a:t>Compute 2 quantities:</a:t>
            </a:r>
            <a:endParaRPr sz="2400" dirty="0"/>
          </a:p>
          <a:p>
            <a:pPr marL="547688" lvl="1" indent="-228599">
              <a:spcBef>
                <a:spcPts val="375"/>
              </a:spcBef>
              <a:buSzPts val="2040"/>
              <a:buNone/>
            </a:pPr>
            <a:r>
              <a:rPr lang="en-US" sz="2000" dirty="0"/>
              <a:t>Proportion of “charges = y” among frauds, times proportion of “small” among </a:t>
            </a:r>
            <a:r>
              <a:rPr lang="en-US" sz="2000" u="sng" dirty="0"/>
              <a:t>frauds</a:t>
            </a:r>
            <a:r>
              <a:rPr lang="en-US" sz="2000" dirty="0"/>
              <a:t>, times proportion frauds                  = 3/4 * 1/4 * 4/10 = 0.075</a:t>
            </a:r>
            <a:endParaRPr sz="2000" dirty="0"/>
          </a:p>
          <a:p>
            <a:pPr marL="547688" lvl="1" indent="-228599">
              <a:spcBef>
                <a:spcPts val="375"/>
              </a:spcBef>
              <a:buSzPts val="2040"/>
              <a:buNone/>
            </a:pPr>
            <a:r>
              <a:rPr lang="en-US" sz="2000" dirty="0"/>
              <a:t>Prop “charges = y” among </a:t>
            </a:r>
            <a:r>
              <a:rPr lang="en-US" sz="2000" dirty="0" err="1"/>
              <a:t>truthfuls</a:t>
            </a:r>
            <a:r>
              <a:rPr lang="en-US" sz="2000" dirty="0"/>
              <a:t>, times prop. “small” among </a:t>
            </a:r>
            <a:r>
              <a:rPr lang="en-US" sz="2000" u="sng" dirty="0" err="1"/>
              <a:t>truthfuls</a:t>
            </a:r>
            <a:r>
              <a:rPr lang="en-US" sz="2000" dirty="0"/>
              <a:t>, times prop. </a:t>
            </a:r>
            <a:r>
              <a:rPr lang="en-US" sz="2000" dirty="0" err="1"/>
              <a:t>truthfuls</a:t>
            </a:r>
            <a:r>
              <a:rPr lang="en-US" sz="2000" dirty="0"/>
              <a:t>  = 1/6 * 4/6 * 6/10 = 0.067</a:t>
            </a:r>
            <a:endParaRPr sz="2000" dirty="0"/>
          </a:p>
          <a:p>
            <a:pPr marL="273050" indent="-273050">
              <a:spcBef>
                <a:spcPts val="575"/>
              </a:spcBef>
              <a:buSzPts val="2040"/>
              <a:buNone/>
            </a:pPr>
            <a:endParaRPr sz="1800" dirty="0"/>
          </a:p>
          <a:p>
            <a:pPr marL="273050" indent="-273050">
              <a:spcBef>
                <a:spcPts val="575"/>
              </a:spcBef>
              <a:buSzPts val="2040"/>
              <a:buNone/>
            </a:pPr>
            <a:r>
              <a:rPr lang="en-US" sz="1800" dirty="0"/>
              <a:t>P(fraud | charges, small) = 0.075/(0.075+0.067)</a:t>
            </a:r>
            <a:endParaRPr sz="2400" dirty="0"/>
          </a:p>
          <a:p>
            <a:pPr marL="273050" indent="-273050">
              <a:spcBef>
                <a:spcPts val="575"/>
              </a:spcBef>
              <a:buSzPts val="2040"/>
              <a:buNone/>
            </a:pPr>
            <a:r>
              <a:rPr lang="en-US" sz="1800" dirty="0"/>
              <a:t>         			          = 0.53</a:t>
            </a:r>
            <a:endParaRPr sz="2400" dirty="0"/>
          </a:p>
          <a:p>
            <a:pPr marL="273050" indent="-273050">
              <a:spcBef>
                <a:spcPts val="575"/>
              </a:spcBef>
              <a:buSzPts val="2210"/>
              <a:buNone/>
            </a:pPr>
            <a:endParaRPr sz="2400" dirty="0"/>
          </a:p>
        </p:txBody>
      </p:sp>
    </p:spTree>
    <p:extLst>
      <p:ext uri="{BB962C8B-B14F-4D97-AF65-F5344CB8AC3E}">
        <p14:creationId xmlns:p14="http://schemas.microsoft.com/office/powerpoint/2010/main" val="108339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Alternate Accuracy Measures</a:t>
            </a:r>
            <a:endParaRPr/>
          </a:p>
        </p:txBody>
      </p:sp>
      <p:pic>
        <p:nvPicPr>
          <p:cNvPr id="4" name="Picture 3">
            <a:extLst>
              <a:ext uri="{FF2B5EF4-FFF2-40B4-BE49-F238E27FC236}">
                <a16:creationId xmlns:a16="http://schemas.microsoft.com/office/drawing/2014/main" id="{7A171642-5925-C24F-B299-6E5A68C0DE30}"/>
              </a:ext>
            </a:extLst>
          </p:cNvPr>
          <p:cNvPicPr>
            <a:picLocks noChangeAspect="1"/>
          </p:cNvPicPr>
          <p:nvPr/>
        </p:nvPicPr>
        <p:blipFill>
          <a:blip r:embed="rId3"/>
          <a:stretch>
            <a:fillRect/>
          </a:stretch>
        </p:blipFill>
        <p:spPr>
          <a:xfrm>
            <a:off x="3635209" y="1567278"/>
            <a:ext cx="4921582" cy="1861722"/>
          </a:xfrm>
          <a:prstGeom prst="rect">
            <a:avLst/>
          </a:prstGeom>
        </p:spPr>
      </p:pic>
      <p:graphicFrame>
        <p:nvGraphicFramePr>
          <p:cNvPr id="7" name="Google Shape;296;p38">
            <a:extLst>
              <a:ext uri="{FF2B5EF4-FFF2-40B4-BE49-F238E27FC236}">
                <a16:creationId xmlns:a16="http://schemas.microsoft.com/office/drawing/2014/main" id="{43999DF4-B96B-534C-910A-3F81E566013B}"/>
              </a:ext>
            </a:extLst>
          </p:cNvPr>
          <p:cNvGraphicFramePr/>
          <p:nvPr/>
        </p:nvGraphicFramePr>
        <p:xfrm>
          <a:off x="2817724" y="3578640"/>
          <a:ext cx="6343800" cy="1828680"/>
        </p:xfrm>
        <a:graphic>
          <a:graphicData uri="http://schemas.openxmlformats.org/drawingml/2006/table">
            <a:tbl>
              <a:tblPr>
                <a:noFill/>
              </a:tblPr>
              <a:tblGrid>
                <a:gridCol w="1596075">
                  <a:extLst>
                    <a:ext uri="{9D8B030D-6E8A-4147-A177-3AD203B41FA5}">
                      <a16:colId xmlns:a16="http://schemas.microsoft.com/office/drawing/2014/main" val="20000"/>
                    </a:ext>
                  </a:extLst>
                </a:gridCol>
                <a:gridCol w="1575825">
                  <a:extLst>
                    <a:ext uri="{9D8B030D-6E8A-4147-A177-3AD203B41FA5}">
                      <a16:colId xmlns:a16="http://schemas.microsoft.com/office/drawing/2014/main" val="20001"/>
                    </a:ext>
                  </a:extLst>
                </a:gridCol>
                <a:gridCol w="1585950">
                  <a:extLst>
                    <a:ext uri="{9D8B030D-6E8A-4147-A177-3AD203B41FA5}">
                      <a16:colId xmlns:a16="http://schemas.microsoft.com/office/drawing/2014/main" val="20002"/>
                    </a:ext>
                  </a:extLst>
                </a:gridCol>
                <a:gridCol w="1585950">
                  <a:extLst>
                    <a:ext uri="{9D8B030D-6E8A-4147-A177-3AD203B41FA5}">
                      <a16:colId xmlns:a16="http://schemas.microsoft.com/office/drawing/2014/main" val="20003"/>
                    </a:ext>
                  </a:extLst>
                </a:gridCol>
              </a:tblGrid>
              <a:tr h="381000">
                <a:tc rowSpan="2" gridSpan="2">
                  <a:txBody>
                    <a:bodyPr/>
                    <a:lstStyle/>
                    <a:p>
                      <a:pPr marL="0" lvl="0" indent="0" algn="l" rtl="0">
                        <a:spcBef>
                          <a:spcPts val="0"/>
                        </a:spcBef>
                        <a:spcAft>
                          <a:spcPts val="0"/>
                        </a:spcAft>
                        <a:buNone/>
                      </a:pPr>
                      <a:endParaRPr dirty="0"/>
                    </a:p>
                  </a:txBody>
                  <a:tcPr marL="91425" marR="91425" marT="91425" marB="91425"/>
                </a:tc>
                <a:tc rowSpan="2" hMerge="1">
                  <a:txBody>
                    <a:bodyPr/>
                    <a:lstStyle/>
                    <a:p>
                      <a:endParaRPr lang="en-US"/>
                    </a:p>
                  </a:txBody>
                  <a:tcPr/>
                </a:tc>
                <a:tc gridSpan="2">
                  <a:txBody>
                    <a:bodyPr/>
                    <a:lstStyle/>
                    <a:p>
                      <a:pPr marL="0" lvl="0" indent="0" algn="ctr" rtl="0">
                        <a:spcBef>
                          <a:spcPts val="0"/>
                        </a:spcBef>
                        <a:spcAft>
                          <a:spcPts val="0"/>
                        </a:spcAft>
                        <a:buNone/>
                      </a:pPr>
                      <a:r>
                        <a:rPr lang="en-US"/>
                        <a:t>Actual Class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vMerge="1">
                  <a:txBody>
                    <a:bodyPr/>
                    <a:lstStyle/>
                    <a:p>
                      <a:endParaRPr lang="en-US"/>
                    </a:p>
                  </a:txBody>
                  <a:tcPr/>
                </a:tc>
                <a:tc hMerge="1" vMerge="1">
                  <a:txBody>
                    <a:bodyPr/>
                    <a:lstStyle/>
                    <a:p>
                      <a:endParaRPr lang="en-US"/>
                    </a:p>
                  </a:txBody>
                  <a:tcPr/>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1"/>
                  </a:ext>
                </a:extLst>
              </a:tr>
              <a:tr h="381000">
                <a:tc rowSpan="2">
                  <a:txBody>
                    <a:bodyPr/>
                    <a:lstStyle/>
                    <a:p>
                      <a:pPr marL="0" lvl="0" indent="0" algn="ctr" rtl="0">
                        <a:spcBef>
                          <a:spcPts val="0"/>
                        </a:spcBef>
                        <a:spcAft>
                          <a:spcPts val="0"/>
                        </a:spcAft>
                        <a:buNone/>
                      </a:pPr>
                      <a:r>
                        <a:rPr lang="en-US"/>
                        <a:t>Predicted</a:t>
                      </a:r>
                      <a:endParaRPr/>
                    </a:p>
                    <a:p>
                      <a:pPr marL="0" lvl="0" indent="0" algn="ctr" rtl="0">
                        <a:spcBef>
                          <a:spcPts val="0"/>
                        </a:spcBef>
                        <a:spcAft>
                          <a:spcPts val="0"/>
                        </a:spcAft>
                        <a:buNone/>
                      </a:pPr>
                      <a:r>
                        <a:rPr lang="en-US"/>
                        <a:t>Class</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457200" lvl="0" indent="0" algn="l" rtl="0">
                        <a:spcBef>
                          <a:spcPts val="0"/>
                        </a:spcBef>
                        <a:spcAft>
                          <a:spcPts val="0"/>
                        </a:spcAft>
                        <a:buNone/>
                      </a:pPr>
                      <a:r>
                        <a:rPr lang="en-US"/>
                        <a:t>2689</a:t>
                      </a:r>
                      <a:endParaRPr/>
                    </a:p>
                  </a:txBody>
                  <a:tcPr marL="91425" marR="91425" marT="91425" marB="91425"/>
                </a:tc>
                <a:tc>
                  <a:txBody>
                    <a:bodyPr/>
                    <a:lstStyle/>
                    <a:p>
                      <a:pPr marL="457200" lvl="0" indent="0" algn="l" rtl="0">
                        <a:spcBef>
                          <a:spcPts val="0"/>
                        </a:spcBef>
                        <a:spcAft>
                          <a:spcPts val="0"/>
                        </a:spcAft>
                        <a:buNone/>
                      </a:pPr>
                      <a:r>
                        <a:rPr lang="en-US"/>
                        <a:t>85</a:t>
                      </a:r>
                      <a:endParaRPr/>
                    </a:p>
                  </a:txBody>
                  <a:tcPr marL="91425" marR="91425" marT="91425" marB="91425"/>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457200" lvl="0" indent="0" algn="l" rtl="0">
                        <a:spcBef>
                          <a:spcPts val="0"/>
                        </a:spcBef>
                        <a:spcAft>
                          <a:spcPts val="0"/>
                        </a:spcAft>
                        <a:buNone/>
                      </a:pPr>
                      <a:r>
                        <a:rPr lang="en-US" dirty="0"/>
                        <a:t>25</a:t>
                      </a:r>
                      <a:endParaRPr dirty="0"/>
                    </a:p>
                  </a:txBody>
                  <a:tcPr marL="91425" marR="91425" marT="91425" marB="91425"/>
                </a:tc>
                <a:tc>
                  <a:txBody>
                    <a:bodyPr/>
                    <a:lstStyle/>
                    <a:p>
                      <a:pPr marL="457200" lvl="0" indent="0" algn="l" rtl="0">
                        <a:spcBef>
                          <a:spcPts val="0"/>
                        </a:spcBef>
                        <a:spcAft>
                          <a:spcPts val="0"/>
                        </a:spcAft>
                        <a:buNone/>
                      </a:pPr>
                      <a:r>
                        <a:rPr lang="en-US" dirty="0"/>
                        <a:t>201 (TPs)</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1F0C3BB-BEE1-C444-A5BB-8DA9DCFE6BF7}"/>
              </a:ext>
            </a:extLst>
          </p:cNvPr>
          <p:cNvSpPr txBox="1"/>
          <p:nvPr/>
        </p:nvSpPr>
        <p:spPr>
          <a:xfrm>
            <a:off x="2604924" y="5463592"/>
            <a:ext cx="6895457" cy="369332"/>
          </a:xfrm>
          <a:prstGeom prst="rect">
            <a:avLst/>
          </a:prstGeom>
          <a:noFill/>
        </p:spPr>
        <p:txBody>
          <a:bodyPr wrap="square" rtlCol="0">
            <a:spAutoFit/>
          </a:bodyPr>
          <a:lstStyle/>
          <a:p>
            <a:r>
              <a:rPr lang="en-US" b="1" dirty="0"/>
              <a:t>What would be the Precision, Recall, and f-measure for this model?</a:t>
            </a:r>
          </a:p>
        </p:txBody>
      </p:sp>
    </p:spTree>
    <p:extLst>
      <p:ext uri="{BB962C8B-B14F-4D97-AF65-F5344CB8AC3E}">
        <p14:creationId xmlns:p14="http://schemas.microsoft.com/office/powerpoint/2010/main" val="423942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F405-0A5B-274F-865F-5D0B750786F9}"/>
              </a:ext>
            </a:extLst>
          </p:cNvPr>
          <p:cNvSpPr>
            <a:spLocks noGrp="1"/>
          </p:cNvSpPr>
          <p:nvPr>
            <p:ph type="title"/>
          </p:nvPr>
        </p:nvSpPr>
        <p:spPr/>
        <p:txBody>
          <a:bodyPr/>
          <a:lstStyle/>
          <a:p>
            <a:endParaRPr lang="es-ES_tradnl"/>
          </a:p>
        </p:txBody>
      </p:sp>
      <p:sp>
        <p:nvSpPr>
          <p:cNvPr id="3" name="Content Placeholder 2">
            <a:extLst>
              <a:ext uri="{FF2B5EF4-FFF2-40B4-BE49-F238E27FC236}">
                <a16:creationId xmlns:a16="http://schemas.microsoft.com/office/drawing/2014/main" id="{B0B97A06-BBA5-FC4C-B0F8-9C85A847724D}"/>
              </a:ext>
            </a:extLst>
          </p:cNvPr>
          <p:cNvSpPr>
            <a:spLocks noGrp="1"/>
          </p:cNvSpPr>
          <p:nvPr>
            <p:ph idx="1"/>
          </p:nvPr>
        </p:nvSpPr>
        <p:spPr/>
        <p:txBody>
          <a:bodyPr/>
          <a:lstStyle/>
          <a:p>
            <a:endParaRPr lang="es-ES_tradnl"/>
          </a:p>
        </p:txBody>
      </p:sp>
      <p:sp>
        <p:nvSpPr>
          <p:cNvPr id="4" name="Slide Number Placeholder 3">
            <a:extLst>
              <a:ext uri="{FF2B5EF4-FFF2-40B4-BE49-F238E27FC236}">
                <a16:creationId xmlns:a16="http://schemas.microsoft.com/office/drawing/2014/main" id="{0C2A33C9-D0C0-7843-BF8D-0DEE47BFE2CD}"/>
              </a:ext>
            </a:extLst>
          </p:cNvPr>
          <p:cNvSpPr>
            <a:spLocks noGrp="1"/>
          </p:cNvSpPr>
          <p:nvPr>
            <p:ph type="sldNum" sz="quarter" idx="12"/>
          </p:nvPr>
        </p:nvSpPr>
        <p:spPr/>
        <p:txBody>
          <a:bodyPr/>
          <a:lstStyle/>
          <a:p>
            <a:pPr defTabSz="457200">
              <a:defRPr/>
            </a:pPr>
            <a:fld id="{5F67C0D0-681C-40CC-9980-FC45852423DE}" type="slidenum">
              <a:rPr lang="en-US" smtClean="0">
                <a:solidFill>
                  <a:prstClr val="white"/>
                </a:solidFill>
              </a:rPr>
              <a:pPr defTabSz="457200">
                <a:defRPr/>
              </a:pPr>
              <a:t>2</a:t>
            </a:fld>
            <a:endParaRPr lang="en-US" dirty="0">
              <a:solidFill>
                <a:prstClr val="white"/>
              </a:solidFill>
            </a:endParaRPr>
          </a:p>
        </p:txBody>
      </p:sp>
    </p:spTree>
    <p:extLst>
      <p:ext uri="{BB962C8B-B14F-4D97-AF65-F5344CB8AC3E}">
        <p14:creationId xmlns:p14="http://schemas.microsoft.com/office/powerpoint/2010/main" val="189780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1746525" y="1796075"/>
            <a:ext cx="6008400" cy="3358200"/>
          </a:xfrm>
          <a:prstGeom prst="rect">
            <a:avLst/>
          </a:prstGeom>
          <a:noFill/>
          <a:ln>
            <a:noFill/>
          </a:ln>
        </p:spPr>
        <p:txBody>
          <a:bodyPr spcFirstLastPara="1" vert="horz" wrap="square" lIns="91425" tIns="45700" rIns="91425" bIns="91425" rtlCol="0" anchor="t" anchorCtr="0">
            <a:noAutofit/>
          </a:bodyPr>
          <a:lstStyle/>
          <a:p>
            <a:pPr algn="l">
              <a:spcBef>
                <a:spcPts val="0"/>
              </a:spcBef>
            </a:pPr>
            <a:r>
              <a:rPr lang="en-US" sz="2400" b="1" dirty="0"/>
              <a:t>ROC’s</a:t>
            </a:r>
            <a:r>
              <a:rPr lang="en-US" sz="2400" dirty="0"/>
              <a:t> are one way to measure a model’s effectiveness in separating the “wheat from the chaff”</a:t>
            </a:r>
            <a:endParaRPr sz="2400" dirty="0"/>
          </a:p>
          <a:p>
            <a:pPr algn="l">
              <a:spcBef>
                <a:spcPts val="0"/>
              </a:spcBef>
            </a:pPr>
            <a:endParaRPr sz="2400" dirty="0"/>
          </a:p>
          <a:p>
            <a:pPr algn="l">
              <a:spcBef>
                <a:spcPts val="0"/>
              </a:spcBef>
            </a:pPr>
            <a:r>
              <a:rPr lang="en-US" sz="2400" dirty="0"/>
              <a:t>“</a:t>
            </a:r>
            <a:r>
              <a:rPr lang="en-US" sz="2400" b="1" dirty="0"/>
              <a:t>Lift</a:t>
            </a:r>
            <a:r>
              <a:rPr lang="en-US" sz="2400" dirty="0"/>
              <a:t>” (“</a:t>
            </a:r>
            <a:r>
              <a:rPr lang="en-US" sz="2400" b="1" dirty="0"/>
              <a:t>gains</a:t>
            </a:r>
            <a:r>
              <a:rPr lang="en-US" sz="2400" dirty="0"/>
              <a:t>”) is a similar metric, but measuring “how much does the model improve on random chance in finding the class of interest”</a:t>
            </a:r>
            <a:endParaRPr sz="2400" dirty="0"/>
          </a:p>
          <a:p>
            <a:pPr algn="l">
              <a:spcBef>
                <a:spcPts val="0"/>
              </a:spcBef>
            </a:pPr>
            <a:endParaRPr sz="2400" dirty="0"/>
          </a:p>
        </p:txBody>
      </p:sp>
      <p:pic>
        <p:nvPicPr>
          <p:cNvPr id="382" name="Google Shape;382;p48"/>
          <p:cNvPicPr preferRelativeResize="0"/>
          <p:nvPr/>
        </p:nvPicPr>
        <p:blipFill rotWithShape="1">
          <a:blip r:embed="rId3">
            <a:alphaModFix/>
          </a:blip>
          <a:srcRect/>
          <a:stretch/>
        </p:blipFill>
        <p:spPr>
          <a:xfrm>
            <a:off x="8060350" y="2083026"/>
            <a:ext cx="1524000" cy="2193925"/>
          </a:xfrm>
          <a:prstGeom prst="rect">
            <a:avLst/>
          </a:prstGeom>
          <a:noFill/>
          <a:ln>
            <a:noFill/>
          </a:ln>
        </p:spPr>
      </p:pic>
    </p:spTree>
    <p:extLst>
      <p:ext uri="{BB962C8B-B14F-4D97-AF65-F5344CB8AC3E}">
        <p14:creationId xmlns:p14="http://schemas.microsoft.com/office/powerpoint/2010/main" val="311630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1"/>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Introducing Costs &amp; Benefits</a:t>
            </a:r>
            <a:endParaRPr/>
          </a:p>
        </p:txBody>
      </p:sp>
      <p:sp>
        <p:nvSpPr>
          <p:cNvPr id="479" name="Google Shape;479;p61"/>
          <p:cNvSpPr txBox="1">
            <a:spLocks noGrp="1"/>
          </p:cNvSpPr>
          <p:nvPr>
            <p:ph type="body" idx="1"/>
          </p:nvPr>
        </p:nvSpPr>
        <p:spPr>
          <a:xfrm>
            <a:off x="2438400" y="1447800"/>
            <a:ext cx="7772400" cy="45720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10"/>
              <a:buNone/>
            </a:pPr>
            <a:r>
              <a:rPr lang="en-US" sz="2000" b="1" dirty="0"/>
              <a:t>Suppose:</a:t>
            </a:r>
            <a:endParaRPr sz="2000" dirty="0"/>
          </a:p>
          <a:p>
            <a:pPr>
              <a:spcBef>
                <a:spcPts val="575"/>
              </a:spcBef>
              <a:buSzPts val="2210"/>
            </a:pPr>
            <a:r>
              <a:rPr lang="en-US" sz="2000" dirty="0"/>
              <a:t>Profit from a “1” is $10</a:t>
            </a:r>
            <a:endParaRPr sz="2000" dirty="0"/>
          </a:p>
          <a:p>
            <a:pPr>
              <a:spcBef>
                <a:spcPts val="575"/>
              </a:spcBef>
              <a:buSzPts val="2210"/>
            </a:pPr>
            <a:r>
              <a:rPr lang="en-US" sz="2000" dirty="0"/>
              <a:t>Cost of sending offer is $1</a:t>
            </a:r>
            <a:endParaRPr sz="2000" dirty="0"/>
          </a:p>
          <a:p>
            <a:pPr marL="273050" indent="-273050">
              <a:spcBef>
                <a:spcPts val="575"/>
              </a:spcBef>
              <a:buSzPts val="2210"/>
              <a:buNone/>
            </a:pPr>
            <a:r>
              <a:rPr lang="en-US" sz="2000" b="1" dirty="0"/>
              <a:t>Then:</a:t>
            </a:r>
            <a:endParaRPr sz="2000" dirty="0"/>
          </a:p>
          <a:p>
            <a:pPr>
              <a:spcBef>
                <a:spcPts val="575"/>
              </a:spcBef>
              <a:buSzPts val="2210"/>
            </a:pPr>
            <a:r>
              <a:rPr lang="en-US" sz="2000" dirty="0"/>
              <a:t>Under naïve rule, all are classified as “0”, so no offers are sent: no cost, no profit</a:t>
            </a:r>
            <a:endParaRPr sz="2000" dirty="0"/>
          </a:p>
          <a:p>
            <a:pPr>
              <a:spcBef>
                <a:spcPts val="575"/>
              </a:spcBef>
              <a:buSzPts val="2210"/>
            </a:pPr>
            <a:r>
              <a:rPr lang="en-US" sz="2000" dirty="0"/>
              <a:t>Under DM predictions, 28 offers are sent.</a:t>
            </a:r>
            <a:endParaRPr sz="2000" dirty="0"/>
          </a:p>
          <a:p>
            <a:pPr marL="879475" lvl="2" indent="-285750">
              <a:spcBef>
                <a:spcPts val="375"/>
              </a:spcBef>
              <a:buSzPts val="1700"/>
            </a:pPr>
            <a:r>
              <a:rPr lang="en-US" sz="1600" dirty="0"/>
              <a:t>8 respond with sale of $10 each</a:t>
            </a:r>
            <a:endParaRPr sz="1600" dirty="0"/>
          </a:p>
          <a:p>
            <a:pPr marL="879475" lvl="2" indent="-285750">
              <a:spcBef>
                <a:spcPts val="375"/>
              </a:spcBef>
              <a:buSzPts val="1700"/>
            </a:pPr>
            <a:r>
              <a:rPr lang="en-US" sz="1600" dirty="0"/>
              <a:t>20 fail to respond, cost $1 each</a:t>
            </a:r>
            <a:endParaRPr sz="1600" dirty="0"/>
          </a:p>
          <a:p>
            <a:pPr marL="879475" lvl="2" indent="-285750">
              <a:spcBef>
                <a:spcPts val="375"/>
              </a:spcBef>
              <a:buSzPts val="1700"/>
            </a:pPr>
            <a:r>
              <a:rPr lang="en-US" sz="1600" dirty="0"/>
              <a:t>972 receive nothing (no cost, no profit)</a:t>
            </a:r>
            <a:endParaRPr sz="1600" dirty="0"/>
          </a:p>
          <a:p>
            <a:pPr>
              <a:spcBef>
                <a:spcPts val="575"/>
              </a:spcBef>
              <a:buSzPts val="2210"/>
            </a:pPr>
            <a:r>
              <a:rPr lang="en-US" sz="2000" dirty="0"/>
              <a:t>Net profit = $60</a:t>
            </a:r>
            <a:endParaRPr sz="2000" dirty="0"/>
          </a:p>
        </p:txBody>
      </p:sp>
    </p:spTree>
    <p:extLst>
      <p:ext uri="{BB962C8B-B14F-4D97-AF65-F5344CB8AC3E}">
        <p14:creationId xmlns:p14="http://schemas.microsoft.com/office/powerpoint/2010/main" val="377580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Rules</a:t>
            </a:r>
          </a:p>
        </p:txBody>
      </p:sp>
      <p:sp>
        <p:nvSpPr>
          <p:cNvPr id="3" name="Content Placeholder 2"/>
          <p:cNvSpPr>
            <a:spLocks noGrp="1"/>
          </p:cNvSpPr>
          <p:nvPr>
            <p:ph idx="1"/>
          </p:nvPr>
        </p:nvSpPr>
        <p:spPr/>
        <p:txBody>
          <a:bodyPr>
            <a:normAutofit/>
          </a:bodyPr>
          <a:lstStyle/>
          <a:p>
            <a:r>
              <a:rPr lang="en-US" dirty="0"/>
              <a:t>Goal: Create rules of the form: “if this, then that”</a:t>
            </a:r>
          </a:p>
          <a:p>
            <a:r>
              <a:rPr lang="en-US" dirty="0"/>
              <a:t>Applications:</a:t>
            </a:r>
          </a:p>
          <a:p>
            <a:pPr lvl="1"/>
            <a:r>
              <a:rPr lang="en-US" dirty="0"/>
              <a:t>Product recommendation (Amazon’s “customer’s who bought this also bought X)</a:t>
            </a:r>
          </a:p>
          <a:p>
            <a:pPr lvl="1"/>
            <a:r>
              <a:rPr lang="en-US" dirty="0"/>
              <a:t>Music recommendations (Pandora, Spotify)</a:t>
            </a:r>
          </a:p>
          <a:p>
            <a:pPr lvl="1"/>
            <a:r>
              <a:rPr lang="en-US" dirty="0"/>
              <a:t>Course recommendation (Coursera)</a:t>
            </a:r>
          </a:p>
          <a:p>
            <a:pPr lvl="1"/>
            <a:r>
              <a:rPr lang="en-US" dirty="0"/>
              <a:t>Merchants (Visa)</a:t>
            </a:r>
          </a:p>
        </p:txBody>
      </p:sp>
      <p:sp>
        <p:nvSpPr>
          <p:cNvPr id="4" name="Slide Number Placeholder 3"/>
          <p:cNvSpPr>
            <a:spLocks noGrp="1"/>
          </p:cNvSpPr>
          <p:nvPr>
            <p:ph type="sldNum" sz="quarter" idx="12"/>
          </p:nvPr>
        </p:nvSpPr>
        <p:spPr/>
        <p:txBody>
          <a:bodyPr/>
          <a:lstStyle/>
          <a:p>
            <a:pPr defTabSz="457200"/>
            <a:fld id="{5F67C0D0-681C-40CC-9980-FC45852423DE}" type="slidenum">
              <a:rPr lang="en-US">
                <a:solidFill>
                  <a:prstClr val="white"/>
                </a:solidFill>
                <a:latin typeface="Calibri"/>
              </a:rPr>
              <a:pPr defTabSz="457200"/>
              <a:t>22</a:t>
            </a:fld>
            <a:endParaRPr lang="en-US" dirty="0">
              <a:solidFill>
                <a:prstClr val="white"/>
              </a:solidFill>
              <a:latin typeface="Calibri"/>
            </a:endParaRPr>
          </a:p>
        </p:txBody>
      </p:sp>
    </p:spTree>
    <p:extLst>
      <p:ext uri="{BB962C8B-B14F-4D97-AF65-F5344CB8AC3E}">
        <p14:creationId xmlns:p14="http://schemas.microsoft.com/office/powerpoint/2010/main" val="7162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5" descr="Screen shot of Amazon shopping cart, showing Last Train Home album and recommendations for other items to purchase." title="Amazon shopping cart"/>
          <p:cNvPicPr preferRelativeResize="0"/>
          <p:nvPr/>
        </p:nvPicPr>
        <p:blipFill rotWithShape="1">
          <a:blip r:embed="rId3">
            <a:alphaModFix/>
          </a:blip>
          <a:srcRect/>
          <a:stretch/>
        </p:blipFill>
        <p:spPr>
          <a:xfrm>
            <a:off x="2753138" y="1096001"/>
            <a:ext cx="6281311" cy="4370521"/>
          </a:xfrm>
          <a:prstGeom prst="rect">
            <a:avLst/>
          </a:prstGeom>
          <a:noFill/>
          <a:ln>
            <a:noFill/>
          </a:ln>
        </p:spPr>
      </p:pic>
      <p:sp>
        <p:nvSpPr>
          <p:cNvPr id="122" name="Google Shape;122;p15"/>
          <p:cNvSpPr txBox="1">
            <a:spLocks noGrp="1"/>
          </p:cNvSpPr>
          <p:nvPr>
            <p:ph type="title"/>
          </p:nvPr>
        </p:nvSpPr>
        <p:spPr>
          <a:xfrm>
            <a:off x="2438400" y="274638"/>
            <a:ext cx="7772400" cy="715962"/>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400"/>
              <a:t>Used in many recommender systems</a:t>
            </a:r>
            <a:endParaRPr sz="3400"/>
          </a:p>
        </p:txBody>
      </p:sp>
    </p:spTree>
    <p:extLst>
      <p:ext uri="{BB962C8B-B14F-4D97-AF65-F5344CB8AC3E}">
        <p14:creationId xmlns:p14="http://schemas.microsoft.com/office/powerpoint/2010/main" val="6256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fld id="{5F67C0D0-681C-40CC-9980-FC45852423DE}" type="slidenum">
              <a:rPr lang="en-US">
                <a:solidFill>
                  <a:prstClr val="white"/>
                </a:solidFill>
                <a:latin typeface="Calibri"/>
              </a:rPr>
              <a:pPr defTabSz="457200"/>
              <a:t>24</a:t>
            </a:fld>
            <a:endParaRPr lang="en-US" dirty="0">
              <a:solidFill>
                <a:prstClr val="white"/>
              </a:solidFill>
              <a:latin typeface="Calibri"/>
            </a:endParaRPr>
          </a:p>
        </p:txBody>
      </p:sp>
      <p:pic>
        <p:nvPicPr>
          <p:cNvPr id="7" name="Picture 6"/>
          <p:cNvPicPr>
            <a:picLocks noChangeAspect="1"/>
          </p:cNvPicPr>
          <p:nvPr/>
        </p:nvPicPr>
        <p:blipFill rotWithShape="1">
          <a:blip r:embed="rId2"/>
          <a:srcRect l="1754" r="49716" b="-170"/>
          <a:stretch/>
        </p:blipFill>
        <p:spPr>
          <a:xfrm>
            <a:off x="7631883" y="3073589"/>
            <a:ext cx="2681056" cy="1774673"/>
          </a:xfrm>
          <a:prstGeom prst="rect">
            <a:avLst/>
          </a:prstGeom>
        </p:spPr>
      </p:pic>
      <p:pic>
        <p:nvPicPr>
          <p:cNvPr id="3080" name="Picture 8" descr="Image result for cvs upsell coup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147" y="2506124"/>
            <a:ext cx="2107956" cy="30330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602016" y="2774864"/>
            <a:ext cx="2962275" cy="2495550"/>
          </a:xfrm>
          <a:prstGeom prst="rect">
            <a:avLst/>
          </a:prstGeom>
        </p:spPr>
      </p:pic>
      <p:pic>
        <p:nvPicPr>
          <p:cNvPr id="3082" name="Picture 10" descr="Image result for upselling coup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461" y="378049"/>
            <a:ext cx="6076950"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997693" y="2283050"/>
            <a:ext cx="5974718" cy="200055"/>
          </a:xfrm>
          <a:prstGeom prst="rect">
            <a:avLst/>
          </a:prstGeom>
          <a:noFill/>
        </p:spPr>
        <p:txBody>
          <a:bodyPr wrap="square" rtlCol="0">
            <a:spAutoFit/>
          </a:bodyPr>
          <a:lstStyle/>
          <a:p>
            <a:pPr defTabSz="457200"/>
            <a:r>
              <a:rPr lang="en-US" sz="700" dirty="0">
                <a:solidFill>
                  <a:prstClr val="black"/>
                </a:solidFill>
                <a:latin typeface="Calibri"/>
              </a:rPr>
              <a:t>Source: https://charlesngo.com/ecommerce-upselling-cross-selling-shopify/</a:t>
            </a:r>
          </a:p>
        </p:txBody>
      </p:sp>
    </p:spTree>
    <p:extLst>
      <p:ext uri="{BB962C8B-B14F-4D97-AF65-F5344CB8AC3E}">
        <p14:creationId xmlns:p14="http://schemas.microsoft.com/office/powerpoint/2010/main" val="173874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Terms</a:t>
            </a:r>
            <a:endParaRPr/>
          </a:p>
        </p:txBody>
      </p:sp>
      <p:sp>
        <p:nvSpPr>
          <p:cNvPr id="143" name="Google Shape;143;p18"/>
          <p:cNvSpPr txBox="1">
            <a:spLocks noGrp="1"/>
          </p:cNvSpPr>
          <p:nvPr>
            <p:ph type="body" idx="1"/>
          </p:nvPr>
        </p:nvSpPr>
        <p:spPr>
          <a:xfrm>
            <a:off x="2438400" y="1905000"/>
            <a:ext cx="7772400" cy="4114800"/>
          </a:xfrm>
          <a:prstGeom prst="rect">
            <a:avLst/>
          </a:prstGeom>
          <a:noFill/>
          <a:ln>
            <a:noFill/>
          </a:ln>
        </p:spPr>
        <p:txBody>
          <a:bodyPr spcFirstLastPara="1" vert="horz" wrap="square" lIns="91425" tIns="45700" rIns="91425" bIns="45700" rtlCol="0" anchor="t" anchorCtr="0">
            <a:noAutofit/>
          </a:bodyPr>
          <a:lstStyle/>
          <a:p>
            <a:pPr marL="273050" indent="-273050">
              <a:spcBef>
                <a:spcPts val="0"/>
              </a:spcBef>
              <a:buSzPts val="2210"/>
              <a:buNone/>
            </a:pPr>
            <a:r>
              <a:rPr lang="en-US" sz="2400" dirty="0"/>
              <a:t>“IF” part = </a:t>
            </a:r>
            <a:r>
              <a:rPr lang="en-US" sz="2400" b="1" dirty="0"/>
              <a:t>antecedent</a:t>
            </a:r>
            <a:endParaRPr sz="2400" dirty="0"/>
          </a:p>
          <a:p>
            <a:pPr marL="273050" indent="-273050">
              <a:spcBef>
                <a:spcPts val="575"/>
              </a:spcBef>
              <a:buSzPts val="2210"/>
              <a:buNone/>
            </a:pPr>
            <a:r>
              <a:rPr lang="en-US" sz="2400" dirty="0"/>
              <a:t>“THEN” part = </a:t>
            </a:r>
            <a:r>
              <a:rPr lang="en-US" sz="2400" b="1" dirty="0"/>
              <a:t>consequent</a:t>
            </a:r>
            <a:endParaRPr sz="2400" dirty="0"/>
          </a:p>
          <a:p>
            <a:pPr marL="273050" indent="-132715">
              <a:spcBef>
                <a:spcPts val="575"/>
              </a:spcBef>
              <a:buSzPts val="2210"/>
              <a:buNone/>
            </a:pPr>
            <a:endParaRPr sz="2400" dirty="0"/>
          </a:p>
          <a:p>
            <a:pPr marL="273050" indent="-273050">
              <a:spcBef>
                <a:spcPts val="575"/>
              </a:spcBef>
              <a:buSzPts val="2210"/>
              <a:buNone/>
            </a:pPr>
            <a:r>
              <a:rPr lang="en-US" sz="2400" dirty="0"/>
              <a:t>“Item set” = the items (e.g., products) comprising the antecedent or consequent</a:t>
            </a:r>
            <a:endParaRPr sz="2400" dirty="0"/>
          </a:p>
          <a:p>
            <a:pPr marL="273050" indent="-132715">
              <a:spcBef>
                <a:spcPts val="575"/>
              </a:spcBef>
              <a:buSzPts val="2210"/>
              <a:buNone/>
            </a:pPr>
            <a:endParaRPr sz="2400" dirty="0"/>
          </a:p>
          <a:p>
            <a:pPr>
              <a:spcBef>
                <a:spcPts val="575"/>
              </a:spcBef>
              <a:buSzPts val="2210"/>
            </a:pPr>
            <a:r>
              <a:rPr lang="en-US" sz="2400" dirty="0"/>
              <a:t>Antecedent and consequent are </a:t>
            </a:r>
            <a:r>
              <a:rPr lang="en-US" sz="2400" i="1" dirty="0"/>
              <a:t>disjoint</a:t>
            </a:r>
            <a:r>
              <a:rPr lang="en-US" sz="2400" dirty="0"/>
              <a:t> (i.e., have no items in common)</a:t>
            </a:r>
            <a:endParaRPr sz="2400" dirty="0"/>
          </a:p>
        </p:txBody>
      </p:sp>
    </p:spTree>
    <p:extLst>
      <p:ext uri="{BB962C8B-B14F-4D97-AF65-F5344CB8AC3E}">
        <p14:creationId xmlns:p14="http://schemas.microsoft.com/office/powerpoint/2010/main" val="2204554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153048"/>
            <a:ext cx="8229600" cy="1143000"/>
          </a:xfrm>
        </p:spPr>
        <p:txBody>
          <a:bodyPr/>
          <a:lstStyle/>
          <a:p>
            <a:r>
              <a:rPr lang="en-US" dirty="0"/>
              <a:t>Market Basket Analysis</a:t>
            </a:r>
          </a:p>
        </p:txBody>
      </p:sp>
      <p:pic>
        <p:nvPicPr>
          <p:cNvPr id="50180" name="Picture 4" descr="j0290296"/>
          <p:cNvPicPr>
            <a:picLocks noGrp="1" noChangeAspect="1" noChangeArrowheads="1"/>
          </p:cNvPicPr>
          <p:nvPr>
            <p:ph idx="1"/>
          </p:nvPr>
        </p:nvPicPr>
        <p:blipFill>
          <a:blip r:embed="rId2" cstate="print"/>
          <a:srcRect/>
          <a:stretch>
            <a:fillRect/>
          </a:stretch>
        </p:blipFill>
        <p:spPr>
          <a:xfrm>
            <a:off x="9525001" y="228600"/>
            <a:ext cx="963613" cy="1657350"/>
          </a:xfrm>
          <a:noFill/>
          <a:ln/>
        </p:spPr>
      </p:pic>
      <p:sp>
        <p:nvSpPr>
          <p:cNvPr id="50182" name="Rectangle 6"/>
          <p:cNvSpPr>
            <a:spLocks noGrp="1" noChangeArrowheads="1"/>
          </p:cNvSpPr>
          <p:nvPr>
            <p:ph type="body" idx="4294967295"/>
          </p:nvPr>
        </p:nvSpPr>
        <p:spPr>
          <a:xfrm>
            <a:off x="2057400" y="1371600"/>
            <a:ext cx="7239000" cy="4724400"/>
          </a:xfrm>
        </p:spPr>
        <p:txBody>
          <a:bodyPr/>
          <a:lstStyle/>
          <a:p>
            <a:pPr>
              <a:lnSpc>
                <a:spcPct val="80000"/>
              </a:lnSpc>
            </a:pPr>
            <a:r>
              <a:rPr lang="en-US" sz="2400" dirty="0"/>
              <a:t>Retail – different customers, different baskets, different quantities, different times.</a:t>
            </a:r>
            <a:br>
              <a:rPr lang="en-US" sz="2400" dirty="0"/>
            </a:br>
            <a:endParaRPr lang="en-US" sz="2400" dirty="0"/>
          </a:p>
          <a:p>
            <a:pPr>
              <a:lnSpc>
                <a:spcPct val="80000"/>
              </a:lnSpc>
            </a:pPr>
            <a:r>
              <a:rPr lang="en-US" sz="2400" dirty="0"/>
              <a:t>MBA uses this information to:</a:t>
            </a:r>
          </a:p>
          <a:p>
            <a:pPr lvl="1">
              <a:lnSpc>
                <a:spcPct val="80000"/>
              </a:lnSpc>
            </a:pPr>
            <a:r>
              <a:rPr lang="en-US" sz="2000" dirty="0"/>
              <a:t>Identify who your customers are </a:t>
            </a:r>
          </a:p>
          <a:p>
            <a:pPr lvl="1">
              <a:lnSpc>
                <a:spcPct val="80000"/>
              </a:lnSpc>
            </a:pPr>
            <a:r>
              <a:rPr lang="en-US" sz="2000" dirty="0"/>
              <a:t>Gain insight about merchandise (products):</a:t>
            </a:r>
          </a:p>
          <a:p>
            <a:pPr lvl="2">
              <a:lnSpc>
                <a:spcPct val="80000"/>
              </a:lnSpc>
            </a:pPr>
            <a:r>
              <a:rPr lang="en-US" sz="1800" dirty="0"/>
              <a:t>Fast and slow moving </a:t>
            </a:r>
            <a:r>
              <a:rPr lang="en-US" sz="1800" dirty="0" err="1"/>
              <a:t>prpducts</a:t>
            </a:r>
            <a:endParaRPr lang="en-US" sz="1800" dirty="0"/>
          </a:p>
          <a:p>
            <a:pPr lvl="2">
              <a:lnSpc>
                <a:spcPct val="80000"/>
              </a:lnSpc>
            </a:pPr>
            <a:r>
              <a:rPr lang="en-US" sz="1800" dirty="0"/>
              <a:t>Products which are purchased together</a:t>
            </a:r>
          </a:p>
          <a:p>
            <a:pPr lvl="2">
              <a:lnSpc>
                <a:spcPct val="80000"/>
              </a:lnSpc>
            </a:pPr>
            <a:r>
              <a:rPr lang="en-US" sz="1800" dirty="0"/>
              <a:t>Products which might benefit from promotion</a:t>
            </a:r>
          </a:p>
          <a:p>
            <a:pPr lvl="1">
              <a:lnSpc>
                <a:spcPct val="80000"/>
              </a:lnSpc>
            </a:pPr>
            <a:r>
              <a:rPr lang="en-US" sz="2000" dirty="0"/>
              <a:t>Take action:</a:t>
            </a:r>
          </a:p>
          <a:p>
            <a:pPr lvl="2">
              <a:lnSpc>
                <a:spcPct val="80000"/>
              </a:lnSpc>
            </a:pPr>
            <a:r>
              <a:rPr lang="en-US" sz="1800" dirty="0"/>
              <a:t>Store layouts</a:t>
            </a:r>
          </a:p>
          <a:p>
            <a:pPr lvl="2">
              <a:lnSpc>
                <a:spcPct val="80000"/>
              </a:lnSpc>
            </a:pPr>
            <a:r>
              <a:rPr lang="en-US" sz="1800" dirty="0"/>
              <a:t>Which products to put on specials, promote, coupons…</a:t>
            </a:r>
            <a:br>
              <a:rPr lang="en-US" sz="1800" dirty="0"/>
            </a:br>
            <a:endParaRPr lang="en-US" sz="1800" dirty="0"/>
          </a:p>
          <a:p>
            <a:pPr>
              <a:lnSpc>
                <a:spcPct val="80000"/>
              </a:lnSpc>
            </a:pPr>
            <a:r>
              <a:rPr lang="en-US" sz="2400" dirty="0"/>
              <a:t>Combining all of this with a customer loyalty card it becomes even more valuable</a:t>
            </a:r>
          </a:p>
        </p:txBody>
      </p:sp>
    </p:spTree>
    <p:extLst>
      <p:ext uri="{BB962C8B-B14F-4D97-AF65-F5344CB8AC3E}">
        <p14:creationId xmlns:p14="http://schemas.microsoft.com/office/powerpoint/2010/main" val="185036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153048"/>
            <a:ext cx="8229600" cy="1143000"/>
          </a:xfrm>
        </p:spPr>
        <p:txBody>
          <a:bodyPr/>
          <a:lstStyle/>
          <a:p>
            <a:r>
              <a:rPr lang="en-US" dirty="0"/>
              <a:t>Market Basket Analysis</a:t>
            </a:r>
          </a:p>
        </p:txBody>
      </p:sp>
      <p:pic>
        <p:nvPicPr>
          <p:cNvPr id="50180" name="Picture 4" descr="j0290296"/>
          <p:cNvPicPr>
            <a:picLocks noGrp="1" noChangeAspect="1" noChangeArrowheads="1"/>
          </p:cNvPicPr>
          <p:nvPr>
            <p:ph idx="1"/>
          </p:nvPr>
        </p:nvPicPr>
        <p:blipFill>
          <a:blip r:embed="rId3" cstate="print"/>
          <a:srcRect/>
          <a:stretch>
            <a:fillRect/>
          </a:stretch>
        </p:blipFill>
        <p:spPr>
          <a:xfrm>
            <a:off x="9525001" y="228600"/>
            <a:ext cx="963613" cy="1657350"/>
          </a:xfrm>
          <a:noFill/>
          <a:ln/>
        </p:spPr>
      </p:pic>
      <p:sp>
        <p:nvSpPr>
          <p:cNvPr id="50182" name="Rectangle 6"/>
          <p:cNvSpPr>
            <a:spLocks noGrp="1" noChangeArrowheads="1"/>
          </p:cNvSpPr>
          <p:nvPr>
            <p:ph type="body" idx="4294967295"/>
          </p:nvPr>
        </p:nvSpPr>
        <p:spPr>
          <a:xfrm>
            <a:off x="2057400" y="1371601"/>
            <a:ext cx="7239000" cy="3208281"/>
          </a:xfrm>
        </p:spPr>
        <p:txBody>
          <a:bodyPr>
            <a:normAutofit/>
          </a:bodyPr>
          <a:lstStyle/>
          <a:p>
            <a:pPr>
              <a:lnSpc>
                <a:spcPct val="80000"/>
              </a:lnSpc>
            </a:pPr>
            <a:r>
              <a:rPr lang="en-US" sz="2000" dirty="0"/>
              <a:t>Also known as association rule discovery or affinity analysis.</a:t>
            </a:r>
          </a:p>
          <a:p>
            <a:pPr>
              <a:lnSpc>
                <a:spcPct val="80000"/>
              </a:lnSpc>
            </a:pPr>
            <a:r>
              <a:rPr lang="en-US" sz="2000" dirty="0"/>
              <a:t>The data consists of two variables: a </a:t>
            </a:r>
            <a:r>
              <a:rPr lang="en-US" sz="2000" i="1" dirty="0"/>
              <a:t>transaction </a:t>
            </a:r>
            <a:r>
              <a:rPr lang="en-US" sz="2000" dirty="0"/>
              <a:t>and an </a:t>
            </a:r>
            <a:r>
              <a:rPr lang="en-US" sz="2000" i="1" dirty="0"/>
              <a:t>item.</a:t>
            </a:r>
          </a:p>
          <a:p>
            <a:pPr>
              <a:lnSpc>
                <a:spcPct val="80000"/>
              </a:lnSpc>
            </a:pPr>
            <a:r>
              <a:rPr lang="en-US" sz="2000" dirty="0"/>
              <a:t>For each transaction there are a list of items (e.g. a customer buys 5 items at the supermarket).</a:t>
            </a:r>
          </a:p>
          <a:p>
            <a:pPr>
              <a:lnSpc>
                <a:spcPct val="80000"/>
              </a:lnSpc>
            </a:pPr>
            <a:r>
              <a:rPr lang="en-US" sz="2000" dirty="0"/>
              <a:t>An association rule is a statement of the form A =&gt; B</a:t>
            </a:r>
          </a:p>
          <a:p>
            <a:pPr>
              <a:lnSpc>
                <a:spcPct val="80000"/>
              </a:lnSpc>
            </a:pPr>
            <a:r>
              <a:rPr lang="en-US" sz="2000" dirty="0"/>
              <a:t>The strength of the association is measure by the support and confidence of the rule.</a:t>
            </a:r>
          </a:p>
        </p:txBody>
      </p:sp>
      <p:graphicFrame>
        <p:nvGraphicFramePr>
          <p:cNvPr id="2" name="Object 1"/>
          <p:cNvGraphicFramePr>
            <a:graphicFrameLocks noChangeAspect="1"/>
          </p:cNvGraphicFramePr>
          <p:nvPr/>
        </p:nvGraphicFramePr>
        <p:xfrm>
          <a:off x="6038850" y="3346450"/>
          <a:ext cx="114300" cy="165100"/>
        </p:xfrm>
        <a:graphic>
          <a:graphicData uri="http://schemas.openxmlformats.org/presentationml/2006/ole">
            <mc:AlternateContent xmlns:mc="http://schemas.openxmlformats.org/markup-compatibility/2006">
              <mc:Choice xmlns:v="urn:schemas-microsoft-com:vml" Requires="v">
                <p:oleObj spid="_x0000_s2051" name="Equation" r:id="rId4" imgW="114300" imgH="165100" progId="Equation.3">
                  <p:embed/>
                </p:oleObj>
              </mc:Choice>
              <mc:Fallback>
                <p:oleObj name="Equation" r:id="rId4" imgW="114300" imgH="165100" progId="Equation.3">
                  <p:embed/>
                  <p:pic>
                    <p:nvPicPr>
                      <p:cNvPr id="2" name="Object 1"/>
                      <p:cNvPicPr/>
                      <p:nvPr/>
                    </p:nvPicPr>
                    <p:blipFill>
                      <a:blip r:embed="rId5"/>
                      <a:stretch>
                        <a:fillRect/>
                      </a:stretch>
                    </p:blipFill>
                    <p:spPr>
                      <a:xfrm>
                        <a:off x="6038850" y="3346450"/>
                        <a:ext cx="114300" cy="165100"/>
                      </a:xfrm>
                      <a:prstGeom prst="rect">
                        <a:avLst/>
                      </a:prstGeom>
                    </p:spPr>
                  </p:pic>
                </p:oleObj>
              </mc:Fallback>
            </mc:AlternateContent>
          </a:graphicData>
        </a:graphic>
      </p:graphicFrame>
      <p:pic>
        <p:nvPicPr>
          <p:cNvPr id="3" name="Picture 2"/>
          <p:cNvPicPr>
            <a:picLocks noChangeAspect="1"/>
          </p:cNvPicPr>
          <p:nvPr/>
        </p:nvPicPr>
        <p:blipFill>
          <a:blip r:embed="rId6"/>
          <a:stretch>
            <a:fillRect/>
          </a:stretch>
        </p:blipFill>
        <p:spPr>
          <a:xfrm>
            <a:off x="4102100" y="3225800"/>
            <a:ext cx="3975100" cy="393700"/>
          </a:xfrm>
          <a:prstGeom prst="rect">
            <a:avLst/>
          </a:prstGeom>
        </p:spPr>
      </p:pic>
      <p:pic>
        <p:nvPicPr>
          <p:cNvPr id="5" name="Picture 4"/>
          <p:cNvPicPr>
            <a:picLocks noChangeAspect="1"/>
          </p:cNvPicPr>
          <p:nvPr/>
        </p:nvPicPr>
        <p:blipFill>
          <a:blip r:embed="rId7"/>
          <a:stretch>
            <a:fillRect/>
          </a:stretch>
        </p:blipFill>
        <p:spPr>
          <a:xfrm>
            <a:off x="2440169" y="3806729"/>
            <a:ext cx="3975100" cy="393700"/>
          </a:xfrm>
          <a:prstGeom prst="rect">
            <a:avLst/>
          </a:prstGeom>
        </p:spPr>
      </p:pic>
      <p:pic>
        <p:nvPicPr>
          <p:cNvPr id="6" name="Picture 5"/>
          <p:cNvPicPr>
            <a:picLocks noChangeAspect="1"/>
          </p:cNvPicPr>
          <p:nvPr/>
        </p:nvPicPr>
        <p:blipFill>
          <a:blip r:embed="rId8"/>
          <a:stretch>
            <a:fillRect/>
          </a:stretch>
        </p:blipFill>
        <p:spPr>
          <a:xfrm>
            <a:off x="2440169" y="4806467"/>
            <a:ext cx="4051300" cy="393700"/>
          </a:xfrm>
          <a:prstGeom prst="rect">
            <a:avLst/>
          </a:prstGeom>
        </p:spPr>
      </p:pic>
      <p:sp>
        <p:nvSpPr>
          <p:cNvPr id="7" name="TextBox 6"/>
          <p:cNvSpPr txBox="1"/>
          <p:nvPr/>
        </p:nvSpPr>
        <p:spPr>
          <a:xfrm>
            <a:off x="6955679" y="3619501"/>
            <a:ext cx="2372965" cy="646331"/>
          </a:xfrm>
          <a:prstGeom prst="rect">
            <a:avLst/>
          </a:prstGeom>
          <a:noFill/>
        </p:spPr>
        <p:txBody>
          <a:bodyPr wrap="none" rtlCol="0">
            <a:spAutoFit/>
          </a:bodyPr>
          <a:lstStyle/>
          <a:p>
            <a:pPr defTabSz="457200"/>
            <a:r>
              <a:rPr lang="en-US" i="1" dirty="0">
                <a:solidFill>
                  <a:prstClr val="black"/>
                </a:solidFill>
                <a:latin typeface="Calibri"/>
              </a:rPr>
              <a:t>Support is symmetric:</a:t>
            </a:r>
            <a:br>
              <a:rPr lang="en-US" i="1" dirty="0">
                <a:solidFill>
                  <a:prstClr val="black"/>
                </a:solidFill>
                <a:latin typeface="Calibri"/>
              </a:rPr>
            </a:br>
            <a:r>
              <a:rPr lang="en-US" i="1" dirty="0">
                <a:solidFill>
                  <a:prstClr val="black"/>
                </a:solidFill>
                <a:latin typeface="Calibri"/>
              </a:rPr>
              <a:t>sup(A=&gt;B) = sup(B=&gt;A)</a:t>
            </a:r>
          </a:p>
        </p:txBody>
      </p:sp>
    </p:spTree>
    <p:extLst>
      <p:ext uri="{BB962C8B-B14F-4D97-AF65-F5344CB8AC3E}">
        <p14:creationId xmlns:p14="http://schemas.microsoft.com/office/powerpoint/2010/main" val="10526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Analysis of credit card purchases. </a:t>
            </a:r>
          </a:p>
          <a:p>
            <a:r>
              <a:rPr lang="en-US" dirty="0"/>
              <a:t>Analysis of telephone calling patterns.</a:t>
            </a:r>
          </a:p>
          <a:p>
            <a:r>
              <a:rPr lang="en-US" dirty="0"/>
              <a:t>Identification of fraudulent medical insurance claims</a:t>
            </a:r>
          </a:p>
          <a:p>
            <a:r>
              <a:rPr lang="en-US" dirty="0"/>
              <a:t> Analysis of telecom service purchases.</a:t>
            </a:r>
          </a:p>
        </p:txBody>
      </p:sp>
      <p:sp>
        <p:nvSpPr>
          <p:cNvPr id="4" name="Slide Number Placeholder 3"/>
          <p:cNvSpPr>
            <a:spLocks noGrp="1"/>
          </p:cNvSpPr>
          <p:nvPr>
            <p:ph type="sldNum" sz="quarter" idx="12"/>
          </p:nvPr>
        </p:nvSpPr>
        <p:spPr/>
        <p:txBody>
          <a:bodyPr/>
          <a:lstStyle/>
          <a:p>
            <a:pPr defTabSz="457200"/>
            <a:fld id="{5F67C0D0-681C-40CC-9980-FC45852423DE}" type="slidenum">
              <a:rPr lang="en-US">
                <a:solidFill>
                  <a:prstClr val="white"/>
                </a:solidFill>
                <a:latin typeface="Calibri"/>
              </a:rPr>
              <a:pPr defTabSz="457200"/>
              <a:t>28</a:t>
            </a:fld>
            <a:endParaRPr lang="en-US" dirty="0">
              <a:solidFill>
                <a:prstClr val="white"/>
              </a:solidFill>
              <a:latin typeface="Calibri"/>
            </a:endParaRPr>
          </a:p>
        </p:txBody>
      </p:sp>
    </p:spTree>
    <p:extLst>
      <p:ext uri="{BB962C8B-B14F-4D97-AF65-F5344CB8AC3E}">
        <p14:creationId xmlns:p14="http://schemas.microsoft.com/office/powerpoint/2010/main" val="244256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Questions:</a:t>
            </a:r>
          </a:p>
        </p:txBody>
      </p:sp>
      <p:sp>
        <p:nvSpPr>
          <p:cNvPr id="4" name="Slide Number Placeholder 3"/>
          <p:cNvSpPr>
            <a:spLocks noGrp="1"/>
          </p:cNvSpPr>
          <p:nvPr>
            <p:ph type="sldNum" sz="quarter" idx="12"/>
          </p:nvPr>
        </p:nvSpPr>
        <p:spPr/>
        <p:txBody>
          <a:bodyPr/>
          <a:lstStyle/>
          <a:p>
            <a:pPr defTabSz="457200"/>
            <a:fld id="{5F67C0D0-681C-40CC-9980-FC45852423DE}" type="slidenum">
              <a:rPr lang="en-US">
                <a:solidFill>
                  <a:prstClr val="white"/>
                </a:solidFill>
                <a:latin typeface="Calibri"/>
              </a:rPr>
              <a:pPr defTabSz="457200"/>
              <a:t>29</a:t>
            </a:fld>
            <a:endParaRPr lang="en-US" dirty="0">
              <a:solidFill>
                <a:prstClr val="white"/>
              </a:solidFill>
              <a:latin typeface="Calibri"/>
            </a:endParaRPr>
          </a:p>
        </p:txBody>
      </p:sp>
      <p:sp>
        <p:nvSpPr>
          <p:cNvPr id="5" name="Content Placeholder 4"/>
          <p:cNvSpPr>
            <a:spLocks noGrp="1"/>
          </p:cNvSpPr>
          <p:nvPr>
            <p:ph idx="1"/>
          </p:nvPr>
        </p:nvSpPr>
        <p:spPr>
          <a:xfrm>
            <a:off x="609600" y="1600201"/>
            <a:ext cx="10972800" cy="2751522"/>
          </a:xfrm>
          <a:prstGeom prst="rect">
            <a:avLst/>
          </a:prstGeom>
        </p:spPr>
        <p:txBody>
          <a:bodyPr>
            <a:spAutoFit/>
          </a:bodyPr>
          <a:lstStyle/>
          <a:p>
            <a:r>
              <a:rPr lang="en-US" dirty="0"/>
              <a:t>How many people bought both Product A and Product B?</a:t>
            </a:r>
          </a:p>
          <a:p>
            <a:r>
              <a:rPr lang="en-US" dirty="0"/>
              <a:t>People who purchased Product A also generally buy which other products?</a:t>
            </a:r>
          </a:p>
          <a:p>
            <a:r>
              <a:rPr lang="en-US" dirty="0"/>
              <a:t>Students who enrolled in Course A also frequently enroll in which other courses?</a:t>
            </a:r>
          </a:p>
        </p:txBody>
      </p:sp>
    </p:spTree>
    <p:extLst>
      <p:ext uri="{BB962C8B-B14F-4D97-AF65-F5344CB8AC3E}">
        <p14:creationId xmlns:p14="http://schemas.microsoft.com/office/powerpoint/2010/main" val="415052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en-US"/>
              <a:t>Data Mining Tasks</a:t>
            </a:r>
          </a:p>
        </p:txBody>
      </p:sp>
      <p:sp>
        <p:nvSpPr>
          <p:cNvPr id="35842" name="Rectangle 3"/>
          <p:cNvSpPr>
            <a:spLocks noGrp="1" noChangeArrowheads="1"/>
          </p:cNvSpPr>
          <p:nvPr>
            <p:ph type="body" idx="1"/>
          </p:nvPr>
        </p:nvSpPr>
        <p:spPr>
          <a:xfrm>
            <a:off x="1981200" y="1295400"/>
            <a:ext cx="8178800" cy="4171950"/>
          </a:xfrm>
        </p:spPr>
        <p:txBody>
          <a:bodyPr/>
          <a:lstStyle/>
          <a:p>
            <a:r>
              <a:rPr lang="en-US" altLang="en-US"/>
              <a:t>Prediction Methods</a:t>
            </a:r>
          </a:p>
          <a:p>
            <a:pPr lvl="1"/>
            <a:r>
              <a:rPr lang="en-US" altLang="en-US"/>
              <a:t>Use some variables to predict unknown or future values of other variables.</a:t>
            </a:r>
          </a:p>
          <a:p>
            <a:pPr lvl="2">
              <a:buFont typeface="Wingdings" panose="05000000000000000000" pitchFamily="2" charset="2"/>
              <a:buNone/>
            </a:pPr>
            <a:endParaRPr lang="en-US" altLang="en-US"/>
          </a:p>
          <a:p>
            <a:r>
              <a:rPr lang="en-US" altLang="en-US"/>
              <a:t>Description Methods</a:t>
            </a:r>
          </a:p>
          <a:p>
            <a:pPr lvl="1"/>
            <a:r>
              <a:rPr lang="en-US" altLang="en-US"/>
              <a:t>Find human-interpretable patterns that describe the data.</a:t>
            </a:r>
          </a:p>
          <a:p>
            <a:pPr lvl="2">
              <a:buFont typeface="Wingdings" panose="05000000000000000000" pitchFamily="2" charset="2"/>
              <a:buNone/>
            </a:pPr>
            <a:endParaRPr lang="en-US" altLang="en-US"/>
          </a:p>
        </p:txBody>
      </p:sp>
      <p:sp>
        <p:nvSpPr>
          <p:cNvPr id="35843" name="Text Box 4"/>
          <p:cNvSpPr txBox="1">
            <a:spLocks noChangeArrowheads="1"/>
          </p:cNvSpPr>
          <p:nvPr/>
        </p:nvSpPr>
        <p:spPr bwMode="auto">
          <a:xfrm>
            <a:off x="5334001" y="5973764"/>
            <a:ext cx="5135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457200">
              <a:spcBef>
                <a:spcPct val="0"/>
              </a:spcBef>
              <a:spcAft>
                <a:spcPct val="0"/>
              </a:spcAft>
              <a:buClrTx/>
              <a:buSzTx/>
              <a:buNone/>
              <a:defRPr/>
            </a:pPr>
            <a:r>
              <a:rPr lang="en-US" altLang="en-US" sz="1200">
                <a:solidFill>
                  <a:prstClr val="black"/>
                </a:solidFill>
                <a:latin typeface="Times New Roman" panose="02020603050405020304" pitchFamily="18" charset="0"/>
              </a:rPr>
              <a:t>From [Fayyad, et.al.] Advances in Knowledge Discovery and Data Mining, 1996</a:t>
            </a:r>
          </a:p>
        </p:txBody>
      </p:sp>
      <p:sp>
        <p:nvSpPr>
          <p:cNvPr id="3584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457200">
              <a:spcBef>
                <a:spcPct val="0"/>
              </a:spcBef>
              <a:spcAft>
                <a:spcPct val="0"/>
              </a:spcAft>
              <a:buClrTx/>
              <a:buSzTx/>
              <a:buNone/>
              <a:defRPr/>
            </a:pPr>
            <a:fld id="{6D18786F-62CC-479E-843F-53412E1BD672}" type="slidenum">
              <a:rPr lang="en-US" altLang="en-US" sz="1200">
                <a:solidFill>
                  <a:srgbClr val="898989"/>
                </a:solidFill>
              </a:rPr>
              <a:pPr defTabSz="457200">
                <a:spcBef>
                  <a:spcPct val="0"/>
                </a:spcBef>
                <a:spcAft>
                  <a:spcPct val="0"/>
                </a:spcAft>
                <a:buClrTx/>
                <a:buSzTx/>
                <a:buNone/>
                <a:defRPr/>
              </a:pPr>
              <a:t>3</a:t>
            </a:fld>
            <a:endParaRPr lang="en-US" altLang="en-US" sz="1200">
              <a:solidFill>
                <a:srgbClr val="898989"/>
              </a:solidFill>
            </a:endParaRPr>
          </a:p>
        </p:txBody>
      </p:sp>
    </p:spTree>
    <p:extLst>
      <p:ext uri="{BB962C8B-B14F-4D97-AF65-F5344CB8AC3E}">
        <p14:creationId xmlns:p14="http://schemas.microsoft.com/office/powerpoint/2010/main" val="192181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Examples</a:t>
            </a:r>
          </a:p>
        </p:txBody>
      </p:sp>
      <p:sp>
        <p:nvSpPr>
          <p:cNvPr id="26627" name="Rectangle 3"/>
          <p:cNvSpPr>
            <a:spLocks noGrp="1" noChangeArrowheads="1"/>
          </p:cNvSpPr>
          <p:nvPr>
            <p:ph type="body" idx="1"/>
          </p:nvPr>
        </p:nvSpPr>
        <p:spPr/>
        <p:txBody>
          <a:bodyPr/>
          <a:lstStyle/>
          <a:p>
            <a:r>
              <a:rPr lang="en-US" sz="2800" dirty="0"/>
              <a:t>Rule form:  LHS </a:t>
            </a:r>
            <a:r>
              <a:rPr lang="en-US" sz="2800" dirty="0">
                <a:latin typeface="Symbol" pitchFamily="18" charset="2"/>
              </a:rPr>
              <a:t>®  </a:t>
            </a:r>
            <a:r>
              <a:rPr lang="en-US" sz="2800" dirty="0"/>
              <a:t>RHS</a:t>
            </a:r>
          </a:p>
          <a:p>
            <a:pPr lvl="1"/>
            <a:r>
              <a:rPr lang="en-US" sz="2400" dirty="0"/>
              <a:t>IF a customer buys diapers, THEN they also buy beer</a:t>
            </a:r>
          </a:p>
          <a:p>
            <a:pPr lvl="2"/>
            <a:r>
              <a:rPr lang="en-US" sz="2000" b="1" i="1" dirty="0">
                <a:solidFill>
                  <a:srgbClr val="FF0000"/>
                </a:solidFill>
              </a:rPr>
              <a:t>diapers </a:t>
            </a:r>
            <a:r>
              <a:rPr lang="en-US" sz="2000" b="1" i="1" dirty="0">
                <a:solidFill>
                  <a:srgbClr val="FF0000"/>
                </a:solidFill>
                <a:latin typeface="Symbol" pitchFamily="18" charset="2"/>
              </a:rPr>
              <a:t>® </a:t>
            </a:r>
            <a:r>
              <a:rPr lang="en-US" sz="2000" b="1" i="1" dirty="0">
                <a:solidFill>
                  <a:srgbClr val="FF0000"/>
                </a:solidFill>
              </a:rPr>
              <a:t> beer</a:t>
            </a:r>
          </a:p>
          <a:p>
            <a:pPr lvl="1">
              <a:spcBef>
                <a:spcPct val="50000"/>
              </a:spcBef>
            </a:pPr>
            <a:r>
              <a:rPr lang="en-US" sz="2400" dirty="0"/>
              <a:t>“Transactions that purchase bread and butter also purchase milk”</a:t>
            </a:r>
          </a:p>
          <a:p>
            <a:pPr lvl="2">
              <a:spcBef>
                <a:spcPct val="50000"/>
              </a:spcBef>
            </a:pPr>
            <a:r>
              <a:rPr lang="en-US" sz="2000" b="1" i="1" dirty="0">
                <a:solidFill>
                  <a:srgbClr val="FF0000"/>
                </a:solidFill>
              </a:rPr>
              <a:t>bread </a:t>
            </a:r>
            <a:r>
              <a:rPr lang="en-US" sz="2000" b="1" i="1" dirty="0">
                <a:solidFill>
                  <a:srgbClr val="FF0000"/>
                </a:solidFill>
                <a:sym typeface="Symbol" pitchFamily="18" charset="2"/>
              </a:rPr>
              <a:t> butter </a:t>
            </a:r>
            <a:r>
              <a:rPr lang="en-US" sz="2000" b="1" i="1" dirty="0">
                <a:solidFill>
                  <a:srgbClr val="FF0000"/>
                </a:solidFill>
                <a:sym typeface="Wingdings" pitchFamily="2" charset="2"/>
              </a:rPr>
              <a:t> milk</a:t>
            </a:r>
          </a:p>
          <a:p>
            <a:pPr lvl="1"/>
            <a:r>
              <a:rPr lang="en-US" sz="2400" dirty="0"/>
              <a:t>Customers who purchase maintenance agreements are very likely to purchase large appliances </a:t>
            </a:r>
          </a:p>
          <a:p>
            <a:endParaRPr lang="en-US" sz="2800" dirty="0"/>
          </a:p>
        </p:txBody>
      </p:sp>
    </p:spTree>
    <p:extLst>
      <p:ext uri="{BB962C8B-B14F-4D97-AF65-F5344CB8AC3E}">
        <p14:creationId xmlns:p14="http://schemas.microsoft.com/office/powerpoint/2010/main" val="45126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92500" lnSpcReduction="20000"/>
          </a:bodyPr>
          <a:lstStyle/>
          <a:p>
            <a:r>
              <a:rPr lang="en-US" b="1" i="1" dirty="0"/>
              <a:t>Support</a:t>
            </a:r>
            <a:r>
              <a:rPr lang="en-US" dirty="0"/>
              <a:t> of A </a:t>
            </a:r>
            <a:r>
              <a:rPr lang="en-US" dirty="0">
                <a:sym typeface="Symbol"/>
              </a:rPr>
              <a:t></a:t>
            </a:r>
            <a:r>
              <a:rPr lang="en-US" dirty="0"/>
              <a:t> B is the probability that a customer has both A and B.</a:t>
            </a:r>
          </a:p>
          <a:p>
            <a:r>
              <a:rPr lang="en-US" b="1" i="1" dirty="0"/>
              <a:t>Confidence</a:t>
            </a:r>
            <a:r>
              <a:rPr lang="en-US" dirty="0"/>
              <a:t> of A </a:t>
            </a:r>
            <a:r>
              <a:rPr lang="en-US" dirty="0">
                <a:sym typeface="Symbol"/>
              </a:rPr>
              <a:t></a:t>
            </a:r>
            <a:r>
              <a:rPr lang="en-US" dirty="0"/>
              <a:t> B is the probability that a customer has B given that the customer has A.</a:t>
            </a:r>
          </a:p>
          <a:p>
            <a:r>
              <a:rPr lang="en-US" b="1" i="1" dirty="0"/>
              <a:t>Expected Confidence</a:t>
            </a:r>
            <a:r>
              <a:rPr lang="en-US" dirty="0"/>
              <a:t> of A </a:t>
            </a:r>
            <a:r>
              <a:rPr lang="en-US" dirty="0">
                <a:sym typeface="Symbol"/>
              </a:rPr>
              <a:t></a:t>
            </a:r>
            <a:r>
              <a:rPr lang="en-US" dirty="0"/>
              <a:t> B is the probability that a customer has B.</a:t>
            </a:r>
          </a:p>
          <a:p>
            <a:r>
              <a:rPr lang="en-US" b="1" i="1" dirty="0"/>
              <a:t>Lift</a:t>
            </a:r>
            <a:r>
              <a:rPr lang="en-US" dirty="0"/>
              <a:t> of A </a:t>
            </a:r>
            <a:r>
              <a:rPr lang="en-US" dirty="0">
                <a:sym typeface="Symbol"/>
              </a:rPr>
              <a:t></a:t>
            </a:r>
            <a:r>
              <a:rPr lang="en-US" dirty="0"/>
              <a:t> B is a measure of the strength of the association. If Lift=2 for the rule A=&gt;B, then a customer having A is twice as likely to have B than a customer chosen at random. Lift is the confidence divided by the expected confidence.</a:t>
            </a:r>
          </a:p>
          <a:p>
            <a:endParaRPr lang="en-US" dirty="0"/>
          </a:p>
        </p:txBody>
      </p:sp>
    </p:spTree>
    <p:extLst>
      <p:ext uri="{BB962C8B-B14F-4D97-AF65-F5344CB8AC3E}">
        <p14:creationId xmlns:p14="http://schemas.microsoft.com/office/powerpoint/2010/main" val="2343003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fld id="{5F67C0D0-681C-40CC-9980-FC45852423DE}" type="slidenum">
              <a:rPr lang="en-US">
                <a:solidFill>
                  <a:prstClr val="white"/>
                </a:solidFill>
                <a:latin typeface="Calibri"/>
              </a:rPr>
              <a:pPr defTabSz="457200"/>
              <a:t>32</a:t>
            </a:fld>
            <a:endParaRPr lang="en-US"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3791768" y="1905160"/>
            <a:ext cx="3975100" cy="393700"/>
          </a:xfrm>
          <a:prstGeom prst="rect">
            <a:avLst/>
          </a:prstGeom>
        </p:spPr>
      </p:pic>
      <p:pic>
        <p:nvPicPr>
          <p:cNvPr id="6" name="Picture 5"/>
          <p:cNvPicPr>
            <a:picLocks noChangeAspect="1"/>
          </p:cNvPicPr>
          <p:nvPr/>
        </p:nvPicPr>
        <p:blipFill>
          <a:blip r:embed="rId3"/>
          <a:stretch>
            <a:fillRect/>
          </a:stretch>
        </p:blipFill>
        <p:spPr>
          <a:xfrm>
            <a:off x="3791768" y="2647764"/>
            <a:ext cx="4051300" cy="3937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791769" y="3836263"/>
                <a:ext cx="2490105" cy="383438"/>
              </a:xfrm>
              <a:prstGeom prst="rect">
                <a:avLst/>
              </a:prstGeom>
              <a:noFill/>
            </p:spPr>
            <p:txBody>
              <a:bodyPr wrap="non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𝑙𝑖𝑓𝑡</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𝐴</m:t>
                          </m:r>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𝐵</m:t>
                          </m:r>
                        </m:e>
                      </m:d>
                      <m:r>
                        <a:rPr lang="en-US" sz="1200" i="1">
                          <a:solidFill>
                            <a:prstClr val="black"/>
                          </a:solidFill>
                          <a:latin typeface="Cambria Math" panose="02040503050406030204" pitchFamily="18" charset="0"/>
                        </a:rPr>
                        <m:t>=</m:t>
                      </m:r>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𝐶𝑜𝑛𝑓𝑖𝑑𝑒𝑛𝑐𝑒</m:t>
                          </m:r>
                          <m:r>
                            <m:rPr>
                              <m:nor/>
                            </m:rPr>
                            <a:rPr lang="en-US" sz="1200" dirty="0">
                              <a:solidFill>
                                <a:prstClr val="black"/>
                              </a:solidFill>
                              <a:latin typeface="Calibri"/>
                            </a:rPr>
                            <m:t> </m:t>
                          </m:r>
                        </m:num>
                        <m:den>
                          <m:r>
                            <a:rPr lang="en-US" sz="1200" i="1">
                              <a:solidFill>
                                <a:prstClr val="black"/>
                              </a:solidFill>
                              <a:latin typeface="Cambria Math" panose="02040503050406030204" pitchFamily="18" charset="0"/>
                            </a:rPr>
                            <m:t>𝐸𝑥𝑝𝑒𝑐𝑡𝑒𝑑</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𝑐𝑜𝑛𝑓𝑖𝑑𝑒𝑛𝑐𝑒</m:t>
                          </m:r>
                        </m:den>
                      </m:f>
                    </m:oMath>
                  </m:oMathPara>
                </a14:m>
                <a:endParaRPr lang="en-US" sz="1200" dirty="0">
                  <a:solidFill>
                    <a:prstClr val="black"/>
                  </a:solidFill>
                  <a:latin typeface="Calibri"/>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91769" y="3836263"/>
                <a:ext cx="2490105" cy="383438"/>
              </a:xfrm>
              <a:prstGeom prst="rect">
                <a:avLst/>
              </a:prstGeom>
              <a:blipFill>
                <a:blip r:embed="rId4"/>
                <a:stretch>
                  <a:fillRect l="-1716" t="-4762" r="-1471"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99434" y="3292076"/>
                <a:ext cx="3999556" cy="276999"/>
              </a:xfrm>
              <a:prstGeom prst="rect">
                <a:avLst/>
              </a:prstGeom>
            </p:spPr>
            <p:txBody>
              <a:bodyPr wrap="none">
                <a:spAutoFit/>
              </a:bodyPr>
              <a:lstStyle/>
              <a:p>
                <a:pPr defTabSz="457200"/>
                <a14:m>
                  <m:oMathPara xmlns:m="http://schemas.openxmlformats.org/officeDocument/2006/math">
                    <m:oMathParaPr>
                      <m:jc m:val="centerGroup"/>
                    </m:oMathParaPr>
                    <m:oMath xmlns:m="http://schemas.openxmlformats.org/officeDocument/2006/math">
                      <m:r>
                        <a:rPr lang="en-US" sz="1200" i="1">
                          <a:solidFill>
                            <a:prstClr val="black"/>
                          </a:solidFill>
                          <a:latin typeface="Cambria Math" panose="02040503050406030204" pitchFamily="18" charset="0"/>
                        </a:rPr>
                        <m:t>𝐸𝑥𝑝</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𝐶𝑜𝑛𝑓</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𝐴</m:t>
                          </m:r>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𝐵</m:t>
                          </m:r>
                        </m:e>
                      </m:d>
                      <m:r>
                        <a:rPr lang="en-US" sz="1200" i="1">
                          <a:solidFill>
                            <a:prstClr val="black"/>
                          </a:solidFill>
                          <a:latin typeface="Cambria Math" panose="02040503050406030204" pitchFamily="18" charset="0"/>
                        </a:rPr>
                        <m:t>=</m:t>
                      </m:r>
                      <m:r>
                        <a:rPr lang="en-US" sz="1200" i="1">
                          <a:solidFill>
                            <a:prstClr val="black"/>
                          </a:solidFill>
                          <a:latin typeface="Cambria Math" panose="02040503050406030204" pitchFamily="18" charset="0"/>
                        </a:rPr>
                        <m:t>𝑃𝑟𝑜𝑏𝑎𝑏𝑖𝑙𝑖𝑡𝑦</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𝑡h𝑎𝑡</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𝑎</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𝑐𝑢𝑠𝑡𝑜𝑚𝑒𝑟</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h𝑎𝑠</m:t>
                      </m:r>
                      <m:r>
                        <a:rPr lang="en-US" sz="1200" i="1">
                          <a:solidFill>
                            <a:prstClr val="black"/>
                          </a:solidFill>
                          <a:latin typeface="Cambria Math" panose="02040503050406030204" pitchFamily="18" charset="0"/>
                        </a:rPr>
                        <m:t> </m:t>
                      </m:r>
                      <m:r>
                        <a:rPr lang="en-US" sz="1200" i="1">
                          <a:solidFill>
                            <a:prstClr val="black"/>
                          </a:solidFill>
                          <a:latin typeface="Cambria Math" panose="02040503050406030204" pitchFamily="18" charset="0"/>
                        </a:rPr>
                        <m:t>𝐵</m:t>
                      </m:r>
                    </m:oMath>
                  </m:oMathPara>
                </a14:m>
                <a:endParaRPr lang="en-US" sz="1200" dirty="0">
                  <a:solidFill>
                    <a:prstClr val="black"/>
                  </a:solidFill>
                  <a:latin typeface="Calibri"/>
                </a:endParaRPr>
              </a:p>
            </p:txBody>
          </p:sp>
        </mc:Choice>
        <mc:Fallback xmlns="">
          <p:sp>
            <p:nvSpPr>
              <p:cNvPr id="8" name="Rectangle 7"/>
              <p:cNvSpPr>
                <a:spLocks noRot="1" noChangeAspect="1" noMove="1" noResize="1" noEditPoints="1" noAdjustHandles="1" noChangeArrowheads="1" noChangeShapeType="1" noTextEdit="1"/>
              </p:cNvSpPr>
              <p:nvPr/>
            </p:nvSpPr>
            <p:spPr>
              <a:xfrm>
                <a:off x="3699434" y="3292076"/>
                <a:ext cx="3999556" cy="276999"/>
              </a:xfrm>
              <a:prstGeom prst="rect">
                <a:avLst/>
              </a:prstGeom>
              <a:blipFill>
                <a:blip r:embed="rId5"/>
                <a:stretch>
                  <a:fillRect b="-6667"/>
                </a:stretch>
              </a:blipFill>
            </p:spPr>
            <p:txBody>
              <a:bodyPr/>
              <a:lstStyle/>
              <a:p>
                <a:r>
                  <a:rPr lang="en-US">
                    <a:noFill/>
                  </a:rPr>
                  <a:t> </a:t>
                </a:r>
              </a:p>
            </p:txBody>
          </p:sp>
        </mc:Fallback>
      </mc:AlternateContent>
      <p:sp>
        <p:nvSpPr>
          <p:cNvPr id="9" name="TextBox 8"/>
          <p:cNvSpPr txBox="1"/>
          <p:nvPr/>
        </p:nvSpPr>
        <p:spPr>
          <a:xfrm>
            <a:off x="4362450" y="4234357"/>
            <a:ext cx="5086350" cy="523220"/>
          </a:xfrm>
          <a:prstGeom prst="rect">
            <a:avLst/>
          </a:prstGeom>
          <a:noFill/>
        </p:spPr>
        <p:txBody>
          <a:bodyPr wrap="square" rtlCol="0">
            <a:spAutoFit/>
          </a:bodyPr>
          <a:lstStyle/>
          <a:p>
            <a:pPr marL="285750" indent="-285750" defTabSz="457200">
              <a:buFont typeface="Arial" panose="020B0604020202020204" pitchFamily="34" charset="0"/>
              <a:buChar char="•"/>
            </a:pPr>
            <a:r>
              <a:rPr lang="en-US" sz="1400" dirty="0">
                <a:solidFill>
                  <a:prstClr val="black"/>
                </a:solidFill>
                <a:latin typeface="Calibri"/>
              </a:rPr>
              <a:t>Lift &lt; 1 indicates a negative dependence (substitution effect)</a:t>
            </a:r>
          </a:p>
          <a:p>
            <a:pPr marL="285750" indent="-285750" defTabSz="457200">
              <a:buFont typeface="Arial" panose="020B0604020202020204" pitchFamily="34" charset="0"/>
              <a:buChar char="•"/>
            </a:pPr>
            <a:r>
              <a:rPr lang="en-US" sz="1400" dirty="0">
                <a:solidFill>
                  <a:prstClr val="black"/>
                </a:solidFill>
                <a:latin typeface="Calibri"/>
              </a:rPr>
              <a:t>Lift &gt; 1 indicates a positive dependence (complementary effect)</a:t>
            </a:r>
          </a:p>
        </p:txBody>
      </p:sp>
      <p:sp>
        <p:nvSpPr>
          <p:cNvPr id="11" name="Title 10"/>
          <p:cNvSpPr>
            <a:spLocks noGrp="1"/>
          </p:cNvSpPr>
          <p:nvPr>
            <p:ph type="title"/>
          </p:nvPr>
        </p:nvSpPr>
        <p:spPr/>
        <p:txBody>
          <a:bodyPr/>
          <a:lstStyle/>
          <a:p>
            <a:r>
              <a:rPr lang="en-US" dirty="0"/>
              <a:t>Formulas</a:t>
            </a:r>
          </a:p>
        </p:txBody>
      </p:sp>
    </p:spTree>
    <p:extLst>
      <p:ext uri="{BB962C8B-B14F-4D97-AF65-F5344CB8AC3E}">
        <p14:creationId xmlns:p14="http://schemas.microsoft.com/office/powerpoint/2010/main" val="3324404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idx="4294967295"/>
          </p:nvPr>
        </p:nvSpPr>
        <p:spPr>
          <a:xfrm>
            <a:off x="1981200" y="274638"/>
            <a:ext cx="7702550" cy="630530"/>
          </a:xfrm>
        </p:spPr>
        <p:txBody>
          <a:bodyPr>
            <a:normAutofit/>
          </a:bodyPr>
          <a:lstStyle/>
          <a:p>
            <a:pPr eaLnBrk="1" hangingPunct="1"/>
            <a:r>
              <a:rPr lang="en-US" sz="3200" dirty="0"/>
              <a:t>Market Basket Analysis</a:t>
            </a:r>
          </a:p>
        </p:txBody>
      </p:sp>
      <p:grpSp>
        <p:nvGrpSpPr>
          <p:cNvPr id="2" name="Group 48"/>
          <p:cNvGrpSpPr>
            <a:grpSpLocks/>
          </p:cNvGrpSpPr>
          <p:nvPr/>
        </p:nvGrpSpPr>
        <p:grpSpPr bwMode="auto">
          <a:xfrm>
            <a:off x="2174876" y="3135538"/>
            <a:ext cx="7821613" cy="2508250"/>
            <a:chOff x="609599" y="3609122"/>
            <a:chExt cx="7822329" cy="2507897"/>
          </a:xfrm>
        </p:grpSpPr>
        <p:grpSp>
          <p:nvGrpSpPr>
            <p:cNvPr id="3" name="Group 36"/>
            <p:cNvGrpSpPr>
              <a:grpSpLocks/>
            </p:cNvGrpSpPr>
            <p:nvPr/>
          </p:nvGrpSpPr>
          <p:grpSpPr bwMode="auto">
            <a:xfrm>
              <a:off x="609599" y="3609122"/>
              <a:ext cx="7822329" cy="2507897"/>
              <a:chOff x="3348842" y="2618651"/>
              <a:chExt cx="5047012" cy="2390077"/>
            </a:xfrm>
            <a:effectLst>
              <a:outerShdw blurRad="101600" dist="63500" dir="2700000" algn="tl" rotWithShape="0">
                <a:prstClr val="black">
                  <a:alpha val="40000"/>
                </a:prstClr>
              </a:outerShdw>
            </a:effectLst>
          </p:grpSpPr>
          <p:sp>
            <p:nvSpPr>
              <p:cNvPr id="44" name="Rectangle 3"/>
              <p:cNvSpPr>
                <a:spLocks noChangeAspect="1" noChangeArrowheads="1"/>
              </p:cNvSpPr>
              <p:nvPr/>
            </p:nvSpPr>
            <p:spPr bwMode="auto">
              <a:xfrm>
                <a:off x="3348842" y="2618651"/>
                <a:ext cx="5047012" cy="2390077"/>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sp>
            <p:nvSpPr>
              <p:cNvPr id="45" name="Rectangle 3"/>
              <p:cNvSpPr>
                <a:spLocks noChangeArrowheads="1"/>
              </p:cNvSpPr>
              <p:nvPr/>
            </p:nvSpPr>
            <p:spPr bwMode="auto">
              <a:xfrm>
                <a:off x="3353416" y="2633547"/>
                <a:ext cx="5024972" cy="2360819"/>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sp>
            <p:nvSpPr>
              <p:cNvPr id="46" name="Rectangle 3"/>
              <p:cNvSpPr>
                <a:spLocks noChangeArrowheads="1"/>
              </p:cNvSpPr>
              <p:nvPr/>
            </p:nvSpPr>
            <p:spPr bwMode="auto">
              <a:xfrm>
                <a:off x="3367137" y="2641810"/>
                <a:ext cx="4990615" cy="2334494"/>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grpSp>
        <p:sp>
          <p:nvSpPr>
            <p:cNvPr id="47147" name="Text Box 10"/>
            <p:cNvSpPr txBox="1">
              <a:spLocks noChangeArrowheads="1"/>
            </p:cNvSpPr>
            <p:nvPr/>
          </p:nvSpPr>
          <p:spPr bwMode="auto">
            <a:xfrm>
              <a:off x="1195388" y="3665538"/>
              <a:ext cx="1957387"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dirty="0">
                  <a:solidFill>
                    <a:srgbClr val="1F497D"/>
                  </a:solidFill>
                </a:rPr>
                <a:t>Rule</a:t>
              </a:r>
              <a:endParaRPr lang="en-US" sz="2800" b="1" dirty="0">
                <a:solidFill>
                  <a:srgbClr val="1F497D"/>
                </a:solidFill>
              </a:endParaRPr>
            </a:p>
            <a:p>
              <a:pPr algn="ctr" defTabSz="457200">
                <a:spcBef>
                  <a:spcPct val="25000"/>
                </a:spcBef>
              </a:pPr>
              <a:r>
                <a:rPr lang="en-US" sz="2800" b="1" dirty="0">
                  <a:solidFill>
                    <a:srgbClr val="1F497D"/>
                  </a:solidFill>
                </a:rPr>
                <a:t>A </a:t>
              </a:r>
              <a:r>
                <a:rPr lang="en-US" sz="2800" b="1" dirty="0">
                  <a:solidFill>
                    <a:srgbClr val="1F497D"/>
                  </a:solidFill>
                  <a:sym typeface="Symbol" pitchFamily="18" charset="2"/>
                </a:rPr>
                <a:t> D</a:t>
              </a:r>
            </a:p>
            <a:p>
              <a:pPr algn="ctr" defTabSz="457200"/>
              <a:r>
                <a:rPr lang="en-US" sz="2800" b="1" dirty="0">
                  <a:solidFill>
                    <a:srgbClr val="1F497D"/>
                  </a:solidFill>
                </a:rPr>
                <a:t>C </a:t>
              </a:r>
              <a:r>
                <a:rPr lang="en-US" sz="2800" b="1" dirty="0">
                  <a:solidFill>
                    <a:srgbClr val="1F497D"/>
                  </a:solidFill>
                  <a:sym typeface="Symbol" pitchFamily="18" charset="2"/>
                </a:rPr>
                <a:t> A</a:t>
              </a:r>
            </a:p>
            <a:p>
              <a:pPr algn="ctr" defTabSz="457200"/>
              <a:r>
                <a:rPr lang="en-US" sz="2800" b="1" dirty="0">
                  <a:solidFill>
                    <a:srgbClr val="1F497D"/>
                  </a:solidFill>
                  <a:sym typeface="Symbol" pitchFamily="18" charset="2"/>
                </a:rPr>
                <a:t>A  C</a:t>
              </a:r>
            </a:p>
            <a:p>
              <a:pPr algn="ctr" defTabSz="457200"/>
              <a:r>
                <a:rPr lang="en-US" sz="2800" b="1" dirty="0">
                  <a:solidFill>
                    <a:srgbClr val="1F497D"/>
                  </a:solidFill>
                </a:rPr>
                <a:t>B &amp; C </a:t>
              </a:r>
              <a:r>
                <a:rPr lang="en-US" sz="2800" b="1" dirty="0">
                  <a:solidFill>
                    <a:srgbClr val="1F497D"/>
                  </a:solidFill>
                  <a:sym typeface="Symbol" pitchFamily="18" charset="2"/>
                </a:rPr>
                <a:t> D</a:t>
              </a:r>
            </a:p>
          </p:txBody>
        </p:sp>
        <p:sp>
          <p:nvSpPr>
            <p:cNvPr id="47148" name="Text Box 11"/>
            <p:cNvSpPr txBox="1">
              <a:spLocks noChangeArrowheads="1"/>
            </p:cNvSpPr>
            <p:nvPr/>
          </p:nvSpPr>
          <p:spPr bwMode="auto">
            <a:xfrm>
              <a:off x="3787775" y="3667125"/>
              <a:ext cx="1547813"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a:solidFill>
                    <a:srgbClr val="1F497D"/>
                  </a:solidFill>
                </a:rPr>
                <a:t>Support</a:t>
              </a:r>
              <a:endParaRPr lang="en-US" sz="2800" b="1">
                <a:solidFill>
                  <a:srgbClr val="1F497D"/>
                </a:solidFill>
              </a:endParaRPr>
            </a:p>
            <a:p>
              <a:pPr algn="ctr" defTabSz="457200">
                <a:spcBef>
                  <a:spcPct val="25000"/>
                </a:spcBef>
              </a:pPr>
              <a:r>
                <a:rPr lang="en-US" sz="2800" b="1">
                  <a:solidFill>
                    <a:srgbClr val="1F497D"/>
                  </a:solidFill>
                </a:rPr>
                <a:t>2/5</a:t>
              </a:r>
              <a:endParaRPr lang="en-US" sz="2800" b="1">
                <a:solidFill>
                  <a:srgbClr val="1F497D"/>
                </a:solidFill>
                <a:sym typeface="Symbol" pitchFamily="18" charset="2"/>
              </a:endParaRPr>
            </a:p>
            <a:p>
              <a:pPr algn="ctr" defTabSz="457200"/>
              <a:r>
                <a:rPr lang="en-US" sz="2800" b="1">
                  <a:solidFill>
                    <a:srgbClr val="1F497D"/>
                  </a:solidFill>
                </a:rPr>
                <a:t>2/5</a:t>
              </a:r>
            </a:p>
            <a:p>
              <a:pPr algn="ctr" defTabSz="457200"/>
              <a:r>
                <a:rPr lang="en-US" sz="2800" b="1">
                  <a:solidFill>
                    <a:srgbClr val="1F497D"/>
                  </a:solidFill>
                </a:rPr>
                <a:t>2/5</a:t>
              </a:r>
              <a:endParaRPr lang="en-US" sz="2800" b="1">
                <a:solidFill>
                  <a:srgbClr val="1F497D"/>
                </a:solidFill>
                <a:sym typeface="Symbol" pitchFamily="18" charset="2"/>
              </a:endParaRPr>
            </a:p>
            <a:p>
              <a:pPr algn="ctr" defTabSz="457200"/>
              <a:r>
                <a:rPr lang="en-US" sz="2800" b="1">
                  <a:solidFill>
                    <a:srgbClr val="1F497D"/>
                  </a:solidFill>
                </a:rPr>
                <a:t>1/5</a:t>
              </a:r>
              <a:endParaRPr lang="en-US" sz="2800" b="1">
                <a:solidFill>
                  <a:srgbClr val="1F497D"/>
                </a:solidFill>
                <a:sym typeface="Symbol" pitchFamily="18" charset="2"/>
              </a:endParaRPr>
            </a:p>
          </p:txBody>
        </p:sp>
        <p:sp>
          <p:nvSpPr>
            <p:cNvPr id="47149" name="Text Box 12"/>
            <p:cNvSpPr txBox="1">
              <a:spLocks noChangeArrowheads="1"/>
            </p:cNvSpPr>
            <p:nvPr/>
          </p:nvSpPr>
          <p:spPr bwMode="auto">
            <a:xfrm>
              <a:off x="5864225" y="3668713"/>
              <a:ext cx="2124075"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a:solidFill>
                    <a:srgbClr val="1F497D"/>
                  </a:solidFill>
                </a:rPr>
                <a:t>Confidence</a:t>
              </a:r>
              <a:endParaRPr lang="en-US" sz="2800" b="1">
                <a:solidFill>
                  <a:srgbClr val="1F497D"/>
                </a:solidFill>
              </a:endParaRPr>
            </a:p>
            <a:p>
              <a:pPr algn="ctr" defTabSz="457200">
                <a:spcBef>
                  <a:spcPct val="25000"/>
                </a:spcBef>
              </a:pPr>
              <a:r>
                <a:rPr lang="en-US" sz="2800" b="1">
                  <a:solidFill>
                    <a:srgbClr val="1F497D"/>
                  </a:solidFill>
                </a:rPr>
                <a:t>2/3</a:t>
              </a:r>
              <a:endParaRPr lang="en-US" sz="2800" b="1">
                <a:solidFill>
                  <a:srgbClr val="1F497D"/>
                </a:solidFill>
                <a:sym typeface="Symbol" pitchFamily="18" charset="2"/>
              </a:endParaRPr>
            </a:p>
            <a:p>
              <a:pPr algn="ctr" defTabSz="457200"/>
              <a:r>
                <a:rPr lang="en-US" sz="2800" b="1">
                  <a:solidFill>
                    <a:srgbClr val="1F497D"/>
                  </a:solidFill>
                </a:rPr>
                <a:t>2/4</a:t>
              </a:r>
            </a:p>
            <a:p>
              <a:pPr algn="ctr" defTabSz="457200"/>
              <a:r>
                <a:rPr lang="en-US" sz="2800" b="1">
                  <a:solidFill>
                    <a:srgbClr val="1F497D"/>
                  </a:solidFill>
                </a:rPr>
                <a:t>2/3</a:t>
              </a:r>
              <a:endParaRPr lang="en-US" sz="2800" b="1">
                <a:solidFill>
                  <a:srgbClr val="1F497D"/>
                </a:solidFill>
                <a:sym typeface="Symbol" pitchFamily="18" charset="2"/>
              </a:endParaRPr>
            </a:p>
            <a:p>
              <a:pPr algn="ctr" defTabSz="457200"/>
              <a:r>
                <a:rPr lang="en-US" sz="2800" b="1">
                  <a:solidFill>
                    <a:srgbClr val="1F497D"/>
                  </a:solidFill>
                </a:rPr>
                <a:t>1/3</a:t>
              </a:r>
              <a:endParaRPr lang="en-US" sz="2800" b="1">
                <a:solidFill>
                  <a:srgbClr val="1F497D"/>
                </a:solidFill>
                <a:sym typeface="Symbol" pitchFamily="18" charset="2"/>
              </a:endParaRPr>
            </a:p>
          </p:txBody>
        </p:sp>
      </p:grpSp>
      <p:grpSp>
        <p:nvGrpSpPr>
          <p:cNvPr id="4" name="Group 46"/>
          <p:cNvGrpSpPr>
            <a:grpSpLocks/>
          </p:cNvGrpSpPr>
          <p:nvPr/>
        </p:nvGrpSpPr>
        <p:grpSpPr bwMode="auto">
          <a:xfrm>
            <a:off x="2209800" y="1089250"/>
            <a:ext cx="6178550" cy="1714500"/>
            <a:chOff x="685800" y="1562100"/>
            <a:chExt cx="6178550" cy="1714500"/>
          </a:xfrm>
        </p:grpSpPr>
        <p:graphicFrame>
          <p:nvGraphicFramePr>
            <p:cNvPr id="47118" name="Object 5"/>
            <p:cNvGraphicFramePr>
              <a:graphicFrameLocks noChangeAspect="1"/>
            </p:cNvGraphicFramePr>
            <p:nvPr/>
          </p:nvGraphicFramePr>
          <p:xfrm>
            <a:off x="685800" y="1828800"/>
            <a:ext cx="1377950" cy="1431925"/>
          </p:xfrm>
          <a:graphic>
            <a:graphicData uri="http://schemas.openxmlformats.org/presentationml/2006/ole">
              <mc:AlternateContent xmlns:mc="http://schemas.openxmlformats.org/markup-compatibility/2006">
                <mc:Choice xmlns:v="urn:schemas-microsoft-com:vml" Requires="v">
                  <p:oleObj spid="_x0000_s3083" name="Clip" r:id="rId3" imgW="3633788" imgH="3778250" progId="MS_ClipArt_Gallery.2">
                    <p:embed/>
                  </p:oleObj>
                </mc:Choice>
                <mc:Fallback>
                  <p:oleObj name="Clip" r:id="rId3" imgW="3633788" imgH="3778250" progId="MS_ClipArt_Gallery.2">
                    <p:embed/>
                    <p:pic>
                      <p:nvPicPr>
                        <p:cNvPr id="471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6"/>
            <p:cNvGraphicFramePr>
              <a:graphicFrameLocks noChangeAspect="1"/>
            </p:cNvGraphicFramePr>
            <p:nvPr/>
          </p:nvGraphicFramePr>
          <p:xfrm>
            <a:off x="2286000" y="1844675"/>
            <a:ext cx="1377950" cy="1431925"/>
          </p:xfrm>
          <a:graphic>
            <a:graphicData uri="http://schemas.openxmlformats.org/presentationml/2006/ole">
              <mc:AlternateContent xmlns:mc="http://schemas.openxmlformats.org/markup-compatibility/2006">
                <mc:Choice xmlns:v="urn:schemas-microsoft-com:vml" Requires="v">
                  <p:oleObj spid="_x0000_s3084" name="Clip" r:id="rId5" imgW="3633788" imgH="3778250" progId="MS_ClipArt_Gallery.2">
                    <p:embed/>
                  </p:oleObj>
                </mc:Choice>
                <mc:Fallback>
                  <p:oleObj name="Clip" r:id="rId5" imgW="3633788" imgH="3778250" progId="MS_ClipArt_Gallery.2">
                    <p:embed/>
                    <p:pic>
                      <p:nvPicPr>
                        <p:cNvPr id="4711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0" name="Object 7"/>
            <p:cNvGraphicFramePr>
              <a:graphicFrameLocks noChangeAspect="1"/>
            </p:cNvGraphicFramePr>
            <p:nvPr/>
          </p:nvGraphicFramePr>
          <p:xfrm>
            <a:off x="3886200" y="1844675"/>
            <a:ext cx="1377950" cy="1431925"/>
          </p:xfrm>
          <a:graphic>
            <a:graphicData uri="http://schemas.openxmlformats.org/presentationml/2006/ole">
              <mc:AlternateContent xmlns:mc="http://schemas.openxmlformats.org/markup-compatibility/2006">
                <mc:Choice xmlns:v="urn:schemas-microsoft-com:vml" Requires="v">
                  <p:oleObj spid="_x0000_s3085" name="Clip" r:id="rId6" imgW="3633788" imgH="3778250" progId="MS_ClipArt_Gallery.2">
                    <p:embed/>
                  </p:oleObj>
                </mc:Choice>
                <mc:Fallback>
                  <p:oleObj name="Clip" r:id="rId6" imgW="3633788" imgH="3778250" progId="MS_ClipArt_Gallery.2">
                    <p:embed/>
                    <p:pic>
                      <p:nvPicPr>
                        <p:cNvPr id="4712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8"/>
            <p:cNvGraphicFramePr>
              <a:graphicFrameLocks noChangeAspect="1"/>
            </p:cNvGraphicFramePr>
            <p:nvPr/>
          </p:nvGraphicFramePr>
          <p:xfrm>
            <a:off x="5486400" y="1844675"/>
            <a:ext cx="1377950" cy="1431925"/>
          </p:xfrm>
          <a:graphic>
            <a:graphicData uri="http://schemas.openxmlformats.org/presentationml/2006/ole">
              <mc:AlternateContent xmlns:mc="http://schemas.openxmlformats.org/markup-compatibility/2006">
                <mc:Choice xmlns:v="urn:schemas-microsoft-com:vml" Requires="v">
                  <p:oleObj spid="_x0000_s3086" name="Clip" r:id="rId7" imgW="3633788" imgH="3778250" progId="MS_ClipArt_Gallery.2">
                    <p:embed/>
                  </p:oleObj>
                </mc:Choice>
                <mc:Fallback>
                  <p:oleObj name="Clip" r:id="rId7" imgW="3633788" imgH="3778250" progId="MS_ClipArt_Gallery.2">
                    <p:embed/>
                    <p:pic>
                      <p:nvPicPr>
                        <p:cNvPr id="4712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2" name="Rectangle 13"/>
            <p:cNvSpPr>
              <a:spLocks noChangeArrowheads="1"/>
            </p:cNvSpPr>
            <p:nvPr/>
          </p:nvSpPr>
          <p:spPr bwMode="auto">
            <a:xfrm>
              <a:off x="1046163" y="1562100"/>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7123" name="Text Box 14"/>
            <p:cNvSpPr txBox="1">
              <a:spLocks noChangeArrowheads="1"/>
            </p:cNvSpPr>
            <p:nvPr/>
          </p:nvSpPr>
          <p:spPr bwMode="auto">
            <a:xfrm>
              <a:off x="950913" y="1571625"/>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7124" name="Rectangle 15"/>
            <p:cNvSpPr>
              <a:spLocks noChangeArrowheads="1"/>
            </p:cNvSpPr>
            <p:nvPr/>
          </p:nvSpPr>
          <p:spPr bwMode="auto">
            <a:xfrm>
              <a:off x="1406525" y="1600200"/>
              <a:ext cx="268288"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7125" name="Text Box 16"/>
            <p:cNvSpPr txBox="1">
              <a:spLocks noChangeArrowheads="1"/>
            </p:cNvSpPr>
            <p:nvPr/>
          </p:nvSpPr>
          <p:spPr bwMode="auto">
            <a:xfrm>
              <a:off x="1316038" y="1619250"/>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7126" name="Rectangle 17"/>
            <p:cNvSpPr>
              <a:spLocks noChangeArrowheads="1"/>
            </p:cNvSpPr>
            <p:nvPr/>
          </p:nvSpPr>
          <p:spPr bwMode="auto">
            <a:xfrm>
              <a:off x="17589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7127" name="Text Box 18"/>
            <p:cNvSpPr txBox="1">
              <a:spLocks noChangeArrowheads="1"/>
            </p:cNvSpPr>
            <p:nvPr/>
          </p:nvSpPr>
          <p:spPr bwMode="auto">
            <a:xfrm>
              <a:off x="16748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7128" name="Rectangle 19"/>
            <p:cNvSpPr>
              <a:spLocks noChangeArrowheads="1"/>
            </p:cNvSpPr>
            <p:nvPr/>
          </p:nvSpPr>
          <p:spPr bwMode="auto">
            <a:xfrm>
              <a:off x="2655888" y="1590675"/>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7129" name="Text Box 20"/>
            <p:cNvSpPr txBox="1">
              <a:spLocks noChangeArrowheads="1"/>
            </p:cNvSpPr>
            <p:nvPr/>
          </p:nvSpPr>
          <p:spPr bwMode="auto">
            <a:xfrm>
              <a:off x="2560638" y="1600200"/>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7130" name="Rectangle 21"/>
            <p:cNvSpPr>
              <a:spLocks noChangeArrowheads="1"/>
            </p:cNvSpPr>
            <p:nvPr/>
          </p:nvSpPr>
          <p:spPr bwMode="auto">
            <a:xfrm>
              <a:off x="30162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7131" name="Text Box 22"/>
            <p:cNvSpPr txBox="1">
              <a:spLocks noChangeArrowheads="1"/>
            </p:cNvSpPr>
            <p:nvPr/>
          </p:nvSpPr>
          <p:spPr bwMode="auto">
            <a:xfrm>
              <a:off x="29321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7132" name="Rectangle 23"/>
            <p:cNvSpPr>
              <a:spLocks noChangeArrowheads="1"/>
            </p:cNvSpPr>
            <p:nvPr/>
          </p:nvSpPr>
          <p:spPr bwMode="auto">
            <a:xfrm>
              <a:off x="3368675" y="1657350"/>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7133" name="Text Box 24"/>
            <p:cNvSpPr txBox="1">
              <a:spLocks noChangeArrowheads="1"/>
            </p:cNvSpPr>
            <p:nvPr/>
          </p:nvSpPr>
          <p:spPr bwMode="auto">
            <a:xfrm>
              <a:off x="3283202" y="1676400"/>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7134" name="Rectangle 25"/>
            <p:cNvSpPr>
              <a:spLocks noChangeArrowheads="1"/>
            </p:cNvSpPr>
            <p:nvPr/>
          </p:nvSpPr>
          <p:spPr bwMode="auto">
            <a:xfrm>
              <a:off x="4256088" y="1590675"/>
              <a:ext cx="268287"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7135" name="Text Box 26"/>
            <p:cNvSpPr txBox="1">
              <a:spLocks noChangeArrowheads="1"/>
            </p:cNvSpPr>
            <p:nvPr/>
          </p:nvSpPr>
          <p:spPr bwMode="auto">
            <a:xfrm>
              <a:off x="4162425" y="1600200"/>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7136" name="Rectangle 27"/>
            <p:cNvSpPr>
              <a:spLocks noChangeArrowheads="1"/>
            </p:cNvSpPr>
            <p:nvPr/>
          </p:nvSpPr>
          <p:spPr bwMode="auto">
            <a:xfrm>
              <a:off x="46164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7137" name="Text Box 28"/>
            <p:cNvSpPr txBox="1">
              <a:spLocks noChangeArrowheads="1"/>
            </p:cNvSpPr>
            <p:nvPr/>
          </p:nvSpPr>
          <p:spPr bwMode="auto">
            <a:xfrm>
              <a:off x="45323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7138" name="Rectangle 29"/>
            <p:cNvSpPr>
              <a:spLocks noChangeArrowheads="1"/>
            </p:cNvSpPr>
            <p:nvPr/>
          </p:nvSpPr>
          <p:spPr bwMode="auto">
            <a:xfrm>
              <a:off x="4968875" y="1657350"/>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7139" name="Text Box 30"/>
            <p:cNvSpPr txBox="1">
              <a:spLocks noChangeArrowheads="1"/>
            </p:cNvSpPr>
            <p:nvPr/>
          </p:nvSpPr>
          <p:spPr bwMode="auto">
            <a:xfrm>
              <a:off x="4883402" y="1676400"/>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7140" name="Rectangle 31"/>
            <p:cNvSpPr>
              <a:spLocks noChangeArrowheads="1"/>
            </p:cNvSpPr>
            <p:nvPr/>
          </p:nvSpPr>
          <p:spPr bwMode="auto">
            <a:xfrm>
              <a:off x="5837238" y="1590675"/>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7141" name="Text Box 32"/>
            <p:cNvSpPr txBox="1">
              <a:spLocks noChangeArrowheads="1"/>
            </p:cNvSpPr>
            <p:nvPr/>
          </p:nvSpPr>
          <p:spPr bwMode="auto">
            <a:xfrm>
              <a:off x="5741988" y="1600200"/>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7142" name="Rectangle 33"/>
            <p:cNvSpPr>
              <a:spLocks noChangeArrowheads="1"/>
            </p:cNvSpPr>
            <p:nvPr/>
          </p:nvSpPr>
          <p:spPr bwMode="auto">
            <a:xfrm>
              <a:off x="6197600" y="1628775"/>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7143" name="Text Box 34"/>
            <p:cNvSpPr txBox="1">
              <a:spLocks noChangeArrowheads="1"/>
            </p:cNvSpPr>
            <p:nvPr/>
          </p:nvSpPr>
          <p:spPr bwMode="auto">
            <a:xfrm>
              <a:off x="6112127" y="1647825"/>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7144" name="Rectangle 35"/>
            <p:cNvSpPr>
              <a:spLocks noChangeArrowheads="1"/>
            </p:cNvSpPr>
            <p:nvPr/>
          </p:nvSpPr>
          <p:spPr bwMode="auto">
            <a:xfrm>
              <a:off x="6550025" y="1657350"/>
              <a:ext cx="268288" cy="533400"/>
            </a:xfrm>
            <a:prstGeom prst="rect">
              <a:avLst/>
            </a:prstGeom>
            <a:solidFill>
              <a:srgbClr val="A50021"/>
            </a:solidFill>
            <a:ln w="9525">
              <a:miter lim="800000"/>
              <a:headEnd/>
              <a:tailEnd/>
            </a:ln>
            <a:scene3d>
              <a:camera prst="legacyObliqueTopLeft"/>
              <a:lightRig rig="legacyFlat3" dir="t"/>
            </a:scene3d>
            <a:sp3d extrusionH="125400" prstMaterial="legacyMatte">
              <a:bevelT w="13500" h="13500" prst="angle"/>
              <a:bevelB w="13500" h="13500" prst="angle"/>
              <a:extrusionClr>
                <a:srgbClr val="A50021"/>
              </a:extrusionClr>
            </a:sp3d>
          </p:spPr>
          <p:txBody>
            <a:bodyPr wrap="none" anchor="ctr">
              <a:flatTx/>
            </a:bodyPr>
            <a:lstStyle/>
            <a:p>
              <a:pPr defTabSz="457200"/>
              <a:endParaRPr lang="en-US">
                <a:solidFill>
                  <a:prstClr val="black"/>
                </a:solidFill>
                <a:latin typeface="Calibri"/>
              </a:endParaRPr>
            </a:p>
          </p:txBody>
        </p:sp>
        <p:sp>
          <p:nvSpPr>
            <p:cNvPr id="47145" name="Text Box 36"/>
            <p:cNvSpPr txBox="1">
              <a:spLocks noChangeArrowheads="1"/>
            </p:cNvSpPr>
            <p:nvPr/>
          </p:nvSpPr>
          <p:spPr bwMode="auto">
            <a:xfrm>
              <a:off x="6472238" y="1676400"/>
              <a:ext cx="3921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E</a:t>
              </a:r>
            </a:p>
          </p:txBody>
        </p:sp>
      </p:grpSp>
      <p:grpSp>
        <p:nvGrpSpPr>
          <p:cNvPr id="5" name="Group 47"/>
          <p:cNvGrpSpPr>
            <a:grpSpLocks/>
          </p:cNvGrpSpPr>
          <p:nvPr/>
        </p:nvGrpSpPr>
        <p:grpSpPr bwMode="auto">
          <a:xfrm>
            <a:off x="8610601" y="1127350"/>
            <a:ext cx="1387475" cy="1676400"/>
            <a:chOff x="7086600" y="1600200"/>
            <a:chExt cx="1387475" cy="1676400"/>
          </a:xfrm>
        </p:grpSpPr>
        <p:graphicFrame>
          <p:nvGraphicFramePr>
            <p:cNvPr id="47111" name="Object 9"/>
            <p:cNvGraphicFramePr>
              <a:graphicFrameLocks noChangeAspect="1"/>
            </p:cNvGraphicFramePr>
            <p:nvPr/>
          </p:nvGraphicFramePr>
          <p:xfrm>
            <a:off x="7086600" y="1844675"/>
            <a:ext cx="1377950" cy="1431925"/>
          </p:xfrm>
          <a:graphic>
            <a:graphicData uri="http://schemas.openxmlformats.org/presentationml/2006/ole">
              <mc:AlternateContent xmlns:mc="http://schemas.openxmlformats.org/markup-compatibility/2006">
                <mc:Choice xmlns:v="urn:schemas-microsoft-com:vml" Requires="v">
                  <p:oleObj spid="_x0000_s3087" name="Clip" r:id="rId8" imgW="3633788" imgH="3778250" progId="MS_ClipArt_Gallery.2">
                    <p:embed/>
                  </p:oleObj>
                </mc:Choice>
                <mc:Fallback>
                  <p:oleObj name="Clip" r:id="rId8" imgW="3633788" imgH="3778250" progId="MS_ClipArt_Gallery.2">
                    <p:embed/>
                    <p:pic>
                      <p:nvPicPr>
                        <p:cNvPr id="4711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Rectangle 37"/>
            <p:cNvSpPr>
              <a:spLocks noChangeArrowheads="1"/>
            </p:cNvSpPr>
            <p:nvPr/>
          </p:nvSpPr>
          <p:spPr bwMode="auto">
            <a:xfrm>
              <a:off x="7446963" y="1600200"/>
              <a:ext cx="268287"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7113" name="Text Box 38"/>
            <p:cNvSpPr txBox="1">
              <a:spLocks noChangeArrowheads="1"/>
            </p:cNvSpPr>
            <p:nvPr/>
          </p:nvSpPr>
          <p:spPr bwMode="auto">
            <a:xfrm>
              <a:off x="7353300" y="1609725"/>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7114" name="Rectangle 39"/>
            <p:cNvSpPr>
              <a:spLocks noChangeArrowheads="1"/>
            </p:cNvSpPr>
            <p:nvPr/>
          </p:nvSpPr>
          <p:spPr bwMode="auto">
            <a:xfrm>
              <a:off x="7807325" y="1638300"/>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7115" name="Text Box 40"/>
            <p:cNvSpPr txBox="1">
              <a:spLocks noChangeArrowheads="1"/>
            </p:cNvSpPr>
            <p:nvPr/>
          </p:nvSpPr>
          <p:spPr bwMode="auto">
            <a:xfrm>
              <a:off x="7723188" y="1657350"/>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7116" name="Rectangle 41"/>
            <p:cNvSpPr>
              <a:spLocks noChangeArrowheads="1"/>
            </p:cNvSpPr>
            <p:nvPr/>
          </p:nvSpPr>
          <p:spPr bwMode="auto">
            <a:xfrm>
              <a:off x="8159750" y="1666875"/>
              <a:ext cx="268288" cy="533400"/>
            </a:xfrm>
            <a:prstGeom prst="rect">
              <a:avLst/>
            </a:prstGeom>
            <a:solidFill>
              <a:srgbClr val="A50021"/>
            </a:solidFill>
            <a:ln w="9525">
              <a:miter lim="800000"/>
              <a:headEnd/>
              <a:tailEnd/>
            </a:ln>
            <a:scene3d>
              <a:camera prst="legacyObliqueTopLeft"/>
              <a:lightRig rig="legacyFlat3" dir="t"/>
            </a:scene3d>
            <a:sp3d extrusionH="125400" prstMaterial="legacyMatte">
              <a:bevelT w="13500" h="13500" prst="angle"/>
              <a:bevelB w="13500" h="13500" prst="angle"/>
              <a:extrusionClr>
                <a:srgbClr val="A50021"/>
              </a:extrusionClr>
            </a:sp3d>
          </p:spPr>
          <p:txBody>
            <a:bodyPr wrap="none" anchor="ctr">
              <a:flatTx/>
            </a:bodyPr>
            <a:lstStyle/>
            <a:p>
              <a:pPr defTabSz="457200"/>
              <a:endParaRPr lang="en-US">
                <a:solidFill>
                  <a:prstClr val="black"/>
                </a:solidFill>
                <a:latin typeface="Calibri"/>
              </a:endParaRPr>
            </a:p>
          </p:txBody>
        </p:sp>
        <p:sp>
          <p:nvSpPr>
            <p:cNvPr id="47117" name="Text Box 42"/>
            <p:cNvSpPr txBox="1">
              <a:spLocks noChangeArrowheads="1"/>
            </p:cNvSpPr>
            <p:nvPr/>
          </p:nvSpPr>
          <p:spPr bwMode="auto">
            <a:xfrm>
              <a:off x="8081963" y="1685925"/>
              <a:ext cx="3921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E</a:t>
              </a:r>
            </a:p>
          </p:txBody>
        </p:sp>
      </p:grpSp>
      <p:sp>
        <p:nvSpPr>
          <p:cNvPr id="47110"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defTabSz="457200"/>
            <a:r>
              <a:rPr lang="en-US" sz="2000" b="1">
                <a:solidFill>
                  <a:prstClr val="black"/>
                </a:solidFill>
              </a:rPr>
              <a:t>...</a:t>
            </a:r>
          </a:p>
        </p:txBody>
      </p:sp>
      <p:sp>
        <p:nvSpPr>
          <p:cNvPr id="7" name="Rectangle 6"/>
          <p:cNvSpPr/>
          <p:nvPr/>
        </p:nvSpPr>
        <p:spPr>
          <a:xfrm>
            <a:off x="5001718" y="3135538"/>
            <a:ext cx="5306518" cy="271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Tree>
    <p:extLst>
      <p:ext uri="{BB962C8B-B14F-4D97-AF65-F5344CB8AC3E}">
        <p14:creationId xmlns:p14="http://schemas.microsoft.com/office/powerpoint/2010/main" val="1438744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63" presetClass="path" presetSubtype="0" fill="hold" nodeType="withEffect">
                                  <p:stCondLst>
                                    <p:cond delay="0"/>
                                  </p:stCondLst>
                                  <p:childTnLst>
                                    <p:animMotion origin="layout" path="M -0.89306 -0.00232 L 0.21198 0.00231 " pathEditMode="relative" rAng="0" ptsTypes="AA">
                                      <p:cBhvr>
                                        <p:cTn id="12" dur="2500" fill="hold"/>
                                        <p:tgtEl>
                                          <p:spTgt spid="5"/>
                                        </p:tgtEl>
                                        <p:attrNameLst>
                                          <p:attrName>ppt_x</p:attrName>
                                          <p:attrName>ppt_y</p:attrName>
                                        </p:attrNameLst>
                                      </p:cBhvr>
                                      <p:rCtr x="55243" y="231"/>
                                    </p:animMotion>
                                  </p:childTnLst>
                                </p:cTn>
                              </p:par>
                              <p:par>
                                <p:cTn id="13" presetID="35" presetClass="path" presetSubtype="0" accel="50000" decel="50000" fill="hold" nodeType="withEffect">
                                  <p:stCondLst>
                                    <p:cond delay="3000"/>
                                  </p:stCondLst>
                                  <p:childTnLst>
                                    <p:animMotion origin="layout" path="M 0.21198 0.00231 L 0.00347 0.00231 " pathEditMode="relative" rAng="0" ptsTypes="AA">
                                      <p:cBhvr>
                                        <p:cTn id="14" dur="1600" fill="hold"/>
                                        <p:tgtEl>
                                          <p:spTgt spid="5"/>
                                        </p:tgtEl>
                                        <p:attrNameLst>
                                          <p:attrName>ppt_x</p:attrName>
                                          <p:attrName>ppt_y</p:attrName>
                                        </p:attrNameLst>
                                      </p:cBhvr>
                                      <p:rCtr x="-10434" y="0"/>
                                    </p:animMotion>
                                  </p:childTnLst>
                                </p:cTn>
                              </p:par>
                              <p:par>
                                <p:cTn id="15" presetID="10" presetClass="entr" presetSubtype="0" fill="hold" nodeType="withEffect">
                                  <p:stCondLst>
                                    <p:cond delay="2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idx="4294967295"/>
          </p:nvPr>
        </p:nvSpPr>
        <p:spPr>
          <a:xfrm>
            <a:off x="1981200" y="274638"/>
            <a:ext cx="8229600" cy="671060"/>
          </a:xfrm>
        </p:spPr>
        <p:txBody>
          <a:bodyPr>
            <a:normAutofit/>
          </a:bodyPr>
          <a:lstStyle/>
          <a:p>
            <a:pPr eaLnBrk="1" hangingPunct="1"/>
            <a:r>
              <a:rPr lang="en-US" sz="3200" dirty="0"/>
              <a:t>Market Basket Analysis</a:t>
            </a:r>
          </a:p>
        </p:txBody>
      </p:sp>
      <p:grpSp>
        <p:nvGrpSpPr>
          <p:cNvPr id="48131" name="Group 48"/>
          <p:cNvGrpSpPr>
            <a:grpSpLocks/>
          </p:cNvGrpSpPr>
          <p:nvPr/>
        </p:nvGrpSpPr>
        <p:grpSpPr bwMode="auto">
          <a:xfrm>
            <a:off x="2174876" y="3189578"/>
            <a:ext cx="7821613" cy="2508250"/>
            <a:chOff x="609599" y="3609122"/>
            <a:chExt cx="7822328" cy="2507897"/>
          </a:xfrm>
        </p:grpSpPr>
        <p:grpSp>
          <p:nvGrpSpPr>
            <p:cNvPr id="3" name="Group 36"/>
            <p:cNvGrpSpPr>
              <a:grpSpLocks/>
            </p:cNvGrpSpPr>
            <p:nvPr/>
          </p:nvGrpSpPr>
          <p:grpSpPr bwMode="auto">
            <a:xfrm>
              <a:off x="609599" y="3609122"/>
              <a:ext cx="7822328" cy="2507897"/>
              <a:chOff x="3348842" y="2618651"/>
              <a:chExt cx="5047012" cy="2390077"/>
            </a:xfrm>
            <a:effectLst>
              <a:outerShdw blurRad="101600" dist="63500" dir="2700000" algn="tl" rotWithShape="0">
                <a:prstClr val="black">
                  <a:alpha val="40000"/>
                </a:prstClr>
              </a:outerShdw>
            </a:effectLst>
          </p:grpSpPr>
          <p:sp>
            <p:nvSpPr>
              <p:cNvPr id="44" name="Rectangle 3"/>
              <p:cNvSpPr>
                <a:spLocks noChangeAspect="1" noChangeArrowheads="1"/>
              </p:cNvSpPr>
              <p:nvPr/>
            </p:nvSpPr>
            <p:spPr bwMode="auto">
              <a:xfrm>
                <a:off x="3348842" y="2618651"/>
                <a:ext cx="5047012" cy="2390077"/>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sp>
            <p:nvSpPr>
              <p:cNvPr id="45" name="Rectangle 3"/>
              <p:cNvSpPr>
                <a:spLocks noChangeArrowheads="1"/>
              </p:cNvSpPr>
              <p:nvPr/>
            </p:nvSpPr>
            <p:spPr bwMode="auto">
              <a:xfrm>
                <a:off x="3353416" y="2633547"/>
                <a:ext cx="5024972" cy="2360819"/>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sp>
            <p:nvSpPr>
              <p:cNvPr id="46" name="Rectangle 3"/>
              <p:cNvSpPr>
                <a:spLocks noChangeArrowheads="1"/>
              </p:cNvSpPr>
              <p:nvPr/>
            </p:nvSpPr>
            <p:spPr bwMode="auto">
              <a:xfrm>
                <a:off x="3367137" y="2641810"/>
                <a:ext cx="4990616" cy="2334494"/>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defTabSz="457200">
                  <a:defRPr/>
                </a:pPr>
                <a:endParaRPr lang="en-US" dirty="0">
                  <a:solidFill>
                    <a:prstClr val="black"/>
                  </a:solidFill>
                  <a:latin typeface="Calibri"/>
                </a:endParaRPr>
              </a:p>
            </p:txBody>
          </p:sp>
        </p:grpSp>
        <p:sp>
          <p:nvSpPr>
            <p:cNvPr id="48171" name="Text Box 10"/>
            <p:cNvSpPr txBox="1">
              <a:spLocks noChangeArrowheads="1"/>
            </p:cNvSpPr>
            <p:nvPr/>
          </p:nvSpPr>
          <p:spPr bwMode="auto">
            <a:xfrm>
              <a:off x="1195388" y="3665538"/>
              <a:ext cx="1957387"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a:solidFill>
                    <a:srgbClr val="1F497D"/>
                  </a:solidFill>
                </a:rPr>
                <a:t>Rule</a:t>
              </a:r>
              <a:endParaRPr lang="en-US" sz="2800" b="1">
                <a:solidFill>
                  <a:srgbClr val="1F497D"/>
                </a:solidFill>
              </a:endParaRPr>
            </a:p>
            <a:p>
              <a:pPr algn="ctr" defTabSz="457200">
                <a:spcBef>
                  <a:spcPct val="25000"/>
                </a:spcBef>
              </a:pPr>
              <a:r>
                <a:rPr lang="en-US" sz="2800" b="1">
                  <a:solidFill>
                    <a:srgbClr val="1F497D"/>
                  </a:solidFill>
                </a:rPr>
                <a:t>A </a:t>
              </a:r>
              <a:r>
                <a:rPr lang="en-US" sz="2800" b="1">
                  <a:solidFill>
                    <a:srgbClr val="1F497D"/>
                  </a:solidFill>
                  <a:sym typeface="Symbol" pitchFamily="18" charset="2"/>
                </a:rPr>
                <a:t> D</a:t>
              </a:r>
            </a:p>
            <a:p>
              <a:pPr algn="ctr" defTabSz="457200"/>
              <a:r>
                <a:rPr lang="en-US" sz="2800" b="1">
                  <a:solidFill>
                    <a:srgbClr val="1F497D"/>
                  </a:solidFill>
                </a:rPr>
                <a:t>C </a:t>
              </a:r>
              <a:r>
                <a:rPr lang="en-US" sz="2800" b="1">
                  <a:solidFill>
                    <a:srgbClr val="1F497D"/>
                  </a:solidFill>
                  <a:sym typeface="Symbol" pitchFamily="18" charset="2"/>
                </a:rPr>
                <a:t> A</a:t>
              </a:r>
            </a:p>
            <a:p>
              <a:pPr algn="ctr" defTabSz="457200"/>
              <a:r>
                <a:rPr lang="en-US" sz="2800" b="1">
                  <a:solidFill>
                    <a:srgbClr val="1F497D"/>
                  </a:solidFill>
                  <a:sym typeface="Symbol" pitchFamily="18" charset="2"/>
                </a:rPr>
                <a:t>A  C</a:t>
              </a:r>
            </a:p>
            <a:p>
              <a:pPr algn="ctr" defTabSz="457200"/>
              <a:r>
                <a:rPr lang="en-US" sz="2800" b="1">
                  <a:solidFill>
                    <a:srgbClr val="1F497D"/>
                  </a:solidFill>
                </a:rPr>
                <a:t>B &amp; C </a:t>
              </a:r>
              <a:r>
                <a:rPr lang="en-US" sz="2800" b="1">
                  <a:solidFill>
                    <a:srgbClr val="1F497D"/>
                  </a:solidFill>
                  <a:sym typeface="Symbol" pitchFamily="18" charset="2"/>
                </a:rPr>
                <a:t> D</a:t>
              </a:r>
            </a:p>
          </p:txBody>
        </p:sp>
        <p:sp>
          <p:nvSpPr>
            <p:cNvPr id="48172" name="Text Box 11"/>
            <p:cNvSpPr txBox="1">
              <a:spLocks noChangeArrowheads="1"/>
            </p:cNvSpPr>
            <p:nvPr/>
          </p:nvSpPr>
          <p:spPr bwMode="auto">
            <a:xfrm>
              <a:off x="3787775" y="3667125"/>
              <a:ext cx="1547813"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a:solidFill>
                    <a:srgbClr val="1F497D"/>
                  </a:solidFill>
                </a:rPr>
                <a:t>Support</a:t>
              </a:r>
              <a:endParaRPr lang="en-US" sz="2800" b="1">
                <a:solidFill>
                  <a:srgbClr val="1F497D"/>
                </a:solidFill>
              </a:endParaRPr>
            </a:p>
            <a:p>
              <a:pPr algn="ctr" defTabSz="457200">
                <a:spcBef>
                  <a:spcPct val="25000"/>
                </a:spcBef>
              </a:pPr>
              <a:r>
                <a:rPr lang="en-US" sz="2800" b="1">
                  <a:solidFill>
                    <a:srgbClr val="1F497D"/>
                  </a:solidFill>
                </a:rPr>
                <a:t>2/5</a:t>
              </a:r>
              <a:endParaRPr lang="en-US" sz="2800" b="1">
                <a:solidFill>
                  <a:srgbClr val="1F497D"/>
                </a:solidFill>
                <a:sym typeface="Symbol" pitchFamily="18" charset="2"/>
              </a:endParaRPr>
            </a:p>
            <a:p>
              <a:pPr algn="ctr" defTabSz="457200"/>
              <a:r>
                <a:rPr lang="en-US" sz="2800" b="1">
                  <a:solidFill>
                    <a:srgbClr val="1F497D"/>
                  </a:solidFill>
                </a:rPr>
                <a:t>2/5</a:t>
              </a:r>
            </a:p>
            <a:p>
              <a:pPr algn="ctr" defTabSz="457200"/>
              <a:r>
                <a:rPr lang="en-US" sz="2800" b="1">
                  <a:solidFill>
                    <a:srgbClr val="1F497D"/>
                  </a:solidFill>
                </a:rPr>
                <a:t>2/5</a:t>
              </a:r>
              <a:endParaRPr lang="en-US" sz="2800" b="1">
                <a:solidFill>
                  <a:srgbClr val="1F497D"/>
                </a:solidFill>
                <a:sym typeface="Symbol" pitchFamily="18" charset="2"/>
              </a:endParaRPr>
            </a:p>
            <a:p>
              <a:pPr algn="ctr" defTabSz="457200"/>
              <a:r>
                <a:rPr lang="en-US" sz="2800" b="1">
                  <a:solidFill>
                    <a:srgbClr val="1F497D"/>
                  </a:solidFill>
                </a:rPr>
                <a:t>1/5</a:t>
              </a:r>
              <a:endParaRPr lang="en-US" sz="2800" b="1">
                <a:solidFill>
                  <a:srgbClr val="1F497D"/>
                </a:solidFill>
                <a:sym typeface="Symbol" pitchFamily="18" charset="2"/>
              </a:endParaRPr>
            </a:p>
          </p:txBody>
        </p:sp>
        <p:sp>
          <p:nvSpPr>
            <p:cNvPr id="48173" name="Text Box 12"/>
            <p:cNvSpPr txBox="1">
              <a:spLocks noChangeArrowheads="1"/>
            </p:cNvSpPr>
            <p:nvPr/>
          </p:nvSpPr>
          <p:spPr bwMode="auto">
            <a:xfrm>
              <a:off x="5864225" y="3668713"/>
              <a:ext cx="2124075" cy="2333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sz="2800" b="1" u="sng">
                  <a:solidFill>
                    <a:srgbClr val="1F497D"/>
                  </a:solidFill>
                </a:rPr>
                <a:t>Confidence</a:t>
              </a:r>
              <a:endParaRPr lang="en-US" sz="2800" b="1">
                <a:solidFill>
                  <a:srgbClr val="1F497D"/>
                </a:solidFill>
              </a:endParaRPr>
            </a:p>
            <a:p>
              <a:pPr algn="ctr" defTabSz="457200">
                <a:spcBef>
                  <a:spcPct val="25000"/>
                </a:spcBef>
              </a:pPr>
              <a:r>
                <a:rPr lang="en-US" sz="2800" b="1">
                  <a:solidFill>
                    <a:srgbClr val="1F497D"/>
                  </a:solidFill>
                </a:rPr>
                <a:t>2/3</a:t>
              </a:r>
              <a:endParaRPr lang="en-US" sz="2800" b="1">
                <a:solidFill>
                  <a:srgbClr val="1F497D"/>
                </a:solidFill>
                <a:sym typeface="Symbol" pitchFamily="18" charset="2"/>
              </a:endParaRPr>
            </a:p>
            <a:p>
              <a:pPr algn="ctr" defTabSz="457200"/>
              <a:r>
                <a:rPr lang="en-US" sz="2800" b="1">
                  <a:solidFill>
                    <a:srgbClr val="1F497D"/>
                  </a:solidFill>
                </a:rPr>
                <a:t>2/4</a:t>
              </a:r>
            </a:p>
            <a:p>
              <a:pPr algn="ctr" defTabSz="457200"/>
              <a:r>
                <a:rPr lang="en-US" sz="2800" b="1">
                  <a:solidFill>
                    <a:srgbClr val="1F497D"/>
                  </a:solidFill>
                </a:rPr>
                <a:t>2/3</a:t>
              </a:r>
              <a:endParaRPr lang="en-US" sz="2800" b="1">
                <a:solidFill>
                  <a:srgbClr val="1F497D"/>
                </a:solidFill>
                <a:sym typeface="Symbol" pitchFamily="18" charset="2"/>
              </a:endParaRPr>
            </a:p>
            <a:p>
              <a:pPr algn="ctr" defTabSz="457200"/>
              <a:r>
                <a:rPr lang="en-US" sz="2800" b="1">
                  <a:solidFill>
                    <a:srgbClr val="1F497D"/>
                  </a:solidFill>
                </a:rPr>
                <a:t>1/3</a:t>
              </a:r>
              <a:endParaRPr lang="en-US" sz="2800" b="1">
                <a:solidFill>
                  <a:srgbClr val="1F497D"/>
                </a:solidFill>
                <a:sym typeface="Symbol" pitchFamily="18" charset="2"/>
              </a:endParaRPr>
            </a:p>
          </p:txBody>
        </p:sp>
      </p:grpSp>
      <p:grpSp>
        <p:nvGrpSpPr>
          <p:cNvPr id="48132" name="Group 46"/>
          <p:cNvGrpSpPr>
            <a:grpSpLocks/>
          </p:cNvGrpSpPr>
          <p:nvPr/>
        </p:nvGrpSpPr>
        <p:grpSpPr bwMode="auto">
          <a:xfrm>
            <a:off x="2209800" y="1143290"/>
            <a:ext cx="6178550" cy="1714500"/>
            <a:chOff x="685800" y="1562100"/>
            <a:chExt cx="6178550" cy="1714500"/>
          </a:xfrm>
        </p:grpSpPr>
        <p:graphicFrame>
          <p:nvGraphicFramePr>
            <p:cNvPr id="48142" name="Object 5"/>
            <p:cNvGraphicFramePr>
              <a:graphicFrameLocks noChangeAspect="1"/>
            </p:cNvGraphicFramePr>
            <p:nvPr/>
          </p:nvGraphicFramePr>
          <p:xfrm>
            <a:off x="685800" y="1828800"/>
            <a:ext cx="1377950" cy="1431925"/>
          </p:xfrm>
          <a:graphic>
            <a:graphicData uri="http://schemas.openxmlformats.org/presentationml/2006/ole">
              <mc:AlternateContent xmlns:mc="http://schemas.openxmlformats.org/markup-compatibility/2006">
                <mc:Choice xmlns:v="urn:schemas-microsoft-com:vml" Requires="v">
                  <p:oleObj spid="_x0000_s4107" name="Clip" r:id="rId3" imgW="3633788" imgH="3778250" progId="MS_ClipArt_Gallery.2">
                    <p:embed/>
                  </p:oleObj>
                </mc:Choice>
                <mc:Fallback>
                  <p:oleObj name="Clip" r:id="rId3" imgW="3633788" imgH="3778250" progId="MS_ClipArt_Gallery.2">
                    <p:embed/>
                    <p:pic>
                      <p:nvPicPr>
                        <p:cNvPr id="481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6"/>
            <p:cNvGraphicFramePr>
              <a:graphicFrameLocks noChangeAspect="1"/>
            </p:cNvGraphicFramePr>
            <p:nvPr/>
          </p:nvGraphicFramePr>
          <p:xfrm>
            <a:off x="2286000" y="1844675"/>
            <a:ext cx="1377950" cy="1431925"/>
          </p:xfrm>
          <a:graphic>
            <a:graphicData uri="http://schemas.openxmlformats.org/presentationml/2006/ole">
              <mc:AlternateContent xmlns:mc="http://schemas.openxmlformats.org/markup-compatibility/2006">
                <mc:Choice xmlns:v="urn:schemas-microsoft-com:vml" Requires="v">
                  <p:oleObj spid="_x0000_s4108" name="Clip" r:id="rId5" imgW="3633788" imgH="3778250" progId="MS_ClipArt_Gallery.2">
                    <p:embed/>
                  </p:oleObj>
                </mc:Choice>
                <mc:Fallback>
                  <p:oleObj name="Clip" r:id="rId5" imgW="3633788" imgH="3778250" progId="MS_ClipArt_Gallery.2">
                    <p:embed/>
                    <p:pic>
                      <p:nvPicPr>
                        <p:cNvPr id="4814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4" name="Object 7"/>
            <p:cNvGraphicFramePr>
              <a:graphicFrameLocks noChangeAspect="1"/>
            </p:cNvGraphicFramePr>
            <p:nvPr/>
          </p:nvGraphicFramePr>
          <p:xfrm>
            <a:off x="3886200" y="1844675"/>
            <a:ext cx="1377950" cy="1431925"/>
          </p:xfrm>
          <a:graphic>
            <a:graphicData uri="http://schemas.openxmlformats.org/presentationml/2006/ole">
              <mc:AlternateContent xmlns:mc="http://schemas.openxmlformats.org/markup-compatibility/2006">
                <mc:Choice xmlns:v="urn:schemas-microsoft-com:vml" Requires="v">
                  <p:oleObj spid="_x0000_s4109" name="Clip" r:id="rId6" imgW="3633788" imgH="3778250" progId="MS_ClipArt_Gallery.2">
                    <p:embed/>
                  </p:oleObj>
                </mc:Choice>
                <mc:Fallback>
                  <p:oleObj name="Clip" r:id="rId6" imgW="3633788" imgH="3778250" progId="MS_ClipArt_Gallery.2">
                    <p:embed/>
                    <p:pic>
                      <p:nvPicPr>
                        <p:cNvPr id="4814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5" name="Object 8"/>
            <p:cNvGraphicFramePr>
              <a:graphicFrameLocks noChangeAspect="1"/>
            </p:cNvGraphicFramePr>
            <p:nvPr/>
          </p:nvGraphicFramePr>
          <p:xfrm>
            <a:off x="5486400" y="1844675"/>
            <a:ext cx="1377950" cy="1431925"/>
          </p:xfrm>
          <a:graphic>
            <a:graphicData uri="http://schemas.openxmlformats.org/presentationml/2006/ole">
              <mc:AlternateContent xmlns:mc="http://schemas.openxmlformats.org/markup-compatibility/2006">
                <mc:Choice xmlns:v="urn:schemas-microsoft-com:vml" Requires="v">
                  <p:oleObj spid="_x0000_s4110" name="Clip" r:id="rId7" imgW="3633788" imgH="3778250" progId="MS_ClipArt_Gallery.2">
                    <p:embed/>
                  </p:oleObj>
                </mc:Choice>
                <mc:Fallback>
                  <p:oleObj name="Clip" r:id="rId7" imgW="3633788" imgH="3778250" progId="MS_ClipArt_Gallery.2">
                    <p:embed/>
                    <p:pic>
                      <p:nvPicPr>
                        <p:cNvPr id="4814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6" name="Rectangle 13"/>
            <p:cNvSpPr>
              <a:spLocks noChangeArrowheads="1"/>
            </p:cNvSpPr>
            <p:nvPr/>
          </p:nvSpPr>
          <p:spPr bwMode="auto">
            <a:xfrm>
              <a:off x="1046163" y="1562100"/>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8147" name="Text Box 14"/>
            <p:cNvSpPr txBox="1">
              <a:spLocks noChangeArrowheads="1"/>
            </p:cNvSpPr>
            <p:nvPr/>
          </p:nvSpPr>
          <p:spPr bwMode="auto">
            <a:xfrm>
              <a:off x="950913" y="1571625"/>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8148" name="Rectangle 15"/>
            <p:cNvSpPr>
              <a:spLocks noChangeArrowheads="1"/>
            </p:cNvSpPr>
            <p:nvPr/>
          </p:nvSpPr>
          <p:spPr bwMode="auto">
            <a:xfrm>
              <a:off x="1406525" y="1600200"/>
              <a:ext cx="268288"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8149" name="Text Box 16"/>
            <p:cNvSpPr txBox="1">
              <a:spLocks noChangeArrowheads="1"/>
            </p:cNvSpPr>
            <p:nvPr/>
          </p:nvSpPr>
          <p:spPr bwMode="auto">
            <a:xfrm>
              <a:off x="1316038" y="1619250"/>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8150" name="Rectangle 17"/>
            <p:cNvSpPr>
              <a:spLocks noChangeArrowheads="1"/>
            </p:cNvSpPr>
            <p:nvPr/>
          </p:nvSpPr>
          <p:spPr bwMode="auto">
            <a:xfrm>
              <a:off x="17589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8151" name="Text Box 18"/>
            <p:cNvSpPr txBox="1">
              <a:spLocks noChangeArrowheads="1"/>
            </p:cNvSpPr>
            <p:nvPr/>
          </p:nvSpPr>
          <p:spPr bwMode="auto">
            <a:xfrm>
              <a:off x="16748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8152" name="Rectangle 19"/>
            <p:cNvSpPr>
              <a:spLocks noChangeArrowheads="1"/>
            </p:cNvSpPr>
            <p:nvPr/>
          </p:nvSpPr>
          <p:spPr bwMode="auto">
            <a:xfrm>
              <a:off x="2655888" y="1590675"/>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8153" name="Text Box 20"/>
            <p:cNvSpPr txBox="1">
              <a:spLocks noChangeArrowheads="1"/>
            </p:cNvSpPr>
            <p:nvPr/>
          </p:nvSpPr>
          <p:spPr bwMode="auto">
            <a:xfrm>
              <a:off x="2560638" y="1600200"/>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8154" name="Rectangle 21"/>
            <p:cNvSpPr>
              <a:spLocks noChangeArrowheads="1"/>
            </p:cNvSpPr>
            <p:nvPr/>
          </p:nvSpPr>
          <p:spPr bwMode="auto">
            <a:xfrm>
              <a:off x="30162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8155" name="Text Box 22"/>
            <p:cNvSpPr txBox="1">
              <a:spLocks noChangeArrowheads="1"/>
            </p:cNvSpPr>
            <p:nvPr/>
          </p:nvSpPr>
          <p:spPr bwMode="auto">
            <a:xfrm>
              <a:off x="29321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8156" name="Rectangle 23"/>
            <p:cNvSpPr>
              <a:spLocks noChangeArrowheads="1"/>
            </p:cNvSpPr>
            <p:nvPr/>
          </p:nvSpPr>
          <p:spPr bwMode="auto">
            <a:xfrm>
              <a:off x="3368675" y="1657350"/>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8157" name="Text Box 24"/>
            <p:cNvSpPr txBox="1">
              <a:spLocks noChangeArrowheads="1"/>
            </p:cNvSpPr>
            <p:nvPr/>
          </p:nvSpPr>
          <p:spPr bwMode="auto">
            <a:xfrm>
              <a:off x="3283202" y="1676400"/>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8158" name="Rectangle 25"/>
            <p:cNvSpPr>
              <a:spLocks noChangeArrowheads="1"/>
            </p:cNvSpPr>
            <p:nvPr/>
          </p:nvSpPr>
          <p:spPr bwMode="auto">
            <a:xfrm>
              <a:off x="4256088" y="1590675"/>
              <a:ext cx="268287"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8159" name="Text Box 26"/>
            <p:cNvSpPr txBox="1">
              <a:spLocks noChangeArrowheads="1"/>
            </p:cNvSpPr>
            <p:nvPr/>
          </p:nvSpPr>
          <p:spPr bwMode="auto">
            <a:xfrm>
              <a:off x="4162425" y="1600200"/>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8160" name="Rectangle 27"/>
            <p:cNvSpPr>
              <a:spLocks noChangeArrowheads="1"/>
            </p:cNvSpPr>
            <p:nvPr/>
          </p:nvSpPr>
          <p:spPr bwMode="auto">
            <a:xfrm>
              <a:off x="4616450" y="1628775"/>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8161" name="Text Box 28"/>
            <p:cNvSpPr txBox="1">
              <a:spLocks noChangeArrowheads="1"/>
            </p:cNvSpPr>
            <p:nvPr/>
          </p:nvSpPr>
          <p:spPr bwMode="auto">
            <a:xfrm>
              <a:off x="4532313" y="1647825"/>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8162" name="Rectangle 29"/>
            <p:cNvSpPr>
              <a:spLocks noChangeArrowheads="1"/>
            </p:cNvSpPr>
            <p:nvPr/>
          </p:nvSpPr>
          <p:spPr bwMode="auto">
            <a:xfrm>
              <a:off x="4968875" y="1657350"/>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8163" name="Text Box 30"/>
            <p:cNvSpPr txBox="1">
              <a:spLocks noChangeArrowheads="1"/>
            </p:cNvSpPr>
            <p:nvPr/>
          </p:nvSpPr>
          <p:spPr bwMode="auto">
            <a:xfrm>
              <a:off x="4883402" y="1676400"/>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8164" name="Rectangle 31"/>
            <p:cNvSpPr>
              <a:spLocks noChangeArrowheads="1"/>
            </p:cNvSpPr>
            <p:nvPr/>
          </p:nvSpPr>
          <p:spPr bwMode="auto">
            <a:xfrm>
              <a:off x="5837238" y="1590675"/>
              <a:ext cx="268287" cy="533400"/>
            </a:xfrm>
            <a:prstGeom prst="rect">
              <a:avLst/>
            </a:prstGeom>
            <a:solidFill>
              <a:srgbClr val="000099"/>
            </a:solidFill>
            <a:ln w="9525">
              <a:miter lim="800000"/>
              <a:headEnd/>
              <a:tailEnd/>
            </a:ln>
            <a:scene3d>
              <a:camera prst="legacyObliqueTopLeft"/>
              <a:lightRig rig="legacyFlat3" dir="t"/>
            </a:scene3d>
            <a:sp3d extrusionH="125400" prstMaterial="legacyMatte">
              <a:bevelT w="13500" h="13500" prst="angle"/>
              <a:bevelB w="13500" h="13500" prst="angle"/>
              <a:extrusionClr>
                <a:srgbClr val="000099"/>
              </a:extrusionClr>
            </a:sp3d>
          </p:spPr>
          <p:txBody>
            <a:bodyPr wrap="none" anchor="ctr">
              <a:flatTx/>
            </a:bodyPr>
            <a:lstStyle/>
            <a:p>
              <a:pPr defTabSz="457200"/>
              <a:endParaRPr lang="en-US">
                <a:solidFill>
                  <a:prstClr val="black"/>
                </a:solidFill>
                <a:latin typeface="Calibri"/>
              </a:endParaRPr>
            </a:p>
          </p:txBody>
        </p:sp>
        <p:sp>
          <p:nvSpPr>
            <p:cNvPr id="48165" name="Text Box 32"/>
            <p:cNvSpPr txBox="1">
              <a:spLocks noChangeArrowheads="1"/>
            </p:cNvSpPr>
            <p:nvPr/>
          </p:nvSpPr>
          <p:spPr bwMode="auto">
            <a:xfrm>
              <a:off x="5741988" y="1600200"/>
              <a:ext cx="4206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A</a:t>
              </a:r>
            </a:p>
          </p:txBody>
        </p:sp>
        <p:sp>
          <p:nvSpPr>
            <p:cNvPr id="48166" name="Rectangle 33"/>
            <p:cNvSpPr>
              <a:spLocks noChangeArrowheads="1"/>
            </p:cNvSpPr>
            <p:nvPr/>
          </p:nvSpPr>
          <p:spPr bwMode="auto">
            <a:xfrm>
              <a:off x="6197600" y="1628775"/>
              <a:ext cx="268288" cy="533400"/>
            </a:xfrm>
            <a:prstGeom prst="rect">
              <a:avLst/>
            </a:prstGeom>
            <a:solidFill>
              <a:srgbClr val="6633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663300"/>
              </a:extrusionClr>
            </a:sp3d>
          </p:spPr>
          <p:txBody>
            <a:bodyPr wrap="none" anchor="ctr">
              <a:flatTx/>
            </a:bodyPr>
            <a:lstStyle/>
            <a:p>
              <a:pPr defTabSz="457200"/>
              <a:endParaRPr lang="en-US">
                <a:solidFill>
                  <a:prstClr val="black"/>
                </a:solidFill>
                <a:latin typeface="Calibri"/>
              </a:endParaRPr>
            </a:p>
          </p:txBody>
        </p:sp>
        <p:sp>
          <p:nvSpPr>
            <p:cNvPr id="48167" name="Text Box 34"/>
            <p:cNvSpPr txBox="1">
              <a:spLocks noChangeArrowheads="1"/>
            </p:cNvSpPr>
            <p:nvPr/>
          </p:nvSpPr>
          <p:spPr bwMode="auto">
            <a:xfrm>
              <a:off x="6112127" y="1647825"/>
              <a:ext cx="4074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D</a:t>
              </a:r>
            </a:p>
          </p:txBody>
        </p:sp>
        <p:sp>
          <p:nvSpPr>
            <p:cNvPr id="48168" name="Rectangle 35"/>
            <p:cNvSpPr>
              <a:spLocks noChangeArrowheads="1"/>
            </p:cNvSpPr>
            <p:nvPr/>
          </p:nvSpPr>
          <p:spPr bwMode="auto">
            <a:xfrm>
              <a:off x="6550025" y="1657350"/>
              <a:ext cx="268288" cy="533400"/>
            </a:xfrm>
            <a:prstGeom prst="rect">
              <a:avLst/>
            </a:prstGeom>
            <a:solidFill>
              <a:srgbClr val="A50021"/>
            </a:solidFill>
            <a:ln w="9525">
              <a:miter lim="800000"/>
              <a:headEnd/>
              <a:tailEnd/>
            </a:ln>
            <a:scene3d>
              <a:camera prst="legacyObliqueTopLeft"/>
              <a:lightRig rig="legacyFlat3" dir="t"/>
            </a:scene3d>
            <a:sp3d extrusionH="125400" prstMaterial="legacyMatte">
              <a:bevelT w="13500" h="13500" prst="angle"/>
              <a:bevelB w="13500" h="13500" prst="angle"/>
              <a:extrusionClr>
                <a:srgbClr val="A50021"/>
              </a:extrusionClr>
            </a:sp3d>
          </p:spPr>
          <p:txBody>
            <a:bodyPr wrap="none" anchor="ctr">
              <a:flatTx/>
            </a:bodyPr>
            <a:lstStyle/>
            <a:p>
              <a:pPr defTabSz="457200"/>
              <a:endParaRPr lang="en-US">
                <a:solidFill>
                  <a:prstClr val="black"/>
                </a:solidFill>
                <a:latin typeface="Calibri"/>
              </a:endParaRPr>
            </a:p>
          </p:txBody>
        </p:sp>
        <p:sp>
          <p:nvSpPr>
            <p:cNvPr id="48169" name="Text Box 36"/>
            <p:cNvSpPr txBox="1">
              <a:spLocks noChangeArrowheads="1"/>
            </p:cNvSpPr>
            <p:nvPr/>
          </p:nvSpPr>
          <p:spPr bwMode="auto">
            <a:xfrm>
              <a:off x="6472238" y="1676400"/>
              <a:ext cx="3921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E</a:t>
              </a:r>
            </a:p>
          </p:txBody>
        </p:sp>
      </p:grpSp>
      <p:grpSp>
        <p:nvGrpSpPr>
          <p:cNvPr id="48133" name="Group 47"/>
          <p:cNvGrpSpPr>
            <a:grpSpLocks/>
          </p:cNvGrpSpPr>
          <p:nvPr/>
        </p:nvGrpSpPr>
        <p:grpSpPr bwMode="auto">
          <a:xfrm>
            <a:off x="8615364" y="1181390"/>
            <a:ext cx="1387475" cy="1676400"/>
            <a:chOff x="7086600" y="1600200"/>
            <a:chExt cx="1387475" cy="1676400"/>
          </a:xfrm>
        </p:grpSpPr>
        <p:graphicFrame>
          <p:nvGraphicFramePr>
            <p:cNvPr id="48135" name="Object 9"/>
            <p:cNvGraphicFramePr>
              <a:graphicFrameLocks noChangeAspect="1"/>
            </p:cNvGraphicFramePr>
            <p:nvPr/>
          </p:nvGraphicFramePr>
          <p:xfrm>
            <a:off x="7086600" y="1844675"/>
            <a:ext cx="1377950" cy="1431925"/>
          </p:xfrm>
          <a:graphic>
            <a:graphicData uri="http://schemas.openxmlformats.org/presentationml/2006/ole">
              <mc:AlternateContent xmlns:mc="http://schemas.openxmlformats.org/markup-compatibility/2006">
                <mc:Choice xmlns:v="urn:schemas-microsoft-com:vml" Requires="v">
                  <p:oleObj spid="_x0000_s4111" name="Clip" r:id="rId8" imgW="3633788" imgH="3778250" progId="MS_ClipArt_Gallery.2">
                    <p:embed/>
                  </p:oleObj>
                </mc:Choice>
                <mc:Fallback>
                  <p:oleObj name="Clip" r:id="rId8" imgW="3633788" imgH="3778250" progId="MS_ClipArt_Gallery.2">
                    <p:embed/>
                    <p:pic>
                      <p:nvPicPr>
                        <p:cNvPr id="4813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844675"/>
                          <a:ext cx="137795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Rectangle 37"/>
            <p:cNvSpPr>
              <a:spLocks noChangeArrowheads="1"/>
            </p:cNvSpPr>
            <p:nvPr/>
          </p:nvSpPr>
          <p:spPr bwMode="auto">
            <a:xfrm>
              <a:off x="7446963" y="1600200"/>
              <a:ext cx="268287" cy="533400"/>
            </a:xfrm>
            <a:prstGeom prst="rect">
              <a:avLst/>
            </a:prstGeom>
            <a:solidFill>
              <a:srgbClr val="33660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336600"/>
              </a:extrusionClr>
            </a:sp3d>
          </p:spPr>
          <p:txBody>
            <a:bodyPr wrap="none" anchor="ctr">
              <a:flatTx/>
            </a:bodyPr>
            <a:lstStyle/>
            <a:p>
              <a:pPr defTabSz="457200"/>
              <a:endParaRPr lang="en-US">
                <a:solidFill>
                  <a:prstClr val="black"/>
                </a:solidFill>
                <a:latin typeface="Calibri"/>
              </a:endParaRPr>
            </a:p>
          </p:txBody>
        </p:sp>
        <p:sp>
          <p:nvSpPr>
            <p:cNvPr id="48137" name="Text Box 38"/>
            <p:cNvSpPr txBox="1">
              <a:spLocks noChangeArrowheads="1"/>
            </p:cNvSpPr>
            <p:nvPr/>
          </p:nvSpPr>
          <p:spPr bwMode="auto">
            <a:xfrm>
              <a:off x="7353300" y="1609725"/>
              <a:ext cx="415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B</a:t>
              </a:r>
            </a:p>
          </p:txBody>
        </p:sp>
        <p:sp>
          <p:nvSpPr>
            <p:cNvPr id="48138" name="Rectangle 39"/>
            <p:cNvSpPr>
              <a:spLocks noChangeArrowheads="1"/>
            </p:cNvSpPr>
            <p:nvPr/>
          </p:nvSpPr>
          <p:spPr bwMode="auto">
            <a:xfrm>
              <a:off x="7807325" y="1638300"/>
              <a:ext cx="268288" cy="533400"/>
            </a:xfrm>
            <a:prstGeom prst="rect">
              <a:avLst/>
            </a:prstGeom>
            <a:solidFill>
              <a:srgbClr val="800080"/>
            </a:solidFill>
            <a:ln w="9525">
              <a:miter lim="800000"/>
              <a:headEnd/>
              <a:tailEnd/>
            </a:ln>
            <a:scene3d>
              <a:camera prst="legacyObliqueTopLeft"/>
              <a:lightRig rig="legacyFlat3" dir="t"/>
            </a:scene3d>
            <a:sp3d extrusionH="125400" prstMaterial="legacyMatte">
              <a:bevelT w="13500" h="13500" prst="angle"/>
              <a:bevelB w="13500" h="13500" prst="angle"/>
              <a:extrusionClr>
                <a:srgbClr val="800080"/>
              </a:extrusionClr>
            </a:sp3d>
          </p:spPr>
          <p:txBody>
            <a:bodyPr wrap="none" anchor="ctr">
              <a:flatTx/>
            </a:bodyPr>
            <a:lstStyle/>
            <a:p>
              <a:pPr defTabSz="457200"/>
              <a:endParaRPr lang="en-US">
                <a:solidFill>
                  <a:prstClr val="black"/>
                </a:solidFill>
                <a:latin typeface="Calibri"/>
              </a:endParaRPr>
            </a:p>
          </p:txBody>
        </p:sp>
        <p:sp>
          <p:nvSpPr>
            <p:cNvPr id="48139" name="Text Box 40"/>
            <p:cNvSpPr txBox="1">
              <a:spLocks noChangeArrowheads="1"/>
            </p:cNvSpPr>
            <p:nvPr/>
          </p:nvSpPr>
          <p:spPr bwMode="auto">
            <a:xfrm>
              <a:off x="7723188" y="1657350"/>
              <a:ext cx="4048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C</a:t>
              </a:r>
            </a:p>
          </p:txBody>
        </p:sp>
        <p:sp>
          <p:nvSpPr>
            <p:cNvPr id="48140" name="Rectangle 41"/>
            <p:cNvSpPr>
              <a:spLocks noChangeArrowheads="1"/>
            </p:cNvSpPr>
            <p:nvPr/>
          </p:nvSpPr>
          <p:spPr bwMode="auto">
            <a:xfrm>
              <a:off x="8159750" y="1666875"/>
              <a:ext cx="268288" cy="533400"/>
            </a:xfrm>
            <a:prstGeom prst="rect">
              <a:avLst/>
            </a:prstGeom>
            <a:solidFill>
              <a:srgbClr val="A50021"/>
            </a:solidFill>
            <a:ln w="9525">
              <a:miter lim="800000"/>
              <a:headEnd/>
              <a:tailEnd/>
            </a:ln>
            <a:scene3d>
              <a:camera prst="legacyObliqueTopLeft"/>
              <a:lightRig rig="legacyFlat3" dir="t"/>
            </a:scene3d>
            <a:sp3d extrusionH="125400" prstMaterial="legacyMatte">
              <a:bevelT w="13500" h="13500" prst="angle"/>
              <a:bevelB w="13500" h="13500" prst="angle"/>
              <a:extrusionClr>
                <a:srgbClr val="A50021"/>
              </a:extrusionClr>
            </a:sp3d>
          </p:spPr>
          <p:txBody>
            <a:bodyPr wrap="none" anchor="ctr">
              <a:flatTx/>
            </a:bodyPr>
            <a:lstStyle/>
            <a:p>
              <a:pPr defTabSz="457200"/>
              <a:endParaRPr lang="en-US">
                <a:solidFill>
                  <a:prstClr val="black"/>
                </a:solidFill>
                <a:latin typeface="Calibri"/>
              </a:endParaRPr>
            </a:p>
          </p:txBody>
        </p:sp>
        <p:sp>
          <p:nvSpPr>
            <p:cNvPr id="48141" name="Text Box 42"/>
            <p:cNvSpPr txBox="1">
              <a:spLocks noChangeArrowheads="1"/>
            </p:cNvSpPr>
            <p:nvPr/>
          </p:nvSpPr>
          <p:spPr bwMode="auto">
            <a:xfrm>
              <a:off x="8081963" y="1685925"/>
              <a:ext cx="3921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defTabSz="457200"/>
              <a:r>
                <a:rPr lang="en-US" b="1">
                  <a:solidFill>
                    <a:srgbClr val="FFFFFF"/>
                  </a:solidFill>
                </a:rPr>
                <a:t>E</a:t>
              </a:r>
            </a:p>
          </p:txBody>
        </p:sp>
      </p:grpSp>
      <p:sp>
        <p:nvSpPr>
          <p:cNvPr id="48134"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defTabSz="457200"/>
            <a:r>
              <a:rPr lang="en-US" sz="2000" b="1">
                <a:solidFill>
                  <a:prstClr val="black"/>
                </a:solidFill>
              </a:rPr>
              <a:t>...</a:t>
            </a:r>
          </a:p>
        </p:txBody>
      </p:sp>
    </p:spTree>
    <p:extLst>
      <p:ext uri="{BB962C8B-B14F-4D97-AF65-F5344CB8AC3E}">
        <p14:creationId xmlns:p14="http://schemas.microsoft.com/office/powerpoint/2010/main" val="3259708348"/>
      </p:ext>
    </p:extLst>
  </p:cSld>
  <p:clrMapOvr>
    <a:masterClrMapping/>
  </p:clrMapOvr>
  <p:transition advClick="0" advTm="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2362150" y="293650"/>
            <a:ext cx="7772400" cy="868363"/>
          </a:xfrm>
          <a:prstGeom prst="rect">
            <a:avLst/>
          </a:prstGeom>
          <a:noFill/>
          <a:ln>
            <a:noFill/>
          </a:ln>
        </p:spPr>
        <p:txBody>
          <a:bodyPr spcFirstLastPara="1" vert="horz" wrap="square" lIns="91425" tIns="45700" rIns="91425" bIns="91425" rtlCol="0" anchor="b" anchorCtr="0">
            <a:noAutofit/>
          </a:bodyPr>
          <a:lstStyle/>
          <a:p>
            <a:pPr>
              <a:spcBef>
                <a:spcPts val="0"/>
              </a:spcBef>
            </a:pPr>
            <a:r>
              <a:rPr lang="en-US" sz="3200" dirty="0"/>
              <a:t>Preliminary Exploration in Python</a:t>
            </a:r>
            <a:br>
              <a:rPr lang="en-US" sz="3200" dirty="0"/>
            </a:br>
            <a:r>
              <a:rPr lang="en-US" sz="2000" dirty="0"/>
              <a:t>loading data, viewing it, summary statistics</a:t>
            </a:r>
            <a:endParaRPr dirty="0"/>
          </a:p>
        </p:txBody>
      </p:sp>
      <p:sp>
        <p:nvSpPr>
          <p:cNvPr id="211" name="Google Shape;211;p28"/>
          <p:cNvSpPr txBox="1"/>
          <p:nvPr/>
        </p:nvSpPr>
        <p:spPr>
          <a:xfrm>
            <a:off x="2078640" y="1485811"/>
            <a:ext cx="8144400" cy="3872770"/>
          </a:xfrm>
          <a:prstGeom prst="rect">
            <a:avLst/>
          </a:prstGeom>
          <a:noFill/>
          <a:ln>
            <a:noFill/>
          </a:ln>
        </p:spPr>
        <p:txBody>
          <a:bodyPr spcFirstLastPara="1" wrap="square" lIns="91425" tIns="91425" rIns="91425" bIns="91425" anchor="t" anchorCtr="0">
            <a:noAutofit/>
          </a:bodyPr>
          <a:lstStyle/>
          <a:p>
            <a:r>
              <a:rPr lang="en-US" sz="2000" dirty="0">
                <a:latin typeface="Libre Franklin"/>
                <a:ea typeface="Libre Franklin"/>
                <a:cs typeface="Libre Franklin"/>
                <a:sym typeface="Libre Franklin"/>
              </a:rPr>
              <a:t>1.  Open Anaconda-Navigator and launch a ‘</a:t>
            </a:r>
            <a:r>
              <a:rPr lang="en-US" sz="2000" dirty="0" err="1">
                <a:latin typeface="Libre Franklin"/>
                <a:ea typeface="Libre Franklin"/>
                <a:cs typeface="Libre Franklin"/>
                <a:sym typeface="Libre Franklin"/>
              </a:rPr>
              <a:t>jupyter</a:t>
            </a:r>
            <a:r>
              <a:rPr lang="en-US" sz="2000" dirty="0">
                <a:latin typeface="Libre Franklin"/>
                <a:ea typeface="Libre Franklin"/>
                <a:cs typeface="Libre Franklin"/>
                <a:sym typeface="Libre Franklin"/>
              </a:rPr>
              <a:t>’ notebook. It opens a new browser window. </a:t>
            </a:r>
            <a:endParaRPr sz="2000" dirty="0">
              <a:latin typeface="Libre Franklin"/>
              <a:ea typeface="Libre Franklin"/>
              <a:cs typeface="Libre Franklin"/>
              <a:sym typeface="Libre Franklin"/>
            </a:endParaRPr>
          </a:p>
          <a:p>
            <a:r>
              <a:rPr lang="en-US" sz="2000" dirty="0">
                <a:latin typeface="Libre Franklin"/>
                <a:ea typeface="Libre Franklin"/>
                <a:cs typeface="Libre Franklin"/>
                <a:sym typeface="Libre Franklin"/>
              </a:rPr>
              <a:t>2.  Navigate to the directory where your csv file is saved and open a new Python notebook.</a:t>
            </a:r>
            <a:endParaRPr sz="2000" dirty="0">
              <a:latin typeface="Libre Franklin"/>
              <a:ea typeface="Libre Franklin"/>
              <a:cs typeface="Libre Franklin"/>
              <a:sym typeface="Libre Franklin"/>
            </a:endParaRPr>
          </a:p>
          <a:p>
            <a:endParaRPr sz="2000" dirty="0">
              <a:latin typeface="Libre Franklin"/>
              <a:ea typeface="Libre Franklin"/>
              <a:cs typeface="Libre Franklin"/>
              <a:sym typeface="Libre Franklin"/>
            </a:endParaRPr>
          </a:p>
          <a:p>
            <a:pPr>
              <a:buClr>
                <a:schemeClr val="dk1"/>
              </a:buClr>
              <a:buSzPts val="1100"/>
            </a:pPr>
            <a:r>
              <a:rPr lang="en-US" sz="2000" dirty="0">
                <a:latin typeface="Courier New"/>
                <a:ea typeface="Courier New"/>
                <a:cs typeface="Courier New"/>
                <a:sym typeface="Courier New"/>
              </a:rPr>
              <a:t>import pandas as </a:t>
            </a:r>
            <a:r>
              <a:rPr lang="en-US" sz="2000" dirty="0" err="1">
                <a:latin typeface="Courier New"/>
                <a:ea typeface="Courier New"/>
                <a:cs typeface="Courier New"/>
                <a:sym typeface="Courier New"/>
              </a:rPr>
              <a:t>pd</a:t>
            </a:r>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a:p>
            <a:pPr>
              <a:buClr>
                <a:schemeClr val="dk1"/>
              </a:buClr>
              <a:buSzPts val="1100"/>
            </a:pPr>
            <a:r>
              <a:rPr lang="en-US" sz="2000" b="1" dirty="0">
                <a:latin typeface="Courier New"/>
                <a:ea typeface="Courier New"/>
                <a:cs typeface="Courier New"/>
                <a:sym typeface="Courier New"/>
              </a:rPr>
              <a:t># Load data</a:t>
            </a:r>
            <a:endParaRPr sz="2000" b="1"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pd.read_csv</a:t>
            </a:r>
            <a:r>
              <a:rPr lang="en-US" sz="2000" dirty="0">
                <a:latin typeface="Courier New"/>
                <a:ea typeface="Courier New"/>
                <a:cs typeface="Courier New"/>
                <a:sym typeface="Courier New"/>
              </a:rPr>
              <a:t>('WestRoxbury.csv')</a:t>
            </a:r>
            <a:endParaRPr sz="2000"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housing_df.shape</a:t>
            </a:r>
            <a:r>
              <a:rPr lang="en-US" sz="2000" dirty="0">
                <a:latin typeface="Courier New"/>
                <a:ea typeface="Courier New"/>
                <a:cs typeface="Courier New"/>
                <a:sym typeface="Courier New"/>
              </a:rPr>
              <a:t> #find dimension of data frame</a:t>
            </a:r>
            <a:endParaRPr sz="2000"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housing_df.head</a:t>
            </a:r>
            <a:r>
              <a:rPr lang="en-US" sz="2000" dirty="0">
                <a:latin typeface="Courier New"/>
                <a:ea typeface="Courier New"/>
                <a:cs typeface="Courier New"/>
                <a:sym typeface="Courier New"/>
              </a:rPr>
              <a:t>()  #show the 1st five rows</a:t>
            </a:r>
            <a:endParaRPr sz="2000" dirty="0">
              <a:latin typeface="Courier New"/>
              <a:ea typeface="Courier New"/>
              <a:cs typeface="Courier New"/>
              <a:sym typeface="Courier New"/>
            </a:endParaRPr>
          </a:p>
          <a:p>
            <a:pPr>
              <a:buClr>
                <a:schemeClr val="dk1"/>
              </a:buClr>
              <a:buSzPts val="1100"/>
            </a:pPr>
            <a:r>
              <a:rPr lang="en-US" sz="2000" dirty="0">
                <a:latin typeface="Courier New"/>
                <a:ea typeface="Courier New"/>
                <a:cs typeface="Courier New"/>
                <a:sym typeface="Courier New"/>
              </a:rPr>
              <a:t>print(</a:t>
            </a: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  #show all the data</a:t>
            </a:r>
            <a:endParaRPr sz="2000" dirty="0">
              <a:latin typeface="Courier New"/>
              <a:ea typeface="Courier New"/>
              <a:cs typeface="Courier New"/>
              <a:sym typeface="Courier New"/>
            </a:endParaRPr>
          </a:p>
          <a:p>
            <a:endParaRPr sz="2000" dirty="0">
              <a:latin typeface="Libre Franklin"/>
              <a:ea typeface="Libre Franklin"/>
              <a:cs typeface="Libre Franklin"/>
              <a:sym typeface="Libre Franklin"/>
            </a:endParaRPr>
          </a:p>
        </p:txBody>
      </p:sp>
    </p:spTree>
    <p:extLst>
      <p:ext uri="{BB962C8B-B14F-4D97-AF65-F5344CB8AC3E}">
        <p14:creationId xmlns:p14="http://schemas.microsoft.com/office/powerpoint/2010/main" val="389658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9"/>
          <p:cNvSpPr txBox="1">
            <a:spLocks noGrp="1"/>
          </p:cNvSpPr>
          <p:nvPr>
            <p:ph type="title"/>
          </p:nvPr>
        </p:nvSpPr>
        <p:spPr>
          <a:xfrm>
            <a:off x="2438400" y="457200"/>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br>
              <a:rPr lang="en-US" sz="3600"/>
            </a:br>
            <a:r>
              <a:rPr lang="en-US" sz="3600"/>
              <a:t>Example – Linear Regression</a:t>
            </a:r>
            <a:br>
              <a:rPr lang="en-US" sz="3600"/>
            </a:br>
            <a:r>
              <a:rPr lang="en-US" sz="3600"/>
              <a:t>West Roxbury Housing Data</a:t>
            </a:r>
            <a:endParaRPr sz="3600"/>
          </a:p>
        </p:txBody>
      </p:sp>
      <p:pic>
        <p:nvPicPr>
          <p:cNvPr id="432" name="Google Shape;432;p59"/>
          <p:cNvPicPr preferRelativeResize="0"/>
          <p:nvPr/>
        </p:nvPicPr>
        <p:blipFill rotWithShape="1">
          <a:blip r:embed="rId3">
            <a:alphaModFix/>
          </a:blip>
          <a:srcRect/>
          <a:stretch/>
        </p:blipFill>
        <p:spPr>
          <a:xfrm>
            <a:off x="2895601" y="1676400"/>
            <a:ext cx="6124575" cy="3352800"/>
          </a:xfrm>
          <a:prstGeom prst="rect">
            <a:avLst/>
          </a:prstGeom>
          <a:noFill/>
          <a:ln>
            <a:noFill/>
          </a:ln>
        </p:spPr>
      </p:pic>
    </p:spTree>
    <p:extLst>
      <p:ext uri="{BB962C8B-B14F-4D97-AF65-F5344CB8AC3E}">
        <p14:creationId xmlns:p14="http://schemas.microsoft.com/office/powerpoint/2010/main" val="97894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392651" y="456391"/>
            <a:ext cx="5793390" cy="7428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200" dirty="0"/>
              <a:t>Import Needed Functionality</a:t>
            </a:r>
            <a:r>
              <a:rPr lang="en-US" dirty="0"/>
              <a:t>	</a:t>
            </a:r>
            <a:endParaRPr dirty="0"/>
          </a:p>
        </p:txBody>
      </p:sp>
      <p:sp>
        <p:nvSpPr>
          <p:cNvPr id="246" name="Google Shape;246;p33"/>
          <p:cNvSpPr txBox="1">
            <a:spLocks noGrp="1"/>
          </p:cNvSpPr>
          <p:nvPr>
            <p:ph type="body" idx="1"/>
          </p:nvPr>
        </p:nvSpPr>
        <p:spPr>
          <a:xfrm>
            <a:off x="1622800" y="1398450"/>
            <a:ext cx="8819400" cy="5371800"/>
          </a:xfrm>
          <a:prstGeom prst="rect">
            <a:avLst/>
          </a:prstGeom>
          <a:noFill/>
          <a:ln>
            <a:noFill/>
          </a:ln>
        </p:spPr>
        <p:txBody>
          <a:bodyPr spcFirstLastPara="1" vert="horz" wrap="square" lIns="91425" tIns="45700" rIns="91425" bIns="45700" rtlCol="0" anchor="t" anchorCtr="0">
            <a:noAutofit/>
          </a:bodyPr>
          <a:lstStyle/>
          <a:p>
            <a:pPr marL="273050" indent="0">
              <a:spcBef>
                <a:spcPts val="575"/>
              </a:spcBef>
              <a:buNone/>
            </a:pPr>
            <a:r>
              <a:rPr lang="en-US" sz="2000" dirty="0">
                <a:latin typeface="Courier New"/>
                <a:ea typeface="Courier New"/>
                <a:cs typeface="Courier New"/>
                <a:sym typeface="Courier New"/>
              </a:rPr>
              <a:t>import </a:t>
            </a:r>
            <a:r>
              <a:rPr lang="en-US" sz="2000" dirty="0" err="1">
                <a:latin typeface="Courier New"/>
                <a:ea typeface="Courier New"/>
                <a:cs typeface="Courier New"/>
                <a:sym typeface="Courier New"/>
              </a:rPr>
              <a:t>numpy</a:t>
            </a:r>
            <a:r>
              <a:rPr lang="en-US" sz="2000" dirty="0">
                <a:latin typeface="Courier New"/>
                <a:ea typeface="Courier New"/>
                <a:cs typeface="Courier New"/>
                <a:sym typeface="Courier New"/>
              </a:rPr>
              <a:t> as np</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import pandas as pd # repeating - we did this </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  earlier</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from </a:t>
            </a:r>
            <a:r>
              <a:rPr lang="en-US" sz="2000" dirty="0" err="1">
                <a:latin typeface="Courier New"/>
                <a:ea typeface="Courier New"/>
                <a:cs typeface="Courier New"/>
                <a:sym typeface="Courier New"/>
              </a:rPr>
              <a:t>sklearn.model_selection</a:t>
            </a:r>
            <a:r>
              <a:rPr lang="en-US" sz="2000" dirty="0">
                <a:latin typeface="Courier New"/>
                <a:ea typeface="Courier New"/>
                <a:cs typeface="Courier New"/>
                <a:sym typeface="Courier New"/>
              </a:rPr>
              <a:t> import </a:t>
            </a:r>
            <a:r>
              <a:rPr lang="en-US" sz="2000" dirty="0" err="1">
                <a:latin typeface="Courier New"/>
                <a:ea typeface="Courier New"/>
                <a:cs typeface="Courier New"/>
                <a:sym typeface="Courier New"/>
              </a:rPr>
              <a:t>train_test_split</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from </a:t>
            </a:r>
            <a:r>
              <a:rPr lang="en-US" sz="2000" dirty="0" err="1">
                <a:latin typeface="Courier New"/>
                <a:ea typeface="Courier New"/>
                <a:cs typeface="Courier New"/>
                <a:sym typeface="Courier New"/>
              </a:rPr>
              <a:t>sklearn.metrics</a:t>
            </a:r>
            <a:r>
              <a:rPr lang="en-US" sz="2000" dirty="0">
                <a:latin typeface="Courier New"/>
                <a:ea typeface="Courier New"/>
                <a:cs typeface="Courier New"/>
                <a:sym typeface="Courier New"/>
              </a:rPr>
              <a:t> import r2_score</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from </a:t>
            </a:r>
            <a:r>
              <a:rPr lang="en-US" sz="2000" dirty="0" err="1">
                <a:latin typeface="Courier New"/>
                <a:ea typeface="Courier New"/>
                <a:cs typeface="Courier New"/>
                <a:sym typeface="Courier New"/>
              </a:rPr>
              <a:t>sklearn.linear_model</a:t>
            </a:r>
            <a:r>
              <a:rPr lang="en-US" sz="2000" dirty="0">
                <a:latin typeface="Courier New"/>
                <a:ea typeface="Courier New"/>
                <a:cs typeface="Courier New"/>
                <a:sym typeface="Courier New"/>
              </a:rPr>
              <a:t> import </a:t>
            </a:r>
            <a:endParaRPr sz="2000" dirty="0">
              <a:latin typeface="Courier New"/>
              <a:ea typeface="Courier New"/>
              <a:cs typeface="Courier New"/>
              <a:sym typeface="Courier New"/>
            </a:endParaRPr>
          </a:p>
          <a:p>
            <a:pPr marL="273050" indent="0">
              <a:spcBef>
                <a:spcPts val="575"/>
              </a:spcBef>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LinearRegression</a:t>
            </a:r>
            <a:endParaRPr sz="2000" dirty="0">
              <a:latin typeface="Courier New"/>
              <a:ea typeface="Courier New"/>
              <a:cs typeface="Courier New"/>
              <a:sym typeface="Courier New"/>
            </a:endParaRPr>
          </a:p>
          <a:p>
            <a:pPr marL="273050" indent="0">
              <a:spcBef>
                <a:spcPts val="575"/>
              </a:spcBef>
              <a:buNone/>
            </a:pPr>
            <a:endParaRPr sz="2000" dirty="0">
              <a:latin typeface="Courier New"/>
              <a:ea typeface="Courier New"/>
              <a:cs typeface="Courier New"/>
              <a:sym typeface="Courier New"/>
            </a:endParaRPr>
          </a:p>
          <a:p>
            <a:pPr marL="273050" indent="0">
              <a:spcBef>
                <a:spcPts val="575"/>
              </a:spcBef>
              <a:buNone/>
            </a:pPr>
            <a:r>
              <a:rPr lang="en-US" sz="2000" dirty="0">
                <a:latin typeface="Libre Franklin"/>
                <a:ea typeface="Libre Franklin"/>
                <a:cs typeface="Libre Franklin"/>
                <a:sym typeface="Libre Franklin"/>
              </a:rPr>
              <a:t>The abbreviations </a:t>
            </a:r>
            <a:r>
              <a:rPr lang="en-US" sz="2000" i="1" dirty="0">
                <a:latin typeface="Libre Franklin"/>
                <a:ea typeface="Libre Franklin"/>
                <a:cs typeface="Libre Franklin"/>
                <a:sym typeface="Libre Franklin"/>
              </a:rPr>
              <a:t>pd</a:t>
            </a:r>
            <a:r>
              <a:rPr lang="en-US" sz="2000" dirty="0">
                <a:latin typeface="Libre Franklin"/>
                <a:ea typeface="Libre Franklin"/>
                <a:cs typeface="Libre Franklin"/>
                <a:sym typeface="Libre Franklin"/>
              </a:rPr>
              <a:t>, </a:t>
            </a:r>
            <a:r>
              <a:rPr lang="en-US" sz="2000" i="1" dirty="0">
                <a:latin typeface="Libre Franklin"/>
                <a:ea typeface="Libre Franklin"/>
                <a:cs typeface="Libre Franklin"/>
                <a:sym typeface="Libre Franklin"/>
              </a:rPr>
              <a:t>np</a:t>
            </a:r>
            <a:r>
              <a:rPr lang="en-US" sz="2000" dirty="0">
                <a:latin typeface="Libre Franklin"/>
                <a:ea typeface="Libre Franklin"/>
                <a:cs typeface="Libre Franklin"/>
                <a:sym typeface="Libre Franklin"/>
              </a:rPr>
              <a:t>, and</a:t>
            </a:r>
            <a:r>
              <a:rPr lang="en-US" sz="2000" i="1" dirty="0">
                <a:latin typeface="Libre Franklin"/>
                <a:ea typeface="Libre Franklin"/>
                <a:cs typeface="Libre Franklin"/>
                <a:sym typeface="Libre Franklin"/>
              </a:rPr>
              <a:t> </a:t>
            </a:r>
            <a:r>
              <a:rPr lang="en-US" sz="2000" i="1" dirty="0" err="1">
                <a:latin typeface="Libre Franklin"/>
                <a:ea typeface="Libre Franklin"/>
                <a:cs typeface="Libre Franklin"/>
                <a:sym typeface="Libre Franklin"/>
              </a:rPr>
              <a:t>sm</a:t>
            </a:r>
            <a:r>
              <a:rPr lang="en-US" sz="2000" dirty="0">
                <a:latin typeface="Libre Franklin"/>
                <a:ea typeface="Libre Franklin"/>
                <a:cs typeface="Libre Franklin"/>
                <a:sym typeface="Libre Franklin"/>
              </a:rPr>
              <a:t> are commonly used in the data science community.</a:t>
            </a:r>
            <a:endParaRPr sz="2000" dirty="0">
              <a:latin typeface="Libre Franklin"/>
              <a:ea typeface="Libre Franklin"/>
              <a:cs typeface="Libre Franklin"/>
              <a:sym typeface="Libre Franklin"/>
            </a:endParaRPr>
          </a:p>
          <a:p>
            <a:pPr marL="273050" indent="0">
              <a:spcBef>
                <a:spcPts val="575"/>
              </a:spcBef>
              <a:buNone/>
            </a:pPr>
            <a:endParaRPr sz="2000" b="1" dirty="0">
              <a:latin typeface="Courier New"/>
              <a:ea typeface="Courier New"/>
              <a:cs typeface="Courier New"/>
              <a:sym typeface="Courier New"/>
            </a:endParaRPr>
          </a:p>
          <a:p>
            <a:pPr marL="273050" indent="0">
              <a:spcBef>
                <a:spcPts val="575"/>
              </a:spcBef>
              <a:buNone/>
            </a:pPr>
            <a:endParaRPr sz="2000" b="1" dirty="0">
              <a:latin typeface="Courier New"/>
              <a:ea typeface="Courier New"/>
              <a:cs typeface="Courier New"/>
              <a:sym typeface="Courier New"/>
            </a:endParaRPr>
          </a:p>
        </p:txBody>
      </p:sp>
    </p:spTree>
    <p:extLst>
      <p:ext uri="{BB962C8B-B14F-4D97-AF65-F5344CB8AC3E}">
        <p14:creationId xmlns:p14="http://schemas.microsoft.com/office/powerpoint/2010/main" val="292468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2362200" y="328448"/>
            <a:ext cx="7772400" cy="868363"/>
          </a:xfrm>
          <a:prstGeom prst="rect">
            <a:avLst/>
          </a:prstGeom>
          <a:noFill/>
          <a:ln>
            <a:noFill/>
          </a:ln>
        </p:spPr>
        <p:txBody>
          <a:bodyPr spcFirstLastPara="1" vert="horz" wrap="square" lIns="91425" tIns="45700" rIns="91425" bIns="91425" rtlCol="0" anchor="b" anchorCtr="0">
            <a:noAutofit/>
          </a:bodyPr>
          <a:lstStyle/>
          <a:p>
            <a:pPr>
              <a:spcBef>
                <a:spcPts val="0"/>
              </a:spcBef>
            </a:pPr>
            <a:r>
              <a:rPr lang="en-US" sz="3200" dirty="0"/>
              <a:t>Preliminary Exploration in Python</a:t>
            </a:r>
            <a:br>
              <a:rPr lang="en-US" sz="3200" dirty="0"/>
            </a:br>
            <a:r>
              <a:rPr lang="en-US" sz="2000" dirty="0"/>
              <a:t>loading data, viewing it, summary statistics</a:t>
            </a:r>
            <a:endParaRPr dirty="0"/>
          </a:p>
        </p:txBody>
      </p:sp>
      <p:sp>
        <p:nvSpPr>
          <p:cNvPr id="211" name="Google Shape;211;p28"/>
          <p:cNvSpPr txBox="1"/>
          <p:nvPr/>
        </p:nvSpPr>
        <p:spPr>
          <a:xfrm>
            <a:off x="1990150" y="1200675"/>
            <a:ext cx="8144400" cy="5232300"/>
          </a:xfrm>
          <a:prstGeom prst="rect">
            <a:avLst/>
          </a:prstGeom>
          <a:noFill/>
          <a:ln>
            <a:noFill/>
          </a:ln>
        </p:spPr>
        <p:txBody>
          <a:bodyPr spcFirstLastPara="1" wrap="square" lIns="91425" tIns="91425" rIns="91425" bIns="91425" anchor="t" anchorCtr="0">
            <a:noAutofit/>
          </a:bodyPr>
          <a:lstStyle/>
          <a:p>
            <a:r>
              <a:rPr lang="en-US" sz="2000" dirty="0">
                <a:latin typeface="Libre Franklin"/>
                <a:ea typeface="Libre Franklin"/>
                <a:cs typeface="Libre Franklin"/>
                <a:sym typeface="Libre Franklin"/>
              </a:rPr>
              <a:t>1.  Open Anaconda-Navigator and launch a ‘</a:t>
            </a:r>
            <a:r>
              <a:rPr lang="en-US" sz="2000" dirty="0" err="1">
                <a:latin typeface="Libre Franklin"/>
                <a:ea typeface="Libre Franklin"/>
                <a:cs typeface="Libre Franklin"/>
                <a:sym typeface="Libre Franklin"/>
              </a:rPr>
              <a:t>jupyter</a:t>
            </a:r>
            <a:r>
              <a:rPr lang="en-US" sz="2000" dirty="0">
                <a:latin typeface="Libre Franklin"/>
                <a:ea typeface="Libre Franklin"/>
                <a:cs typeface="Libre Franklin"/>
                <a:sym typeface="Libre Franklin"/>
              </a:rPr>
              <a:t>’ notebook. It opens a new browser window. </a:t>
            </a:r>
            <a:endParaRPr sz="2000" dirty="0">
              <a:latin typeface="Libre Franklin"/>
              <a:ea typeface="Libre Franklin"/>
              <a:cs typeface="Libre Franklin"/>
              <a:sym typeface="Libre Franklin"/>
            </a:endParaRPr>
          </a:p>
          <a:p>
            <a:r>
              <a:rPr lang="en-US" sz="2000" dirty="0">
                <a:latin typeface="Libre Franklin"/>
                <a:ea typeface="Libre Franklin"/>
                <a:cs typeface="Libre Franklin"/>
                <a:sym typeface="Libre Franklin"/>
              </a:rPr>
              <a:t>2.  Navigate to the directory where your csv file is saved and open a new Python notebook.</a:t>
            </a:r>
            <a:endParaRPr sz="2000" dirty="0">
              <a:latin typeface="Libre Franklin"/>
              <a:ea typeface="Libre Franklin"/>
              <a:cs typeface="Libre Franklin"/>
              <a:sym typeface="Libre Franklin"/>
            </a:endParaRPr>
          </a:p>
          <a:p>
            <a:endParaRPr sz="2000" dirty="0">
              <a:latin typeface="Libre Franklin"/>
              <a:ea typeface="Libre Franklin"/>
              <a:cs typeface="Libre Franklin"/>
              <a:sym typeface="Libre Franklin"/>
            </a:endParaRPr>
          </a:p>
          <a:p>
            <a:pPr>
              <a:buClr>
                <a:schemeClr val="dk1"/>
              </a:buClr>
              <a:buSzPts val="1100"/>
            </a:pPr>
            <a:r>
              <a:rPr lang="en-US" sz="2000" dirty="0">
                <a:latin typeface="Courier New"/>
                <a:ea typeface="Courier New"/>
                <a:cs typeface="Courier New"/>
                <a:sym typeface="Courier New"/>
              </a:rPr>
              <a:t>import pandas as pd</a:t>
            </a:r>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a:p>
            <a:pPr>
              <a:buClr>
                <a:schemeClr val="dk1"/>
              </a:buClr>
              <a:buSzPts val="1100"/>
            </a:pPr>
            <a:r>
              <a:rPr lang="en-US" sz="2000" b="1" dirty="0">
                <a:latin typeface="Courier New"/>
                <a:ea typeface="Courier New"/>
                <a:cs typeface="Courier New"/>
                <a:sym typeface="Courier New"/>
              </a:rPr>
              <a:t># Load data</a:t>
            </a:r>
            <a:endParaRPr sz="2000" b="1"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pd.read_csv</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WestRoxbury.csv</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housing_df.shape</a:t>
            </a:r>
            <a:r>
              <a:rPr lang="en-US" sz="2000" dirty="0">
                <a:latin typeface="Courier New"/>
                <a:ea typeface="Courier New"/>
                <a:cs typeface="Courier New"/>
                <a:sym typeface="Courier New"/>
              </a:rPr>
              <a:t> #find dimension of data frame</a:t>
            </a:r>
            <a:endParaRPr sz="2000" dirty="0">
              <a:latin typeface="Courier New"/>
              <a:ea typeface="Courier New"/>
              <a:cs typeface="Courier New"/>
              <a:sym typeface="Courier New"/>
            </a:endParaRPr>
          </a:p>
          <a:p>
            <a:pPr>
              <a:buClr>
                <a:schemeClr val="dk1"/>
              </a:buClr>
              <a:buSzPts val="1100"/>
            </a:pPr>
            <a:r>
              <a:rPr lang="en-US" sz="2000" dirty="0" err="1">
                <a:latin typeface="Courier New"/>
                <a:ea typeface="Courier New"/>
                <a:cs typeface="Courier New"/>
                <a:sym typeface="Courier New"/>
              </a:rPr>
              <a:t>housing_df.head</a:t>
            </a:r>
            <a:r>
              <a:rPr lang="en-US" sz="2000" dirty="0">
                <a:latin typeface="Courier New"/>
                <a:ea typeface="Courier New"/>
                <a:cs typeface="Courier New"/>
                <a:sym typeface="Courier New"/>
              </a:rPr>
              <a:t>()  #show the 1st five rows</a:t>
            </a:r>
            <a:endParaRPr sz="2000" dirty="0">
              <a:latin typeface="Courier New"/>
              <a:ea typeface="Courier New"/>
              <a:cs typeface="Courier New"/>
              <a:sym typeface="Courier New"/>
            </a:endParaRPr>
          </a:p>
          <a:p>
            <a:pPr>
              <a:buClr>
                <a:schemeClr val="dk1"/>
              </a:buClr>
              <a:buSzPts val="1100"/>
            </a:pPr>
            <a:r>
              <a:rPr lang="en-US" sz="2000" dirty="0">
                <a:latin typeface="Courier New"/>
                <a:ea typeface="Courier New"/>
                <a:cs typeface="Courier New"/>
                <a:sym typeface="Courier New"/>
              </a:rPr>
              <a:t>print(</a:t>
            </a: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  #show all the data</a:t>
            </a:r>
            <a:endParaRPr sz="2000" dirty="0">
              <a:latin typeface="Courier New"/>
              <a:ea typeface="Courier New"/>
              <a:cs typeface="Courier New"/>
              <a:sym typeface="Courier New"/>
            </a:endParaRPr>
          </a:p>
          <a:p>
            <a:endParaRPr sz="2000" dirty="0">
              <a:latin typeface="Libre Franklin"/>
              <a:ea typeface="Libre Franklin"/>
              <a:cs typeface="Libre Franklin"/>
              <a:sym typeface="Libre Franklin"/>
            </a:endParaRPr>
          </a:p>
        </p:txBody>
      </p:sp>
    </p:spTree>
    <p:extLst>
      <p:ext uri="{BB962C8B-B14F-4D97-AF65-F5344CB8AC3E}">
        <p14:creationId xmlns:p14="http://schemas.microsoft.com/office/powerpoint/2010/main" val="3440409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0"/>
          <p:cNvSpPr txBox="1">
            <a:spLocks noGrp="1"/>
          </p:cNvSpPr>
          <p:nvPr>
            <p:ph type="title"/>
          </p:nvPr>
        </p:nvSpPr>
        <p:spPr>
          <a:xfrm>
            <a:off x="2438400" y="274638"/>
            <a:ext cx="7772400" cy="792162"/>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2800"/>
              <a:t>Data Prep</a:t>
            </a:r>
            <a:endParaRPr/>
          </a:p>
        </p:txBody>
      </p:sp>
      <p:sp>
        <p:nvSpPr>
          <p:cNvPr id="439" name="Google Shape;439;p60"/>
          <p:cNvSpPr txBox="1"/>
          <p:nvPr/>
        </p:nvSpPr>
        <p:spPr>
          <a:xfrm>
            <a:off x="1752600" y="1437875"/>
            <a:ext cx="8686800" cy="2508300"/>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2200" b="1">
                <a:latin typeface="Courier New"/>
                <a:ea typeface="Courier New"/>
                <a:cs typeface="Courier New"/>
                <a:sym typeface="Courier New"/>
              </a:rPr>
              <a:t># data loading and preprocessing</a:t>
            </a:r>
            <a:endParaRPr sz="2200" b="1">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housing_df = pd.read_csv('WestRoxbury.csv')</a:t>
            </a:r>
            <a:endParaRPr sz="2200">
              <a:latin typeface="Courier New"/>
              <a:ea typeface="Courier New"/>
              <a:cs typeface="Courier New"/>
              <a:sym typeface="Courier New"/>
            </a:endParaRPr>
          </a:p>
          <a:p>
            <a:r>
              <a:rPr lang="en-US" sz="2200">
                <a:latin typeface="Courier New"/>
                <a:ea typeface="Courier New"/>
                <a:cs typeface="Courier New"/>
                <a:sym typeface="Courier New"/>
              </a:rPr>
              <a:t>housing_df.columns = [s.strip().replace(' ', '_') </a:t>
            </a:r>
            <a:endParaRPr sz="2200">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   for s in housing_df.columns]</a:t>
            </a:r>
            <a:endParaRPr sz="2200">
              <a:latin typeface="Courier New"/>
              <a:ea typeface="Courier New"/>
              <a:cs typeface="Courier New"/>
              <a:sym typeface="Courier New"/>
            </a:endParaRPr>
          </a:p>
          <a:p>
            <a:r>
              <a:rPr lang="en-US" sz="2200">
                <a:latin typeface="Courier New"/>
                <a:ea typeface="Courier New"/>
                <a:cs typeface="Courier New"/>
                <a:sym typeface="Courier New"/>
              </a:rPr>
              <a:t>housing_df = pd.get_dummies(housing_df, </a:t>
            </a:r>
            <a:endParaRPr sz="2200">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   prefix_sep='_', drop_first=True)</a:t>
            </a:r>
            <a:endParaRPr sz="2200">
              <a:latin typeface="Courier New"/>
              <a:ea typeface="Courier New"/>
              <a:cs typeface="Courier New"/>
              <a:sym typeface="Courier New"/>
            </a:endParaRPr>
          </a:p>
          <a:p>
            <a:pPr>
              <a:buClr>
                <a:schemeClr val="dk1"/>
              </a:buClr>
              <a:buSzPts val="1100"/>
            </a:pPr>
            <a:endParaRPr sz="2200">
              <a:latin typeface="Courier New"/>
              <a:ea typeface="Courier New"/>
              <a:cs typeface="Courier New"/>
              <a:sym typeface="Courier New"/>
            </a:endParaRPr>
          </a:p>
          <a:p>
            <a:pPr>
              <a:buClr>
                <a:schemeClr val="dk1"/>
              </a:buClr>
              <a:buSzPts val="1100"/>
            </a:pPr>
            <a:r>
              <a:rPr lang="en-US" sz="2200" b="1">
                <a:latin typeface="Courier New"/>
                <a:ea typeface="Courier New"/>
                <a:cs typeface="Courier New"/>
                <a:sym typeface="Courier New"/>
              </a:rPr>
              <a:t># create list of predictors and outcome</a:t>
            </a:r>
            <a:endParaRPr sz="2200" b="1">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excludeColumns = ('TOTAL_VALUE', 'TAX')</a:t>
            </a:r>
            <a:endParaRPr sz="2200">
              <a:latin typeface="Courier New"/>
              <a:ea typeface="Courier New"/>
              <a:cs typeface="Courier New"/>
              <a:sym typeface="Courier New"/>
            </a:endParaRPr>
          </a:p>
          <a:p>
            <a:r>
              <a:rPr lang="en-US" sz="2200">
                <a:latin typeface="Courier New"/>
                <a:ea typeface="Courier New"/>
                <a:cs typeface="Courier New"/>
                <a:sym typeface="Courier New"/>
              </a:rPr>
              <a:t>predictors = [s for s in housing_df.columns if s </a:t>
            </a:r>
            <a:endParaRPr sz="2200">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   not in excludeColumns]</a:t>
            </a:r>
            <a:endParaRPr sz="2200">
              <a:latin typeface="Courier New"/>
              <a:ea typeface="Courier New"/>
              <a:cs typeface="Courier New"/>
              <a:sym typeface="Courier New"/>
            </a:endParaRPr>
          </a:p>
          <a:p>
            <a:pPr>
              <a:buClr>
                <a:schemeClr val="dk1"/>
              </a:buClr>
              <a:buSzPts val="1100"/>
            </a:pPr>
            <a:r>
              <a:rPr lang="en-US" sz="2200">
                <a:latin typeface="Courier New"/>
                <a:ea typeface="Courier New"/>
                <a:cs typeface="Courier New"/>
                <a:sym typeface="Courier New"/>
              </a:rPr>
              <a:t>outcome = 'TOTAL_VALUE'</a:t>
            </a:r>
            <a:endParaRPr sz="2200">
              <a:latin typeface="Courier New"/>
              <a:ea typeface="Courier New"/>
              <a:cs typeface="Courier New"/>
              <a:sym typeface="Courier New"/>
            </a:endParaRPr>
          </a:p>
        </p:txBody>
      </p:sp>
    </p:spTree>
    <p:extLst>
      <p:ext uri="{BB962C8B-B14F-4D97-AF65-F5344CB8AC3E}">
        <p14:creationId xmlns:p14="http://schemas.microsoft.com/office/powerpoint/2010/main" val="269346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00">
              <a:defRPr/>
            </a:pPr>
            <a:fld id="{5F67C0D0-681C-40CC-9980-FC45852423DE}" type="slidenum">
              <a:rPr lang="en-US">
                <a:solidFill>
                  <a:prstClr val="white"/>
                </a:solidFill>
                <a:latin typeface="Calibri"/>
              </a:rPr>
              <a:pPr defTabSz="457200">
                <a:defRPr/>
              </a:pPr>
              <a:t>4</a:t>
            </a:fld>
            <a:endParaRPr lang="en-US"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2045922" y="668594"/>
            <a:ext cx="8088678" cy="5051876"/>
          </a:xfrm>
          <a:prstGeom prst="rect">
            <a:avLst/>
          </a:prstGeom>
        </p:spPr>
      </p:pic>
    </p:spTree>
    <p:extLst>
      <p:ext uri="{BB962C8B-B14F-4D97-AF65-F5344CB8AC3E}">
        <p14:creationId xmlns:p14="http://schemas.microsoft.com/office/powerpoint/2010/main" val="2632694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3069020" y="346842"/>
            <a:ext cx="5833243" cy="505509"/>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200" dirty="0"/>
              <a:t>Data Exploration in Python, cont.</a:t>
            </a:r>
            <a:r>
              <a:rPr lang="en-US" dirty="0"/>
              <a:t>	</a:t>
            </a:r>
            <a:endParaRPr dirty="0"/>
          </a:p>
        </p:txBody>
      </p:sp>
      <p:sp>
        <p:nvSpPr>
          <p:cNvPr id="225" name="Google Shape;225;p30"/>
          <p:cNvSpPr txBox="1">
            <a:spLocks noGrp="1"/>
          </p:cNvSpPr>
          <p:nvPr>
            <p:ph type="body" idx="1"/>
          </p:nvPr>
        </p:nvSpPr>
        <p:spPr>
          <a:xfrm>
            <a:off x="1610100" y="852350"/>
            <a:ext cx="8819400" cy="4819500"/>
          </a:xfrm>
          <a:prstGeom prst="rect">
            <a:avLst/>
          </a:prstGeom>
          <a:noFill/>
          <a:ln>
            <a:noFill/>
          </a:ln>
        </p:spPr>
        <p:txBody>
          <a:bodyPr spcFirstLastPara="1" vert="horz" wrap="square" lIns="91425" tIns="45700" rIns="91425" bIns="45700" rtlCol="0" anchor="t" anchorCtr="0">
            <a:noAutofit/>
          </a:bodyPr>
          <a:lstStyle/>
          <a:p>
            <a:pPr marL="273050" indent="0">
              <a:spcBef>
                <a:spcPts val="575"/>
              </a:spcBef>
              <a:buClr>
                <a:schemeClr val="dk1"/>
              </a:buClr>
              <a:buSzPts val="1100"/>
              <a:buNone/>
            </a:pPr>
            <a:r>
              <a:rPr lang="en-US" sz="2000" b="1" dirty="0">
                <a:latin typeface="Courier New"/>
                <a:ea typeface="Courier New"/>
                <a:cs typeface="Courier New"/>
                <a:sym typeface="Courier New"/>
              </a:rPr>
              <a:t># Different ways of showing the first 10 </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b="1" dirty="0">
                <a:latin typeface="Courier New"/>
                <a:ea typeface="Courier New"/>
                <a:cs typeface="Courier New"/>
                <a:sym typeface="Courier New"/>
              </a:rPr>
              <a:t># values in column TOTAL_VALUE</a:t>
            </a:r>
            <a:endParaRPr sz="2000" b="1" dirty="0">
              <a:latin typeface="Courier New"/>
              <a:ea typeface="Courier New"/>
              <a:cs typeface="Courier New"/>
              <a:sym typeface="Courier New"/>
            </a:endParaRPr>
          </a:p>
          <a:p>
            <a:pPr marL="273050" indent="0">
              <a:spcBef>
                <a:spcPts val="575"/>
              </a:spcBef>
              <a:buClr>
                <a:schemeClr val="dk1"/>
              </a:buClr>
              <a:buSzPts val="1100"/>
              <a:buNone/>
            </a:pPr>
            <a:endParaRPr sz="900"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['TOTAL_VALUE'].</a:t>
            </a:r>
            <a:r>
              <a:rPr lang="en-US" sz="2000" dirty="0" err="1">
                <a:latin typeface="Courier New"/>
                <a:ea typeface="Courier New"/>
                <a:cs typeface="Courier New"/>
                <a:sym typeface="Courier New"/>
              </a:rPr>
              <a:t>iloc</a:t>
            </a:r>
            <a:r>
              <a:rPr lang="en-US" sz="2000" dirty="0">
                <a:latin typeface="Courier New"/>
                <a:ea typeface="Courier New"/>
                <a:cs typeface="Courier New"/>
                <a:sym typeface="Courier New"/>
              </a:rPr>
              <a:t>[0:10] </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[0:10]['TOTAL_VALUE']</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[0:10].TOTAL_VALUE  # use dot </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a:latin typeface="Courier New"/>
                <a:ea typeface="Courier New"/>
                <a:cs typeface="Courier New"/>
                <a:sym typeface="Courier New"/>
              </a:rPr>
              <a:t>   notation if the column name has no spaces</a:t>
            </a:r>
            <a:endParaRPr sz="2000" dirty="0">
              <a:latin typeface="Courier New"/>
              <a:ea typeface="Courier New"/>
              <a:cs typeface="Courier New"/>
              <a:sym typeface="Courier New"/>
            </a:endParaRPr>
          </a:p>
          <a:p>
            <a:pPr marL="273050" indent="0">
              <a:spcBef>
                <a:spcPts val="575"/>
              </a:spcBef>
              <a:buClr>
                <a:schemeClr val="dk1"/>
              </a:buClr>
              <a:buSzPts val="1100"/>
              <a:buNone/>
            </a:pPr>
            <a:endParaRPr sz="900" b="1" dirty="0">
              <a:latin typeface="Courier New"/>
              <a:ea typeface="Courier New"/>
              <a:cs typeface="Courier New"/>
              <a:sym typeface="Courier New"/>
            </a:endParaRPr>
          </a:p>
          <a:p>
            <a:pPr marL="273050" indent="0">
              <a:spcBef>
                <a:spcPts val="575"/>
              </a:spcBef>
              <a:buClr>
                <a:schemeClr val="dk1"/>
              </a:buClr>
              <a:buSzPts val="1100"/>
              <a:buNone/>
            </a:pPr>
            <a:r>
              <a:rPr lang="en-US" sz="2000" b="1" dirty="0">
                <a:latin typeface="Courier New"/>
                <a:ea typeface="Courier New"/>
                <a:cs typeface="Courier New"/>
                <a:sym typeface="Courier New"/>
              </a:rPr>
              <a:t># Show the fifth row of the first 10 columns</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[4][0:10]</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[4, 0:10]</a:t>
            </a:r>
            <a:endParaRPr sz="2000" dirty="0">
              <a:latin typeface="Courier New"/>
              <a:ea typeface="Courier New"/>
              <a:cs typeface="Courier New"/>
              <a:sym typeface="Courier New"/>
            </a:endParaRPr>
          </a:p>
          <a:p>
            <a:pPr marL="273050" indent="0">
              <a:spcBef>
                <a:spcPts val="575"/>
              </a:spcBef>
              <a:buNone/>
            </a:pP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[4:5, 0:10]  # use a slice to </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a:latin typeface="Courier New"/>
                <a:ea typeface="Courier New"/>
                <a:cs typeface="Courier New"/>
                <a:sym typeface="Courier New"/>
              </a:rPr>
              <a:t>   return a data frame</a:t>
            </a:r>
            <a:endParaRPr sz="2000" dirty="0">
              <a:latin typeface="Courier New"/>
              <a:ea typeface="Courier New"/>
              <a:cs typeface="Courier New"/>
              <a:sym typeface="Courier New"/>
            </a:endParaRPr>
          </a:p>
          <a:p>
            <a:pPr marL="273050" indent="0">
              <a:spcBef>
                <a:spcPts val="575"/>
              </a:spcBef>
              <a:buNone/>
            </a:pPr>
            <a:endParaRPr sz="2000" dirty="0">
              <a:latin typeface="Courier New"/>
              <a:ea typeface="Courier New"/>
              <a:cs typeface="Courier New"/>
              <a:sym typeface="Courier New"/>
            </a:endParaRPr>
          </a:p>
        </p:txBody>
      </p:sp>
    </p:spTree>
    <p:extLst>
      <p:ext uri="{BB962C8B-B14F-4D97-AF65-F5344CB8AC3E}">
        <p14:creationId xmlns:p14="http://schemas.microsoft.com/office/powerpoint/2010/main" val="2009159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3152009" y="262450"/>
            <a:ext cx="5887983" cy="7428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200" dirty="0"/>
              <a:t>Data Exploration in Python, cont.</a:t>
            </a:r>
            <a:r>
              <a:rPr lang="en-US" dirty="0"/>
              <a:t>	</a:t>
            </a:r>
            <a:endParaRPr dirty="0"/>
          </a:p>
        </p:txBody>
      </p:sp>
      <p:sp>
        <p:nvSpPr>
          <p:cNvPr id="232" name="Google Shape;232;p31"/>
          <p:cNvSpPr txBox="1">
            <a:spLocks noGrp="1"/>
          </p:cNvSpPr>
          <p:nvPr>
            <p:ph type="body" idx="1"/>
          </p:nvPr>
        </p:nvSpPr>
        <p:spPr>
          <a:xfrm>
            <a:off x="1848600" y="1138251"/>
            <a:ext cx="8819400" cy="4581498"/>
          </a:xfrm>
          <a:prstGeom prst="rect">
            <a:avLst/>
          </a:prstGeom>
          <a:noFill/>
          <a:ln>
            <a:noFill/>
          </a:ln>
        </p:spPr>
        <p:txBody>
          <a:bodyPr spcFirstLastPara="1" vert="horz" wrap="square" lIns="91425" tIns="45700" rIns="91425" bIns="45700" rtlCol="0" anchor="t" anchorCtr="0">
            <a:noAutofit/>
          </a:bodyPr>
          <a:lstStyle/>
          <a:p>
            <a:pPr marL="273050" indent="0">
              <a:spcBef>
                <a:spcPts val="575"/>
              </a:spcBef>
              <a:buNone/>
            </a:pPr>
            <a:r>
              <a:rPr lang="en-US" sz="2000" b="1" dirty="0">
                <a:latin typeface="Courier New"/>
                <a:ea typeface="Courier New"/>
                <a:cs typeface="Courier New"/>
                <a:sym typeface="Courier New"/>
              </a:rPr>
              <a:t># Use </a:t>
            </a:r>
            <a:r>
              <a:rPr lang="en-US" sz="2000" b="1" dirty="0" err="1">
                <a:latin typeface="Courier New"/>
                <a:ea typeface="Courier New"/>
                <a:cs typeface="Courier New"/>
                <a:sym typeface="Courier New"/>
              </a:rPr>
              <a:t>pd.concat</a:t>
            </a:r>
            <a:r>
              <a:rPr lang="en-US" sz="2000" b="1" dirty="0">
                <a:latin typeface="Courier New"/>
                <a:ea typeface="Courier New"/>
                <a:cs typeface="Courier New"/>
                <a:sym typeface="Courier New"/>
              </a:rPr>
              <a:t> to combine non-consecutive </a:t>
            </a:r>
            <a:endParaRPr sz="2000" b="1" dirty="0">
              <a:latin typeface="Courier New"/>
              <a:ea typeface="Courier New"/>
              <a:cs typeface="Courier New"/>
              <a:sym typeface="Courier New"/>
            </a:endParaRPr>
          </a:p>
          <a:p>
            <a:pPr marL="273050" indent="0">
              <a:spcBef>
                <a:spcPts val="575"/>
              </a:spcBef>
              <a:buNone/>
            </a:pPr>
            <a:r>
              <a:rPr lang="en-US" sz="2000" b="1" dirty="0">
                <a:latin typeface="Courier New"/>
                <a:ea typeface="Courier New"/>
                <a:cs typeface="Courier New"/>
                <a:sym typeface="Courier New"/>
              </a:rPr>
              <a:t># columns into a new data frame. Axis </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b="1" dirty="0">
                <a:latin typeface="Courier New"/>
                <a:ea typeface="Courier New"/>
                <a:cs typeface="Courier New"/>
                <a:sym typeface="Courier New"/>
              </a:rPr>
              <a:t># argument specifies dimension along which </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b="1" dirty="0">
                <a:latin typeface="Courier New"/>
                <a:ea typeface="Courier New"/>
                <a:cs typeface="Courier New"/>
                <a:sym typeface="Courier New"/>
              </a:rPr>
              <a:t># concatenation happens, 0=rows, 1=columns.</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pd.concat</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[4:6,0:2], </a:t>
            </a:r>
            <a:r>
              <a:rPr lang="en-US" sz="2000" dirty="0" err="1">
                <a:latin typeface="Courier New"/>
                <a:ea typeface="Courier New"/>
                <a:cs typeface="Courier New"/>
                <a:sym typeface="Courier New"/>
              </a:rPr>
              <a:t>housing_df.iloc</a:t>
            </a:r>
            <a:r>
              <a:rPr lang="en-US" sz="2000" dirty="0">
                <a:latin typeface="Courier New"/>
                <a:ea typeface="Courier New"/>
                <a:cs typeface="Courier New"/>
                <a:sym typeface="Courier New"/>
              </a:rPr>
              <a:t>[4:6,4:6]], axis=1)</a:t>
            </a:r>
            <a:endParaRPr sz="2000" dirty="0">
              <a:latin typeface="Courier New"/>
              <a:ea typeface="Courier New"/>
              <a:cs typeface="Courier New"/>
              <a:sym typeface="Courier New"/>
            </a:endParaRPr>
          </a:p>
          <a:p>
            <a:pPr marL="273050" indent="0">
              <a:spcBef>
                <a:spcPts val="575"/>
              </a:spcBef>
              <a:buClr>
                <a:schemeClr val="dk1"/>
              </a:buClr>
              <a:buSzPts val="1100"/>
              <a:buNone/>
            </a:pPr>
            <a:endParaRPr sz="900" dirty="0">
              <a:latin typeface="Courier New"/>
              <a:ea typeface="Courier New"/>
              <a:cs typeface="Courier New"/>
              <a:sym typeface="Courier New"/>
            </a:endParaRPr>
          </a:p>
          <a:p>
            <a:pPr marL="273050" indent="0">
              <a:spcBef>
                <a:spcPts val="575"/>
              </a:spcBef>
              <a:buClr>
                <a:schemeClr val="dk1"/>
              </a:buClr>
              <a:buSzPts val="1100"/>
              <a:buNone/>
            </a:pPr>
            <a:r>
              <a:rPr lang="en-US" sz="2000" b="1" dirty="0">
                <a:latin typeface="Courier New"/>
                <a:ea typeface="Courier New"/>
                <a:cs typeface="Courier New"/>
                <a:sym typeface="Courier New"/>
              </a:rPr>
              <a:t># To specify a full column, use:</a:t>
            </a:r>
            <a:endParaRPr sz="2000" b="1"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housing.iloc</a:t>
            </a:r>
            <a:r>
              <a:rPr lang="en-US" sz="2000" dirty="0">
                <a:latin typeface="Courier New"/>
                <a:ea typeface="Courier New"/>
                <a:cs typeface="Courier New"/>
                <a:sym typeface="Courier New"/>
              </a:rPr>
              <a:t>[:,0:1]</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err="1">
                <a:latin typeface="Courier New"/>
                <a:ea typeface="Courier New"/>
                <a:cs typeface="Courier New"/>
                <a:sym typeface="Courier New"/>
              </a:rPr>
              <a:t>housing.TOTAL_VALUE</a:t>
            </a:r>
            <a:r>
              <a:rPr lang="en-US" sz="2000" dirty="0">
                <a:latin typeface="Courier New"/>
                <a:ea typeface="Courier New"/>
                <a:cs typeface="Courier New"/>
                <a:sym typeface="Courier New"/>
              </a:rPr>
              <a:t> </a:t>
            </a:r>
            <a:endParaRPr sz="2000" dirty="0">
              <a:latin typeface="Courier New"/>
              <a:ea typeface="Courier New"/>
              <a:cs typeface="Courier New"/>
              <a:sym typeface="Courier New"/>
            </a:endParaRPr>
          </a:p>
          <a:p>
            <a:pPr marL="273050" indent="0">
              <a:spcBef>
                <a:spcPts val="575"/>
              </a:spcBef>
              <a:buNone/>
            </a:pP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['TOTAL_VALUE'][0:10]  # show the </a:t>
            </a:r>
            <a:endParaRPr sz="2000" dirty="0">
              <a:latin typeface="Courier New"/>
              <a:ea typeface="Courier New"/>
              <a:cs typeface="Courier New"/>
              <a:sym typeface="Courier New"/>
            </a:endParaRPr>
          </a:p>
          <a:p>
            <a:pPr marL="273050" indent="0">
              <a:spcBef>
                <a:spcPts val="575"/>
              </a:spcBef>
              <a:buClr>
                <a:schemeClr val="dk1"/>
              </a:buClr>
              <a:buSzPts val="1100"/>
              <a:buNone/>
            </a:pPr>
            <a:r>
              <a:rPr lang="en-US" sz="2000" dirty="0">
                <a:latin typeface="Courier New"/>
                <a:ea typeface="Courier New"/>
                <a:cs typeface="Courier New"/>
                <a:sym typeface="Courier New"/>
              </a:rPr>
              <a:t>  first 10 rows of the first column</a:t>
            </a:r>
            <a:endParaRPr sz="2000" dirty="0">
              <a:latin typeface="Courier New"/>
              <a:ea typeface="Courier New"/>
              <a:cs typeface="Courier New"/>
              <a:sym typeface="Courier New"/>
            </a:endParaRPr>
          </a:p>
          <a:p>
            <a:pPr marL="273050" indent="0">
              <a:spcBef>
                <a:spcPts val="575"/>
              </a:spcBef>
              <a:buNone/>
            </a:pPr>
            <a:endParaRPr sz="2000" b="1" dirty="0">
              <a:latin typeface="Courier New"/>
              <a:ea typeface="Courier New"/>
              <a:cs typeface="Courier New"/>
              <a:sym typeface="Courier New"/>
            </a:endParaRPr>
          </a:p>
        </p:txBody>
      </p:sp>
    </p:spTree>
    <p:extLst>
      <p:ext uri="{BB962C8B-B14F-4D97-AF65-F5344CB8AC3E}">
        <p14:creationId xmlns:p14="http://schemas.microsoft.com/office/powerpoint/2010/main" val="1734155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2425700" y="109550"/>
            <a:ext cx="7772400" cy="7428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200"/>
              <a:t>Data Exploration in Python, cont.</a:t>
            </a:r>
            <a:r>
              <a:rPr lang="en-US"/>
              <a:t>	</a:t>
            </a:r>
            <a:endParaRPr/>
          </a:p>
        </p:txBody>
      </p:sp>
      <p:sp>
        <p:nvSpPr>
          <p:cNvPr id="239" name="Google Shape;239;p32"/>
          <p:cNvSpPr txBox="1">
            <a:spLocks noGrp="1"/>
          </p:cNvSpPr>
          <p:nvPr>
            <p:ph type="body" idx="1"/>
          </p:nvPr>
        </p:nvSpPr>
        <p:spPr>
          <a:xfrm>
            <a:off x="1686300" y="978036"/>
            <a:ext cx="8819400" cy="4392750"/>
          </a:xfrm>
          <a:prstGeom prst="rect">
            <a:avLst/>
          </a:prstGeom>
          <a:noFill/>
          <a:ln>
            <a:noFill/>
          </a:ln>
        </p:spPr>
        <p:txBody>
          <a:bodyPr spcFirstLastPara="1" vert="horz" wrap="square" lIns="91425" tIns="45700" rIns="91425" bIns="45700" rtlCol="0" anchor="t" anchorCtr="0">
            <a:noAutofit/>
          </a:bodyPr>
          <a:lstStyle/>
          <a:p>
            <a:pPr marL="273050" indent="0">
              <a:spcBef>
                <a:spcPts val="575"/>
              </a:spcBef>
              <a:buNone/>
            </a:pPr>
            <a:r>
              <a:rPr lang="en-US" sz="2400" b="1" dirty="0">
                <a:latin typeface="Courier New"/>
                <a:ea typeface="Courier New"/>
                <a:cs typeface="Courier New"/>
                <a:sym typeface="Courier New"/>
              </a:rPr>
              <a:t># Descriptive statistics</a:t>
            </a:r>
            <a:endParaRPr sz="2400" b="1" dirty="0">
              <a:latin typeface="Courier New"/>
              <a:ea typeface="Courier New"/>
              <a:cs typeface="Courier New"/>
              <a:sym typeface="Courier New"/>
            </a:endParaRPr>
          </a:p>
          <a:p>
            <a:pPr marL="273050" indent="0">
              <a:spcBef>
                <a:spcPts val="575"/>
              </a:spcBef>
              <a:buNone/>
            </a:pPr>
            <a:endParaRPr sz="2400" dirty="0">
              <a:latin typeface="Courier New"/>
              <a:ea typeface="Courier New"/>
              <a:cs typeface="Courier New"/>
              <a:sym typeface="Courier New"/>
            </a:endParaRPr>
          </a:p>
          <a:p>
            <a:pPr marL="273050" indent="0">
              <a:spcBef>
                <a:spcPts val="575"/>
              </a:spcBef>
              <a:buNone/>
            </a:pPr>
            <a:r>
              <a:rPr lang="en-US" sz="2400" dirty="0">
                <a:latin typeface="Courier New"/>
                <a:ea typeface="Courier New"/>
                <a:cs typeface="Courier New"/>
                <a:sym typeface="Courier New"/>
              </a:rPr>
              <a:t>print('Number of rows ', </a:t>
            </a:r>
            <a:r>
              <a:rPr lang="en-US" sz="2400" dirty="0" err="1">
                <a:latin typeface="Courier New"/>
                <a:ea typeface="Courier New"/>
                <a:cs typeface="Courier New"/>
                <a:sym typeface="Courier New"/>
              </a:rPr>
              <a:t>len</a:t>
            </a:r>
            <a:r>
              <a:rPr lang="en-US" sz="2400" dirty="0">
                <a:latin typeface="Courier New"/>
                <a:ea typeface="Courier New"/>
                <a:cs typeface="Courier New"/>
                <a:sym typeface="Courier New"/>
              </a:rPr>
              <a:t>(</a:t>
            </a:r>
            <a:r>
              <a:rPr lang="en-US" sz="2400" dirty="0" err="1">
                <a:latin typeface="Courier New"/>
                <a:ea typeface="Courier New"/>
                <a:cs typeface="Courier New"/>
                <a:sym typeface="Courier New"/>
              </a:rPr>
              <a:t>housing_df</a:t>
            </a:r>
            <a:r>
              <a:rPr lang="en-US" sz="2400" dirty="0">
                <a:latin typeface="Courier New"/>
                <a:ea typeface="Courier New"/>
                <a:cs typeface="Courier New"/>
                <a:sym typeface="Courier New"/>
              </a:rPr>
              <a:t>['TOTAL_VALUE'])) # show length </a:t>
            </a:r>
            <a:endParaRPr sz="2400" dirty="0">
              <a:latin typeface="Courier New"/>
              <a:ea typeface="Courier New"/>
              <a:cs typeface="Courier New"/>
              <a:sym typeface="Courier New"/>
            </a:endParaRPr>
          </a:p>
          <a:p>
            <a:pPr marL="273050" indent="0">
              <a:spcBef>
                <a:spcPts val="575"/>
              </a:spcBef>
              <a:buNone/>
            </a:pPr>
            <a:r>
              <a:rPr lang="en-US" sz="2400" dirty="0">
                <a:latin typeface="Courier New"/>
                <a:ea typeface="Courier New"/>
                <a:cs typeface="Courier New"/>
                <a:sym typeface="Courier New"/>
              </a:rPr>
              <a:t>  of first column</a:t>
            </a:r>
            <a:endParaRPr sz="2400" dirty="0">
              <a:latin typeface="Courier New"/>
              <a:ea typeface="Courier New"/>
              <a:cs typeface="Courier New"/>
              <a:sym typeface="Courier New"/>
            </a:endParaRPr>
          </a:p>
          <a:p>
            <a:pPr marL="273050" indent="0">
              <a:spcBef>
                <a:spcPts val="575"/>
              </a:spcBef>
              <a:buNone/>
            </a:pPr>
            <a:r>
              <a:rPr lang="en-US" sz="2400" dirty="0">
                <a:latin typeface="Courier New"/>
                <a:ea typeface="Courier New"/>
                <a:cs typeface="Courier New"/>
                <a:sym typeface="Courier New"/>
              </a:rPr>
              <a:t>print('Mean of TOTAL_VALUE ', </a:t>
            </a:r>
            <a:r>
              <a:rPr lang="en-US" sz="2400" dirty="0" err="1">
                <a:latin typeface="Courier New"/>
                <a:ea typeface="Courier New"/>
                <a:cs typeface="Courier New"/>
                <a:sym typeface="Courier New"/>
              </a:rPr>
              <a:t>housing_df</a:t>
            </a:r>
            <a:r>
              <a:rPr lang="en-US" sz="2400" dirty="0">
                <a:latin typeface="Courier New"/>
                <a:ea typeface="Courier New"/>
                <a:cs typeface="Courier New"/>
                <a:sym typeface="Courier New"/>
              </a:rPr>
              <a:t>['TOTAL_VALUE'].mean()) # show mean </a:t>
            </a:r>
            <a:endParaRPr sz="2400" dirty="0">
              <a:latin typeface="Courier New"/>
              <a:ea typeface="Courier New"/>
              <a:cs typeface="Courier New"/>
              <a:sym typeface="Courier New"/>
            </a:endParaRPr>
          </a:p>
          <a:p>
            <a:pPr marL="273050" indent="0">
              <a:spcBef>
                <a:spcPts val="575"/>
              </a:spcBef>
              <a:buNone/>
            </a:pPr>
            <a:r>
              <a:rPr lang="en-US" sz="2400" dirty="0">
                <a:latin typeface="Courier New"/>
                <a:ea typeface="Courier New"/>
                <a:cs typeface="Courier New"/>
                <a:sym typeface="Courier New"/>
              </a:rPr>
              <a:t>  of column</a:t>
            </a:r>
            <a:endParaRPr sz="2400" dirty="0">
              <a:latin typeface="Courier New"/>
              <a:ea typeface="Courier New"/>
              <a:cs typeface="Courier New"/>
              <a:sym typeface="Courier New"/>
            </a:endParaRPr>
          </a:p>
          <a:p>
            <a:pPr marL="273050" indent="0">
              <a:spcBef>
                <a:spcPts val="575"/>
              </a:spcBef>
              <a:buNone/>
            </a:pPr>
            <a:r>
              <a:rPr lang="en-US" sz="2400" dirty="0" err="1">
                <a:latin typeface="Courier New"/>
                <a:ea typeface="Courier New"/>
                <a:cs typeface="Courier New"/>
                <a:sym typeface="Courier New"/>
              </a:rPr>
              <a:t>housing_df.describe</a:t>
            </a:r>
            <a:r>
              <a:rPr lang="en-US" sz="2400" dirty="0">
                <a:latin typeface="Courier New"/>
                <a:ea typeface="Courier New"/>
                <a:cs typeface="Courier New"/>
                <a:sym typeface="Courier New"/>
              </a:rPr>
              <a:t>() # show summary </a:t>
            </a:r>
            <a:endParaRPr sz="2400" dirty="0">
              <a:latin typeface="Courier New"/>
              <a:ea typeface="Courier New"/>
              <a:cs typeface="Courier New"/>
              <a:sym typeface="Courier New"/>
            </a:endParaRPr>
          </a:p>
          <a:p>
            <a:pPr marL="273050" indent="0">
              <a:spcBef>
                <a:spcPts val="575"/>
              </a:spcBef>
              <a:buNone/>
            </a:pPr>
            <a:r>
              <a:rPr lang="en-US" sz="2400" dirty="0">
                <a:latin typeface="Courier New"/>
                <a:ea typeface="Courier New"/>
                <a:cs typeface="Courier New"/>
                <a:sym typeface="Courier New"/>
              </a:rPr>
              <a:t>  statistics for each column</a:t>
            </a: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100527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2133600" y="274638"/>
            <a:ext cx="8077200" cy="639762"/>
          </a:xfrm>
          <a:prstGeom prst="rect">
            <a:avLst/>
          </a:prstGeom>
          <a:noFill/>
          <a:ln>
            <a:noFill/>
          </a:ln>
        </p:spPr>
        <p:txBody>
          <a:bodyPr spcFirstLastPara="1" vert="horz" wrap="square" lIns="91425" tIns="45700" rIns="91425" bIns="91425" rtlCol="0" anchor="b" anchorCtr="0">
            <a:noAutofit/>
          </a:bodyPr>
          <a:lstStyle/>
          <a:p>
            <a:pPr>
              <a:spcBef>
                <a:spcPts val="0"/>
              </a:spcBef>
            </a:pPr>
            <a:r>
              <a:rPr lang="en-US" sz="3200"/>
              <a:t>Replacing Missing Data with Median</a:t>
            </a:r>
            <a:endParaRPr/>
          </a:p>
        </p:txBody>
      </p:sp>
      <p:sp>
        <p:nvSpPr>
          <p:cNvPr id="339" name="Google Shape;339;p46"/>
          <p:cNvSpPr txBox="1"/>
          <p:nvPr/>
        </p:nvSpPr>
        <p:spPr>
          <a:xfrm>
            <a:off x="1739900" y="990600"/>
            <a:ext cx="8737800" cy="5448300"/>
          </a:xfrm>
          <a:prstGeom prst="rect">
            <a:avLst/>
          </a:prstGeom>
          <a:noFill/>
          <a:ln>
            <a:noFill/>
          </a:ln>
        </p:spPr>
        <p:txBody>
          <a:bodyPr spcFirstLastPara="1" wrap="square" lIns="91425" tIns="91425" rIns="91425" bIns="91425" anchor="t" anchorCtr="0">
            <a:noAutofit/>
          </a:bodyPr>
          <a:lstStyle/>
          <a:p>
            <a:r>
              <a:rPr lang="en-US" sz="2000" dirty="0">
                <a:latin typeface="Libre Franklin"/>
                <a:ea typeface="Libre Franklin"/>
                <a:cs typeface="Libre Franklin"/>
                <a:sym typeface="Libre Franklin"/>
              </a:rPr>
              <a:t># To illustrate missing data procedures, we first convert a few entries for  bedrooms to NA's. Then we impute these missing values using the median of the remaining values.</a:t>
            </a:r>
            <a:endParaRPr sz="2000" dirty="0">
              <a:latin typeface="Libre Franklin"/>
              <a:ea typeface="Libre Franklin"/>
              <a:cs typeface="Libre Franklin"/>
              <a:sym typeface="Libre Franklin"/>
            </a:endParaRPr>
          </a:p>
          <a:p>
            <a:endParaRPr sz="2000" dirty="0">
              <a:latin typeface="Courier New"/>
              <a:ea typeface="Courier New"/>
              <a:cs typeface="Courier New"/>
              <a:sym typeface="Courier New"/>
            </a:endParaRPr>
          </a:p>
          <a:p>
            <a:r>
              <a:rPr lang="en-US" sz="2000" dirty="0" err="1">
                <a:latin typeface="Courier New"/>
                <a:ea typeface="Courier New"/>
                <a:cs typeface="Courier New"/>
                <a:sym typeface="Courier New"/>
              </a:rPr>
              <a:t>missingRows</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housing_df.sample</a:t>
            </a:r>
            <a:r>
              <a:rPr lang="en-US" sz="2000" dirty="0">
                <a:latin typeface="Courier New"/>
                <a:ea typeface="Courier New"/>
                <a:cs typeface="Courier New"/>
                <a:sym typeface="Courier New"/>
              </a:rPr>
              <a:t>(10).index</a:t>
            </a:r>
            <a:endParaRPr sz="2000" dirty="0">
              <a:latin typeface="Courier New"/>
              <a:ea typeface="Courier New"/>
              <a:cs typeface="Courier New"/>
              <a:sym typeface="Courier New"/>
            </a:endParaRPr>
          </a:p>
          <a:p>
            <a:r>
              <a:rPr lang="en-US" sz="2000" dirty="0" err="1">
                <a:latin typeface="Courier New"/>
                <a:ea typeface="Courier New"/>
                <a:cs typeface="Courier New"/>
                <a:sym typeface="Courier New"/>
              </a:rPr>
              <a:t>housing_df.loc</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missingRows</a:t>
            </a:r>
            <a:r>
              <a:rPr lang="en-US" sz="2000" dirty="0">
                <a:latin typeface="Courier New"/>
                <a:ea typeface="Courier New"/>
                <a:cs typeface="Courier New"/>
                <a:sym typeface="Courier New"/>
              </a:rPr>
              <a:t>, 'BEDROOMS'] = </a:t>
            </a:r>
            <a:r>
              <a:rPr lang="en-US" sz="2000" dirty="0" err="1">
                <a:latin typeface="Courier New"/>
                <a:ea typeface="Courier New"/>
                <a:cs typeface="Courier New"/>
                <a:sym typeface="Courier New"/>
              </a:rPr>
              <a:t>np.nan</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print('Number of rows with valid BEDROOMS values </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after setting to NAN: ', </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housing_df</a:t>
            </a:r>
            <a:r>
              <a:rPr lang="en-US" sz="2000" dirty="0">
                <a:latin typeface="Courier New"/>
                <a:ea typeface="Courier New"/>
                <a:cs typeface="Courier New"/>
                <a:sym typeface="Courier New"/>
              </a:rPr>
              <a:t>['BEDROOMS'].count())</a:t>
            </a:r>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remove rows with missing values </a:t>
            </a:r>
            <a:endParaRPr sz="2000" dirty="0">
              <a:latin typeface="Courier New"/>
              <a:ea typeface="Courier New"/>
              <a:cs typeface="Courier New"/>
              <a:sym typeface="Courier New"/>
            </a:endParaRPr>
          </a:p>
          <a:p>
            <a:r>
              <a:rPr lang="en-US" sz="2000" dirty="0" err="1">
                <a:latin typeface="Courier New"/>
                <a:ea typeface="Courier New"/>
                <a:cs typeface="Courier New"/>
                <a:sym typeface="Courier New"/>
              </a:rPr>
              <a:t>reduced_df</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housing_df.dropna</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print('Number of rows after removing rows with missing values: ', </a:t>
            </a:r>
            <a:r>
              <a:rPr lang="en-US" sz="2000" dirty="0" err="1">
                <a:latin typeface="Courier New"/>
                <a:ea typeface="Courier New"/>
                <a:cs typeface="Courier New"/>
                <a:sym typeface="Courier New"/>
              </a:rPr>
              <a:t>len</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reduced_df</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p:txBody>
      </p:sp>
    </p:spTree>
    <p:extLst>
      <p:ext uri="{BB962C8B-B14F-4D97-AF65-F5344CB8AC3E}">
        <p14:creationId xmlns:p14="http://schemas.microsoft.com/office/powerpoint/2010/main" val="1930445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7"/>
          <p:cNvSpPr txBox="1">
            <a:spLocks noGrp="1"/>
          </p:cNvSpPr>
          <p:nvPr>
            <p:ph type="title"/>
          </p:nvPr>
        </p:nvSpPr>
        <p:spPr>
          <a:xfrm>
            <a:off x="2408575" y="145413"/>
            <a:ext cx="7772400" cy="7161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3600"/>
              <a:t>Partitioning the Data</a:t>
            </a:r>
            <a:endParaRPr/>
          </a:p>
        </p:txBody>
      </p:sp>
      <p:sp>
        <p:nvSpPr>
          <p:cNvPr id="418" name="Google Shape;418;p57"/>
          <p:cNvSpPr txBox="1"/>
          <p:nvPr/>
        </p:nvSpPr>
        <p:spPr>
          <a:xfrm>
            <a:off x="1722775" y="949800"/>
            <a:ext cx="8776200" cy="5655300"/>
          </a:xfrm>
          <a:prstGeom prst="rect">
            <a:avLst/>
          </a:prstGeom>
          <a:noFill/>
          <a:ln>
            <a:noFill/>
          </a:ln>
        </p:spPr>
        <p:txBody>
          <a:bodyPr spcFirstLastPara="1" wrap="square" lIns="91425" tIns="91425" rIns="91425" bIns="91425" anchor="t" anchorCtr="0">
            <a:noAutofit/>
          </a:bodyPr>
          <a:lstStyle/>
          <a:p>
            <a:r>
              <a:rPr lang="en-US" dirty="0">
                <a:latin typeface="Courier New"/>
                <a:ea typeface="Courier New"/>
                <a:cs typeface="Courier New"/>
                <a:sym typeface="Courier New"/>
              </a:rPr>
              <a:t># set </a:t>
            </a:r>
            <a:r>
              <a:rPr lang="en-US" dirty="0" err="1">
                <a:latin typeface="Courier New"/>
                <a:ea typeface="Courier New"/>
                <a:cs typeface="Courier New"/>
                <a:sym typeface="Courier New"/>
              </a:rPr>
              <a:t>random_state</a:t>
            </a:r>
            <a:r>
              <a:rPr lang="en-US" dirty="0">
                <a:latin typeface="Courier New"/>
                <a:ea typeface="Courier New"/>
                <a:cs typeface="Courier New"/>
                <a:sym typeface="Courier New"/>
              </a:rPr>
              <a:t> for reproducibility</a:t>
            </a:r>
            <a:endParaRPr dirty="0">
              <a:latin typeface="Courier New"/>
              <a:ea typeface="Courier New"/>
              <a:cs typeface="Courier New"/>
              <a:sym typeface="Courier New"/>
            </a:endParaRPr>
          </a:p>
          <a:p>
            <a:endParaRPr sz="800" dirty="0">
              <a:latin typeface="Courier New"/>
              <a:ea typeface="Courier New"/>
              <a:cs typeface="Courier New"/>
              <a:sym typeface="Courier New"/>
            </a:endParaRPr>
          </a:p>
          <a:p>
            <a:endParaRPr b="1" dirty="0">
              <a:latin typeface="Courier New"/>
              <a:ea typeface="Courier New"/>
              <a:cs typeface="Courier New"/>
              <a:sym typeface="Courier New"/>
            </a:endParaRPr>
          </a:p>
          <a:p>
            <a:r>
              <a:rPr lang="en-US" b="1" dirty="0">
                <a:latin typeface="Courier New"/>
                <a:ea typeface="Courier New"/>
                <a:cs typeface="Courier New"/>
                <a:sym typeface="Courier New"/>
              </a:rPr>
              <a:t># training (60%) and validation (40%)</a:t>
            </a:r>
            <a:endParaRPr b="1" dirty="0">
              <a:latin typeface="Courier New"/>
              <a:ea typeface="Courier New"/>
              <a:cs typeface="Courier New"/>
              <a:sym typeface="Courier New"/>
            </a:endParaRPr>
          </a:p>
          <a:p>
            <a:r>
              <a:rPr lang="en-US" dirty="0" err="1">
                <a:latin typeface="Courier New"/>
                <a:ea typeface="Courier New"/>
                <a:cs typeface="Courier New"/>
                <a:sym typeface="Courier New"/>
              </a:rPr>
              <a:t>trainData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validData</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train_test_split</a:t>
            </a:r>
            <a:r>
              <a:rPr lang="en-US" dirty="0">
                <a:latin typeface="Courier New"/>
                <a:ea typeface="Courier New"/>
                <a:cs typeface="Courier New"/>
                <a:sym typeface="Courier New"/>
              </a:rPr>
              <a:t>(</a:t>
            </a:r>
            <a:r>
              <a:rPr lang="en-US" dirty="0" err="1">
                <a:latin typeface="Courier New"/>
                <a:ea typeface="Courier New"/>
                <a:cs typeface="Courier New"/>
                <a:sym typeface="Courier New"/>
              </a:rPr>
              <a:t>housing_df</a:t>
            </a:r>
            <a:r>
              <a:rPr lang="en-US" dirty="0">
                <a:latin typeface="Courier New"/>
                <a:ea typeface="Courier New"/>
                <a:cs typeface="Courier New"/>
                <a:sym typeface="Courier New"/>
              </a:rPr>
              <a:t>, </a:t>
            </a:r>
            <a:endParaRPr dirty="0">
              <a:latin typeface="Courier New"/>
              <a:ea typeface="Courier New"/>
              <a:cs typeface="Courier New"/>
              <a:sym typeface="Courier New"/>
            </a:endParaRPr>
          </a:p>
          <a:p>
            <a:r>
              <a:rPr lang="en-US" dirty="0">
                <a:latin typeface="Courier New"/>
                <a:ea typeface="Courier New"/>
                <a:cs typeface="Courier New"/>
                <a:sym typeface="Courier New"/>
              </a:rPr>
              <a:t>   </a:t>
            </a:r>
            <a:r>
              <a:rPr lang="en-US" dirty="0" err="1">
                <a:latin typeface="Courier New"/>
                <a:ea typeface="Courier New"/>
                <a:cs typeface="Courier New"/>
                <a:sym typeface="Courier New"/>
              </a:rPr>
              <a:t>test_size</a:t>
            </a:r>
            <a:r>
              <a:rPr lang="en-US" dirty="0">
                <a:latin typeface="Courier New"/>
                <a:ea typeface="Courier New"/>
                <a:cs typeface="Courier New"/>
                <a:sym typeface="Courier New"/>
              </a:rPr>
              <a:t>=0.40, </a:t>
            </a:r>
            <a:r>
              <a:rPr lang="en-US" dirty="0" err="1">
                <a:latin typeface="Courier New"/>
                <a:ea typeface="Courier New"/>
                <a:cs typeface="Courier New"/>
                <a:sym typeface="Courier New"/>
              </a:rPr>
              <a:t>random_state</a:t>
            </a:r>
            <a:r>
              <a:rPr lang="en-US" dirty="0">
                <a:latin typeface="Courier New"/>
                <a:ea typeface="Courier New"/>
                <a:cs typeface="Courier New"/>
                <a:sym typeface="Courier New"/>
              </a:rPr>
              <a:t>=1)</a:t>
            </a:r>
            <a:endParaRPr dirty="0">
              <a:latin typeface="Courier New"/>
              <a:ea typeface="Courier New"/>
              <a:cs typeface="Courier New"/>
              <a:sym typeface="Courier New"/>
            </a:endParaRPr>
          </a:p>
          <a:p>
            <a:endParaRPr sz="800" dirty="0">
              <a:latin typeface="Courier New"/>
              <a:ea typeface="Courier New"/>
              <a:cs typeface="Courier New"/>
              <a:sym typeface="Courier New"/>
            </a:endParaRPr>
          </a:p>
          <a:p>
            <a:r>
              <a:rPr lang="en-US" dirty="0">
                <a:latin typeface="Courier New"/>
                <a:ea typeface="Courier New"/>
                <a:cs typeface="Courier New"/>
                <a:sym typeface="Courier New"/>
              </a:rPr>
              <a:t># produces </a:t>
            </a:r>
            <a:r>
              <a:rPr lang="en-US" dirty="0">
                <a:solidFill>
                  <a:schemeClr val="dk1"/>
                </a:solidFill>
                <a:latin typeface="Courier New"/>
                <a:ea typeface="Courier New"/>
                <a:cs typeface="Courier New"/>
                <a:sym typeface="Courier New"/>
              </a:rPr>
              <a:t>Training: 3481  Validation: 2321</a:t>
            </a:r>
            <a:endParaRPr dirty="0">
              <a:latin typeface="Courier New"/>
              <a:ea typeface="Courier New"/>
              <a:cs typeface="Courier New"/>
              <a:sym typeface="Courier New"/>
            </a:endParaRPr>
          </a:p>
          <a:p>
            <a:endParaRPr sz="800" dirty="0">
              <a:latin typeface="Courier New"/>
              <a:ea typeface="Courier New"/>
              <a:cs typeface="Courier New"/>
              <a:sym typeface="Courier New"/>
            </a:endParaRPr>
          </a:p>
          <a:p>
            <a:endParaRPr b="1" dirty="0">
              <a:latin typeface="Courier New"/>
              <a:ea typeface="Courier New"/>
              <a:cs typeface="Courier New"/>
              <a:sym typeface="Courier New"/>
            </a:endParaRPr>
          </a:p>
          <a:p>
            <a:r>
              <a:rPr lang="en-US" b="1" dirty="0">
                <a:latin typeface="Courier New"/>
                <a:ea typeface="Courier New"/>
                <a:cs typeface="Courier New"/>
                <a:sym typeface="Courier New"/>
              </a:rPr>
              <a:t># training (50%), validation (30%), and test (20%)</a:t>
            </a:r>
            <a:endParaRPr b="1" dirty="0">
              <a:latin typeface="Courier New"/>
              <a:ea typeface="Courier New"/>
              <a:cs typeface="Courier New"/>
              <a:sym typeface="Courier New"/>
            </a:endParaRPr>
          </a:p>
          <a:p>
            <a:r>
              <a:rPr lang="en-US" dirty="0" err="1">
                <a:latin typeface="Courier New"/>
                <a:ea typeface="Courier New"/>
                <a:cs typeface="Courier New"/>
                <a:sym typeface="Courier New"/>
              </a:rPr>
              <a:t>trainData</a:t>
            </a:r>
            <a:r>
              <a:rPr lang="en-US" dirty="0">
                <a:latin typeface="Courier New"/>
                <a:ea typeface="Courier New"/>
                <a:cs typeface="Courier New"/>
                <a:sym typeface="Courier New"/>
              </a:rPr>
              <a:t>, temp = </a:t>
            </a:r>
            <a:r>
              <a:rPr lang="en-US" dirty="0" err="1">
                <a:latin typeface="Courier New"/>
                <a:ea typeface="Courier New"/>
                <a:cs typeface="Courier New"/>
                <a:sym typeface="Courier New"/>
              </a:rPr>
              <a:t>train_test_split</a:t>
            </a:r>
            <a:r>
              <a:rPr lang="en-US" dirty="0">
                <a:latin typeface="Courier New"/>
                <a:ea typeface="Courier New"/>
                <a:cs typeface="Courier New"/>
                <a:sym typeface="Courier New"/>
              </a:rPr>
              <a:t>(</a:t>
            </a:r>
            <a:r>
              <a:rPr lang="en-US" dirty="0" err="1">
                <a:latin typeface="Courier New"/>
                <a:ea typeface="Courier New"/>
                <a:cs typeface="Courier New"/>
                <a:sym typeface="Courier New"/>
              </a:rPr>
              <a:t>housing_df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test_size</a:t>
            </a:r>
            <a:r>
              <a:rPr lang="en-US" dirty="0">
                <a:latin typeface="Courier New"/>
                <a:ea typeface="Courier New"/>
                <a:cs typeface="Courier New"/>
                <a:sym typeface="Courier New"/>
              </a:rPr>
              <a:t>=0.5, </a:t>
            </a:r>
            <a:r>
              <a:rPr lang="en-US" dirty="0" err="1">
                <a:latin typeface="Courier New"/>
                <a:ea typeface="Courier New"/>
                <a:cs typeface="Courier New"/>
                <a:sym typeface="Courier New"/>
              </a:rPr>
              <a:t>random_state</a:t>
            </a:r>
            <a:r>
              <a:rPr lang="en-US" dirty="0">
                <a:latin typeface="Courier New"/>
                <a:ea typeface="Courier New"/>
                <a:cs typeface="Courier New"/>
                <a:sym typeface="Courier New"/>
              </a:rPr>
              <a:t>=1)</a:t>
            </a:r>
            <a:endParaRPr dirty="0">
              <a:latin typeface="Courier New"/>
              <a:ea typeface="Courier New"/>
              <a:cs typeface="Courier New"/>
              <a:sym typeface="Courier New"/>
            </a:endParaRPr>
          </a:p>
          <a:p>
            <a:r>
              <a:rPr lang="en-US" dirty="0">
                <a:latin typeface="Courier New"/>
                <a:ea typeface="Courier New"/>
                <a:cs typeface="Courier New"/>
                <a:sym typeface="Courier New"/>
              </a:rPr>
              <a:t># now split </a:t>
            </a:r>
            <a:r>
              <a:rPr lang="en-US" i="1" dirty="0">
                <a:latin typeface="Courier New"/>
                <a:ea typeface="Courier New"/>
                <a:cs typeface="Courier New"/>
                <a:sym typeface="Courier New"/>
              </a:rPr>
              <a:t>temp</a:t>
            </a:r>
            <a:r>
              <a:rPr lang="en-US" dirty="0">
                <a:latin typeface="Courier New"/>
                <a:ea typeface="Courier New"/>
                <a:cs typeface="Courier New"/>
                <a:sym typeface="Courier New"/>
              </a:rPr>
              <a:t> into validation and test</a:t>
            </a:r>
            <a:endParaRPr dirty="0">
              <a:latin typeface="Courier New"/>
              <a:ea typeface="Courier New"/>
              <a:cs typeface="Courier New"/>
              <a:sym typeface="Courier New"/>
            </a:endParaRPr>
          </a:p>
          <a:p>
            <a:r>
              <a:rPr lang="en-US" dirty="0" err="1">
                <a:latin typeface="Courier New"/>
                <a:ea typeface="Courier New"/>
                <a:cs typeface="Courier New"/>
                <a:sym typeface="Courier New"/>
              </a:rPr>
              <a:t>validData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testData</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train_test_split</a:t>
            </a:r>
            <a:r>
              <a:rPr lang="en-US" dirty="0">
                <a:latin typeface="Courier New"/>
                <a:ea typeface="Courier New"/>
                <a:cs typeface="Courier New"/>
                <a:sym typeface="Courier New"/>
              </a:rPr>
              <a:t>(temp, </a:t>
            </a:r>
            <a:r>
              <a:rPr lang="en-US" dirty="0" err="1">
                <a:latin typeface="Courier New"/>
                <a:ea typeface="Courier New"/>
                <a:cs typeface="Courier New"/>
                <a:sym typeface="Courier New"/>
              </a:rPr>
              <a:t>test_size</a:t>
            </a:r>
            <a:r>
              <a:rPr lang="en-US" dirty="0">
                <a:latin typeface="Courier New"/>
                <a:ea typeface="Courier New"/>
                <a:cs typeface="Courier New"/>
                <a:sym typeface="Courier New"/>
              </a:rPr>
              <a:t>=0.4, </a:t>
            </a:r>
            <a:r>
              <a:rPr lang="en-US" dirty="0" err="1">
                <a:latin typeface="Courier New"/>
                <a:ea typeface="Courier New"/>
                <a:cs typeface="Courier New"/>
                <a:sym typeface="Courier New"/>
              </a:rPr>
              <a:t>random_state</a:t>
            </a:r>
            <a:r>
              <a:rPr lang="en-US" dirty="0">
                <a:latin typeface="Courier New"/>
                <a:ea typeface="Courier New"/>
                <a:cs typeface="Courier New"/>
                <a:sym typeface="Courier New"/>
              </a:rPr>
              <a:t>=1)</a:t>
            </a:r>
            <a:endParaRPr dirty="0">
              <a:latin typeface="Courier New"/>
              <a:ea typeface="Courier New"/>
              <a:cs typeface="Courier New"/>
              <a:sym typeface="Courier New"/>
            </a:endParaRPr>
          </a:p>
          <a:p>
            <a:endParaRPr sz="800" dirty="0">
              <a:latin typeface="Courier New"/>
              <a:ea typeface="Courier New"/>
              <a:cs typeface="Courier New"/>
              <a:sym typeface="Courier New"/>
            </a:endParaRPr>
          </a:p>
          <a:p>
            <a:r>
              <a:rPr lang="en-US" dirty="0">
                <a:latin typeface="Courier New"/>
                <a:ea typeface="Courier New"/>
                <a:cs typeface="Courier New"/>
                <a:sym typeface="Courier New"/>
              </a:rPr>
              <a:t># produces  Training:  2901  Validation:  1741</a:t>
            </a:r>
            <a:endParaRPr dirty="0">
              <a:latin typeface="Courier New"/>
              <a:ea typeface="Courier New"/>
              <a:cs typeface="Courier New"/>
              <a:sym typeface="Courier New"/>
            </a:endParaRPr>
          </a:p>
          <a:p>
            <a:r>
              <a:rPr lang="en-US" dirty="0">
                <a:latin typeface="Courier New"/>
                <a:ea typeface="Courier New"/>
                <a:cs typeface="Courier New"/>
                <a:sym typeface="Courier New"/>
              </a:rPr>
              <a:t>   Test:  1160</a:t>
            </a:r>
            <a:endParaRPr dirty="0">
              <a:latin typeface="Courier New"/>
              <a:ea typeface="Courier New"/>
              <a:cs typeface="Courier New"/>
              <a:sym typeface="Courier New"/>
            </a:endParaRPr>
          </a:p>
          <a:p>
            <a:endParaRPr dirty="0">
              <a:latin typeface="Courier New"/>
              <a:ea typeface="Courier New"/>
              <a:cs typeface="Courier New"/>
              <a:sym typeface="Courier New"/>
            </a:endParaRPr>
          </a:p>
          <a:p>
            <a:endParaRPr dirty="0">
              <a:latin typeface="Courier New"/>
              <a:ea typeface="Courier New"/>
              <a:cs typeface="Courier New"/>
              <a:sym typeface="Courier New"/>
            </a:endParaRPr>
          </a:p>
        </p:txBody>
      </p:sp>
    </p:spTree>
    <p:extLst>
      <p:ext uri="{BB962C8B-B14F-4D97-AF65-F5344CB8AC3E}">
        <p14:creationId xmlns:p14="http://schemas.microsoft.com/office/powerpoint/2010/main" val="2534103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2057400" y="254775"/>
            <a:ext cx="8458200" cy="7923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2800"/>
              <a:t>Fit Model and Make Predictions (Training Data) </a:t>
            </a:r>
            <a:endParaRPr/>
          </a:p>
        </p:txBody>
      </p:sp>
      <p:sp>
        <p:nvSpPr>
          <p:cNvPr id="453" name="Google Shape;453;p62"/>
          <p:cNvSpPr txBox="1"/>
          <p:nvPr/>
        </p:nvSpPr>
        <p:spPr>
          <a:xfrm>
            <a:off x="1828800" y="990600"/>
            <a:ext cx="8686800" cy="2508300"/>
          </a:xfrm>
          <a:prstGeom prst="rect">
            <a:avLst/>
          </a:prstGeom>
          <a:noFill/>
          <a:ln>
            <a:noFill/>
          </a:ln>
        </p:spPr>
        <p:txBody>
          <a:bodyPr spcFirstLastPara="1" wrap="square" lIns="91425" tIns="45700" rIns="91425" bIns="45700" anchor="t" anchorCtr="0">
            <a:noAutofit/>
          </a:bodyPr>
          <a:lstStyle/>
          <a:p>
            <a:endParaRPr>
              <a:solidFill>
                <a:schemeClr val="dk1"/>
              </a:solidFill>
              <a:latin typeface="Arial"/>
              <a:ea typeface="Arial"/>
              <a:cs typeface="Arial"/>
              <a:sym typeface="Arial"/>
            </a:endParaRPr>
          </a:p>
          <a:p>
            <a:pPr>
              <a:buClr>
                <a:schemeClr val="dk1"/>
              </a:buClr>
              <a:buSzPts val="1100"/>
            </a:pPr>
            <a:r>
              <a:rPr lang="en-US">
                <a:solidFill>
                  <a:schemeClr val="dk1"/>
                </a:solidFill>
                <a:latin typeface="Courier New"/>
                <a:ea typeface="Courier New"/>
                <a:cs typeface="Courier New"/>
                <a:sym typeface="Courier New"/>
              </a:rPr>
              <a:t>model = LinearRegression()</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model.fit(train_X, train_y)</a:t>
            </a:r>
            <a:endParaRPr>
              <a:solidFill>
                <a:schemeClr val="dk1"/>
              </a:solidFill>
              <a:latin typeface="Courier New"/>
              <a:ea typeface="Courier New"/>
              <a:cs typeface="Courier New"/>
              <a:sym typeface="Courier New"/>
            </a:endParaRPr>
          </a:p>
          <a:p>
            <a:pPr>
              <a:buClr>
                <a:schemeClr val="dk1"/>
              </a:buClr>
              <a:buSzPts val="1100"/>
            </a:pP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train_pred = model.predict(train_X)</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train_results = pd.DataFrame({</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    'TOTAL_VALUE': train_y, </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    'predicted': train_pred, </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    'residual': train_y - train_pred</a:t>
            </a:r>
            <a:endParaRPr>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a:buSzPts val="1100"/>
            </a:pPr>
            <a:endParaRPr>
              <a:solidFill>
                <a:schemeClr val="dk1"/>
              </a:solidFill>
              <a:latin typeface="Courier New"/>
              <a:ea typeface="Courier New"/>
              <a:cs typeface="Courier New"/>
              <a:sym typeface="Courier New"/>
            </a:endParaRPr>
          </a:p>
          <a:p>
            <a:pPr>
              <a:buSzPts val="1100"/>
            </a:pPr>
            <a:r>
              <a:rPr lang="en-US" b="1">
                <a:solidFill>
                  <a:schemeClr val="dk1"/>
                </a:solidFill>
                <a:latin typeface="Courier New"/>
                <a:ea typeface="Courier New"/>
                <a:cs typeface="Courier New"/>
                <a:sym typeface="Courier New"/>
              </a:rPr>
              <a:t># show sample of predictions</a:t>
            </a:r>
            <a:endParaRPr b="1">
              <a:solidFill>
                <a:schemeClr val="dk1"/>
              </a:solidFill>
              <a:latin typeface="Courier New"/>
              <a:ea typeface="Courier New"/>
              <a:cs typeface="Courier New"/>
              <a:sym typeface="Courier New"/>
            </a:endParaRPr>
          </a:p>
          <a:p>
            <a:pPr>
              <a:buClr>
                <a:schemeClr val="dk1"/>
              </a:buClr>
              <a:buSzPts val="1100"/>
            </a:pPr>
            <a:r>
              <a:rPr lang="en-US">
                <a:solidFill>
                  <a:schemeClr val="dk1"/>
                </a:solidFill>
                <a:latin typeface="Courier New"/>
                <a:ea typeface="Courier New"/>
                <a:cs typeface="Courier New"/>
                <a:sym typeface="Courier New"/>
              </a:rPr>
              <a:t>train_results.head()</a:t>
            </a:r>
            <a:endParaRPr>
              <a:solidFill>
                <a:schemeClr val="dk1"/>
              </a:solidFill>
              <a:latin typeface="Courier New"/>
              <a:ea typeface="Courier New"/>
              <a:cs typeface="Courier New"/>
              <a:sym typeface="Courier New"/>
            </a:endParaRPr>
          </a:p>
          <a:p>
            <a:endParaRPr>
              <a:solidFill>
                <a:schemeClr val="dk1"/>
              </a:solidFill>
            </a:endParaRPr>
          </a:p>
        </p:txBody>
      </p:sp>
    </p:spTree>
    <p:extLst>
      <p:ext uri="{BB962C8B-B14F-4D97-AF65-F5344CB8AC3E}">
        <p14:creationId xmlns:p14="http://schemas.microsoft.com/office/powerpoint/2010/main" val="3011885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title"/>
          </p:nvPr>
        </p:nvSpPr>
        <p:spPr>
          <a:xfrm>
            <a:off x="2438400" y="274638"/>
            <a:ext cx="7772400" cy="792162"/>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sz="2800"/>
              <a:t>Scoring the validation data</a:t>
            </a:r>
            <a:endParaRPr/>
          </a:p>
        </p:txBody>
      </p:sp>
      <p:sp>
        <p:nvSpPr>
          <p:cNvPr id="467" name="Google Shape;467;p64"/>
          <p:cNvSpPr txBox="1"/>
          <p:nvPr/>
        </p:nvSpPr>
        <p:spPr>
          <a:xfrm>
            <a:off x="1951375" y="1212575"/>
            <a:ext cx="8319000" cy="5367000"/>
          </a:xfrm>
          <a:prstGeom prst="rect">
            <a:avLst/>
          </a:prstGeom>
          <a:noFill/>
          <a:ln>
            <a:noFill/>
          </a:ln>
        </p:spPr>
        <p:txBody>
          <a:bodyPr spcFirstLastPara="1" wrap="square" lIns="91425" tIns="91425" rIns="91425" bIns="91425" anchor="t" anchorCtr="0">
            <a:noAutofit/>
          </a:bodyPr>
          <a:lstStyle/>
          <a:p>
            <a:r>
              <a:rPr lang="en-US" sz="2000" dirty="0" err="1">
                <a:latin typeface="Courier New"/>
                <a:ea typeface="Courier New"/>
                <a:cs typeface="Courier New"/>
                <a:sym typeface="Courier New"/>
              </a:rPr>
              <a:t>valid_pred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model.predict</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valid_X</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r>
              <a:rPr lang="en-US" sz="2000" dirty="0" err="1">
                <a:latin typeface="Courier New"/>
                <a:ea typeface="Courier New"/>
                <a:cs typeface="Courier New"/>
                <a:sym typeface="Courier New"/>
              </a:rPr>
              <a:t>valid_results</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pd.DataFrame</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'TOTAL_VALUE': </a:t>
            </a:r>
            <a:r>
              <a:rPr lang="en-US" sz="2000" dirty="0" err="1">
                <a:latin typeface="Courier New"/>
                <a:ea typeface="Courier New"/>
                <a:cs typeface="Courier New"/>
                <a:sym typeface="Courier New"/>
              </a:rPr>
              <a:t>valid_y</a:t>
            </a:r>
            <a:r>
              <a:rPr lang="en-US" sz="2000" dirty="0">
                <a:latin typeface="Courier New"/>
                <a:ea typeface="Courier New"/>
                <a:cs typeface="Courier New"/>
                <a:sym typeface="Courier New"/>
              </a:rPr>
              <a:t>, </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'predicted': </a:t>
            </a:r>
            <a:r>
              <a:rPr lang="en-US" sz="2000" dirty="0" err="1">
                <a:latin typeface="Courier New"/>
                <a:ea typeface="Courier New"/>
                <a:cs typeface="Courier New"/>
                <a:sym typeface="Courier New"/>
              </a:rPr>
              <a:t>valid_pred</a:t>
            </a:r>
            <a:r>
              <a:rPr lang="en-US" sz="2000" dirty="0">
                <a:latin typeface="Courier New"/>
                <a:ea typeface="Courier New"/>
                <a:cs typeface="Courier New"/>
                <a:sym typeface="Courier New"/>
              </a:rPr>
              <a:t>, </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'residual': </a:t>
            </a:r>
            <a:r>
              <a:rPr lang="en-US" sz="2000" dirty="0" err="1">
                <a:latin typeface="Courier New"/>
                <a:ea typeface="Courier New"/>
                <a:cs typeface="Courier New"/>
                <a:sym typeface="Courier New"/>
              </a:rPr>
              <a:t>valid_y</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valid_pred</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r>
              <a:rPr lang="en-US" sz="2000" dirty="0" err="1">
                <a:latin typeface="Courier New"/>
                <a:ea typeface="Courier New"/>
                <a:cs typeface="Courier New"/>
                <a:sym typeface="Courier New"/>
              </a:rPr>
              <a:t>valid_results.head</a:t>
            </a: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      TOTAL_VALUE   predicted   residual</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1822        462.0  406.946377  55.053623</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1998        370.4  362.888928   7.511072</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5126        407.4  390.287208  17.112792</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808         316.1  382.470203 -66.370203</a:t>
            </a:r>
            <a:endParaRPr sz="2000" dirty="0">
              <a:latin typeface="Courier New"/>
              <a:ea typeface="Courier New"/>
              <a:cs typeface="Courier New"/>
              <a:sym typeface="Courier New"/>
            </a:endParaRPr>
          </a:p>
          <a:p>
            <a:r>
              <a:rPr lang="en-US" sz="2000" dirty="0">
                <a:latin typeface="Courier New"/>
                <a:ea typeface="Courier New"/>
                <a:cs typeface="Courier New"/>
                <a:sym typeface="Courier New"/>
              </a:rPr>
              <a:t>4034        393.2  434.334998 -41.134998</a:t>
            </a:r>
            <a:endParaRPr sz="2000" dirty="0">
              <a:latin typeface="Courier New"/>
              <a:ea typeface="Courier New"/>
              <a:cs typeface="Courier New"/>
              <a:sym typeface="Courier New"/>
            </a:endParaRPr>
          </a:p>
        </p:txBody>
      </p:sp>
    </p:spTree>
    <p:extLst>
      <p:ext uri="{BB962C8B-B14F-4D97-AF65-F5344CB8AC3E}">
        <p14:creationId xmlns:p14="http://schemas.microsoft.com/office/powerpoint/2010/main" val="3147249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2438400" y="274638"/>
            <a:ext cx="7772400" cy="792162"/>
          </a:xfrm>
          <a:prstGeom prst="rect">
            <a:avLst/>
          </a:prstGeom>
          <a:noFill/>
          <a:ln>
            <a:noFill/>
          </a:ln>
        </p:spPr>
        <p:txBody>
          <a:bodyPr spcFirstLastPara="1" vert="horz" wrap="square" lIns="91425" tIns="45700" rIns="91425" bIns="91425" rtlCol="0" anchor="b" anchorCtr="0">
            <a:noAutofit/>
          </a:bodyPr>
          <a:lstStyle/>
          <a:p>
            <a:pPr>
              <a:spcBef>
                <a:spcPts val="0"/>
              </a:spcBef>
            </a:pPr>
            <a:r>
              <a:rPr lang="en-US" sz="3200"/>
              <a:t>Creating binary dummies</a:t>
            </a:r>
            <a:endParaRPr/>
          </a:p>
        </p:txBody>
      </p:sp>
      <p:sp>
        <p:nvSpPr>
          <p:cNvPr id="303" name="Google Shape;303;p41"/>
          <p:cNvSpPr txBox="1"/>
          <p:nvPr/>
        </p:nvSpPr>
        <p:spPr>
          <a:xfrm>
            <a:off x="2438400" y="5867400"/>
            <a:ext cx="3581400" cy="369888"/>
          </a:xfrm>
          <a:prstGeom prst="rect">
            <a:avLst/>
          </a:prstGeom>
          <a:noFill/>
          <a:ln>
            <a:noFill/>
          </a:ln>
        </p:spPr>
        <p:txBody>
          <a:bodyPr spcFirstLastPara="1" wrap="square" lIns="91425" tIns="45700" rIns="91425" bIns="45700" anchor="t" anchorCtr="0">
            <a:noAutofit/>
          </a:bodyPr>
          <a:lstStyle/>
          <a:p>
            <a:r>
              <a:rPr lang="en-US">
                <a:solidFill>
                  <a:schemeClr val="dk1"/>
                </a:solidFill>
                <a:latin typeface="Arial"/>
                <a:ea typeface="Arial"/>
                <a:cs typeface="Arial"/>
                <a:sym typeface="Arial"/>
              </a:rPr>
              <a:t>output on next slide…</a:t>
            </a:r>
            <a:endParaRPr/>
          </a:p>
        </p:txBody>
      </p:sp>
      <p:sp>
        <p:nvSpPr>
          <p:cNvPr id="304" name="Google Shape;304;p41"/>
          <p:cNvSpPr txBox="1"/>
          <p:nvPr/>
        </p:nvSpPr>
        <p:spPr>
          <a:xfrm>
            <a:off x="1732725" y="1370400"/>
            <a:ext cx="8716500" cy="3354000"/>
          </a:xfrm>
          <a:prstGeom prst="rect">
            <a:avLst/>
          </a:prstGeom>
          <a:noFill/>
          <a:ln>
            <a:noFill/>
          </a:ln>
        </p:spPr>
        <p:txBody>
          <a:bodyPr spcFirstLastPara="1" wrap="square" lIns="91425" tIns="91425" rIns="91425" bIns="91425" anchor="t" anchorCtr="0">
            <a:noAutofit/>
          </a:bodyPr>
          <a:lstStyle/>
          <a:p>
            <a:r>
              <a:rPr lang="en-US" sz="2400">
                <a:latin typeface="Courier New"/>
                <a:ea typeface="Courier New"/>
                <a:cs typeface="Courier New"/>
                <a:sym typeface="Courier New"/>
              </a:rPr>
              <a:t># use drop_first=True to drop the first dummy </a:t>
            </a:r>
            <a:endParaRPr sz="2400">
              <a:latin typeface="Courier New"/>
              <a:ea typeface="Courier New"/>
              <a:cs typeface="Courier New"/>
              <a:sym typeface="Courier New"/>
            </a:endParaRPr>
          </a:p>
          <a:p>
            <a:r>
              <a:rPr lang="en-US" sz="2400">
                <a:latin typeface="Courier New"/>
                <a:ea typeface="Courier New"/>
                <a:cs typeface="Courier New"/>
                <a:sym typeface="Courier New"/>
              </a:rPr>
              <a:t>  variable</a:t>
            </a:r>
            <a:endParaRPr sz="2400">
              <a:latin typeface="Courier New"/>
              <a:ea typeface="Courier New"/>
              <a:cs typeface="Courier New"/>
              <a:sym typeface="Courier New"/>
            </a:endParaRPr>
          </a:p>
          <a:p>
            <a:r>
              <a:rPr lang="en-US" sz="2400">
                <a:latin typeface="Courier New"/>
                <a:ea typeface="Courier New"/>
                <a:cs typeface="Courier New"/>
                <a:sym typeface="Courier New"/>
              </a:rPr>
              <a:t>housing_df = pd.get_dummies(housing_df, </a:t>
            </a:r>
            <a:endParaRPr sz="2400">
              <a:latin typeface="Courier New"/>
              <a:ea typeface="Courier New"/>
              <a:cs typeface="Courier New"/>
              <a:sym typeface="Courier New"/>
            </a:endParaRPr>
          </a:p>
          <a:p>
            <a:r>
              <a:rPr lang="en-US" sz="2400">
                <a:latin typeface="Courier New"/>
                <a:ea typeface="Courier New"/>
                <a:cs typeface="Courier New"/>
                <a:sym typeface="Courier New"/>
              </a:rPr>
              <a:t>  prefix_sep='_', drop_first=True)</a:t>
            </a:r>
            <a:endParaRPr sz="2400">
              <a:latin typeface="Courier New"/>
              <a:ea typeface="Courier New"/>
              <a:cs typeface="Courier New"/>
              <a:sym typeface="Courier New"/>
            </a:endParaRPr>
          </a:p>
          <a:p>
            <a:r>
              <a:rPr lang="en-US" sz="2400">
                <a:latin typeface="Courier New"/>
                <a:ea typeface="Courier New"/>
                <a:cs typeface="Courier New"/>
                <a:sym typeface="Courier New"/>
              </a:rPr>
              <a:t>housing_df.columns</a:t>
            </a:r>
            <a:endParaRPr sz="2400">
              <a:latin typeface="Courier New"/>
              <a:ea typeface="Courier New"/>
              <a:cs typeface="Courier New"/>
              <a:sym typeface="Courier New"/>
            </a:endParaRPr>
          </a:p>
          <a:p>
            <a:r>
              <a:rPr lang="en-US" sz="2400">
                <a:latin typeface="Courier New"/>
                <a:ea typeface="Courier New"/>
                <a:cs typeface="Courier New"/>
                <a:sym typeface="Courier New"/>
              </a:rPr>
              <a:t>housing_df.loc[:,'REMODEL_Old':</a:t>
            </a:r>
            <a:endParaRPr sz="2400">
              <a:latin typeface="Courier New"/>
              <a:ea typeface="Courier New"/>
              <a:cs typeface="Courier New"/>
              <a:sym typeface="Courier New"/>
            </a:endParaRPr>
          </a:p>
          <a:p>
            <a:r>
              <a:rPr lang="en-US" sz="2400">
                <a:latin typeface="Courier New"/>
                <a:ea typeface="Courier New"/>
                <a:cs typeface="Courier New"/>
                <a:sym typeface="Courier New"/>
              </a:rPr>
              <a:t>  'REMODEL_Recent'].head(5)</a:t>
            </a:r>
            <a:endParaRPr sz="2400">
              <a:latin typeface="Courier New"/>
              <a:ea typeface="Courier New"/>
              <a:cs typeface="Courier New"/>
              <a:sym typeface="Courier New"/>
            </a:endParaRPr>
          </a:p>
        </p:txBody>
      </p:sp>
    </p:spTree>
    <p:extLst>
      <p:ext uri="{BB962C8B-B14F-4D97-AF65-F5344CB8AC3E}">
        <p14:creationId xmlns:p14="http://schemas.microsoft.com/office/powerpoint/2010/main" val="2731315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941450" y="274650"/>
            <a:ext cx="82689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Alternative Codes for Scatterplot</a:t>
            </a:r>
            <a:endParaRPr/>
          </a:p>
        </p:txBody>
      </p:sp>
      <p:sp>
        <p:nvSpPr>
          <p:cNvPr id="171" name="Google Shape;171;p22"/>
          <p:cNvSpPr txBox="1">
            <a:spLocks noGrp="1"/>
          </p:cNvSpPr>
          <p:nvPr>
            <p:ph type="body" idx="1"/>
          </p:nvPr>
        </p:nvSpPr>
        <p:spPr>
          <a:xfrm>
            <a:off x="1995875" y="1603525"/>
            <a:ext cx="8577600" cy="5001600"/>
          </a:xfrm>
          <a:prstGeom prst="rect">
            <a:avLst/>
          </a:prstGeom>
          <a:noFill/>
          <a:ln>
            <a:noFill/>
          </a:ln>
        </p:spPr>
        <p:txBody>
          <a:bodyPr spcFirstLastPara="1" vert="horz" wrap="square" lIns="91425" tIns="45700" rIns="91425" bIns="45700" rtlCol="0" anchor="t" anchorCtr="0">
            <a:noAutofit/>
          </a:bodyPr>
          <a:lstStyle/>
          <a:p>
            <a:pPr marL="0" indent="0">
              <a:spcBef>
                <a:spcPts val="0"/>
              </a:spcBef>
              <a:buNone/>
            </a:pPr>
            <a:r>
              <a:rPr lang="en-US" sz="1800">
                <a:highlight>
                  <a:srgbClr val="F4F5FB"/>
                </a:highlight>
                <a:latin typeface="Libre Franklin"/>
                <a:ea typeface="Libre Franklin"/>
                <a:cs typeface="Libre Franklin"/>
                <a:sym typeface="Libre Franklin"/>
              </a:rPr>
              <a:t>Using </a:t>
            </a:r>
            <a:r>
              <a:rPr lang="en-US" sz="1800">
                <a:highlight>
                  <a:srgbClr val="F4F5FB"/>
                </a:highlight>
                <a:latin typeface="Courier New"/>
                <a:ea typeface="Courier New"/>
                <a:cs typeface="Courier New"/>
                <a:sym typeface="Courier New"/>
              </a:rPr>
              <a:t>pandas</a:t>
            </a:r>
            <a:r>
              <a:rPr lang="en-US" sz="1800">
                <a:highlight>
                  <a:srgbClr val="F4F5FB"/>
                </a:highlight>
                <a:latin typeface="Libre Franklin"/>
                <a:ea typeface="Libre Franklin"/>
                <a:cs typeface="Libre Franklin"/>
                <a:sym typeface="Libre Franklin"/>
              </a:rPr>
              <a:t>:</a:t>
            </a:r>
            <a:endParaRPr sz="1800">
              <a:highlight>
                <a:srgbClr val="F4F5FB"/>
              </a:highlight>
              <a:latin typeface="Libre Franklin"/>
              <a:ea typeface="Libre Franklin"/>
              <a:cs typeface="Libre Franklin"/>
              <a:sym typeface="Libre Franklin"/>
            </a:endParaRPr>
          </a:p>
          <a:p>
            <a:pPr marL="0" indent="0">
              <a:spcBef>
                <a:spcPts val="0"/>
              </a:spcBef>
              <a:buNone/>
            </a:pPr>
            <a:endParaRPr sz="1800">
              <a:highlight>
                <a:srgbClr val="F4F5FB"/>
              </a:highlight>
              <a:latin typeface="Courier New"/>
              <a:ea typeface="Courier New"/>
              <a:cs typeface="Courier New"/>
              <a:sym typeface="Courier New"/>
            </a:endParaRPr>
          </a:p>
          <a:p>
            <a:pPr marL="0" indent="0">
              <a:spcBef>
                <a:spcPts val="0"/>
              </a:spcBef>
              <a:buNone/>
            </a:pPr>
            <a:r>
              <a:rPr lang="en-US" sz="1800" b="1">
                <a:highlight>
                  <a:srgbClr val="F4F5FB"/>
                </a:highlight>
                <a:latin typeface="Courier New"/>
                <a:ea typeface="Courier New"/>
                <a:cs typeface="Courier New"/>
                <a:sym typeface="Courier New"/>
              </a:rPr>
              <a:t>## scatter plot with axes names</a:t>
            </a:r>
            <a:endParaRPr sz="1800" b="1">
              <a:highlight>
                <a:srgbClr val="F4F5FB"/>
              </a:highlight>
              <a:latin typeface="Courier New"/>
              <a:ea typeface="Courier New"/>
              <a:cs typeface="Courier New"/>
              <a:sym typeface="Courier New"/>
            </a:endParaRPr>
          </a:p>
          <a:p>
            <a:pPr marL="0" indent="0">
              <a:spcBef>
                <a:spcPts val="0"/>
              </a:spcBef>
              <a:buNone/>
            </a:pPr>
            <a:r>
              <a:rPr lang="en-US" sz="1800">
                <a:highlight>
                  <a:srgbClr val="F4F5FB"/>
                </a:highlight>
                <a:latin typeface="Courier New"/>
                <a:ea typeface="Courier New"/>
                <a:cs typeface="Courier New"/>
                <a:sym typeface="Courier New"/>
              </a:rPr>
              <a:t>housing_df.plot.scatter(x='LSTAT', y='MEDV', legend=False)</a:t>
            </a:r>
            <a:endParaRPr sz="1800">
              <a:highlight>
                <a:srgbClr val="F4F5FB"/>
              </a:highlight>
              <a:latin typeface="Courier New"/>
              <a:ea typeface="Courier New"/>
              <a:cs typeface="Courier New"/>
              <a:sym typeface="Courier New"/>
            </a:endParaRPr>
          </a:p>
          <a:p>
            <a:pPr marL="0" indent="0">
              <a:spcBef>
                <a:spcPts val="0"/>
              </a:spcBef>
              <a:buNone/>
            </a:pPr>
            <a:endParaRPr sz="1800">
              <a:highlight>
                <a:srgbClr val="F4F5FB"/>
              </a:highlight>
              <a:latin typeface="Courier New"/>
              <a:ea typeface="Courier New"/>
              <a:cs typeface="Courier New"/>
              <a:sym typeface="Courier New"/>
            </a:endParaRPr>
          </a:p>
          <a:p>
            <a:pPr marL="0" indent="0">
              <a:spcBef>
                <a:spcPts val="0"/>
              </a:spcBef>
              <a:buNone/>
            </a:pPr>
            <a:endParaRPr sz="1800">
              <a:highlight>
                <a:srgbClr val="F4F5FB"/>
              </a:highlight>
              <a:latin typeface="Courier New"/>
              <a:ea typeface="Courier New"/>
              <a:cs typeface="Courier New"/>
              <a:sym typeface="Courier New"/>
            </a:endParaRPr>
          </a:p>
          <a:p>
            <a:pPr marL="0" indent="0">
              <a:spcBef>
                <a:spcPts val="0"/>
              </a:spcBef>
              <a:buNone/>
            </a:pPr>
            <a:r>
              <a:rPr lang="en-US" sz="1800">
                <a:highlight>
                  <a:srgbClr val="F4F5FB"/>
                </a:highlight>
                <a:latin typeface="Libre Franklin"/>
                <a:ea typeface="Libre Franklin"/>
                <a:cs typeface="Libre Franklin"/>
                <a:sym typeface="Libre Franklin"/>
              </a:rPr>
              <a:t>Using</a:t>
            </a:r>
            <a:r>
              <a:rPr lang="en-US" sz="1800">
                <a:highlight>
                  <a:srgbClr val="F4F5FB"/>
                </a:highlight>
                <a:latin typeface="Courier New"/>
                <a:ea typeface="Courier New"/>
                <a:cs typeface="Courier New"/>
                <a:sym typeface="Courier New"/>
              </a:rPr>
              <a:t> matplotlib:</a:t>
            </a:r>
            <a:endParaRPr sz="1800">
              <a:highlight>
                <a:srgbClr val="F4F5FB"/>
              </a:highlight>
              <a:latin typeface="Courier New"/>
              <a:ea typeface="Courier New"/>
              <a:cs typeface="Courier New"/>
              <a:sym typeface="Courier New"/>
            </a:endParaRPr>
          </a:p>
          <a:p>
            <a:pPr marL="0" indent="0">
              <a:spcBef>
                <a:spcPts val="0"/>
              </a:spcBef>
              <a:buNone/>
            </a:pPr>
            <a:endParaRPr sz="1800">
              <a:highlight>
                <a:srgbClr val="F4F5FB"/>
              </a:highlight>
              <a:latin typeface="Courier New"/>
              <a:ea typeface="Courier New"/>
              <a:cs typeface="Courier New"/>
              <a:sym typeface="Courier New"/>
            </a:endParaRPr>
          </a:p>
          <a:p>
            <a:pPr marL="0" indent="0">
              <a:spcBef>
                <a:spcPts val="0"/>
              </a:spcBef>
              <a:buNone/>
            </a:pPr>
            <a:r>
              <a:rPr lang="en-US" sz="1800" b="1">
                <a:highlight>
                  <a:srgbClr val="F4F5FB"/>
                </a:highlight>
                <a:latin typeface="Courier New"/>
                <a:ea typeface="Courier New"/>
                <a:cs typeface="Courier New"/>
                <a:sym typeface="Courier New"/>
              </a:rPr>
              <a:t>## Set the color of points and draw as open circles.</a:t>
            </a:r>
            <a:endParaRPr sz="1800" b="1">
              <a:highlight>
                <a:srgbClr val="F4F5FB"/>
              </a:highlight>
              <a:latin typeface="Courier New"/>
              <a:ea typeface="Courier New"/>
              <a:cs typeface="Courier New"/>
              <a:sym typeface="Courier New"/>
            </a:endParaRPr>
          </a:p>
          <a:p>
            <a:pPr marL="0" indent="0">
              <a:spcBef>
                <a:spcPts val="0"/>
              </a:spcBef>
              <a:buNone/>
            </a:pPr>
            <a:r>
              <a:rPr lang="en-US" sz="1800">
                <a:highlight>
                  <a:srgbClr val="F4F5FB"/>
                </a:highlight>
                <a:latin typeface="Courier New"/>
                <a:ea typeface="Courier New"/>
                <a:cs typeface="Courier New"/>
                <a:sym typeface="Courier New"/>
              </a:rPr>
              <a:t>plt.scatter(housing_df.LSTAT, housing_df.MEDV, color='C2', facecolor='none')</a:t>
            </a:r>
            <a:endParaRPr sz="1800">
              <a:highlight>
                <a:srgbClr val="F4F5FB"/>
              </a:highlight>
              <a:latin typeface="Courier New"/>
              <a:ea typeface="Courier New"/>
              <a:cs typeface="Courier New"/>
              <a:sym typeface="Courier New"/>
            </a:endParaRPr>
          </a:p>
          <a:p>
            <a:pPr marL="0" indent="0">
              <a:spcBef>
                <a:spcPts val="0"/>
              </a:spcBef>
              <a:buNone/>
            </a:pPr>
            <a:r>
              <a:rPr lang="en-US" sz="1800">
                <a:highlight>
                  <a:srgbClr val="F4F5FB"/>
                </a:highlight>
                <a:latin typeface="Courier New"/>
                <a:ea typeface="Courier New"/>
                <a:cs typeface="Courier New"/>
                <a:sym typeface="Courier New"/>
              </a:rPr>
              <a:t>plt.xlabel('LSTAT'); plt.ylabel('MEDV')</a:t>
            </a:r>
            <a:endParaRPr sz="1800">
              <a:highlight>
                <a:srgbClr val="F4F5FB"/>
              </a:highlight>
              <a:latin typeface="Courier New"/>
              <a:ea typeface="Courier New"/>
              <a:cs typeface="Courier New"/>
              <a:sym typeface="Courier New"/>
            </a:endParaRPr>
          </a:p>
          <a:p>
            <a:pPr marL="0" indent="0">
              <a:spcBef>
                <a:spcPts val="0"/>
              </a:spcBef>
              <a:buNone/>
            </a:pPr>
            <a:endParaRPr sz="1800">
              <a:highlight>
                <a:srgbClr val="F4F5FB"/>
              </a:highlight>
              <a:latin typeface="Courier New"/>
              <a:ea typeface="Courier New"/>
              <a:cs typeface="Courier New"/>
              <a:sym typeface="Courier New"/>
            </a:endParaRPr>
          </a:p>
          <a:p>
            <a:pPr marL="0" indent="0">
              <a:spcBef>
                <a:spcPts val="0"/>
              </a:spcBef>
              <a:buClr>
                <a:schemeClr val="dk1"/>
              </a:buClr>
              <a:buSzPts val="1100"/>
              <a:buNone/>
            </a:pPr>
            <a:endParaRPr sz="1800">
              <a:highlight>
                <a:srgbClr val="F4F5FB"/>
              </a:highlight>
              <a:latin typeface="Courier New"/>
              <a:ea typeface="Courier New"/>
              <a:cs typeface="Courier New"/>
              <a:sym typeface="Courier New"/>
            </a:endParaRPr>
          </a:p>
        </p:txBody>
      </p:sp>
    </p:spTree>
    <p:extLst>
      <p:ext uri="{BB962C8B-B14F-4D97-AF65-F5344CB8AC3E}">
        <p14:creationId xmlns:p14="http://schemas.microsoft.com/office/powerpoint/2010/main" val="1572346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2667000" y="838200"/>
            <a:ext cx="6781800" cy="381000"/>
          </a:xfrm>
          <a:prstGeom prst="rect">
            <a:avLst/>
          </a:prstGeom>
          <a:noFill/>
          <a:ln>
            <a:noFill/>
          </a:ln>
        </p:spPr>
        <p:txBody>
          <a:bodyPr spcFirstLastPara="1" wrap="square" lIns="91425" tIns="45700" rIns="91425" bIns="45700" anchor="t" anchorCtr="0">
            <a:noAutofit/>
          </a:bodyPr>
          <a:lstStyle/>
          <a:p>
            <a:pPr>
              <a:buClr>
                <a:schemeClr val="dk1"/>
              </a:buClr>
              <a:buSzPts val="1800"/>
            </a:pPr>
            <a:r>
              <a:rPr lang="en-US">
                <a:solidFill>
                  <a:schemeClr val="dk1"/>
                </a:solidFill>
                <a:latin typeface="Arial"/>
                <a:ea typeface="Arial"/>
                <a:cs typeface="Arial"/>
                <a:sym typeface="Arial"/>
              </a:rPr>
              <a:t>Fitting a Regression Model to the Toyota Data</a:t>
            </a:r>
            <a:endParaRPr/>
          </a:p>
        </p:txBody>
      </p:sp>
      <p:sp>
        <p:nvSpPr>
          <p:cNvPr id="154" name="Google Shape;154;p20"/>
          <p:cNvSpPr txBox="1"/>
          <p:nvPr/>
        </p:nvSpPr>
        <p:spPr>
          <a:xfrm>
            <a:off x="9083325" y="2994175"/>
            <a:ext cx="1524000" cy="381000"/>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1100">
                <a:solidFill>
                  <a:schemeClr val="dk1"/>
                </a:solidFill>
                <a:latin typeface="Arial"/>
                <a:ea typeface="Arial"/>
                <a:cs typeface="Arial"/>
                <a:sym typeface="Arial"/>
              </a:rPr>
              <a:t>put </a:t>
            </a:r>
            <a:r>
              <a:rPr lang="en-US" sz="1100">
                <a:solidFill>
                  <a:schemeClr val="dk1"/>
                </a:solidFill>
              </a:rPr>
              <a:t>4</a:t>
            </a:r>
            <a:r>
              <a:rPr lang="en-US" sz="1100">
                <a:solidFill>
                  <a:schemeClr val="dk1"/>
                </a:solidFill>
                <a:latin typeface="Arial"/>
                <a:ea typeface="Arial"/>
                <a:cs typeface="Arial"/>
                <a:sym typeface="Arial"/>
              </a:rPr>
              <a:t>0% in </a:t>
            </a:r>
            <a:r>
              <a:rPr lang="en-US" sz="1100">
                <a:solidFill>
                  <a:schemeClr val="dk1"/>
                </a:solidFill>
              </a:rPr>
              <a:t>validation (test) partition</a:t>
            </a:r>
            <a:endParaRPr/>
          </a:p>
        </p:txBody>
      </p:sp>
      <p:sp>
        <p:nvSpPr>
          <p:cNvPr id="155" name="Google Shape;155;p20"/>
          <p:cNvSpPr txBox="1"/>
          <p:nvPr/>
        </p:nvSpPr>
        <p:spPr>
          <a:xfrm>
            <a:off x="2026050" y="1548300"/>
            <a:ext cx="8379900" cy="4523400"/>
          </a:xfrm>
          <a:prstGeom prst="rect">
            <a:avLst/>
          </a:prstGeom>
          <a:noFill/>
          <a:ln>
            <a:noFill/>
          </a:ln>
        </p:spPr>
        <p:txBody>
          <a:bodyPr spcFirstLastPara="1" wrap="square" lIns="91425" tIns="91425" rIns="91425" bIns="91425" anchor="t" anchorCtr="0">
            <a:noAutofit/>
          </a:bodyPr>
          <a:lstStyle/>
          <a:p>
            <a:r>
              <a:rPr lang="en-US" sz="1400" dirty="0">
                <a:latin typeface="Courier New"/>
                <a:ea typeface="Courier New"/>
                <a:cs typeface="Courier New"/>
                <a:sym typeface="Courier New"/>
              </a:rPr>
              <a:t># reduce data frame to the top 1000 rows and select columns for </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   regression analysis</a:t>
            </a:r>
            <a:endParaRPr sz="1400" dirty="0">
              <a:latin typeface="Courier New"/>
              <a:ea typeface="Courier New"/>
              <a:cs typeface="Courier New"/>
              <a:sym typeface="Courier New"/>
            </a:endParaRPr>
          </a:p>
          <a:p>
            <a:r>
              <a:rPr lang="en-US" sz="1400" dirty="0" err="1">
                <a:latin typeface="Courier New"/>
                <a:ea typeface="Courier New"/>
                <a:cs typeface="Courier New"/>
                <a:sym typeface="Courier New"/>
              </a:rPr>
              <a:t>car_df</a:t>
            </a:r>
            <a:r>
              <a:rPr lang="en-US" sz="1400" dirty="0">
                <a:latin typeface="Courier New"/>
                <a:ea typeface="Courier New"/>
                <a:cs typeface="Courier New"/>
                <a:sym typeface="Courier New"/>
              </a:rPr>
              <a:t> = </a:t>
            </a:r>
            <a:r>
              <a:rPr lang="en-US" sz="1400" dirty="0" err="1">
                <a:latin typeface="Courier New"/>
                <a:ea typeface="Courier New"/>
                <a:cs typeface="Courier New"/>
                <a:sym typeface="Courier New"/>
              </a:rPr>
              <a:t>pd.read_csv</a:t>
            </a: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ToyotaCorolla.csv</a:t>
            </a:r>
            <a:r>
              <a:rPr lang="en-US" sz="1400" dirty="0">
                <a:latin typeface="Courier New"/>
                <a:ea typeface="Courier New"/>
                <a:cs typeface="Courier New"/>
                <a:sym typeface="Courier New"/>
              </a:rPr>
              <a:t>')</a:t>
            </a:r>
            <a:endParaRPr sz="1400" dirty="0">
              <a:latin typeface="Courier New"/>
              <a:ea typeface="Courier New"/>
              <a:cs typeface="Courier New"/>
              <a:sym typeface="Courier New"/>
            </a:endParaRPr>
          </a:p>
          <a:p>
            <a:r>
              <a:rPr lang="en-US" sz="1400" dirty="0" err="1">
                <a:latin typeface="Courier New"/>
                <a:ea typeface="Courier New"/>
                <a:cs typeface="Courier New"/>
                <a:sym typeface="Courier New"/>
              </a:rPr>
              <a:t>car_df</a:t>
            </a:r>
            <a:r>
              <a:rPr lang="en-US" sz="1400" dirty="0">
                <a:latin typeface="Courier New"/>
                <a:ea typeface="Courier New"/>
                <a:cs typeface="Courier New"/>
                <a:sym typeface="Courier New"/>
              </a:rPr>
              <a:t> = </a:t>
            </a:r>
            <a:r>
              <a:rPr lang="en-US" sz="1400" dirty="0" err="1">
                <a:latin typeface="Courier New"/>
                <a:ea typeface="Courier New"/>
                <a:cs typeface="Courier New"/>
                <a:sym typeface="Courier New"/>
              </a:rPr>
              <a:t>car_df.iloc</a:t>
            </a:r>
            <a:r>
              <a:rPr lang="en-US" sz="1400" dirty="0">
                <a:latin typeface="Courier New"/>
                <a:ea typeface="Courier New"/>
                <a:cs typeface="Courier New"/>
                <a:sym typeface="Courier New"/>
              </a:rPr>
              <a:t>[0:1000]</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predictors = ['Age_08_04', 'KM', '</a:t>
            </a:r>
            <a:r>
              <a:rPr lang="en-US" sz="1400" dirty="0" err="1">
                <a:latin typeface="Courier New"/>
                <a:ea typeface="Courier New"/>
                <a:cs typeface="Courier New"/>
                <a:sym typeface="Courier New"/>
              </a:rPr>
              <a:t>Fuel_Type</a:t>
            </a:r>
            <a:r>
              <a:rPr lang="en-US" sz="1400" dirty="0">
                <a:latin typeface="Courier New"/>
                <a:ea typeface="Courier New"/>
                <a:cs typeface="Courier New"/>
                <a:sym typeface="Courier New"/>
              </a:rPr>
              <a:t>', 'HP', '</a:t>
            </a:r>
            <a:r>
              <a:rPr lang="en-US" sz="1400" dirty="0" err="1">
                <a:latin typeface="Courier New"/>
                <a:ea typeface="Courier New"/>
                <a:cs typeface="Courier New"/>
                <a:sym typeface="Courier New"/>
              </a:rPr>
              <a:t>Met_Color</a:t>
            </a:r>
            <a:r>
              <a:rPr lang="en-US" sz="1400" dirty="0">
                <a:latin typeface="Courier New"/>
                <a:ea typeface="Courier New"/>
                <a:cs typeface="Courier New"/>
                <a:sym typeface="Courier New"/>
              </a:rPr>
              <a:t>', </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   'Automatic', 'CC', 'Doors', '</a:t>
            </a:r>
            <a:r>
              <a:rPr lang="en-US" sz="1400" dirty="0" err="1">
                <a:latin typeface="Courier New"/>
                <a:ea typeface="Courier New"/>
                <a:cs typeface="Courier New"/>
                <a:sym typeface="Courier New"/>
              </a:rPr>
              <a:t>Quarterly_Tax</a:t>
            </a:r>
            <a:r>
              <a:rPr lang="en-US" sz="1400" dirty="0">
                <a:latin typeface="Courier New"/>
                <a:ea typeface="Courier New"/>
                <a:cs typeface="Courier New"/>
                <a:sym typeface="Courier New"/>
              </a:rPr>
              <a:t>', 'Weight'] outcome = 'Price'</a:t>
            </a:r>
            <a:endParaRPr sz="1400" dirty="0">
              <a:latin typeface="Courier New"/>
              <a:ea typeface="Courier New"/>
              <a:cs typeface="Courier New"/>
              <a:sym typeface="Courier New"/>
            </a:endParaRPr>
          </a:p>
          <a:p>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 partition data</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X = </a:t>
            </a:r>
            <a:r>
              <a:rPr lang="en-US" sz="1400" dirty="0" err="1">
                <a:latin typeface="Courier New"/>
                <a:ea typeface="Courier New"/>
                <a:cs typeface="Courier New"/>
                <a:sym typeface="Courier New"/>
              </a:rPr>
              <a:t>pd.get_dummies</a:t>
            </a: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car_df</a:t>
            </a:r>
            <a:r>
              <a:rPr lang="en-US" sz="1400" dirty="0">
                <a:latin typeface="Courier New"/>
                <a:ea typeface="Courier New"/>
                <a:cs typeface="Courier New"/>
                <a:sym typeface="Courier New"/>
              </a:rPr>
              <a:t>[predictors], </a:t>
            </a:r>
            <a:r>
              <a:rPr lang="en-US" sz="1400" dirty="0" err="1">
                <a:latin typeface="Courier New"/>
                <a:ea typeface="Courier New"/>
                <a:cs typeface="Courier New"/>
                <a:sym typeface="Courier New"/>
              </a:rPr>
              <a:t>drop_first</a:t>
            </a:r>
            <a:r>
              <a:rPr lang="en-US" sz="1400" dirty="0">
                <a:latin typeface="Courier New"/>
                <a:ea typeface="Courier New"/>
                <a:cs typeface="Courier New"/>
                <a:sym typeface="Courier New"/>
              </a:rPr>
              <a:t>=True)</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y = </a:t>
            </a:r>
            <a:r>
              <a:rPr lang="en-US" sz="1400" dirty="0" err="1">
                <a:latin typeface="Courier New"/>
                <a:ea typeface="Courier New"/>
                <a:cs typeface="Courier New"/>
                <a:sym typeface="Courier New"/>
              </a:rPr>
              <a:t>car_df</a:t>
            </a:r>
            <a:r>
              <a:rPr lang="en-US" sz="1400" dirty="0">
                <a:latin typeface="Courier New"/>
                <a:ea typeface="Courier New"/>
                <a:cs typeface="Courier New"/>
                <a:sym typeface="Courier New"/>
              </a:rPr>
              <a:t>[outcome]</a:t>
            </a:r>
            <a:endParaRPr sz="1400" dirty="0">
              <a:latin typeface="Courier New"/>
              <a:ea typeface="Courier New"/>
              <a:cs typeface="Courier New"/>
              <a:sym typeface="Courier New"/>
            </a:endParaRPr>
          </a:p>
          <a:p>
            <a:r>
              <a:rPr lang="en-US" sz="1400" dirty="0" err="1">
                <a:latin typeface="Courier New"/>
                <a:ea typeface="Courier New"/>
                <a:cs typeface="Courier New"/>
                <a:sym typeface="Courier New"/>
              </a:rPr>
              <a:t>train_X</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valid_X</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train_y</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valid_y</a:t>
            </a:r>
            <a:r>
              <a:rPr lang="en-US" sz="1400" dirty="0">
                <a:latin typeface="Courier New"/>
                <a:ea typeface="Courier New"/>
                <a:cs typeface="Courier New"/>
                <a:sym typeface="Courier New"/>
              </a:rPr>
              <a:t> = </a:t>
            </a:r>
            <a:r>
              <a:rPr lang="en-US" sz="1400" dirty="0" err="1">
                <a:latin typeface="Courier New"/>
                <a:ea typeface="Courier New"/>
                <a:cs typeface="Courier New"/>
                <a:sym typeface="Courier New"/>
              </a:rPr>
              <a:t>train_test_split</a:t>
            </a:r>
            <a:r>
              <a:rPr lang="en-US" sz="1400" dirty="0">
                <a:latin typeface="Courier New"/>
                <a:ea typeface="Courier New"/>
                <a:cs typeface="Courier New"/>
                <a:sym typeface="Courier New"/>
              </a:rPr>
              <a:t>(X, y, </a:t>
            </a:r>
            <a:r>
              <a:rPr lang="en-US" sz="1400" dirty="0" err="1">
                <a:latin typeface="Courier New"/>
                <a:ea typeface="Courier New"/>
                <a:cs typeface="Courier New"/>
                <a:sym typeface="Courier New"/>
              </a:rPr>
              <a:t>test_size</a:t>
            </a:r>
            <a:r>
              <a:rPr lang="en-US" sz="1400" dirty="0">
                <a:latin typeface="Courier New"/>
                <a:ea typeface="Courier New"/>
                <a:cs typeface="Courier New"/>
                <a:sym typeface="Courier New"/>
              </a:rPr>
              <a:t>=0.4, </a:t>
            </a:r>
            <a:endParaRPr sz="1400" dirty="0">
              <a:latin typeface="Courier New"/>
              <a:ea typeface="Courier New"/>
              <a:cs typeface="Courier New"/>
              <a:sym typeface="Courier New"/>
            </a:endParaRPr>
          </a:p>
          <a:p>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random_state</a:t>
            </a:r>
            <a:r>
              <a:rPr lang="en-US" sz="1400" dirty="0">
                <a:latin typeface="Courier New"/>
                <a:ea typeface="Courier New"/>
                <a:cs typeface="Courier New"/>
                <a:sym typeface="Courier New"/>
              </a:rPr>
              <a:t>=1)</a:t>
            </a:r>
            <a:endParaRPr sz="1400" dirty="0">
              <a:latin typeface="Courier New"/>
              <a:ea typeface="Courier New"/>
              <a:cs typeface="Courier New"/>
              <a:sym typeface="Courier New"/>
            </a:endParaRPr>
          </a:p>
          <a:p>
            <a:endParaRPr sz="1400" dirty="0">
              <a:latin typeface="Courier New"/>
              <a:ea typeface="Courier New"/>
              <a:cs typeface="Courier New"/>
              <a:sym typeface="Courier New"/>
            </a:endParaRPr>
          </a:p>
          <a:p>
            <a:r>
              <a:rPr lang="en-US" sz="1400" dirty="0" err="1">
                <a:latin typeface="Courier New"/>
                <a:ea typeface="Courier New"/>
                <a:cs typeface="Courier New"/>
                <a:sym typeface="Courier New"/>
              </a:rPr>
              <a:t>car_lm</a:t>
            </a:r>
            <a:r>
              <a:rPr lang="en-US" sz="1400" dirty="0">
                <a:latin typeface="Courier New"/>
                <a:ea typeface="Courier New"/>
                <a:cs typeface="Courier New"/>
                <a:sym typeface="Courier New"/>
              </a:rPr>
              <a:t> = </a:t>
            </a:r>
            <a:r>
              <a:rPr lang="en-US" sz="1400" dirty="0" err="1">
                <a:latin typeface="Courier New"/>
                <a:ea typeface="Courier New"/>
                <a:cs typeface="Courier New"/>
                <a:sym typeface="Courier New"/>
              </a:rPr>
              <a:t>LinearRegression</a:t>
            </a:r>
            <a:r>
              <a:rPr lang="en-US" sz="1400" dirty="0">
                <a:latin typeface="Courier New"/>
                <a:ea typeface="Courier New"/>
                <a:cs typeface="Courier New"/>
                <a:sym typeface="Courier New"/>
              </a:rPr>
              <a:t>()</a:t>
            </a:r>
            <a:endParaRPr sz="1400" dirty="0">
              <a:latin typeface="Courier New"/>
              <a:ea typeface="Courier New"/>
              <a:cs typeface="Courier New"/>
              <a:sym typeface="Courier New"/>
            </a:endParaRPr>
          </a:p>
          <a:p>
            <a:r>
              <a:rPr lang="en-US" sz="1400" dirty="0" err="1">
                <a:latin typeface="Courier New"/>
                <a:ea typeface="Courier New"/>
                <a:cs typeface="Courier New"/>
                <a:sym typeface="Courier New"/>
              </a:rPr>
              <a:t>car_lm.fit</a:t>
            </a: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train_X</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train_y</a:t>
            </a:r>
            <a:r>
              <a:rPr lang="en-US" sz="1400" dirty="0">
                <a:latin typeface="Courier New"/>
                <a:ea typeface="Courier New"/>
                <a:cs typeface="Courier New"/>
                <a:sym typeface="Courier New"/>
              </a:rPr>
              <a:t>)</a:t>
            </a:r>
            <a:endParaRPr sz="1400" dirty="0">
              <a:latin typeface="Courier New"/>
              <a:ea typeface="Courier New"/>
              <a:cs typeface="Courier New"/>
              <a:sym typeface="Courier New"/>
            </a:endParaRPr>
          </a:p>
          <a:p>
            <a:endParaRPr sz="1400" dirty="0">
              <a:latin typeface="Courier New"/>
              <a:ea typeface="Courier New"/>
              <a:cs typeface="Courier New"/>
              <a:sym typeface="Courier New"/>
            </a:endParaRPr>
          </a:p>
        </p:txBody>
      </p:sp>
      <p:cxnSp>
        <p:nvCxnSpPr>
          <p:cNvPr id="156" name="Google Shape;156;p20"/>
          <p:cNvCxnSpPr/>
          <p:nvPr/>
        </p:nvCxnSpPr>
        <p:spPr>
          <a:xfrm flipH="1">
            <a:off x="9781525" y="3418900"/>
            <a:ext cx="21600" cy="3123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5562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981200" y="274638"/>
            <a:ext cx="8229600" cy="1143000"/>
          </a:xfrm>
        </p:spPr>
        <p:txBody>
          <a:bodyPr>
            <a:normAutofit/>
          </a:bodyPr>
          <a:lstStyle/>
          <a:p>
            <a:r>
              <a:rPr lang="en-US" sz="3200" b="1" dirty="0">
                <a:solidFill>
                  <a:srgbClr val="7F7F7F"/>
                </a:solidFill>
                <a:latin typeface="Helvetica"/>
                <a:cs typeface="Helvetica"/>
              </a:rPr>
              <a:t>Machine Learning: Supervised vs. Unsupervised Learning</a:t>
            </a:r>
          </a:p>
        </p:txBody>
      </p:sp>
      <p:sp>
        <p:nvSpPr>
          <p:cNvPr id="315395" name="Rectangle 3"/>
          <p:cNvSpPr>
            <a:spLocks noGrp="1" noChangeArrowheads="1"/>
          </p:cNvSpPr>
          <p:nvPr>
            <p:ph idx="1"/>
          </p:nvPr>
        </p:nvSpPr>
        <p:spPr>
          <a:xfrm>
            <a:off x="1790700" y="1301751"/>
            <a:ext cx="8572500" cy="4678363"/>
          </a:xfrm>
        </p:spPr>
        <p:txBody>
          <a:bodyPr>
            <a:normAutofit fontScale="85000" lnSpcReduction="20000"/>
          </a:bodyPr>
          <a:lstStyle/>
          <a:p>
            <a:pPr>
              <a:lnSpc>
                <a:spcPct val="120000"/>
              </a:lnSpc>
            </a:pPr>
            <a:r>
              <a:rPr lang="en-US" sz="2800" dirty="0">
                <a:solidFill>
                  <a:srgbClr val="F83F24"/>
                </a:solidFill>
              </a:rPr>
              <a:t>Supervised Learning (Estimation and Classification)</a:t>
            </a:r>
            <a:endParaRPr lang="en-US" sz="2800" dirty="0"/>
          </a:p>
          <a:p>
            <a:pPr lvl="1">
              <a:lnSpc>
                <a:spcPct val="120000"/>
              </a:lnSpc>
            </a:pPr>
            <a:r>
              <a:rPr lang="en-US" dirty="0"/>
              <a:t>The training data contains </a:t>
            </a:r>
            <a:r>
              <a:rPr lang="en-US" dirty="0">
                <a:solidFill>
                  <a:srgbClr val="0000FF"/>
                </a:solidFill>
              </a:rPr>
              <a:t>target</a:t>
            </a:r>
            <a:r>
              <a:rPr lang="en-US" dirty="0"/>
              <a:t> class information for each record (e.g. spam, churn).</a:t>
            </a:r>
          </a:p>
          <a:p>
            <a:pPr lvl="1">
              <a:lnSpc>
                <a:spcPct val="120000"/>
              </a:lnSpc>
            </a:pPr>
            <a:r>
              <a:rPr lang="en-US" dirty="0"/>
              <a:t>New records are classified based on the models developed on the training data (e.g. scoring).</a:t>
            </a:r>
          </a:p>
          <a:p>
            <a:pPr lvl="1">
              <a:lnSpc>
                <a:spcPct val="120000"/>
              </a:lnSpc>
            </a:pPr>
            <a:r>
              <a:rPr lang="en-US" dirty="0"/>
              <a:t>Classification predicts </a:t>
            </a:r>
            <a:r>
              <a:rPr lang="en-US" i="1" dirty="0"/>
              <a:t>whether</a:t>
            </a:r>
            <a:r>
              <a:rPr lang="en-US" dirty="0"/>
              <a:t> something will happen, whereas regression predicts </a:t>
            </a:r>
            <a:r>
              <a:rPr lang="en-US" i="1" dirty="0"/>
              <a:t>how much </a:t>
            </a:r>
            <a:r>
              <a:rPr lang="en-US" dirty="0"/>
              <a:t>something will happen</a:t>
            </a:r>
            <a:endParaRPr lang="en-US" i="1" dirty="0"/>
          </a:p>
          <a:p>
            <a:pPr>
              <a:lnSpc>
                <a:spcPct val="120000"/>
              </a:lnSpc>
            </a:pPr>
            <a:r>
              <a:rPr lang="en-US" sz="2800" dirty="0">
                <a:solidFill>
                  <a:srgbClr val="F83F24"/>
                </a:solidFill>
              </a:rPr>
              <a:t>Unsupervised Learning</a:t>
            </a:r>
            <a:r>
              <a:rPr lang="en-US" sz="2800" dirty="0"/>
              <a:t> </a:t>
            </a:r>
            <a:r>
              <a:rPr lang="en-US" sz="2800" dirty="0">
                <a:solidFill>
                  <a:srgbClr val="FF3300"/>
                </a:solidFill>
              </a:rPr>
              <a:t>(Clustering)</a:t>
            </a:r>
          </a:p>
          <a:p>
            <a:pPr lvl="1">
              <a:lnSpc>
                <a:spcPct val="120000"/>
              </a:lnSpc>
            </a:pPr>
            <a:r>
              <a:rPr lang="en-US" dirty="0"/>
              <a:t>The classification of the training data is </a:t>
            </a:r>
            <a:r>
              <a:rPr lang="en-US" dirty="0">
                <a:solidFill>
                  <a:srgbClr val="0000FF"/>
                </a:solidFill>
              </a:rPr>
              <a:t>unknown</a:t>
            </a:r>
            <a:r>
              <a:rPr lang="en-US" dirty="0"/>
              <a:t>.</a:t>
            </a:r>
          </a:p>
          <a:p>
            <a:pPr lvl="1">
              <a:lnSpc>
                <a:spcPct val="120000"/>
              </a:lnSpc>
            </a:pPr>
            <a:r>
              <a:rPr lang="en-US" dirty="0"/>
              <a:t>The aim is to construct a set of clusters, given the data.</a:t>
            </a:r>
          </a:p>
        </p:txBody>
      </p:sp>
    </p:spTree>
    <p:extLst>
      <p:ext uri="{BB962C8B-B14F-4D97-AF65-F5344CB8AC3E}">
        <p14:creationId xmlns:p14="http://schemas.microsoft.com/office/powerpoint/2010/main" val="125628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p:nvPr/>
        </p:nvSpPr>
        <p:spPr>
          <a:xfrm>
            <a:off x="2667000" y="838200"/>
            <a:ext cx="6781800" cy="381000"/>
          </a:xfrm>
          <a:prstGeom prst="rect">
            <a:avLst/>
          </a:prstGeom>
          <a:noFill/>
          <a:ln>
            <a:noFill/>
          </a:ln>
        </p:spPr>
        <p:txBody>
          <a:bodyPr spcFirstLastPara="1" wrap="square" lIns="91425" tIns="45700" rIns="91425" bIns="45700" anchor="t" anchorCtr="0">
            <a:noAutofit/>
          </a:bodyPr>
          <a:lstStyle/>
          <a:p>
            <a:pPr>
              <a:buClr>
                <a:schemeClr val="dk1"/>
              </a:buClr>
              <a:buSzPts val="1800"/>
            </a:pPr>
            <a:r>
              <a:rPr lang="en-US">
                <a:solidFill>
                  <a:schemeClr val="dk1"/>
                </a:solidFill>
                <a:latin typeface="Arial"/>
                <a:ea typeface="Arial"/>
                <a:cs typeface="Arial"/>
                <a:sym typeface="Arial"/>
              </a:rPr>
              <a:t>Output of the Regression Model</a:t>
            </a:r>
            <a:endParaRPr/>
          </a:p>
        </p:txBody>
      </p:sp>
      <p:sp>
        <p:nvSpPr>
          <p:cNvPr id="162" name="Google Shape;162;p21"/>
          <p:cNvSpPr txBox="1"/>
          <p:nvPr/>
        </p:nvSpPr>
        <p:spPr>
          <a:xfrm>
            <a:off x="1922350" y="1453425"/>
            <a:ext cx="8559000" cy="4618500"/>
          </a:xfrm>
          <a:prstGeom prst="rect">
            <a:avLst/>
          </a:prstGeom>
          <a:noFill/>
          <a:ln>
            <a:noFill/>
          </a:ln>
        </p:spPr>
        <p:txBody>
          <a:bodyPr spcFirstLastPara="1" wrap="square" lIns="91425" tIns="91425" rIns="91425" bIns="91425" anchor="t" anchorCtr="0">
            <a:noAutofit/>
          </a:bodyPr>
          <a:lstStyle/>
          <a:p>
            <a:r>
              <a:rPr lang="en-US" sz="1400" dirty="0">
                <a:solidFill>
                  <a:schemeClr val="dk1"/>
                </a:solidFill>
                <a:latin typeface="Courier New"/>
                <a:ea typeface="Courier New"/>
                <a:cs typeface="Courier New"/>
                <a:sym typeface="Courier New"/>
              </a:rPr>
              <a:t># print coefficients</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print(</a:t>
            </a:r>
            <a:r>
              <a:rPr lang="en-US" sz="1400" dirty="0" err="1">
                <a:solidFill>
                  <a:schemeClr val="dk1"/>
                </a:solidFill>
                <a:latin typeface="Courier New"/>
                <a:ea typeface="Courier New"/>
                <a:cs typeface="Courier New"/>
                <a:sym typeface="Courier New"/>
              </a:rPr>
              <a:t>pd.DataFrame</a:t>
            </a:r>
            <a:r>
              <a:rPr lang="en-US" sz="1400" dirty="0">
                <a:solidFill>
                  <a:schemeClr val="dk1"/>
                </a:solidFill>
                <a:latin typeface="Courier New"/>
                <a:ea typeface="Courier New"/>
                <a:cs typeface="Courier New"/>
                <a:sym typeface="Courier New"/>
              </a:rPr>
              <a:t>({'Predictor': </a:t>
            </a:r>
            <a:r>
              <a:rPr lang="en-US" sz="1400" dirty="0" err="1">
                <a:solidFill>
                  <a:schemeClr val="dk1"/>
                </a:solidFill>
                <a:latin typeface="Courier New"/>
                <a:ea typeface="Courier New"/>
                <a:cs typeface="Courier New"/>
                <a:sym typeface="Courier New"/>
              </a:rPr>
              <a:t>X.columns</a:t>
            </a:r>
            <a:r>
              <a:rPr lang="en-US" sz="1400" dirty="0">
                <a:solidFill>
                  <a:schemeClr val="dk1"/>
                </a:solidFill>
                <a:latin typeface="Courier New"/>
                <a:ea typeface="Courier New"/>
                <a:cs typeface="Courier New"/>
                <a:sym typeface="Courier New"/>
              </a:rPr>
              <a:t>, 'coefficient': </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car_lm.coef</a:t>
            </a:r>
            <a:r>
              <a:rPr lang="en-US" sz="1400" dirty="0">
                <a:solidFill>
                  <a:schemeClr val="dk1"/>
                </a:solidFill>
                <a:latin typeface="Courier New"/>
                <a:ea typeface="Courier New"/>
                <a:cs typeface="Courier New"/>
                <a:sym typeface="Courier New"/>
              </a:rPr>
              <a:t>_}))</a:t>
            </a:r>
            <a:endParaRPr sz="1400" dirty="0">
              <a:solidFill>
                <a:schemeClr val="dk1"/>
              </a:solidFill>
              <a:latin typeface="Courier New"/>
              <a:ea typeface="Courier New"/>
              <a:cs typeface="Courier New"/>
              <a:sym typeface="Courier New"/>
            </a:endParaRPr>
          </a:p>
          <a:p>
            <a:endParaRPr sz="1400" dirty="0">
              <a:solidFill>
                <a:schemeClr val="dk1"/>
              </a:solidFill>
              <a:latin typeface="Courier New"/>
              <a:ea typeface="Courier New"/>
              <a:cs typeface="Courier New"/>
              <a:sym typeface="Courier New"/>
            </a:endParaRPr>
          </a:p>
          <a:p>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Partial Output</a:t>
            </a:r>
            <a:endParaRPr sz="1400" dirty="0">
              <a:solidFill>
                <a:schemeClr val="dk1"/>
              </a:solidFill>
              <a:latin typeface="Courier New"/>
              <a:ea typeface="Courier New"/>
              <a:cs typeface="Courier New"/>
              <a:sym typeface="Courier New"/>
            </a:endParaRPr>
          </a:p>
          <a:p>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     Predictor       coefficient</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0   Age_08_04        -140.748761</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1   KM               -  0.017840</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2   HP                 36.103419</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3   </a:t>
            </a:r>
            <a:r>
              <a:rPr lang="en-US" sz="1400" dirty="0" err="1">
                <a:solidFill>
                  <a:schemeClr val="dk1"/>
                </a:solidFill>
                <a:latin typeface="Courier New"/>
                <a:ea typeface="Courier New"/>
                <a:cs typeface="Courier New"/>
                <a:sym typeface="Courier New"/>
              </a:rPr>
              <a:t>Met_Color</a:t>
            </a:r>
            <a:r>
              <a:rPr lang="en-US" sz="1400" dirty="0">
                <a:solidFill>
                  <a:schemeClr val="dk1"/>
                </a:solidFill>
                <a:latin typeface="Courier New"/>
                <a:ea typeface="Courier New"/>
                <a:cs typeface="Courier New"/>
                <a:sym typeface="Courier New"/>
              </a:rPr>
              <a:t>          84.281830</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4   Automatic         416.781954</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5   CC                  0.017737</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6   Doors             -50.657863</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7   </a:t>
            </a:r>
            <a:r>
              <a:rPr lang="en-US" sz="1400" dirty="0" err="1">
                <a:solidFill>
                  <a:schemeClr val="dk1"/>
                </a:solidFill>
                <a:latin typeface="Courier New"/>
                <a:ea typeface="Courier New"/>
                <a:cs typeface="Courier New"/>
                <a:sym typeface="Courier New"/>
              </a:rPr>
              <a:t>Quarterly_Tax</a:t>
            </a:r>
            <a:r>
              <a:rPr lang="en-US" sz="1400" dirty="0">
                <a:solidFill>
                  <a:schemeClr val="dk1"/>
                </a:solidFill>
                <a:latin typeface="Courier New"/>
                <a:ea typeface="Courier New"/>
                <a:cs typeface="Courier New"/>
                <a:sym typeface="Courier New"/>
              </a:rPr>
              <a:t>      13.625325</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8   Weight             13.038711</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9   </a:t>
            </a:r>
            <a:r>
              <a:rPr lang="en-US" sz="1400" dirty="0" err="1">
                <a:solidFill>
                  <a:schemeClr val="dk1"/>
                </a:solidFill>
                <a:latin typeface="Courier New"/>
                <a:ea typeface="Courier New"/>
                <a:cs typeface="Courier New"/>
                <a:sym typeface="Courier New"/>
              </a:rPr>
              <a:t>Fuel_Type_Diesel</a:t>
            </a:r>
            <a:r>
              <a:rPr lang="en-US" sz="1400" dirty="0">
                <a:solidFill>
                  <a:schemeClr val="dk1"/>
                </a:solidFill>
                <a:latin typeface="Courier New"/>
                <a:ea typeface="Courier New"/>
                <a:cs typeface="Courier New"/>
                <a:sym typeface="Courier New"/>
              </a:rPr>
              <a:t> 1066.464681</a:t>
            </a:r>
            <a:endParaRPr sz="1400" dirty="0">
              <a:solidFill>
                <a:schemeClr val="dk1"/>
              </a:solidFill>
              <a:latin typeface="Courier New"/>
              <a:ea typeface="Courier New"/>
              <a:cs typeface="Courier New"/>
              <a:sym typeface="Courier New"/>
            </a:endParaRPr>
          </a:p>
          <a:p>
            <a:r>
              <a:rPr lang="en-US" sz="1400" dirty="0">
                <a:solidFill>
                  <a:schemeClr val="dk1"/>
                </a:solidFill>
                <a:latin typeface="Courier New"/>
                <a:ea typeface="Courier New"/>
                <a:cs typeface="Courier New"/>
                <a:sym typeface="Courier New"/>
              </a:rPr>
              <a:t>10  </a:t>
            </a:r>
            <a:r>
              <a:rPr lang="en-US" sz="1400" dirty="0" err="1">
                <a:solidFill>
                  <a:schemeClr val="dk1"/>
                </a:solidFill>
                <a:latin typeface="Courier New"/>
                <a:ea typeface="Courier New"/>
                <a:cs typeface="Courier New"/>
                <a:sym typeface="Courier New"/>
              </a:rPr>
              <a:t>Fuel_Type_Petrol</a:t>
            </a:r>
            <a:r>
              <a:rPr lang="en-US" sz="1400" dirty="0">
                <a:solidFill>
                  <a:schemeClr val="dk1"/>
                </a:solidFill>
                <a:latin typeface="Courier New"/>
                <a:ea typeface="Courier New"/>
                <a:cs typeface="Courier New"/>
                <a:sym typeface="Courier New"/>
              </a:rPr>
              <a:t> 2310.249543</a:t>
            </a:r>
            <a:endParaRPr sz="1400" dirty="0">
              <a:solidFill>
                <a:schemeClr val="dk1"/>
              </a:solidFill>
              <a:latin typeface="Courier New"/>
              <a:ea typeface="Courier New"/>
              <a:cs typeface="Courier New"/>
              <a:sym typeface="Courier New"/>
            </a:endParaRPr>
          </a:p>
          <a:p>
            <a:endParaRPr sz="14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53189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Types of Variables</a:t>
            </a:r>
            <a:endParaRPr/>
          </a:p>
        </p:txBody>
      </p:sp>
      <p:sp>
        <p:nvSpPr>
          <p:cNvPr id="274" name="Google Shape;274;p37"/>
          <p:cNvSpPr txBox="1">
            <a:spLocks noGrp="1"/>
          </p:cNvSpPr>
          <p:nvPr>
            <p:ph type="body" idx="1"/>
          </p:nvPr>
        </p:nvSpPr>
        <p:spPr>
          <a:xfrm>
            <a:off x="2438400" y="1752600"/>
            <a:ext cx="7772400" cy="4267200"/>
          </a:xfrm>
          <a:prstGeom prst="rect">
            <a:avLst/>
          </a:prstGeom>
          <a:noFill/>
          <a:ln>
            <a:noFill/>
          </a:ln>
        </p:spPr>
        <p:txBody>
          <a:bodyPr spcFirstLastPara="1" vert="horz" wrap="square" lIns="91425" tIns="45700" rIns="91425" bIns="45700" rtlCol="0" anchor="t" anchorCtr="0">
            <a:noAutofit/>
          </a:bodyPr>
          <a:lstStyle/>
          <a:p>
            <a:pPr>
              <a:spcBef>
                <a:spcPts val="0"/>
              </a:spcBef>
              <a:buSzPts val="2380"/>
            </a:pPr>
            <a:r>
              <a:rPr lang="en-US" sz="2400" dirty="0">
                <a:latin typeface="Libre Franklin"/>
                <a:ea typeface="Libre Franklin"/>
                <a:cs typeface="Libre Franklin"/>
                <a:sym typeface="Libre Franklin"/>
              </a:rPr>
              <a:t>Determine the types of pre-processing needed, and algorithms used</a:t>
            </a:r>
            <a:endParaRPr sz="2800" dirty="0"/>
          </a:p>
          <a:p>
            <a:pPr>
              <a:spcBef>
                <a:spcPts val="575"/>
              </a:spcBef>
              <a:buSzPts val="2380"/>
            </a:pPr>
            <a:r>
              <a:rPr lang="en-US" sz="2400" dirty="0">
                <a:latin typeface="Libre Franklin"/>
                <a:ea typeface="Libre Franklin"/>
                <a:cs typeface="Libre Franklin"/>
                <a:sym typeface="Libre Franklin"/>
              </a:rPr>
              <a:t>Main distinction: Categorical vs. numeric</a:t>
            </a:r>
            <a:endParaRPr sz="2800" dirty="0"/>
          </a:p>
          <a:p>
            <a:pPr>
              <a:spcBef>
                <a:spcPts val="575"/>
              </a:spcBef>
              <a:buSzPts val="2210"/>
            </a:pPr>
            <a:r>
              <a:rPr lang="en-US" sz="2800" dirty="0">
                <a:latin typeface="Libre Franklin"/>
                <a:ea typeface="Libre Franklin"/>
                <a:cs typeface="Libre Franklin"/>
                <a:sym typeface="Libre Franklin"/>
              </a:rPr>
              <a:t>Numeric</a:t>
            </a:r>
          </a:p>
          <a:p>
            <a:pPr lvl="1">
              <a:spcBef>
                <a:spcPts val="575"/>
              </a:spcBef>
              <a:buSzPts val="2210"/>
            </a:pPr>
            <a:r>
              <a:rPr lang="en-US" sz="2400" dirty="0">
                <a:latin typeface="Libre Franklin"/>
                <a:ea typeface="Libre Franklin"/>
                <a:cs typeface="Libre Franklin"/>
                <a:sym typeface="Libre Franklin"/>
              </a:rPr>
              <a:t>Continuous</a:t>
            </a:r>
          </a:p>
          <a:p>
            <a:pPr lvl="1">
              <a:spcBef>
                <a:spcPts val="575"/>
              </a:spcBef>
              <a:buSzPts val="2210"/>
            </a:pPr>
            <a:r>
              <a:rPr lang="en-US" sz="2400" dirty="0">
                <a:latin typeface="Libre Franklin"/>
                <a:ea typeface="Libre Franklin"/>
                <a:cs typeface="Libre Franklin"/>
                <a:sym typeface="Libre Franklin"/>
              </a:rPr>
              <a:t>Integer</a:t>
            </a:r>
            <a:endParaRPr sz="2400" dirty="0"/>
          </a:p>
          <a:p>
            <a:pPr>
              <a:spcBef>
                <a:spcPts val="575"/>
              </a:spcBef>
              <a:buSzPts val="2380"/>
            </a:pPr>
            <a:r>
              <a:rPr lang="en-US" sz="2400" dirty="0">
                <a:latin typeface="Libre Franklin"/>
                <a:ea typeface="Libre Franklin"/>
                <a:cs typeface="Libre Franklin"/>
                <a:sym typeface="Libre Franklin"/>
              </a:rPr>
              <a:t>Categorical</a:t>
            </a:r>
            <a:endParaRPr lang="en-US" sz="2800" dirty="0">
              <a:sym typeface="Libre Franklin"/>
            </a:endParaRPr>
          </a:p>
          <a:p>
            <a:pPr lvl="1">
              <a:spcBef>
                <a:spcPts val="575"/>
              </a:spcBef>
              <a:buSzPts val="2380"/>
            </a:pPr>
            <a:r>
              <a:rPr lang="en-US" sz="2000" dirty="0">
                <a:latin typeface="Libre Franklin"/>
                <a:ea typeface="Libre Franklin"/>
                <a:cs typeface="Libre Franklin"/>
                <a:sym typeface="Libre Franklin"/>
              </a:rPr>
              <a:t>Ordered (low, medium, high)</a:t>
            </a:r>
            <a:endParaRPr lang="en-US" sz="2000" dirty="0">
              <a:sym typeface="Libre Franklin"/>
            </a:endParaRPr>
          </a:p>
          <a:p>
            <a:pPr lvl="1">
              <a:spcBef>
                <a:spcPts val="575"/>
              </a:spcBef>
              <a:buSzPts val="2380"/>
            </a:pPr>
            <a:r>
              <a:rPr lang="en-US" sz="2000" dirty="0">
                <a:latin typeface="Libre Franklin"/>
                <a:sym typeface="Libre Franklin"/>
              </a:rPr>
              <a:t>Unordered (male, female)</a:t>
            </a:r>
            <a:endParaRPr sz="2000" dirty="0">
              <a:latin typeface="Libre Franklin"/>
            </a:endParaRPr>
          </a:p>
        </p:txBody>
      </p:sp>
    </p:spTree>
    <p:extLst>
      <p:ext uri="{BB962C8B-B14F-4D97-AF65-F5344CB8AC3E}">
        <p14:creationId xmlns:p14="http://schemas.microsoft.com/office/powerpoint/2010/main" val="106818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5000" y="381000"/>
            <a:ext cx="8280400" cy="533400"/>
          </a:xfrm>
        </p:spPr>
        <p:txBody>
          <a:bodyPr>
            <a:noAutofit/>
          </a:bodyPr>
          <a:lstStyle/>
          <a:p>
            <a:pPr>
              <a:defRPr/>
            </a:pPr>
            <a:r>
              <a:rPr lang="en-US" sz="2800" dirty="0"/>
              <a:t>General Approach for Building Classification Model</a:t>
            </a:r>
          </a:p>
        </p:txBody>
      </p:sp>
      <p:graphicFrame>
        <p:nvGraphicFramePr>
          <p:cNvPr id="9218" name="Object 26"/>
          <p:cNvGraphicFramePr>
            <a:graphicFrameLocks noGrp="1" noChangeAspect="1"/>
          </p:cNvGraphicFramePr>
          <p:nvPr>
            <p:ph idx="1"/>
          </p:nvPr>
        </p:nvGraphicFramePr>
        <p:xfrm>
          <a:off x="2876784" y="1181100"/>
          <a:ext cx="6336832" cy="4724400"/>
        </p:xfrm>
        <a:graphic>
          <a:graphicData uri="http://schemas.openxmlformats.org/presentationml/2006/ole">
            <mc:AlternateContent xmlns:mc="http://schemas.openxmlformats.org/markup-compatibility/2006">
              <mc:Choice xmlns:v="urn:schemas-microsoft-com:vml" Requires="v">
                <p:oleObj spid="_x0000_s1029" name="Visio" r:id="rId3" imgW="8432800" imgH="6286500" progId="Visio.Drawing.6">
                  <p:embed/>
                </p:oleObj>
              </mc:Choice>
              <mc:Fallback>
                <p:oleObj name="Visio" r:id="rId3" imgW="8432800" imgH="6286500" progId="Visio.Drawing.6">
                  <p:embed/>
                  <p:pic>
                    <p:nvPicPr>
                      <p:cNvPr id="9218"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784" y="1181100"/>
                        <a:ext cx="6336832" cy="472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5395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2438400" y="274638"/>
            <a:ext cx="7772400" cy="1143000"/>
          </a:xfrm>
          <a:prstGeom prst="rect">
            <a:avLst/>
          </a:prstGeom>
          <a:noFill/>
          <a:ln>
            <a:noFill/>
          </a:ln>
        </p:spPr>
        <p:txBody>
          <a:bodyPr spcFirstLastPara="1" vert="horz" wrap="square" lIns="91425" tIns="45700" rIns="91425" bIns="91425" rtlCol="0" anchor="b" anchorCtr="0">
            <a:noAutofit/>
          </a:bodyPr>
          <a:lstStyle/>
          <a:p>
            <a:pPr algn="l">
              <a:spcBef>
                <a:spcPts val="0"/>
              </a:spcBef>
            </a:pPr>
            <a:r>
              <a:rPr lang="en-US"/>
              <a:t>Partitioning the Data</a:t>
            </a:r>
            <a:endParaRPr/>
          </a:p>
        </p:txBody>
      </p:sp>
      <p:sp>
        <p:nvSpPr>
          <p:cNvPr id="395" name="Google Shape;395;p54"/>
          <p:cNvSpPr txBox="1">
            <a:spLocks noGrp="1"/>
          </p:cNvSpPr>
          <p:nvPr>
            <p:ph type="body" idx="1"/>
          </p:nvPr>
        </p:nvSpPr>
        <p:spPr>
          <a:xfrm>
            <a:off x="1975944" y="1726324"/>
            <a:ext cx="5638800" cy="4038600"/>
          </a:xfrm>
          <a:prstGeom prst="rect">
            <a:avLst/>
          </a:prstGeom>
          <a:noFill/>
          <a:ln>
            <a:noFill/>
          </a:ln>
        </p:spPr>
        <p:txBody>
          <a:bodyPr spcFirstLastPara="1" vert="horz" wrap="square" lIns="91425" tIns="45700" rIns="91425" bIns="45700" rtlCol="0" anchor="t" anchorCtr="0">
            <a:noAutofit/>
          </a:bodyPr>
          <a:lstStyle/>
          <a:p>
            <a:pPr>
              <a:spcBef>
                <a:spcPts val="0"/>
              </a:spcBef>
              <a:buSzPts val="2210"/>
            </a:pPr>
            <a:r>
              <a:rPr lang="en-US" sz="2000" dirty="0">
                <a:latin typeface="Libre Franklin"/>
                <a:ea typeface="Libre Franklin"/>
                <a:cs typeface="Libre Franklin"/>
                <a:sym typeface="Libre Franklin"/>
              </a:rPr>
              <a:t>Problem: How well will our model perform with new data?</a:t>
            </a:r>
            <a:endParaRPr sz="2000" dirty="0"/>
          </a:p>
          <a:p>
            <a:pPr marL="483235">
              <a:spcBef>
                <a:spcPts val="575"/>
              </a:spcBef>
              <a:buSzPts val="2210"/>
            </a:pPr>
            <a:endParaRPr sz="2000" dirty="0">
              <a:latin typeface="Libre Franklin"/>
              <a:ea typeface="Libre Franklin"/>
              <a:cs typeface="Libre Franklin"/>
              <a:sym typeface="Libre Franklin"/>
            </a:endParaRPr>
          </a:p>
          <a:p>
            <a:pPr>
              <a:spcBef>
                <a:spcPts val="575"/>
              </a:spcBef>
              <a:buSzPts val="2210"/>
            </a:pPr>
            <a:r>
              <a:rPr lang="en-US" sz="2000" dirty="0">
                <a:latin typeface="Libre Franklin"/>
                <a:ea typeface="Libre Franklin"/>
                <a:cs typeface="Libre Franklin"/>
                <a:sym typeface="Libre Franklin"/>
              </a:rPr>
              <a:t>Solution:  Separate data into two parts </a:t>
            </a:r>
            <a:endParaRPr sz="2000" dirty="0"/>
          </a:p>
          <a:p>
            <a:pPr marL="604838" lvl="1">
              <a:spcBef>
                <a:spcPts val="375"/>
              </a:spcBef>
              <a:buSzPts val="2040"/>
            </a:pPr>
            <a:r>
              <a:rPr lang="en-US" sz="1800" u="sng" dirty="0">
                <a:latin typeface="Libre Franklin"/>
                <a:ea typeface="Libre Franklin"/>
                <a:cs typeface="Libre Franklin"/>
                <a:sym typeface="Libre Franklin"/>
              </a:rPr>
              <a:t>Training</a:t>
            </a:r>
            <a:r>
              <a:rPr lang="en-US" sz="1800" dirty="0">
                <a:latin typeface="Libre Franklin"/>
                <a:ea typeface="Libre Franklin"/>
                <a:cs typeface="Libre Franklin"/>
                <a:sym typeface="Libre Franklin"/>
              </a:rPr>
              <a:t> partition to develop the model</a:t>
            </a:r>
            <a:endParaRPr sz="1800" dirty="0"/>
          </a:p>
          <a:p>
            <a:pPr marL="604838" lvl="1">
              <a:spcBef>
                <a:spcPts val="375"/>
              </a:spcBef>
              <a:buSzPts val="2040"/>
            </a:pPr>
            <a:r>
              <a:rPr lang="en-US" sz="1800" u="sng" dirty="0">
                <a:latin typeface="Libre Franklin"/>
                <a:ea typeface="Libre Franklin"/>
                <a:cs typeface="Libre Franklin"/>
                <a:sym typeface="Libre Franklin"/>
              </a:rPr>
              <a:t>Validation</a:t>
            </a:r>
            <a:r>
              <a:rPr lang="en-US" sz="1800" dirty="0">
                <a:latin typeface="Libre Franklin"/>
                <a:ea typeface="Libre Franklin"/>
                <a:cs typeface="Libre Franklin"/>
                <a:sym typeface="Libre Franklin"/>
              </a:rPr>
              <a:t> partition to implement the model and evaluate its performance on “new” data</a:t>
            </a:r>
            <a:endParaRPr sz="1800" dirty="0"/>
          </a:p>
          <a:p>
            <a:pPr marL="483235">
              <a:spcBef>
                <a:spcPts val="575"/>
              </a:spcBef>
              <a:buSzPts val="2210"/>
            </a:pPr>
            <a:endParaRPr sz="2000" dirty="0">
              <a:latin typeface="Libre Franklin"/>
              <a:ea typeface="Libre Franklin"/>
              <a:cs typeface="Libre Franklin"/>
              <a:sym typeface="Libre Franklin"/>
            </a:endParaRPr>
          </a:p>
          <a:p>
            <a:pPr>
              <a:spcBef>
                <a:spcPts val="575"/>
              </a:spcBef>
              <a:buSzPts val="2210"/>
            </a:pPr>
            <a:r>
              <a:rPr lang="en-US" sz="2000" dirty="0">
                <a:latin typeface="Libre Franklin"/>
                <a:ea typeface="Libre Franklin"/>
                <a:cs typeface="Libre Franklin"/>
                <a:sym typeface="Libre Franklin"/>
              </a:rPr>
              <a:t>Addresses the issue of overfitting</a:t>
            </a:r>
            <a:endParaRPr sz="2000" dirty="0"/>
          </a:p>
          <a:p>
            <a:pPr>
              <a:spcBef>
                <a:spcPts val="575"/>
              </a:spcBef>
              <a:buSzPts val="2210"/>
            </a:pPr>
            <a:endParaRPr sz="2000" dirty="0">
              <a:latin typeface="Libre Franklin"/>
              <a:ea typeface="Libre Franklin"/>
              <a:cs typeface="Libre Franklin"/>
              <a:sym typeface="Libre Franklin"/>
            </a:endParaRPr>
          </a:p>
        </p:txBody>
      </p:sp>
      <p:pic>
        <p:nvPicPr>
          <p:cNvPr id="396" name="Google Shape;396;p54"/>
          <p:cNvPicPr preferRelativeResize="0"/>
          <p:nvPr/>
        </p:nvPicPr>
        <p:blipFill rotWithShape="1">
          <a:blip r:embed="rId3">
            <a:alphaModFix/>
          </a:blip>
          <a:srcRect/>
          <a:stretch/>
        </p:blipFill>
        <p:spPr>
          <a:xfrm>
            <a:off x="7591426" y="1579180"/>
            <a:ext cx="2619375" cy="3962400"/>
          </a:xfrm>
          <a:prstGeom prst="rect">
            <a:avLst/>
          </a:prstGeom>
          <a:noFill/>
          <a:ln>
            <a:noFill/>
          </a:ln>
        </p:spPr>
      </p:pic>
    </p:spTree>
    <p:extLst>
      <p:ext uri="{BB962C8B-B14F-4D97-AF65-F5344CB8AC3E}">
        <p14:creationId xmlns:p14="http://schemas.microsoft.com/office/powerpoint/2010/main" val="272454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686" y="1045176"/>
            <a:ext cx="4732076" cy="695325"/>
          </a:xfrm>
        </p:spPr>
        <p:txBody>
          <a:bodyPr>
            <a:normAutofit fontScale="90000"/>
          </a:bodyPr>
          <a:lstStyle/>
          <a:p>
            <a:r>
              <a:rPr lang="en-US" dirty="0"/>
              <a:t>STATS: </a:t>
            </a:r>
            <a:r>
              <a:rPr lang="en-US" dirty="0" err="1"/>
              <a:t>Skewness</a:t>
            </a:r>
            <a:endParaRPr lang="en-US" dirty="0"/>
          </a:p>
        </p:txBody>
      </p:sp>
      <p:sp>
        <p:nvSpPr>
          <p:cNvPr id="7" name="TextBox 6"/>
          <p:cNvSpPr txBox="1"/>
          <p:nvPr/>
        </p:nvSpPr>
        <p:spPr>
          <a:xfrm>
            <a:off x="3082484" y="1799572"/>
            <a:ext cx="5867429" cy="715581"/>
          </a:xfrm>
          <a:prstGeom prst="rect">
            <a:avLst/>
          </a:prstGeom>
          <a:noFill/>
        </p:spPr>
        <p:txBody>
          <a:bodyPr wrap="square" rtlCol="0">
            <a:spAutoFit/>
          </a:bodyPr>
          <a:lstStyle/>
          <a:p>
            <a:pPr defTabSz="342900"/>
            <a:r>
              <a:rPr lang="en-US" sz="1350" dirty="0" err="1">
                <a:solidFill>
                  <a:prstClr val="black"/>
                </a:solidFill>
                <a:latin typeface="Calibri"/>
              </a:rPr>
              <a:t>Skewness</a:t>
            </a:r>
            <a:r>
              <a:rPr lang="en-US" sz="1350" dirty="0">
                <a:solidFill>
                  <a:prstClr val="black"/>
                </a:solidFill>
                <a:latin typeface="Calibri"/>
              </a:rPr>
              <a:t> is a measure of the asymmetry of the probability distribution of a real-valued random variable about its mean. The </a:t>
            </a:r>
            <a:r>
              <a:rPr lang="en-US" sz="1350" dirty="0" err="1">
                <a:solidFill>
                  <a:prstClr val="black"/>
                </a:solidFill>
                <a:latin typeface="Calibri"/>
              </a:rPr>
              <a:t>skewness</a:t>
            </a:r>
            <a:r>
              <a:rPr lang="en-US" sz="1350" dirty="0">
                <a:solidFill>
                  <a:prstClr val="black"/>
                </a:solidFill>
                <a:latin typeface="Calibri"/>
              </a:rPr>
              <a:t> value can be positive or negative, or even undefined.</a:t>
            </a:r>
          </a:p>
        </p:txBody>
      </p:sp>
      <p:sp>
        <p:nvSpPr>
          <p:cNvPr id="9" name="TextBox 8"/>
          <p:cNvSpPr txBox="1"/>
          <p:nvPr/>
        </p:nvSpPr>
        <p:spPr>
          <a:xfrm>
            <a:off x="6717305" y="3617513"/>
            <a:ext cx="1040670" cy="230832"/>
          </a:xfrm>
          <a:prstGeom prst="rect">
            <a:avLst/>
          </a:prstGeom>
          <a:noFill/>
        </p:spPr>
        <p:txBody>
          <a:bodyPr wrap="none" rtlCol="0">
            <a:spAutoFit/>
          </a:bodyPr>
          <a:lstStyle/>
          <a:p>
            <a:pPr defTabSz="342900"/>
            <a:r>
              <a:rPr lang="en-US" sz="900" b="1" dirty="0">
                <a:solidFill>
                  <a:prstClr val="black"/>
                </a:solidFill>
                <a:latin typeface="Calibri"/>
              </a:rPr>
              <a:t>Source: </a:t>
            </a:r>
            <a:r>
              <a:rPr lang="en-US" sz="900" dirty="0">
                <a:solidFill>
                  <a:prstClr val="black"/>
                </a:solidFill>
                <a:latin typeface="Calibri"/>
              </a:rPr>
              <a:t>Wikipedia</a:t>
            </a:r>
            <a:endParaRPr lang="en-US" sz="900" b="1" dirty="0">
              <a:solidFill>
                <a:prstClr val="black"/>
              </a:solidFill>
              <a:latin typeface="Calibri"/>
            </a:endParaRPr>
          </a:p>
        </p:txBody>
      </p:sp>
      <p:sp>
        <p:nvSpPr>
          <p:cNvPr id="12" name="TextBox 11"/>
          <p:cNvSpPr txBox="1"/>
          <p:nvPr/>
        </p:nvSpPr>
        <p:spPr>
          <a:xfrm>
            <a:off x="3437159" y="4109776"/>
            <a:ext cx="795795" cy="300082"/>
          </a:xfrm>
          <a:prstGeom prst="rect">
            <a:avLst/>
          </a:prstGeom>
          <a:noFill/>
        </p:spPr>
        <p:txBody>
          <a:bodyPr wrap="none" rtlCol="0">
            <a:spAutoFit/>
          </a:bodyPr>
          <a:lstStyle/>
          <a:p>
            <a:pPr defTabSz="342900"/>
            <a:r>
              <a:rPr lang="en-US" sz="1350" b="1" dirty="0">
                <a:solidFill>
                  <a:prstClr val="black"/>
                </a:solidFill>
                <a:latin typeface="Calibri"/>
              </a:rPr>
              <a:t>Positive:</a:t>
            </a:r>
          </a:p>
        </p:txBody>
      </p:sp>
      <p:sp>
        <p:nvSpPr>
          <p:cNvPr id="13" name="TextBox 12"/>
          <p:cNvSpPr txBox="1"/>
          <p:nvPr/>
        </p:nvSpPr>
        <p:spPr>
          <a:xfrm>
            <a:off x="4227583" y="4119909"/>
            <a:ext cx="750718" cy="300082"/>
          </a:xfrm>
          <a:prstGeom prst="rect">
            <a:avLst/>
          </a:prstGeom>
          <a:noFill/>
        </p:spPr>
        <p:txBody>
          <a:bodyPr wrap="none" rtlCol="0">
            <a:spAutoFit/>
          </a:bodyPr>
          <a:lstStyle/>
          <a:p>
            <a:pPr defTabSz="342900"/>
            <a:r>
              <a:rPr lang="en-US" sz="1350" dirty="0">
                <a:solidFill>
                  <a:prstClr val="black"/>
                </a:solidFill>
                <a:latin typeface="Calibri"/>
              </a:rPr>
              <a:t>Income,</a:t>
            </a:r>
          </a:p>
        </p:txBody>
      </p:sp>
      <p:sp>
        <p:nvSpPr>
          <p:cNvPr id="14" name="TextBox 13"/>
          <p:cNvSpPr txBox="1"/>
          <p:nvPr/>
        </p:nvSpPr>
        <p:spPr>
          <a:xfrm>
            <a:off x="4918511" y="4119909"/>
            <a:ext cx="2263953" cy="300082"/>
          </a:xfrm>
          <a:prstGeom prst="rect">
            <a:avLst/>
          </a:prstGeom>
          <a:noFill/>
        </p:spPr>
        <p:txBody>
          <a:bodyPr wrap="none" rtlCol="0">
            <a:spAutoFit/>
          </a:bodyPr>
          <a:lstStyle/>
          <a:p>
            <a:pPr defTabSz="342900"/>
            <a:r>
              <a:rPr lang="en-US" sz="1350" dirty="0">
                <a:solidFill>
                  <a:prstClr val="black"/>
                </a:solidFill>
                <a:latin typeface="Calibri"/>
              </a:rPr>
              <a:t>Mileage on used cars for sale,</a:t>
            </a:r>
          </a:p>
        </p:txBody>
      </p:sp>
      <p:sp>
        <p:nvSpPr>
          <p:cNvPr id="15" name="TextBox 14"/>
          <p:cNvSpPr txBox="1"/>
          <p:nvPr/>
        </p:nvSpPr>
        <p:spPr>
          <a:xfrm>
            <a:off x="7056303" y="4119909"/>
            <a:ext cx="1087157" cy="300082"/>
          </a:xfrm>
          <a:prstGeom prst="rect">
            <a:avLst/>
          </a:prstGeom>
          <a:noFill/>
        </p:spPr>
        <p:txBody>
          <a:bodyPr wrap="none" rtlCol="0">
            <a:spAutoFit/>
          </a:bodyPr>
          <a:lstStyle/>
          <a:p>
            <a:pPr defTabSz="342900"/>
            <a:r>
              <a:rPr lang="en-US" sz="1350" dirty="0">
                <a:solidFill>
                  <a:prstClr val="black"/>
                </a:solidFill>
                <a:latin typeface="Calibri"/>
              </a:rPr>
              <a:t>House prices</a:t>
            </a:r>
          </a:p>
        </p:txBody>
      </p:sp>
      <p:sp>
        <p:nvSpPr>
          <p:cNvPr id="16" name="TextBox 15"/>
          <p:cNvSpPr txBox="1"/>
          <p:nvPr/>
        </p:nvSpPr>
        <p:spPr>
          <a:xfrm>
            <a:off x="4240544" y="4528051"/>
            <a:ext cx="1812291" cy="300082"/>
          </a:xfrm>
          <a:prstGeom prst="rect">
            <a:avLst/>
          </a:prstGeom>
          <a:noFill/>
        </p:spPr>
        <p:txBody>
          <a:bodyPr wrap="none" rtlCol="0">
            <a:spAutoFit/>
          </a:bodyPr>
          <a:lstStyle/>
          <a:p>
            <a:pPr defTabSz="342900"/>
            <a:r>
              <a:rPr lang="en-US" sz="1350" dirty="0">
                <a:solidFill>
                  <a:prstClr val="black"/>
                </a:solidFill>
                <a:latin typeface="Calibri"/>
              </a:rPr>
              <a:t>Scores on an easy test, </a:t>
            </a:r>
          </a:p>
        </p:txBody>
      </p:sp>
      <p:sp>
        <p:nvSpPr>
          <p:cNvPr id="17" name="TextBox 16"/>
          <p:cNvSpPr txBox="1"/>
          <p:nvPr/>
        </p:nvSpPr>
        <p:spPr>
          <a:xfrm>
            <a:off x="4267224" y="4793240"/>
            <a:ext cx="2721707" cy="300082"/>
          </a:xfrm>
          <a:prstGeom prst="rect">
            <a:avLst/>
          </a:prstGeom>
          <a:noFill/>
        </p:spPr>
        <p:txBody>
          <a:bodyPr wrap="none" rtlCol="0">
            <a:spAutoFit/>
          </a:bodyPr>
          <a:lstStyle/>
          <a:p>
            <a:pPr defTabSz="342900"/>
            <a:r>
              <a:rPr lang="en-US" sz="1350" dirty="0">
                <a:solidFill>
                  <a:prstClr val="black"/>
                </a:solidFill>
                <a:latin typeface="Calibri"/>
              </a:rPr>
              <a:t>Age at death in developed countries</a:t>
            </a:r>
          </a:p>
        </p:txBody>
      </p:sp>
      <p:sp>
        <p:nvSpPr>
          <p:cNvPr id="18" name="TextBox 17"/>
          <p:cNvSpPr txBox="1"/>
          <p:nvPr/>
        </p:nvSpPr>
        <p:spPr>
          <a:xfrm>
            <a:off x="3439984" y="4516241"/>
            <a:ext cx="864596" cy="300082"/>
          </a:xfrm>
          <a:prstGeom prst="rect">
            <a:avLst/>
          </a:prstGeom>
          <a:noFill/>
        </p:spPr>
        <p:txBody>
          <a:bodyPr wrap="none" rtlCol="0">
            <a:spAutoFit/>
          </a:bodyPr>
          <a:lstStyle/>
          <a:p>
            <a:pPr defTabSz="342900"/>
            <a:r>
              <a:rPr lang="en-US" sz="1350" b="1" dirty="0">
                <a:solidFill>
                  <a:prstClr val="black"/>
                </a:solidFill>
                <a:latin typeface="Calibri"/>
              </a:rPr>
              <a:t>Negative:</a:t>
            </a:r>
          </a:p>
        </p:txBody>
      </p:sp>
      <p:pic>
        <p:nvPicPr>
          <p:cNvPr id="3" name="Picture 2"/>
          <p:cNvPicPr>
            <a:picLocks noChangeAspect="1"/>
          </p:cNvPicPr>
          <p:nvPr/>
        </p:nvPicPr>
        <p:blipFill rotWithShape="1">
          <a:blip r:embed="rId3"/>
          <a:srcRect b="24454"/>
          <a:stretch/>
        </p:blipFill>
        <p:spPr>
          <a:xfrm>
            <a:off x="4580189" y="2546959"/>
            <a:ext cx="3131621" cy="1070555"/>
          </a:xfrm>
          <a:prstGeom prst="rect">
            <a:avLst/>
          </a:prstGeom>
        </p:spPr>
      </p:pic>
      <p:sp>
        <p:nvSpPr>
          <p:cNvPr id="4" name="Rectangle 3"/>
          <p:cNvSpPr/>
          <p:nvPr/>
        </p:nvSpPr>
        <p:spPr>
          <a:xfrm>
            <a:off x="5859128" y="4517919"/>
            <a:ext cx="3374531" cy="300082"/>
          </a:xfrm>
          <a:prstGeom prst="rect">
            <a:avLst/>
          </a:prstGeom>
        </p:spPr>
        <p:txBody>
          <a:bodyPr wrap="square">
            <a:spAutoFit/>
          </a:bodyPr>
          <a:lstStyle/>
          <a:p>
            <a:pPr defTabSz="342900"/>
            <a:r>
              <a:rPr lang="en-US" sz="1350" dirty="0">
                <a:solidFill>
                  <a:prstClr val="black"/>
                </a:solidFill>
                <a:latin typeface="Calibri"/>
              </a:rPr>
              <a:t>scores on a test that a student are motivated,</a:t>
            </a:r>
          </a:p>
        </p:txBody>
      </p:sp>
    </p:spTree>
    <p:extLst>
      <p:ext uri="{BB962C8B-B14F-4D97-AF65-F5344CB8AC3E}">
        <p14:creationId xmlns:p14="http://schemas.microsoft.com/office/powerpoint/2010/main" val="971921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remblay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3472</Words>
  <Application>Microsoft Macintosh PowerPoint</Application>
  <PresentationFormat>Widescreen</PresentationFormat>
  <Paragraphs>502</Paragraphs>
  <Slides>50</Slides>
  <Notes>33</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50</vt:i4>
      </vt:variant>
    </vt:vector>
  </HeadingPairs>
  <TitlesOfParts>
    <vt:vector size="68" baseType="lpstr">
      <vt:lpstr>Arial</vt:lpstr>
      <vt:lpstr>Calibri</vt:lpstr>
      <vt:lpstr>Calibri Light</vt:lpstr>
      <vt:lpstr>Cambria Math</vt:lpstr>
      <vt:lpstr>Courier New</vt:lpstr>
      <vt:lpstr>Helvetica</vt:lpstr>
      <vt:lpstr>Libre Franklin</vt:lpstr>
      <vt:lpstr>Monotype Sorts</vt:lpstr>
      <vt:lpstr>Noto Sans Symbols</vt:lpstr>
      <vt:lpstr>Symbol</vt:lpstr>
      <vt:lpstr>Times</vt:lpstr>
      <vt:lpstr>Times New Roman</vt:lpstr>
      <vt:lpstr>Wingdings</vt:lpstr>
      <vt:lpstr>Office Theme</vt:lpstr>
      <vt:lpstr>1_TremblayPres</vt:lpstr>
      <vt:lpstr>Visio</vt:lpstr>
      <vt:lpstr>Equation</vt:lpstr>
      <vt:lpstr>Clip</vt:lpstr>
      <vt:lpstr>PowerPoint Presentation</vt:lpstr>
      <vt:lpstr>PowerPoint Presentation</vt:lpstr>
      <vt:lpstr>Data Mining Tasks</vt:lpstr>
      <vt:lpstr>PowerPoint Presentation</vt:lpstr>
      <vt:lpstr>Machine Learning: Supervised vs. Unsupervised Learning</vt:lpstr>
      <vt:lpstr>Types of Variables</vt:lpstr>
      <vt:lpstr>General Approach for Building Classification Model</vt:lpstr>
      <vt:lpstr>Partitioning the Data</vt:lpstr>
      <vt:lpstr>STATS: Skewness</vt:lpstr>
      <vt:lpstr>PowerPoint Presentation</vt:lpstr>
      <vt:lpstr>Histograms</vt:lpstr>
      <vt:lpstr>Box Plot</vt:lpstr>
      <vt:lpstr>PowerPoint Presentation</vt:lpstr>
      <vt:lpstr>PowerPoint Presentation</vt:lpstr>
      <vt:lpstr>PowerPoint Presentation</vt:lpstr>
      <vt:lpstr>PowerPoint Presentation</vt:lpstr>
      <vt:lpstr>Naïve Bayes: The Basic Idea</vt:lpstr>
      <vt:lpstr>Naïve Bayes Calculations</vt:lpstr>
      <vt:lpstr>Alternate Accuracy Measures</vt:lpstr>
      <vt:lpstr>ROC’s are one way to measure a model’s effectiveness in separating the “wheat from the chaff”  “Lift” (“gains”) is a similar metric, but measuring “how much does the model improve on random chance in finding the class of interest” </vt:lpstr>
      <vt:lpstr>Introducing Costs &amp; Benefits</vt:lpstr>
      <vt:lpstr>Association Rules</vt:lpstr>
      <vt:lpstr>Used in many recommender systems</vt:lpstr>
      <vt:lpstr>PowerPoint Presentation</vt:lpstr>
      <vt:lpstr>Terms</vt:lpstr>
      <vt:lpstr>Market Basket Analysis</vt:lpstr>
      <vt:lpstr>Market Basket Analysis</vt:lpstr>
      <vt:lpstr>PowerPoint Presentation</vt:lpstr>
      <vt:lpstr>Managerial Questions:</vt:lpstr>
      <vt:lpstr>Examples</vt:lpstr>
      <vt:lpstr>Definitions</vt:lpstr>
      <vt:lpstr>Formulas</vt:lpstr>
      <vt:lpstr>Market Basket Analysis</vt:lpstr>
      <vt:lpstr>Market Basket Analysis</vt:lpstr>
      <vt:lpstr>Preliminary Exploration in Python loading data, viewing it, summary statistics</vt:lpstr>
      <vt:lpstr> Example – Linear Regression West Roxbury Housing Data</vt:lpstr>
      <vt:lpstr>Import Needed Functionality </vt:lpstr>
      <vt:lpstr>Preliminary Exploration in Python loading data, viewing it, summary statistics</vt:lpstr>
      <vt:lpstr>Data Prep</vt:lpstr>
      <vt:lpstr>Data Exploration in Python, cont. </vt:lpstr>
      <vt:lpstr>Data Exploration in Python, cont. </vt:lpstr>
      <vt:lpstr>Data Exploration in Python, cont. </vt:lpstr>
      <vt:lpstr>Replacing Missing Data with Median</vt:lpstr>
      <vt:lpstr>Partitioning the Data</vt:lpstr>
      <vt:lpstr>Fit Model and Make Predictions (Training Data) </vt:lpstr>
      <vt:lpstr>Scoring the validation data</vt:lpstr>
      <vt:lpstr>Creating binary dummies</vt:lpstr>
      <vt:lpstr>Alternative Codes for Scatterplot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Arturo Castellanos</dc:creator>
  <cp:lastModifiedBy>Arturo Castellanos</cp:lastModifiedBy>
  <cp:revision>4</cp:revision>
  <dcterms:created xsi:type="dcterms:W3CDTF">2020-10-18T17:18:10Z</dcterms:created>
  <dcterms:modified xsi:type="dcterms:W3CDTF">2020-10-18T17:56:26Z</dcterms:modified>
</cp:coreProperties>
</file>