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21"/>
  </p:notesMasterIdLst>
  <p:sldIdLst>
    <p:sldId id="271" r:id="rId3"/>
    <p:sldId id="399" r:id="rId4"/>
    <p:sldId id="400" r:id="rId5"/>
    <p:sldId id="397" r:id="rId6"/>
    <p:sldId id="257" r:id="rId7"/>
    <p:sldId id="258" r:id="rId8"/>
    <p:sldId id="259" r:id="rId9"/>
    <p:sldId id="406" r:id="rId10"/>
    <p:sldId id="457" r:id="rId11"/>
    <p:sldId id="407" r:id="rId12"/>
    <p:sldId id="264" r:id="rId13"/>
    <p:sldId id="459" r:id="rId14"/>
    <p:sldId id="454" r:id="rId15"/>
    <p:sldId id="455" r:id="rId16"/>
    <p:sldId id="456" r:id="rId17"/>
    <p:sldId id="265" r:id="rId18"/>
    <p:sldId id="266" r:id="rId19"/>
    <p:sldId id="45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1" autoAdjust="0"/>
    <p:restoredTop sz="81707" autoAdjust="0"/>
  </p:normalViewPr>
  <p:slideViewPr>
    <p:cSldViewPr snapToGrid="0" snapToObjects="1">
      <p:cViewPr varScale="1">
        <p:scale>
          <a:sx n="91" d="100"/>
          <a:sy n="91" d="100"/>
        </p:scale>
        <p:origin x="21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E5A44-A675-9841-954A-36B9BA02F635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E4A2E-E75B-5044-8160-39A9763D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16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2ABDB-8928-4D5A-8DB2-06526C79C81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19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3154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5092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79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2834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293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5765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B1E1-D0BE-9041-9DF4-817A6C1BC98F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B1E1-D0BE-9041-9DF4-817A6C1BC98F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B1E1-D0BE-9041-9DF4-817A6C1BC98F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85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67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347064" y="461796"/>
            <a:ext cx="6273471" cy="1026214"/>
          </a:xfrm>
          <a:prstGeom prst="rect">
            <a:avLst/>
          </a:prstGeom>
          <a:solidFill>
            <a:srgbClr val="101147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631335" y="2974490"/>
            <a:ext cx="4001156" cy="1026214"/>
          </a:xfrm>
          <a:prstGeom prst="rect">
            <a:avLst/>
          </a:prstGeom>
          <a:solidFill>
            <a:srgbClr val="101147">
              <a:alpha val="7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95071" y="5208039"/>
            <a:ext cx="3361246" cy="1321252"/>
          </a:xfrm>
          <a:prstGeom prst="rect">
            <a:avLst/>
          </a:prstGeom>
          <a:solidFill>
            <a:schemeClr val="bg1">
              <a:lumMod val="85000"/>
              <a:alpha val="6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347064" y="461796"/>
            <a:ext cx="6273471" cy="1026214"/>
          </a:xfrm>
        </p:spPr>
        <p:txBody>
          <a:bodyPr>
            <a:normAutofit/>
          </a:bodyPr>
          <a:lstStyle>
            <a:lvl1pPr>
              <a:defRPr sz="3600"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83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67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347064" y="461796"/>
            <a:ext cx="6273471" cy="1026214"/>
          </a:xfrm>
          <a:prstGeom prst="rect">
            <a:avLst/>
          </a:prstGeom>
          <a:solidFill>
            <a:srgbClr val="101147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631335" y="2974490"/>
            <a:ext cx="4001156" cy="1026214"/>
          </a:xfrm>
          <a:prstGeom prst="rect">
            <a:avLst/>
          </a:prstGeom>
          <a:solidFill>
            <a:srgbClr val="101147">
              <a:alpha val="7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95071" y="5208039"/>
            <a:ext cx="3361246" cy="1321252"/>
          </a:xfrm>
          <a:prstGeom prst="rect">
            <a:avLst/>
          </a:prstGeom>
          <a:solidFill>
            <a:schemeClr val="bg1">
              <a:lumMod val="85000"/>
              <a:alpha val="6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347064" y="461796"/>
            <a:ext cx="6273471" cy="1026214"/>
          </a:xfrm>
        </p:spPr>
        <p:txBody>
          <a:bodyPr>
            <a:normAutofit/>
          </a:bodyPr>
          <a:lstStyle>
            <a:lvl1pPr>
              <a:defRPr sz="3600"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7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304800" y="5867400"/>
            <a:ext cx="8458200" cy="685800"/>
            <a:chOff x="304800" y="5867400"/>
            <a:chExt cx="8458200" cy="685800"/>
          </a:xfrm>
        </p:grpSpPr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304800" y="5867400"/>
              <a:ext cx="8458200" cy="685800"/>
            </a:xfrm>
            <a:prstGeom prst="rect">
              <a:avLst/>
            </a:prstGeom>
            <a:solidFill>
              <a:srgbClr val="11092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1F497D">
                    <a:lumMod val="50000"/>
                  </a:srgbClr>
                </a:solidFill>
                <a:latin typeface="Times" pitchFamily="18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74682" y="5884517"/>
              <a:ext cx="3130828" cy="6431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638800"/>
            <a:ext cx="1981200" cy="914399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</a:defRPr>
            </a:lvl1pPr>
          </a:lstStyle>
          <a:p>
            <a:fld id="{5F67C0D0-681C-40CC-9980-FC45852423DE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0610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0D0-681C-40CC-9980-FC45852423D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04800" y="5867400"/>
            <a:ext cx="8458200" cy="685800"/>
          </a:xfrm>
          <a:prstGeom prst="rect">
            <a:avLst/>
          </a:prstGeom>
          <a:solidFill>
            <a:srgbClr val="11092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1F497D">
                  <a:lumMod val="50000"/>
                </a:srgbClr>
              </a:solidFill>
              <a:latin typeface="Times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4682" y="5884517"/>
            <a:ext cx="3130828" cy="6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97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0D0-681C-40CC-9980-FC45852423D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04800" y="5867400"/>
            <a:ext cx="8458200" cy="685800"/>
          </a:xfrm>
          <a:prstGeom prst="rect">
            <a:avLst/>
          </a:prstGeom>
          <a:solidFill>
            <a:srgbClr val="11092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1F497D">
                  <a:lumMod val="50000"/>
                </a:srgbClr>
              </a:solidFill>
              <a:latin typeface="Times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4682" y="5884517"/>
            <a:ext cx="3130828" cy="6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54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0D0-681C-40CC-9980-FC45852423D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304800" y="5867400"/>
            <a:ext cx="8458200" cy="685800"/>
          </a:xfrm>
          <a:prstGeom prst="rect">
            <a:avLst/>
          </a:prstGeom>
          <a:solidFill>
            <a:srgbClr val="11092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1F497D">
                  <a:lumMod val="50000"/>
                </a:srgbClr>
              </a:solidFill>
              <a:latin typeface="Times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4682" y="5884517"/>
            <a:ext cx="3130828" cy="6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34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0D0-681C-40CC-9980-FC45852423D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304800" y="5867400"/>
            <a:ext cx="8458200" cy="685800"/>
          </a:xfrm>
          <a:prstGeom prst="rect">
            <a:avLst/>
          </a:prstGeom>
          <a:solidFill>
            <a:srgbClr val="11092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1F497D">
                  <a:lumMod val="50000"/>
                </a:srgbClr>
              </a:solidFill>
              <a:latin typeface="Times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4682" y="5884517"/>
            <a:ext cx="3130828" cy="6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5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B1E1-D0BE-9041-9DF4-817A6C1BC98F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5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B1E1-D0BE-9041-9DF4-817A6C1BC98F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B1E1-D0BE-9041-9DF4-817A6C1BC98F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7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B1E1-D0BE-9041-9DF4-817A6C1BC98F}" type="datetimeFigureOut">
              <a:rPr lang="en-US" smtClean="0"/>
              <a:t>9/29/20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B1E1-D0BE-9041-9DF4-817A6C1BC98F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4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B1E1-D0BE-9041-9DF4-817A6C1BC98F}" type="datetimeFigureOut">
              <a:rPr lang="en-US" smtClean="0"/>
              <a:t>9/29/20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1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B1E1-D0BE-9041-9DF4-817A6C1BC98F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8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B1E1-D0BE-9041-9DF4-817A6C1BC98F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9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2B1E1-D0BE-9041-9DF4-817A6C1BC98F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3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67399"/>
            <a:ext cx="2209800" cy="762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F67C0D0-681C-40CC-9980-FC45852423D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" pitchFamily="18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>
            <a:solidFill>
              <a:srgbClr val="11092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8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568" y="305976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0625" y="664871"/>
            <a:ext cx="5452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Helvetica"/>
                <a:cs typeface="Helvetica"/>
              </a:rPr>
              <a:t>CIS 9557 – Business Analytics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3773" y="3123900"/>
            <a:ext cx="3630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Week 5 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Multiple Linear Regression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568" y="5361971"/>
            <a:ext cx="3149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Prof. Arturo Castellanos</a:t>
            </a:r>
          </a:p>
          <a:p>
            <a:r>
              <a:rPr lang="en-US" sz="2000" b="1" dirty="0"/>
              <a:t>CIS Department</a:t>
            </a:r>
            <a:br>
              <a:rPr lang="en-US" sz="2000" b="1" dirty="0"/>
            </a:br>
            <a:r>
              <a:rPr lang="en-US" sz="2000" b="1" dirty="0"/>
              <a:t>Office: VC11-B242</a:t>
            </a:r>
          </a:p>
        </p:txBody>
      </p:sp>
    </p:spTree>
    <p:extLst>
      <p:ext uri="{BB962C8B-B14F-4D97-AF65-F5344CB8AC3E}">
        <p14:creationId xmlns:p14="http://schemas.microsoft.com/office/powerpoint/2010/main" val="317752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317750"/>
            <a:ext cx="7256463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Sample</a:t>
            </a:r>
            <a:br>
              <a:rPr lang="en-US" altLang="en-US"/>
            </a:br>
            <a:r>
              <a:rPr lang="en-US" altLang="en-US" sz="2400"/>
              <a:t>(showing only the variables to be used in analysis)</a:t>
            </a:r>
          </a:p>
        </p:txBody>
      </p:sp>
      <p:sp>
        <p:nvSpPr>
          <p:cNvPr id="20483" name="Content Placeholder 6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48768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36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334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err="1"/>
              <a:t>Shmueli</a:t>
            </a:r>
            <a:r>
              <a:rPr lang="en-US" sz="1200" dirty="0"/>
              <a:t>, G., Bruce, P. C., </a:t>
            </a:r>
            <a:r>
              <a:rPr lang="en-US" sz="1200" dirty="0" err="1"/>
              <a:t>Yahav</a:t>
            </a:r>
            <a:r>
              <a:rPr lang="en-US" sz="1200" dirty="0"/>
              <a:t>, I., Patel, N. R., &amp; </a:t>
            </a:r>
            <a:r>
              <a:rPr lang="en-US" sz="1200" dirty="0" err="1"/>
              <a:t>Lichtendahl</a:t>
            </a:r>
            <a:r>
              <a:rPr lang="en-US" sz="1200" dirty="0"/>
              <a:t> Jr, K. C. (2017). </a:t>
            </a:r>
            <a:r>
              <a:rPr lang="en-US" sz="1200" i="1" dirty="0"/>
              <a:t>Data mining for business analytics: concepts, techniques, and applications in R</a:t>
            </a:r>
            <a:r>
              <a:rPr lang="en-US" sz="1200" dirty="0"/>
              <a:t>. John Wiley &amp; Sons. [Chapter 6 – Linear Regression]</a:t>
            </a:r>
          </a:p>
        </p:txBody>
      </p:sp>
    </p:spTree>
    <p:extLst>
      <p:ext uri="{BB962C8B-B14F-4D97-AF65-F5344CB8AC3E}">
        <p14:creationId xmlns:p14="http://schemas.microsoft.com/office/powerpoint/2010/main" val="305806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Preprocessing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838200" y="1295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Fuel type is categorical (in R - a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factor</a:t>
            </a:r>
            <a:r>
              <a:rPr lang="en-US"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variable), must be transformed into binary variables.  R’s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lm</a:t>
            </a:r>
            <a:r>
              <a:rPr lang="en-US"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function does this automatically.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Diesel (1=yes, 0=no)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Petrol (1=yes, 0=no)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None needed* for “CNG” (if diesel and petrol are both 0, the car must be CNG)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*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You </a:t>
            </a:r>
            <a:r>
              <a:rPr lang="en-US" sz="1800" b="0" i="0" u="sng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cannot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include all the binary dummies; in regression this will cause a multicollinearity error.  Other data mining methods </a:t>
            </a:r>
            <a:r>
              <a:rPr lang="en-US" sz="1800" b="0" i="0" u="sng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</a:t>
            </a: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use all the dummies.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309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  <a:p>
            <a:r>
              <a:rPr lang="en-US" dirty="0"/>
              <a:t>Train/Test (Why we do it)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Add variables (Measure performance)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0D0-681C-40CC-9980-FC45852423DE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12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1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Preprocessing – If we want to add categorical variables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dirty="0">
                <a:latin typeface="Franklin Gothic Book" pitchFamily="34" charset="0"/>
              </a:rPr>
              <a:t>Fuel type is categorical, must be transformed into binary variables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dirty="0">
              <a:latin typeface="Franklin Gothic Book" pitchFamily="34" charset="0"/>
            </a:endParaRPr>
          </a:p>
          <a:p>
            <a:pPr marL="742950" lvl="1" indent="-285750" eaLnBrk="1" hangingPunct="1">
              <a:buFont typeface="Wingdings 2" panose="05020102010507070707" pitchFamily="18" charset="2"/>
              <a:buNone/>
              <a:defRPr/>
            </a:pPr>
            <a:r>
              <a:rPr lang="en-US" sz="2200" dirty="0">
                <a:latin typeface="Franklin Gothic Book" pitchFamily="34" charset="0"/>
              </a:rPr>
              <a:t>Diesel (1=yes, 0=no)</a:t>
            </a:r>
          </a:p>
          <a:p>
            <a:pPr marL="742950" lvl="1" indent="-285750" eaLnBrk="1" hangingPunct="1">
              <a:buFont typeface="Wingdings 2" panose="05020102010507070707" pitchFamily="18" charset="2"/>
              <a:buNone/>
              <a:defRPr/>
            </a:pPr>
            <a:endParaRPr lang="en-US" sz="2200" dirty="0">
              <a:latin typeface="Franklin Gothic Book" pitchFamily="34" charset="0"/>
            </a:endParaRPr>
          </a:p>
          <a:p>
            <a:pPr marL="742950" lvl="1" indent="-285750" eaLnBrk="1" hangingPunct="1">
              <a:buFont typeface="Wingdings 2" panose="05020102010507070707" pitchFamily="18" charset="2"/>
              <a:buNone/>
              <a:defRPr/>
            </a:pPr>
            <a:r>
              <a:rPr lang="en-US" sz="2200" dirty="0">
                <a:latin typeface="Franklin Gothic Book" pitchFamily="34" charset="0"/>
              </a:rPr>
              <a:t>CNG (1=yes, 0=no)</a:t>
            </a:r>
          </a:p>
          <a:p>
            <a:pPr marL="742950" lvl="1" indent="-285750" eaLnBrk="1" hangingPunct="1">
              <a:buFont typeface="Wingdings 2" panose="05020102010507070707" pitchFamily="18" charset="2"/>
              <a:buNone/>
              <a:defRPr/>
            </a:pPr>
            <a:endParaRPr lang="en-US" sz="2200" dirty="0">
              <a:latin typeface="Franklin Gothic Book" pitchFamily="34" charset="0"/>
            </a:endParaRPr>
          </a:p>
          <a:p>
            <a:pPr marL="742950" lvl="1" indent="-285750" eaLnBrk="1" hangingPunct="1">
              <a:buFont typeface="Wingdings 2" panose="05020102010507070707" pitchFamily="18" charset="2"/>
              <a:buNone/>
              <a:defRPr/>
            </a:pPr>
            <a:r>
              <a:rPr lang="en-US" sz="2200" dirty="0">
                <a:latin typeface="Franklin Gothic Book" pitchFamily="34" charset="0"/>
              </a:rPr>
              <a:t>None needed for “Petrol” (reference category)</a:t>
            </a:r>
          </a:p>
        </p:txBody>
      </p:sp>
    </p:spTree>
    <p:extLst>
      <p:ext uri="{BB962C8B-B14F-4D97-AF65-F5344CB8AC3E}">
        <p14:creationId xmlns:p14="http://schemas.microsoft.com/office/powerpoint/2010/main" val="1722247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Selection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r>
              <a:rPr lang="en-US" altLang="en-US">
                <a:latin typeface="Franklin Gothic Book" panose="020B0503020102020204" pitchFamily="34" charset="0"/>
              </a:rPr>
              <a:t>Start with no predictors</a:t>
            </a:r>
          </a:p>
          <a:p>
            <a:r>
              <a:rPr lang="en-US" altLang="en-US">
                <a:latin typeface="Franklin Gothic Book" panose="020B0503020102020204" pitchFamily="34" charset="0"/>
              </a:rPr>
              <a:t>Add them one by one (add the one with largest contribution)</a:t>
            </a:r>
          </a:p>
          <a:p>
            <a:r>
              <a:rPr lang="en-US" altLang="en-US">
                <a:latin typeface="Franklin Gothic Book" panose="020B0503020102020204" pitchFamily="34" charset="0"/>
              </a:rPr>
              <a:t>Stop when the addition is not statistically significant</a:t>
            </a:r>
          </a:p>
          <a:p>
            <a:endParaRPr lang="en-US" altLang="en-US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128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Elimination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r>
              <a:rPr lang="en-US" altLang="en-US">
                <a:latin typeface="Franklin Gothic Book" panose="020B0503020102020204" pitchFamily="34" charset="0"/>
              </a:rPr>
              <a:t>Start with all predictors</a:t>
            </a:r>
          </a:p>
          <a:p>
            <a:r>
              <a:rPr lang="en-US" altLang="en-US">
                <a:latin typeface="Franklin Gothic Book" panose="020B0503020102020204" pitchFamily="34" charset="0"/>
              </a:rPr>
              <a:t>Successively eliminate least useful predictors one by one</a:t>
            </a:r>
          </a:p>
          <a:p>
            <a:r>
              <a:rPr lang="en-US" altLang="en-US">
                <a:latin typeface="Franklin Gothic Book" panose="020B0503020102020204" pitchFamily="34" charset="0"/>
              </a:rPr>
              <a:t>Stop when all remaining predictors have statistically significant contribution</a:t>
            </a:r>
          </a:p>
          <a:p>
            <a:endParaRPr lang="en-US" altLang="en-US">
              <a:latin typeface="Franklin Gothic Book" panose="020B0503020102020204" pitchFamily="34" charset="0"/>
            </a:endParaRPr>
          </a:p>
          <a:p>
            <a:endParaRPr lang="en-US" altLang="en-US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34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1143000" y="838200"/>
            <a:ext cx="6781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Fitting a Regression Model to the Toyota Data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7559325" y="2994175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</a:t>
            </a:r>
            <a:r>
              <a:rPr lang="en-US" sz="1100">
                <a:solidFill>
                  <a:schemeClr val="dk1"/>
                </a:solidFill>
              </a:rPr>
              <a:t>4</a:t>
            </a: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0% in </a:t>
            </a:r>
            <a:r>
              <a:rPr lang="en-US" sz="1100">
                <a:solidFill>
                  <a:schemeClr val="dk1"/>
                </a:solidFill>
              </a:rPr>
              <a:t>validation (test) partition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502050" y="1548300"/>
            <a:ext cx="8379900" cy="4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# reduce data frame to the top 1000 rows and select columns for 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regression analysis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car_df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pd.read_csv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ToyotaCorolla.csv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car_df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car_df.iloc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[0:1000]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predictors = ['Age_08_04', 'KM', '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Fuel_Type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', 'HP', '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Met_Color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'Automatic', 'CC', 'Doors', '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Quarterly_Tax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', 'Weight'] outcome = 'Price'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# partition data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pd.get_dummies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car_df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[predictors],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drop_first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=True)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car_df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[outcome]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train_X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valid_X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train_y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valid_y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(X, y,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test_size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=0.4, 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random_state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=1)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car_lm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LinearRegression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car_lm.fit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train_X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train_y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6" name="Google Shape;156;p20"/>
          <p:cNvCxnSpPr/>
          <p:nvPr/>
        </p:nvCxnSpPr>
        <p:spPr>
          <a:xfrm flipH="1">
            <a:off x="8257525" y="3418900"/>
            <a:ext cx="21600" cy="3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1892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/>
        </p:nvSpPr>
        <p:spPr>
          <a:xfrm>
            <a:off x="1143000" y="838200"/>
            <a:ext cx="6781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of the Regression Model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398350" y="1453425"/>
            <a:ext cx="8559000" cy="46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print coefficients</a:t>
            </a: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pd.DataFrame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({'Predictor':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X.columns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'coefficient': </a:t>
            </a: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car_lm.coef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_}))</a:t>
            </a: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Partial Output</a:t>
            </a: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Predictor       coefficient</a:t>
            </a: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  Age_08_04        -140.748761</a:t>
            </a: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KM               -  0.017840</a:t>
            </a: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HP                 36.103419</a:t>
            </a: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Met_Color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84.281830</a:t>
            </a: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Automatic         416.781954</a:t>
            </a: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CC                  0.017737</a:t>
            </a: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  Doors             -50.657863</a:t>
            </a: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 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Quarterly_Tax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13.625325</a:t>
            </a: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   Weight             13.038711</a:t>
            </a: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  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Fuel_Type_Diesel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1066.464681</a:t>
            </a: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Fuel_Type_Petrol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2310.249543</a:t>
            </a: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34818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Franklin Gothic Book" panose="020B0503020102020204" pitchFamily="34" charset="0"/>
              </a:rPr>
              <a:t>Linear regression models are popular both for the explanatory power and prediction accuracy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Franklin Gothic Book" panose="020B0503020102020204" pitchFamily="34" charset="0"/>
              </a:rPr>
              <a:t>A good predictive model has high predictive accuracy (to a useful practical level)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Franklin Gothic Book" panose="020B0503020102020204" pitchFamily="34" charset="0"/>
              </a:rPr>
              <a:t>Predictive models are built using a training data set, and evaluated on a separate validation data set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Franklin Gothic Book" panose="020B0503020102020204" pitchFamily="34" charset="0"/>
              </a:rPr>
              <a:t>Removing redundant predictors is key to achieving predictive accuracy and robustness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Franklin Gothic Book" panose="020B0503020102020204" pitchFamily="34" charset="0"/>
              </a:rPr>
              <a:t>Subset selection methods help find “good” candidate models. These should then be run and assessed.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68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Comparing Classification and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Discrete (class labels)</a:t>
            </a:r>
          </a:p>
          <a:p>
            <a:pPr lvl="1"/>
            <a:r>
              <a:rPr lang="en-US" dirty="0"/>
              <a:t>Looking for a decision boundary</a:t>
            </a:r>
          </a:p>
          <a:p>
            <a:pPr lvl="1"/>
            <a:r>
              <a:rPr lang="en-US" dirty="0"/>
              <a:t>We evaluate the </a:t>
            </a:r>
            <a:r>
              <a:rPr lang="en-US" i="1" dirty="0"/>
              <a:t>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Regression</a:t>
                </a:r>
              </a:p>
              <a:p>
                <a:pPr lvl="1"/>
                <a:r>
                  <a:rPr lang="en-US" dirty="0"/>
                  <a:t>Continuous (number)</a:t>
                </a:r>
              </a:p>
              <a:p>
                <a:pPr lvl="1"/>
                <a:r>
                  <a:rPr lang="en-US" dirty="0"/>
                  <a:t>Looking for the “line of best fit”</a:t>
                </a:r>
              </a:p>
              <a:p>
                <a:pPr lvl="1"/>
                <a:r>
                  <a:rPr lang="en-US" dirty="0"/>
                  <a:t>We evaluate the sum of squared error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719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0D0-681C-40CC-9980-FC45852423D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308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0D0-681C-40CC-9980-FC45852423D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8120" y="1675089"/>
            <a:ext cx="43988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 </a:t>
            </a:r>
            <a:r>
              <a:rPr lang="en-US" b="1" dirty="0"/>
              <a:t>actual data points</a:t>
            </a:r>
            <a:r>
              <a:rPr lang="en-US" dirty="0"/>
              <a:t> (</a:t>
            </a:r>
            <a:r>
              <a:rPr lang="en-US" dirty="0" err="1"/>
              <a:t>x,y</a:t>
            </a:r>
            <a:r>
              <a:rPr lang="en-US" dirty="0"/>
              <a:t>) in </a:t>
            </a:r>
            <a:r>
              <a:rPr lang="en-US" dirty="0">
                <a:solidFill>
                  <a:schemeClr val="accent1"/>
                </a:solidFill>
              </a:rPr>
              <a:t>blue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</a:t>
            </a:r>
            <a:r>
              <a:rPr lang="en-US" b="1" dirty="0"/>
              <a:t> Regression Line</a:t>
            </a:r>
            <a:r>
              <a:rPr lang="en-US" dirty="0"/>
              <a:t> of the dependent (y) variable based on the independent (x) variable is shown in </a:t>
            </a:r>
            <a:r>
              <a:rPr lang="en-US" b="1" dirty="0"/>
              <a:t>black</a:t>
            </a:r>
            <a:r>
              <a:rPr lang="en-US" dirty="0"/>
              <a:t>. 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errors (residuals)</a:t>
            </a:r>
            <a:r>
              <a:rPr lang="en-US" dirty="0"/>
              <a:t> are the vertical distances between the observed values of y and the predictions of the "line of best fit," shown in 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0114" y="674703"/>
            <a:ext cx="74306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 </a:t>
            </a:r>
            <a:r>
              <a:rPr lang="en-US" b="1" dirty="0"/>
              <a:t>goal</a:t>
            </a:r>
            <a:r>
              <a:rPr lang="en-US" dirty="0"/>
              <a:t> is to minimize the errors from the actual data to the regression line.  The least squares line minimizes the sum of the square of the errors.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40114" y="4814410"/>
                <a:ext cx="7430610" cy="373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best regression is the one that minimizes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𝑙𝑙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𝑝𝑟𝑒𝑑𝑖𝑐𝑡𝑒𝑑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14" y="4814410"/>
                <a:ext cx="7430610" cy="373115"/>
              </a:xfrm>
              <a:prstGeom prst="rect">
                <a:avLst/>
              </a:prstGeom>
              <a:blipFill rotWithShape="0">
                <a:blip r:embed="rId2"/>
                <a:stretch>
                  <a:fillRect l="-656" t="-118033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5752730" y="5187525"/>
            <a:ext cx="0" cy="13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77522" y="5345196"/>
            <a:ext cx="727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Training</a:t>
            </a:r>
            <a:br>
              <a:rPr lang="en-US" sz="1100" dirty="0">
                <a:solidFill>
                  <a:schemeClr val="accent1"/>
                </a:solidFill>
              </a:rPr>
            </a:br>
            <a:r>
              <a:rPr lang="en-US" sz="1100" dirty="0">
                <a:solidFill>
                  <a:schemeClr val="accent1"/>
                </a:solidFill>
              </a:rPr>
              <a:t>points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023716" y="5191480"/>
            <a:ext cx="0" cy="13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32545" y="5279151"/>
            <a:ext cx="1108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Predictions from regression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41496" y="5605789"/>
            <a:ext cx="911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y = mx + b</a:t>
            </a:r>
          </a:p>
        </p:txBody>
      </p:sp>
      <p:pic>
        <p:nvPicPr>
          <p:cNvPr id="1030" name="Picture 6" descr="Error Sum of Squa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1815673"/>
            <a:ext cx="2028825" cy="26098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08905" y="4435492"/>
            <a:ext cx="25962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Source: https://math.tutorvista.com/</a:t>
            </a:r>
          </a:p>
        </p:txBody>
      </p:sp>
    </p:spTree>
    <p:extLst>
      <p:ext uri="{BB962C8B-B14F-4D97-AF65-F5344CB8AC3E}">
        <p14:creationId xmlns:p14="http://schemas.microsoft.com/office/powerpoint/2010/main" val="308876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0D0-681C-40CC-9980-FC45852423D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527" y="2347798"/>
            <a:ext cx="4162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Potential solution: R-squared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2667" y="778628"/>
            <a:ext cx="821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 of the drawbacks for using SSE, however, is that it increases as the number of data points increase.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2667" y="2900380"/>
            <a:ext cx="77255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30000" dirty="0"/>
              <a:t>2</a:t>
            </a:r>
            <a:r>
              <a:rPr lang="en-US" sz="2000" dirty="0"/>
              <a:t> describes the proportion of variance of the dependent variable explained by the regression model. If the regression model is “perfect”, R</a:t>
            </a:r>
            <a:r>
              <a:rPr lang="en-US" sz="2000" baseline="30000" dirty="0"/>
              <a:t>2</a:t>
            </a:r>
            <a:r>
              <a:rPr lang="en-US" sz="2000" dirty="0"/>
              <a:t> is 1. </a:t>
            </a:r>
          </a:p>
          <a:p>
            <a:endParaRPr lang="en-US" sz="2000" dirty="0"/>
          </a:p>
          <a:p>
            <a:r>
              <a:rPr lang="en-US" sz="2000" dirty="0"/>
              <a:t>How much of the change in the output (y) is explained by the change in my input (x).  0 &lt; R</a:t>
            </a:r>
            <a:r>
              <a:rPr lang="en-US" sz="2000" baseline="30000" dirty="0"/>
              <a:t>2 </a:t>
            </a:r>
            <a:r>
              <a:rPr lang="en-US" sz="2000" dirty="0"/>
              <a:t>&lt; 1. Not affected by the number of data points.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849" y="1586537"/>
            <a:ext cx="19050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0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459750" y="510450"/>
            <a:ext cx="822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assume a linear relationship between predictors and outcome:</a:t>
            </a:r>
            <a:endParaRPr/>
          </a:p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2209800"/>
            <a:ext cx="62515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 txBox="1"/>
          <p:nvPr/>
        </p:nvSpPr>
        <p:spPr>
          <a:xfrm>
            <a:off x="762000" y="1752600"/>
            <a:ext cx="11430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outcome</a:t>
            </a:r>
            <a:endParaRPr/>
          </a:p>
        </p:txBody>
      </p:sp>
      <p:sp>
        <p:nvSpPr>
          <p:cNvPr id="92" name="Google Shape;92;p12"/>
          <p:cNvSpPr txBox="1"/>
          <p:nvPr/>
        </p:nvSpPr>
        <p:spPr>
          <a:xfrm>
            <a:off x="3810000" y="1676400"/>
            <a:ext cx="15240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coefficients</a:t>
            </a:r>
            <a:endParaRPr/>
          </a:p>
        </p:txBody>
      </p:sp>
      <p:sp>
        <p:nvSpPr>
          <p:cNvPr id="93" name="Google Shape;93;p12"/>
          <p:cNvSpPr txBox="1"/>
          <p:nvPr/>
        </p:nvSpPr>
        <p:spPr>
          <a:xfrm>
            <a:off x="1143000" y="3124200"/>
            <a:ext cx="12192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constant</a:t>
            </a:r>
            <a:endParaRPr/>
          </a:p>
        </p:txBody>
      </p:sp>
      <p:sp>
        <p:nvSpPr>
          <p:cNvPr id="94" name="Google Shape;94;p12"/>
          <p:cNvSpPr txBox="1"/>
          <p:nvPr/>
        </p:nvSpPr>
        <p:spPr>
          <a:xfrm>
            <a:off x="3733800" y="3810000"/>
            <a:ext cx="16002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predictors</a:t>
            </a:r>
            <a:endParaRPr/>
          </a:p>
        </p:txBody>
      </p:sp>
      <p:sp>
        <p:nvSpPr>
          <p:cNvPr id="95" name="Google Shape;95;p12"/>
          <p:cNvSpPr txBox="1"/>
          <p:nvPr/>
        </p:nvSpPr>
        <p:spPr>
          <a:xfrm>
            <a:off x="6781800" y="3200400"/>
            <a:ext cx="16764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(noise)</a:t>
            </a:r>
            <a:endParaRPr/>
          </a:p>
        </p:txBody>
      </p:sp>
      <p:cxnSp>
        <p:nvCxnSpPr>
          <p:cNvPr id="96" name="Google Shape;96;p12"/>
          <p:cNvCxnSpPr/>
          <p:nvPr/>
        </p:nvCxnSpPr>
        <p:spPr>
          <a:xfrm>
            <a:off x="1447800" y="2133600"/>
            <a:ext cx="152400" cy="304800"/>
          </a:xfrm>
          <a:prstGeom prst="straightConnector1">
            <a:avLst/>
          </a:prstGeom>
          <a:noFill/>
          <a:ln w="9525" cap="flat" cmpd="sng">
            <a:solidFill>
              <a:srgbClr val="AF3408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97" name="Google Shape;97;p12"/>
          <p:cNvCxnSpPr/>
          <p:nvPr/>
        </p:nvCxnSpPr>
        <p:spPr>
          <a:xfrm flipH="1">
            <a:off x="3124200" y="2133600"/>
            <a:ext cx="838200" cy="304800"/>
          </a:xfrm>
          <a:prstGeom prst="straightConnector1">
            <a:avLst/>
          </a:prstGeom>
          <a:noFill/>
          <a:ln w="9525" cap="flat" cmpd="sng">
            <a:solidFill>
              <a:srgbClr val="AF3408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98" name="Google Shape;98;p12"/>
          <p:cNvCxnSpPr/>
          <p:nvPr/>
        </p:nvCxnSpPr>
        <p:spPr>
          <a:xfrm flipH="1">
            <a:off x="4114800" y="2133600"/>
            <a:ext cx="152400" cy="304800"/>
          </a:xfrm>
          <a:prstGeom prst="straightConnector1">
            <a:avLst/>
          </a:prstGeom>
          <a:noFill/>
          <a:ln w="9525" cap="flat" cmpd="sng">
            <a:solidFill>
              <a:srgbClr val="AF3408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99" name="Google Shape;99;p12"/>
          <p:cNvCxnSpPr/>
          <p:nvPr/>
        </p:nvCxnSpPr>
        <p:spPr>
          <a:xfrm>
            <a:off x="4876800" y="2133600"/>
            <a:ext cx="762000" cy="304800"/>
          </a:xfrm>
          <a:prstGeom prst="straightConnector1">
            <a:avLst/>
          </a:prstGeom>
          <a:noFill/>
          <a:ln w="9525" cap="flat" cmpd="sng">
            <a:solidFill>
              <a:srgbClr val="AF3408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100" name="Google Shape;100;p12"/>
          <p:cNvCxnSpPr/>
          <p:nvPr/>
        </p:nvCxnSpPr>
        <p:spPr>
          <a:xfrm rot="10800000">
            <a:off x="3352800" y="2819400"/>
            <a:ext cx="533400" cy="990600"/>
          </a:xfrm>
          <a:prstGeom prst="straightConnector1">
            <a:avLst/>
          </a:prstGeom>
          <a:noFill/>
          <a:ln w="9525" cap="flat" cmpd="sng">
            <a:solidFill>
              <a:srgbClr val="AF3408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101" name="Google Shape;101;p12"/>
          <p:cNvCxnSpPr/>
          <p:nvPr/>
        </p:nvCxnSpPr>
        <p:spPr>
          <a:xfrm rot="10800000" flipH="1">
            <a:off x="4267200" y="2819400"/>
            <a:ext cx="76200" cy="990600"/>
          </a:xfrm>
          <a:prstGeom prst="straightConnector1">
            <a:avLst/>
          </a:prstGeom>
          <a:noFill/>
          <a:ln w="9525" cap="flat" cmpd="sng">
            <a:solidFill>
              <a:srgbClr val="AF3408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102" name="Google Shape;102;p12"/>
          <p:cNvCxnSpPr/>
          <p:nvPr/>
        </p:nvCxnSpPr>
        <p:spPr>
          <a:xfrm rot="10800000" flipH="1">
            <a:off x="4800600" y="2819400"/>
            <a:ext cx="838200" cy="990600"/>
          </a:xfrm>
          <a:prstGeom prst="straightConnector1">
            <a:avLst/>
          </a:prstGeom>
          <a:noFill/>
          <a:ln w="9525" cap="flat" cmpd="sng">
            <a:solidFill>
              <a:srgbClr val="AF3408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103" name="Google Shape;103;p12"/>
          <p:cNvCxnSpPr/>
          <p:nvPr/>
        </p:nvCxnSpPr>
        <p:spPr>
          <a:xfrm rot="10800000" flipH="1">
            <a:off x="1981200" y="2819400"/>
            <a:ext cx="304800" cy="304800"/>
          </a:xfrm>
          <a:prstGeom prst="straightConnector1">
            <a:avLst/>
          </a:prstGeom>
          <a:noFill/>
          <a:ln w="9525" cap="flat" cmpd="sng">
            <a:solidFill>
              <a:srgbClr val="AF3408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104" name="Google Shape;104;p12"/>
          <p:cNvCxnSpPr/>
          <p:nvPr/>
        </p:nvCxnSpPr>
        <p:spPr>
          <a:xfrm rot="10800000">
            <a:off x="6781800" y="2819400"/>
            <a:ext cx="304800" cy="304800"/>
          </a:xfrm>
          <a:prstGeom prst="straightConnector1">
            <a:avLst/>
          </a:prstGeom>
          <a:noFill/>
          <a:ln w="9525" cap="flat" cmpd="sng">
            <a:solidFill>
              <a:srgbClr val="AF3408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078653B-4179-6C4F-878F-8DF669969BB6}"/>
              </a:ext>
            </a:extLst>
          </p:cNvPr>
          <p:cNvSpPr/>
          <p:nvPr/>
        </p:nvSpPr>
        <p:spPr>
          <a:xfrm>
            <a:off x="895347" y="4217987"/>
            <a:ext cx="7372347" cy="122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Each regression coefficient is the amount of change in the outcome variable that would be expected per one-unit change of the predictor, if all other variables in the model were held constant.  </a:t>
            </a:r>
          </a:p>
        </p:txBody>
      </p:sp>
    </p:spTree>
    <p:extLst>
      <p:ext uri="{BB962C8B-B14F-4D97-AF65-F5344CB8AC3E}">
        <p14:creationId xmlns:p14="http://schemas.microsoft.com/office/powerpoint/2010/main" val="45333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Topics</a:t>
            </a:r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Explanatory vs. predictive modeling with regression</a:t>
            </a:r>
            <a:endParaRPr dirty="0"/>
          </a:p>
          <a:p>
            <a:pPr>
              <a:spcBef>
                <a:spcPts val="500"/>
              </a:spcBef>
              <a:buClr>
                <a:schemeClr val="accent1"/>
              </a:buClr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 prices of Toyota Corollas</a:t>
            </a:r>
            <a:endParaRPr dirty="0"/>
          </a:p>
          <a:p>
            <a:pPr>
              <a:spcBef>
                <a:spcPts val="500"/>
              </a:spcBef>
              <a:buClr>
                <a:schemeClr val="accent1"/>
              </a:buClr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Fitting a predictive model</a:t>
            </a:r>
            <a:endParaRPr dirty="0"/>
          </a:p>
          <a:p>
            <a:pPr>
              <a:spcBef>
                <a:spcPts val="500"/>
              </a:spcBef>
              <a:buClr>
                <a:schemeClr val="accent1"/>
              </a:buClr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Assessing predictive accuracy</a:t>
            </a:r>
            <a:endParaRPr dirty="0"/>
          </a:p>
          <a:p>
            <a:pPr>
              <a:spcBef>
                <a:spcPts val="500"/>
              </a:spcBef>
              <a:buClr>
                <a:schemeClr val="accent1"/>
              </a:buClr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Selecting a subset of predictors</a:t>
            </a:r>
            <a:endParaRPr dirty="0"/>
          </a:p>
          <a:p>
            <a:pPr marL="273050" lvl="0" indent="-132715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 sz="2600" b="0" i="0" u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370555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Explanatory Modeling</a:t>
            </a:r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Goal: 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Explain relationship between predictors (explanatory variables) and target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spcBef>
                <a:spcPts val="500"/>
              </a:spcBef>
              <a:buClr>
                <a:schemeClr val="accent1"/>
              </a:buClr>
              <a:buSzPts val="2210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Familiar use of regression in data analysis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spcBef>
                <a:spcPts val="500"/>
              </a:spcBef>
              <a:buClr>
                <a:schemeClr val="accent1"/>
              </a:buClr>
              <a:buSzPts val="2210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 Goal: Fit the data well and understand the contribution of explanatory variables to the model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spcBef>
                <a:spcPts val="500"/>
              </a:spcBef>
              <a:buClr>
                <a:schemeClr val="accent1"/>
              </a:buClr>
              <a:buSzPts val="2210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“goodness-of-fit”: R</a:t>
            </a:r>
            <a:r>
              <a:rPr lang="en-US" sz="2600" b="0" i="0" u="none" strike="noStrike" cap="none" baseline="30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residual analysis, p-values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271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457200" y="49083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sz="3600" dirty="0"/>
              <a:t>Predictive Modeling: Prices of Toyota Corolla</a:t>
            </a:r>
            <a:br>
              <a:rPr lang="en-US" altLang="en-US" sz="3600" dirty="0"/>
            </a:br>
            <a:r>
              <a:rPr lang="en-US" altLang="en-US" sz="2800" dirty="0" err="1"/>
              <a:t>ToyotaCorolla.xls</a:t>
            </a:r>
            <a:endParaRPr lang="en-US" altLang="en-US" sz="2800" dirty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1447800" y="2133600"/>
            <a:ext cx="6553200" cy="3200400"/>
          </a:xfrm>
        </p:spPr>
        <p:txBody>
          <a:bodyPr>
            <a:normAutofit lnSpcReduction="10000"/>
          </a:bodyPr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b="1" dirty="0">
                <a:latin typeface="Franklin Gothic Book" pitchFamily="34" charset="0"/>
                <a:ea typeface="+mn-ea"/>
              </a:rPr>
              <a:t>Goal: </a:t>
            </a:r>
            <a:r>
              <a:rPr lang="en-US" dirty="0">
                <a:latin typeface="Franklin Gothic Book" pitchFamily="34" charset="0"/>
                <a:ea typeface="+mn-ea"/>
              </a:rPr>
              <a:t>predict prices of used Toyota Corollas based on their specification</a:t>
            </a:r>
          </a:p>
          <a:p>
            <a:pPr>
              <a:buFont typeface="Wingdings 2" panose="05020102010507070707" pitchFamily="18" charset="2"/>
              <a:buNone/>
              <a:defRPr/>
            </a:pPr>
            <a:endParaRPr lang="en-US" dirty="0">
              <a:latin typeface="Franklin Gothic Book" pitchFamily="34" charset="0"/>
              <a:ea typeface="+mn-ea"/>
            </a:endParaRP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b="1" dirty="0">
                <a:latin typeface="Franklin Gothic Book" pitchFamily="34" charset="0"/>
                <a:ea typeface="+mn-ea"/>
              </a:rPr>
              <a:t>Data: </a:t>
            </a:r>
            <a:r>
              <a:rPr lang="en-US" dirty="0">
                <a:latin typeface="Franklin Gothic Book" pitchFamily="34" charset="0"/>
                <a:ea typeface="+mn-ea"/>
              </a:rPr>
              <a:t>Prices of 1436 used Toyota Corollas, with their specification information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  <a:defRPr/>
            </a:pPr>
            <a:endParaRPr lang="en-US" dirty="0">
              <a:latin typeface="Franklin Gothic Book" pitchFamily="34" charset="0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5334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err="1"/>
              <a:t>Shmueli</a:t>
            </a:r>
            <a:r>
              <a:rPr lang="en-US" sz="1200" dirty="0"/>
              <a:t>, G., Bruce, P. C., </a:t>
            </a:r>
            <a:r>
              <a:rPr lang="en-US" sz="1200" dirty="0" err="1"/>
              <a:t>Yahav</a:t>
            </a:r>
            <a:r>
              <a:rPr lang="en-US" sz="1200" dirty="0"/>
              <a:t>, I., Patel, N. R., &amp; </a:t>
            </a:r>
            <a:r>
              <a:rPr lang="en-US" sz="1200" dirty="0" err="1"/>
              <a:t>Lichtendahl</a:t>
            </a:r>
            <a:r>
              <a:rPr lang="en-US" sz="1200" dirty="0"/>
              <a:t> Jr, K. C. (2017). </a:t>
            </a:r>
            <a:r>
              <a:rPr lang="en-US" sz="1200" i="1" dirty="0"/>
              <a:t>Data mining for business analytics: concepts, techniques, and applications in R</a:t>
            </a:r>
            <a:r>
              <a:rPr lang="en-US" sz="1200" dirty="0"/>
              <a:t>. John Wiley &amp; Sons. [Chapter 6 – Linear Regression]</a:t>
            </a:r>
          </a:p>
        </p:txBody>
      </p:sp>
    </p:spTree>
    <p:extLst>
      <p:ext uri="{BB962C8B-B14F-4D97-AF65-F5344CB8AC3E}">
        <p14:creationId xmlns:p14="http://schemas.microsoft.com/office/powerpoint/2010/main" val="392437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1278"/>
            <a:ext cx="8229600" cy="4114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en-US" b="1" dirty="0">
                <a:latin typeface="Franklin Gothic Book" panose="020B0503020102020204" pitchFamily="34" charset="0"/>
              </a:rPr>
              <a:t>Price</a:t>
            </a:r>
            <a:r>
              <a:rPr lang="en-US" altLang="en-US" dirty="0">
                <a:latin typeface="Franklin Gothic Book" panose="020B0503020102020204" pitchFamily="34" charset="0"/>
              </a:rPr>
              <a:t> in Euros</a:t>
            </a:r>
          </a:p>
          <a:p>
            <a:pPr>
              <a:buNone/>
            </a:pPr>
            <a:r>
              <a:rPr lang="en-US" altLang="en-US" b="1" dirty="0">
                <a:latin typeface="Franklin Gothic Book" panose="020B0503020102020204" pitchFamily="34" charset="0"/>
              </a:rPr>
              <a:t>Age</a:t>
            </a:r>
            <a:r>
              <a:rPr lang="en-US" altLang="en-US" dirty="0">
                <a:latin typeface="Franklin Gothic Book" panose="020B0503020102020204" pitchFamily="34" charset="0"/>
              </a:rPr>
              <a:t> in months as of</a:t>
            </a:r>
            <a:r>
              <a:rPr lang="en-US" altLang="en-US" i="1" dirty="0">
                <a:latin typeface="Franklin Gothic Book" panose="020B0503020102020204" pitchFamily="34" charset="0"/>
              </a:rPr>
              <a:t> </a:t>
            </a:r>
            <a:r>
              <a:rPr lang="en-US" altLang="en-US" dirty="0">
                <a:latin typeface="Franklin Gothic Book" panose="020B0503020102020204" pitchFamily="34" charset="0"/>
              </a:rPr>
              <a:t>8/04</a:t>
            </a:r>
          </a:p>
          <a:p>
            <a:pPr>
              <a:buNone/>
            </a:pPr>
            <a:r>
              <a:rPr lang="en-US" altLang="en-US" b="1" dirty="0">
                <a:latin typeface="Franklin Gothic Book" panose="020B0503020102020204" pitchFamily="34" charset="0"/>
              </a:rPr>
              <a:t>KM</a:t>
            </a:r>
            <a:r>
              <a:rPr lang="en-US" altLang="en-US" dirty="0">
                <a:latin typeface="Franklin Gothic Book" panose="020B0503020102020204" pitchFamily="34" charset="0"/>
              </a:rPr>
              <a:t> (kilometers)</a:t>
            </a:r>
          </a:p>
          <a:p>
            <a:pPr>
              <a:buNone/>
            </a:pPr>
            <a:r>
              <a:rPr lang="en-US" altLang="en-US" b="1" dirty="0">
                <a:latin typeface="Franklin Gothic Book" panose="020B0503020102020204" pitchFamily="34" charset="0"/>
              </a:rPr>
              <a:t>HP</a:t>
            </a:r>
            <a:r>
              <a:rPr lang="en-US" altLang="en-US" dirty="0">
                <a:latin typeface="Franklin Gothic Book" panose="020B0503020102020204" pitchFamily="34" charset="0"/>
              </a:rPr>
              <a:t> (horsepower)</a:t>
            </a:r>
          </a:p>
          <a:p>
            <a:pPr>
              <a:buNone/>
            </a:pPr>
            <a:r>
              <a:rPr lang="en-US" altLang="en-US" b="1" dirty="0">
                <a:latin typeface="Franklin Gothic Book" panose="020B0503020102020204" pitchFamily="34" charset="0"/>
              </a:rPr>
              <a:t>CC</a:t>
            </a:r>
            <a:r>
              <a:rPr lang="en-US" altLang="en-US" dirty="0">
                <a:latin typeface="Franklin Gothic Book" panose="020B0503020102020204" pitchFamily="34" charset="0"/>
              </a:rPr>
              <a:t> (cylinder volume)</a:t>
            </a:r>
          </a:p>
          <a:p>
            <a:pPr>
              <a:buNone/>
            </a:pPr>
            <a:r>
              <a:rPr lang="en-US" altLang="en-US" b="1" dirty="0">
                <a:latin typeface="Franklin Gothic Book" panose="020B0503020102020204" pitchFamily="34" charset="0"/>
              </a:rPr>
              <a:t>Doors</a:t>
            </a:r>
          </a:p>
          <a:p>
            <a:pPr>
              <a:buNone/>
            </a:pPr>
            <a:r>
              <a:rPr lang="en-US" altLang="en-US" b="1" dirty="0" err="1">
                <a:latin typeface="Franklin Gothic Book" panose="020B0503020102020204" pitchFamily="34" charset="0"/>
              </a:rPr>
              <a:t>Quarterly_Tax</a:t>
            </a:r>
            <a:r>
              <a:rPr lang="en-US" altLang="en-US" dirty="0">
                <a:latin typeface="Franklin Gothic Book" panose="020B0503020102020204" pitchFamily="34" charset="0"/>
              </a:rPr>
              <a:t> (road tax)</a:t>
            </a:r>
          </a:p>
          <a:p>
            <a:pPr>
              <a:buNone/>
            </a:pPr>
            <a:r>
              <a:rPr lang="en-US" altLang="en-US" b="1" dirty="0">
                <a:latin typeface="Franklin Gothic Book" panose="020B0503020102020204" pitchFamily="34" charset="0"/>
              </a:rPr>
              <a:t>Weight</a:t>
            </a:r>
            <a:r>
              <a:rPr lang="en-US" altLang="en-US" dirty="0">
                <a:latin typeface="Franklin Gothic Book" panose="020B0503020102020204" pitchFamily="34" charset="0"/>
              </a:rPr>
              <a:t> (in kg)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0D0-681C-40CC-9980-FC45852423DE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9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334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err="1"/>
              <a:t>Shmueli</a:t>
            </a:r>
            <a:r>
              <a:rPr lang="en-US" sz="1200" dirty="0"/>
              <a:t>, G., Bruce, P. C., </a:t>
            </a:r>
            <a:r>
              <a:rPr lang="en-US" sz="1200" dirty="0" err="1"/>
              <a:t>Yahav</a:t>
            </a:r>
            <a:r>
              <a:rPr lang="en-US" sz="1200" dirty="0"/>
              <a:t>, I., Patel, N. R., &amp; </a:t>
            </a:r>
            <a:r>
              <a:rPr lang="en-US" sz="1200" dirty="0" err="1"/>
              <a:t>Lichtendahl</a:t>
            </a:r>
            <a:r>
              <a:rPr lang="en-US" sz="1200" dirty="0"/>
              <a:t> Jr, K. C. (2017). </a:t>
            </a:r>
            <a:r>
              <a:rPr lang="en-US" sz="1200" i="1" dirty="0"/>
              <a:t>Data mining for business analytics: concepts, techniques, and applications in R</a:t>
            </a:r>
            <a:r>
              <a:rPr lang="en-US" sz="1200" dirty="0"/>
              <a:t>. John Wiley &amp; Sons. [Chapter 6 – Linear Regression]</a:t>
            </a:r>
          </a:p>
        </p:txBody>
      </p:sp>
    </p:spTree>
    <p:extLst>
      <p:ext uri="{BB962C8B-B14F-4D97-AF65-F5344CB8AC3E}">
        <p14:creationId xmlns:p14="http://schemas.microsoft.com/office/powerpoint/2010/main" val="429067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remblayPr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15025</TotalTime>
  <Words>1242</Words>
  <Application>Microsoft Macintosh PowerPoint</Application>
  <PresentationFormat>On-screen Show (4:3)</PresentationFormat>
  <Paragraphs>147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Cambria Math</vt:lpstr>
      <vt:lpstr>Courier New</vt:lpstr>
      <vt:lpstr>Franklin Gothic Book</vt:lpstr>
      <vt:lpstr>Helvetica</vt:lpstr>
      <vt:lpstr>Libre Franklin</vt:lpstr>
      <vt:lpstr>Noto Sans Symbols</vt:lpstr>
      <vt:lpstr>Times</vt:lpstr>
      <vt:lpstr>Wingdings 2</vt:lpstr>
      <vt:lpstr>Office Theme</vt:lpstr>
      <vt:lpstr>1_TremblayPres</vt:lpstr>
      <vt:lpstr>PowerPoint Presentation</vt:lpstr>
      <vt:lpstr>Comparing Classification and Regression</vt:lpstr>
      <vt:lpstr>PowerPoint Presentation</vt:lpstr>
      <vt:lpstr>PowerPoint Presentation</vt:lpstr>
      <vt:lpstr>We assume a linear relationship between predictors and outcome:</vt:lpstr>
      <vt:lpstr>Topics</vt:lpstr>
      <vt:lpstr>Explanatory Modeling</vt:lpstr>
      <vt:lpstr>Predictive Modeling: Prices of Toyota Corolla ToyotaCorolla.xls</vt:lpstr>
      <vt:lpstr>Variables Used</vt:lpstr>
      <vt:lpstr>Data Sample (showing only the variables to be used in analysis)</vt:lpstr>
      <vt:lpstr>Preprocessing</vt:lpstr>
      <vt:lpstr>Results</vt:lpstr>
      <vt:lpstr>Preprocessing – If we want to add categorical variables</vt:lpstr>
      <vt:lpstr>Forward Selection</vt:lpstr>
      <vt:lpstr>Backward Elimination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Arturo</dc:creator>
  <cp:lastModifiedBy>Arturo Castellanos</cp:lastModifiedBy>
  <cp:revision>148</cp:revision>
  <dcterms:created xsi:type="dcterms:W3CDTF">2016-08-25T19:04:25Z</dcterms:created>
  <dcterms:modified xsi:type="dcterms:W3CDTF">2020-09-29T21:50:35Z</dcterms:modified>
</cp:coreProperties>
</file>