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68" r:id="rId3"/>
  </p:sldMasterIdLst>
  <p:notesMasterIdLst>
    <p:notesMasterId r:id="rId31"/>
  </p:notesMasterIdLst>
  <p:sldIdLst>
    <p:sldId id="271" r:id="rId4"/>
    <p:sldId id="257" r:id="rId5"/>
    <p:sldId id="258" r:id="rId6"/>
    <p:sldId id="268" r:id="rId7"/>
    <p:sldId id="269" r:id="rId8"/>
    <p:sldId id="270" r:id="rId9"/>
    <p:sldId id="417" r:id="rId10"/>
    <p:sldId id="264" r:id="rId11"/>
    <p:sldId id="402" r:id="rId12"/>
    <p:sldId id="371" r:id="rId13"/>
    <p:sldId id="357" r:id="rId14"/>
    <p:sldId id="400" r:id="rId15"/>
    <p:sldId id="403" r:id="rId16"/>
    <p:sldId id="401" r:id="rId17"/>
    <p:sldId id="405" r:id="rId18"/>
    <p:sldId id="406" r:id="rId19"/>
    <p:sldId id="407" r:id="rId20"/>
    <p:sldId id="411" r:id="rId21"/>
    <p:sldId id="412" r:id="rId22"/>
    <p:sldId id="413" r:id="rId23"/>
    <p:sldId id="408" r:id="rId24"/>
    <p:sldId id="404" r:id="rId25"/>
    <p:sldId id="409" r:id="rId26"/>
    <p:sldId id="410" r:id="rId27"/>
    <p:sldId id="415" r:id="rId28"/>
    <p:sldId id="416" r:id="rId29"/>
    <p:sldId id="41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02" autoAdjust="0"/>
    <p:restoredTop sz="81687" autoAdjust="0"/>
  </p:normalViewPr>
  <p:slideViewPr>
    <p:cSldViewPr snapToGrid="0" snapToObjects="1">
      <p:cViewPr varScale="1">
        <p:scale>
          <a:sx n="76" d="100"/>
          <a:sy n="76" d="100"/>
        </p:scale>
        <p:origin x="258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EE5A44-A675-9841-954A-36B9BA02F635}" type="datetimeFigureOut">
              <a:rPr lang="en-US" smtClean="0"/>
              <a:t>9/21/20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3E4A2E-E75B-5044-8160-39A9763DDD53}" type="slidenum">
              <a:rPr lang="en-US" smtClean="0"/>
              <a:t>‹#›</a:t>
            </a:fld>
            <a:endParaRPr lang="en-US"/>
          </a:p>
        </p:txBody>
      </p:sp>
    </p:spTree>
    <p:extLst>
      <p:ext uri="{BB962C8B-B14F-4D97-AF65-F5344CB8AC3E}">
        <p14:creationId xmlns:p14="http://schemas.microsoft.com/office/powerpoint/2010/main" val="2909616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2ABDB-8928-4D5A-8DB2-06526C79C819}" type="slidenum">
              <a:rPr lang="en-US">
                <a:solidFill>
                  <a:prstClr val="black"/>
                </a:solidFill>
              </a:rPr>
              <a:pPr/>
              <a:t>1</a:t>
            </a:fld>
            <a:endParaRPr 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21119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04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0a2030646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3" name="Google Shape;153;g60a2030646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60a2030646_0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515726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045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94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65793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218268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0a203064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7" name="Google Shape;167;g60a2030646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60a2030646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614800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0a2030646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0" name="Google Shape;140;g60a2030646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60a2030646_0_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356174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099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0a2030646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g60a2030646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60a2030646_0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21783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45D504-2C6A-4467-BB8E-060327C22E2F}"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373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London 2012 Men's Long Jump qualifying round results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231CBA-B308-934F-B83B-922EFE9F0DE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581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As a slightly more complicated real-life example, the average height for adult men in the United States is about 70 inches, with a standard deviation of around 3 inches. This means that most men (about 68%, assuming a normal distribution) have a height within 3 inches of the mean (67–73 inches)  – one standard deviation – and almost all men (about 95%) have a height within 6 inches of the mean (64–76 inches) – two standard deviations. If the standard deviation were zero, then all men would be exactly 70 inches tall. If the standard deviation were 20 inches, then men would have much more variable heights, with a typical range of about 50–90 inches. Three standard deviations account for 99.7% of the sample population being studied, assuming the distribution is normal (bell-shaped).</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E4A2E-E75B-5044-8160-39A9763DDD5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5521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a:t>Nominal categorical variables, however, often cannot be used as is. In many cases they must be decomposed into a series of binary variables, called </a:t>
            </a:r>
            <a:r>
              <a:rPr lang="en-US" sz="1200" i="1" dirty="0"/>
              <a:t>dummy variables</a:t>
            </a:r>
            <a:r>
              <a:rPr lang="en-US" sz="1200" dirty="0"/>
              <a:t>. For example, a single categorical variable that can have possible values of “student,” “unemployed,” “employed,” or “retired” would be split into four separate dummy variables:</a:t>
            </a:r>
          </a:p>
          <a:p>
            <a:pPr fontAlgn="base"/>
            <a:r>
              <a:rPr lang="en-US" sz="1200" i="1" dirty="0"/>
              <a:t>Student</a:t>
            </a:r>
            <a:r>
              <a:rPr lang="en-US" sz="1200" dirty="0"/>
              <a:t>—Yes/No</a:t>
            </a:r>
          </a:p>
          <a:p>
            <a:pPr fontAlgn="base"/>
            <a:r>
              <a:rPr lang="en-US" sz="1200" i="1" dirty="0"/>
              <a:t>Unemployed</a:t>
            </a:r>
            <a:r>
              <a:rPr lang="en-US" sz="1200" dirty="0"/>
              <a:t>—Yes/No</a:t>
            </a:r>
          </a:p>
          <a:p>
            <a:pPr fontAlgn="base"/>
            <a:r>
              <a:rPr lang="en-US" sz="1200" i="1" dirty="0"/>
              <a:t>Employed</a:t>
            </a:r>
            <a:r>
              <a:rPr lang="en-US" sz="1200" dirty="0"/>
              <a:t>—Yes/No</a:t>
            </a:r>
          </a:p>
          <a:p>
            <a:pPr fontAlgn="base"/>
            <a:r>
              <a:rPr lang="en-US" sz="1200" i="1" dirty="0"/>
              <a:t>Retired</a:t>
            </a:r>
            <a:r>
              <a:rPr lang="en-US" sz="1200" dirty="0"/>
              <a:t>—Yes/No</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E4A2E-E75B-5044-8160-39A9763DDD5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126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Source: </a:t>
            </a:r>
            <a:r>
              <a:rPr lang="en-US" sz="1200" dirty="0">
                <a:solidFill>
                  <a:schemeClr val="tx2"/>
                </a:solidFill>
                <a:latin typeface="Arial Narrow" charset="0"/>
              </a:rPr>
              <a:t>From Visual Explanations by Edward </a:t>
            </a:r>
            <a:r>
              <a:rPr lang="en-US" sz="1200" dirty="0" err="1">
                <a:solidFill>
                  <a:schemeClr val="tx2"/>
                </a:solidFill>
                <a:latin typeface="Arial Narrow" charset="0"/>
              </a:rPr>
              <a:t>Tufte</a:t>
            </a:r>
            <a:r>
              <a:rPr lang="en-US" sz="1200">
                <a:solidFill>
                  <a:schemeClr val="tx2"/>
                </a:solidFill>
                <a:latin typeface="Arial Narrow" charset="0"/>
              </a:rPr>
              <a:t>, Graphics Press, 1997</a:t>
            </a:r>
          </a:p>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393FEB-D8BA-3C41-AE20-7CB99EEE0E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796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0a203064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g60a203064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60a2030646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77049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0a203064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g60a2030646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60a2030646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37609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19778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72B1E1-D0BE-9041-9DF4-817A6C1BC98F}"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236966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72B1E1-D0BE-9041-9DF4-817A6C1BC98F}"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340157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72B1E1-D0BE-9041-9DF4-817A6C1BC98F}"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15865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9144000" cy="6858000"/>
          </a:xfrm>
          <a:prstGeom prst="rect">
            <a:avLst/>
          </a:prstGeom>
        </p:spPr>
      </p:pic>
      <p:sp>
        <p:nvSpPr>
          <p:cNvPr id="5" name="Rectangle 4"/>
          <p:cNvSpPr/>
          <p:nvPr userDrawn="1"/>
        </p:nvSpPr>
        <p:spPr>
          <a:xfrm>
            <a:off x="1347064" y="461796"/>
            <a:ext cx="6273471"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4631335" y="2974490"/>
            <a:ext cx="4001156"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95071" y="5208039"/>
            <a:ext cx="3361246"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a:xfrm>
            <a:off x="1347064" y="461796"/>
            <a:ext cx="6273471" cy="1026214"/>
          </a:xfrm>
        </p:spPr>
        <p:txBody>
          <a:bodyPr>
            <a:normAutofit/>
          </a:bodyPr>
          <a:lstStyle>
            <a:lvl1pPr>
              <a:defRPr sz="3600">
                <a:latin typeface="Helvetica"/>
                <a:cs typeface="Helvetica"/>
              </a:defRPr>
            </a:lvl1pPr>
          </a:lstStyle>
          <a:p>
            <a:endParaRPr lang="en-US" dirty="0"/>
          </a:p>
        </p:txBody>
      </p:sp>
    </p:spTree>
    <p:extLst>
      <p:ext uri="{BB962C8B-B14F-4D97-AF65-F5344CB8AC3E}">
        <p14:creationId xmlns:p14="http://schemas.microsoft.com/office/powerpoint/2010/main" val="62638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9144000" cy="6858000"/>
          </a:xfrm>
          <a:prstGeom prst="rect">
            <a:avLst/>
          </a:prstGeom>
        </p:spPr>
      </p:pic>
      <p:sp>
        <p:nvSpPr>
          <p:cNvPr id="5" name="Rectangle 4"/>
          <p:cNvSpPr/>
          <p:nvPr userDrawn="1"/>
        </p:nvSpPr>
        <p:spPr>
          <a:xfrm>
            <a:off x="1347064" y="461796"/>
            <a:ext cx="6273471"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Rectangle 10"/>
          <p:cNvSpPr/>
          <p:nvPr userDrawn="1"/>
        </p:nvSpPr>
        <p:spPr>
          <a:xfrm>
            <a:off x="4631335" y="2974490"/>
            <a:ext cx="4001156"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Rectangle 9"/>
          <p:cNvSpPr/>
          <p:nvPr userDrawn="1"/>
        </p:nvSpPr>
        <p:spPr>
          <a:xfrm>
            <a:off x="295071" y="5208039"/>
            <a:ext cx="3361246"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Title 17"/>
          <p:cNvSpPr>
            <a:spLocks noGrp="1"/>
          </p:cNvSpPr>
          <p:nvPr>
            <p:ph type="title"/>
          </p:nvPr>
        </p:nvSpPr>
        <p:spPr>
          <a:xfrm>
            <a:off x="1347064" y="461796"/>
            <a:ext cx="6273471" cy="1026214"/>
          </a:xfrm>
        </p:spPr>
        <p:txBody>
          <a:bodyPr>
            <a:normAutofit/>
          </a:bodyPr>
          <a:lstStyle>
            <a:lvl1pPr>
              <a:defRPr sz="3600">
                <a:latin typeface="Helvetica"/>
                <a:cs typeface="Helvetica"/>
              </a:defRPr>
            </a:lvl1pPr>
          </a:lstStyle>
          <a:p>
            <a:endParaRPr lang="en-US" dirty="0"/>
          </a:p>
        </p:txBody>
      </p:sp>
    </p:spTree>
    <p:extLst>
      <p:ext uri="{BB962C8B-B14F-4D97-AF65-F5344CB8AC3E}">
        <p14:creationId xmlns:p14="http://schemas.microsoft.com/office/powerpoint/2010/main" val="46097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304800" y="5867400"/>
            <a:ext cx="8458200" cy="685800"/>
            <a:chOff x="304800" y="5867400"/>
            <a:chExt cx="8458200" cy="685800"/>
          </a:xfrm>
        </p:grpSpPr>
        <p:sp>
          <p:nvSpPr>
            <p:cNvPr id="7" name="Rectangle 6"/>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914400" eaLnBrk="0" fontAlgn="base" hangingPunct="0">
                <a:spcBef>
                  <a:spcPct val="0"/>
                </a:spcBef>
                <a:spcAft>
                  <a:spcPct val="0"/>
                </a:spcAft>
              </a:pPr>
              <a:endParaRPr lang="en-US" sz="2400">
                <a:solidFill>
                  <a:srgbClr val="1F497D">
                    <a:lumMod val="50000"/>
                  </a:srgbClr>
                </a:solidFill>
                <a:latin typeface="Times" pitchFamily="18" charset="0"/>
              </a:endParaRPr>
            </a:p>
          </p:txBody>
        </p:sp>
        <p:pic>
          <p:nvPicPr>
            <p:cNvPr id="8" name="Picture 7"/>
            <p:cNvPicPr>
              <a:picLocks noChangeAspect="1"/>
            </p:cNvPicPr>
            <p:nvPr userDrawn="1"/>
          </p:nvPicPr>
          <p:blipFill>
            <a:blip r:embed="rId2"/>
            <a:stretch>
              <a:fillRect/>
            </a:stretch>
          </p:blipFill>
          <p:spPr>
            <a:xfrm>
              <a:off x="474682" y="5884517"/>
              <a:ext cx="3130828" cy="643154"/>
            </a:xfrm>
            <a:prstGeom prst="rect">
              <a:avLst/>
            </a:prstGeom>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629400" y="5638800"/>
            <a:ext cx="1981200" cy="914399"/>
          </a:xfrm>
        </p:spPr>
        <p:txBody>
          <a:bodyPr/>
          <a:lstStyle>
            <a:lvl1pPr>
              <a:defRPr b="1" i="0">
                <a:solidFill>
                  <a:schemeClr val="bg1"/>
                </a:solidFill>
              </a:defRPr>
            </a:lvl1pPr>
          </a:lstStyle>
          <a:p>
            <a:fld id="{5F67C0D0-681C-40CC-9980-FC45852423DE}" type="slidenum">
              <a:rPr lang="en-US" smtClean="0">
                <a:solidFill>
                  <a:prstClr val="white"/>
                </a:solidFill>
                <a:latin typeface="Calibri"/>
              </a:rPr>
              <a:pPr/>
              <a:t>‹#›</a:t>
            </a:fld>
            <a:endParaRPr lang="en-US" dirty="0">
              <a:solidFill>
                <a:prstClr val="white"/>
              </a:solidFill>
              <a:latin typeface="Calibri"/>
            </a:endParaRPr>
          </a:p>
        </p:txBody>
      </p:sp>
    </p:spTree>
    <p:extLst>
      <p:ext uri="{BB962C8B-B14F-4D97-AF65-F5344CB8AC3E}">
        <p14:creationId xmlns:p14="http://schemas.microsoft.com/office/powerpoint/2010/main" val="1970610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10" name="Rectangle 9"/>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914400" eaLnBrk="0" fontAlgn="base" hangingPunct="0">
              <a:spcBef>
                <a:spcPct val="0"/>
              </a:spcBef>
              <a:spcAft>
                <a:spcPct val="0"/>
              </a:spcAft>
            </a:pPr>
            <a:endParaRPr lang="en-US" sz="2400">
              <a:solidFill>
                <a:srgbClr val="1F497D">
                  <a:lumMod val="50000"/>
                </a:srgbClr>
              </a:solidFill>
              <a:latin typeface="Times" pitchFamily="18" charset="0"/>
            </a:endParaRPr>
          </a:p>
        </p:txBody>
      </p:sp>
      <p:pic>
        <p:nvPicPr>
          <p:cNvPr id="11" name="Picture 10"/>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1842397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11" name="Rectangle 10"/>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914400" eaLnBrk="0" fontAlgn="base" hangingPunct="0">
              <a:spcBef>
                <a:spcPct val="0"/>
              </a:spcBef>
              <a:spcAft>
                <a:spcPct val="0"/>
              </a:spcAft>
            </a:pPr>
            <a:endParaRPr lang="en-US" sz="2400">
              <a:solidFill>
                <a:srgbClr val="1F497D">
                  <a:lumMod val="50000"/>
                </a:srgbClr>
              </a:solidFill>
              <a:latin typeface="Times" pitchFamily="18" charset="0"/>
            </a:endParaRPr>
          </a:p>
        </p:txBody>
      </p:sp>
      <p:pic>
        <p:nvPicPr>
          <p:cNvPr id="12" name="Picture 11"/>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133685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914400" eaLnBrk="0" fontAlgn="base" hangingPunct="0">
              <a:spcBef>
                <a:spcPct val="0"/>
              </a:spcBef>
              <a:spcAft>
                <a:spcPct val="0"/>
              </a:spcAft>
            </a:pPr>
            <a:endParaRPr lang="en-US" sz="2400">
              <a:solidFill>
                <a:srgbClr val="1F497D">
                  <a:lumMod val="50000"/>
                </a:srgbClr>
              </a:solidFill>
              <a:latin typeface="Times" pitchFamily="18" charset="0"/>
            </a:endParaRPr>
          </a:p>
        </p:txBody>
      </p:sp>
      <p:pic>
        <p:nvPicPr>
          <p:cNvPr id="8" name="Picture 7"/>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3394334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6" name="Rectangle 5"/>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914400" eaLnBrk="0" fontAlgn="base" hangingPunct="0">
              <a:spcBef>
                <a:spcPct val="0"/>
              </a:spcBef>
              <a:spcAft>
                <a:spcPct val="0"/>
              </a:spcAft>
            </a:pPr>
            <a:endParaRPr lang="en-US" sz="2400">
              <a:solidFill>
                <a:srgbClr val="1F497D">
                  <a:lumMod val="50000"/>
                </a:srgbClr>
              </a:solidFill>
              <a:latin typeface="Times" pitchFamily="18" charset="0"/>
            </a:endParaRPr>
          </a:p>
        </p:txBody>
      </p:sp>
      <p:pic>
        <p:nvPicPr>
          <p:cNvPr id="7" name="Picture 6"/>
          <p:cNvPicPr>
            <a:picLocks noChangeAspect="1"/>
          </p:cNvPicPr>
          <p:nvPr userDrawn="1"/>
        </p:nvPicPr>
        <p:blipFill>
          <a:blip r:embed="rId2"/>
          <a:stretch>
            <a:fillRect/>
          </a:stretch>
        </p:blipFill>
        <p:spPr>
          <a:xfrm>
            <a:off x="474682" y="5884517"/>
            <a:ext cx="3130828" cy="643154"/>
          </a:xfrm>
          <a:prstGeom prst="rect">
            <a:avLst/>
          </a:prstGeom>
        </p:spPr>
      </p:pic>
    </p:spTree>
    <p:extLst>
      <p:ext uri="{BB962C8B-B14F-4D97-AF65-F5344CB8AC3E}">
        <p14:creationId xmlns:p14="http://schemas.microsoft.com/office/powerpoint/2010/main" val="1320755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67000"/>
          </a:blip>
          <a:stretch>
            <a:fillRect/>
          </a:stretch>
        </p:blipFill>
        <p:spPr>
          <a:xfrm>
            <a:off x="0" y="0"/>
            <a:ext cx="9144000" cy="6858000"/>
          </a:xfrm>
          <a:prstGeom prst="rect">
            <a:avLst/>
          </a:prstGeom>
        </p:spPr>
      </p:pic>
      <p:sp>
        <p:nvSpPr>
          <p:cNvPr id="5" name="Rectangle 4"/>
          <p:cNvSpPr/>
          <p:nvPr userDrawn="1"/>
        </p:nvSpPr>
        <p:spPr>
          <a:xfrm>
            <a:off x="1347065" y="461796"/>
            <a:ext cx="6273471" cy="1026214"/>
          </a:xfrm>
          <a:prstGeom prst="rect">
            <a:avLst/>
          </a:prstGeom>
          <a:solidFill>
            <a:srgbClr val="101147">
              <a:alpha val="6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1" name="Rectangle 10"/>
          <p:cNvSpPr/>
          <p:nvPr userDrawn="1"/>
        </p:nvSpPr>
        <p:spPr>
          <a:xfrm>
            <a:off x="4631335" y="2974490"/>
            <a:ext cx="4001156" cy="1026214"/>
          </a:xfrm>
          <a:prstGeom prst="rect">
            <a:avLst/>
          </a:prstGeom>
          <a:solidFill>
            <a:srgbClr val="101147">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0" name="Rectangle 9"/>
          <p:cNvSpPr/>
          <p:nvPr userDrawn="1"/>
        </p:nvSpPr>
        <p:spPr>
          <a:xfrm>
            <a:off x="295071" y="5208039"/>
            <a:ext cx="3361246" cy="1321252"/>
          </a:xfrm>
          <a:prstGeom prst="rect">
            <a:avLst/>
          </a:prstGeom>
          <a:solidFill>
            <a:schemeClr val="bg1">
              <a:lumMod val="85000"/>
              <a:alpha val="6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8" name="Title 17"/>
          <p:cNvSpPr>
            <a:spLocks noGrp="1"/>
          </p:cNvSpPr>
          <p:nvPr>
            <p:ph type="title"/>
          </p:nvPr>
        </p:nvSpPr>
        <p:spPr>
          <a:xfrm>
            <a:off x="1347065" y="461796"/>
            <a:ext cx="6273471" cy="1026214"/>
          </a:xfrm>
        </p:spPr>
        <p:txBody>
          <a:bodyPr>
            <a:normAutofit/>
          </a:bodyPr>
          <a:lstStyle>
            <a:lvl1pPr>
              <a:defRPr sz="2700">
                <a:latin typeface="Helvetica"/>
                <a:cs typeface="Helvetica"/>
              </a:defRPr>
            </a:lvl1pPr>
          </a:lstStyle>
          <a:p>
            <a:endParaRPr lang="en-US" dirty="0"/>
          </a:p>
        </p:txBody>
      </p:sp>
    </p:spTree>
    <p:extLst>
      <p:ext uri="{BB962C8B-B14F-4D97-AF65-F5344CB8AC3E}">
        <p14:creationId xmlns:p14="http://schemas.microsoft.com/office/powerpoint/2010/main" val="301311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72B1E1-D0BE-9041-9DF4-817A6C1BC98F}"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3176652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304800" y="5867400"/>
            <a:ext cx="8458200" cy="685800"/>
            <a:chOff x="304800" y="5867400"/>
            <a:chExt cx="8458200" cy="685800"/>
          </a:xfrm>
        </p:grpSpPr>
        <p:sp>
          <p:nvSpPr>
            <p:cNvPr id="7" name="Rectangle 6"/>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685800" eaLnBrk="0" fontAlgn="base" hangingPunct="0">
                <a:spcBef>
                  <a:spcPct val="0"/>
                </a:spcBef>
                <a:spcAft>
                  <a:spcPct val="0"/>
                </a:spcAft>
              </a:pPr>
              <a:endParaRPr lang="en-US" sz="1800">
                <a:solidFill>
                  <a:srgbClr val="1F497D">
                    <a:lumMod val="50000"/>
                  </a:srgbClr>
                </a:solidFill>
                <a:latin typeface="Times" pitchFamily="18" charset="0"/>
              </a:endParaRPr>
            </a:p>
          </p:txBody>
        </p:sp>
        <p:pic>
          <p:nvPicPr>
            <p:cNvPr id="8" name="Picture 7"/>
            <p:cNvPicPr>
              <a:picLocks noChangeAspect="1"/>
            </p:cNvPicPr>
            <p:nvPr userDrawn="1"/>
          </p:nvPicPr>
          <p:blipFill>
            <a:blip r:embed="rId2"/>
            <a:stretch>
              <a:fillRect/>
            </a:stretch>
          </p:blipFill>
          <p:spPr>
            <a:xfrm>
              <a:off x="474682" y="5884517"/>
              <a:ext cx="3130828" cy="643154"/>
            </a:xfrm>
            <a:prstGeom prst="rect">
              <a:avLst/>
            </a:prstGeom>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629400" y="5638802"/>
            <a:ext cx="1981200" cy="914399"/>
          </a:xfrm>
        </p:spPr>
        <p:txBody>
          <a:bodyPr/>
          <a:lstStyle>
            <a:lvl1pPr>
              <a:defRPr b="1" i="0">
                <a:solidFill>
                  <a:schemeClr val="bg1"/>
                </a:solidFill>
              </a:defRPr>
            </a:lvl1pPr>
          </a:lstStyle>
          <a:p>
            <a:fld id="{5F67C0D0-681C-40CC-9980-FC45852423DE}" type="slidenum">
              <a:rPr lang="en-US" smtClean="0">
                <a:solidFill>
                  <a:prstClr val="white"/>
                </a:solidFill>
                <a:latin typeface="Calibri"/>
              </a:rPr>
              <a:pPr/>
              <a:t>‹#›</a:t>
            </a:fld>
            <a:endParaRPr lang="en-US" dirty="0">
              <a:solidFill>
                <a:prstClr val="white"/>
              </a:solidFill>
              <a:latin typeface="Calibri"/>
            </a:endParaRPr>
          </a:p>
        </p:txBody>
      </p:sp>
    </p:spTree>
    <p:extLst>
      <p:ext uri="{BB962C8B-B14F-4D97-AF65-F5344CB8AC3E}">
        <p14:creationId xmlns:p14="http://schemas.microsoft.com/office/powerpoint/2010/main" val="1962025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10" name="Rectangle 9"/>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685800" eaLnBrk="0" fontAlgn="base" hangingPunct="0">
              <a:spcBef>
                <a:spcPct val="0"/>
              </a:spcBef>
              <a:spcAft>
                <a:spcPct val="0"/>
              </a:spcAft>
            </a:pPr>
            <a:endParaRPr lang="en-US" sz="1800">
              <a:solidFill>
                <a:srgbClr val="1F497D">
                  <a:lumMod val="50000"/>
                </a:srgbClr>
              </a:solidFill>
              <a:latin typeface="Times" pitchFamily="18" charset="0"/>
            </a:endParaRPr>
          </a:p>
        </p:txBody>
      </p:sp>
      <p:pic>
        <p:nvPicPr>
          <p:cNvPr id="11" name="Picture 10"/>
          <p:cNvPicPr>
            <a:picLocks noChangeAspect="1"/>
          </p:cNvPicPr>
          <p:nvPr userDrawn="1"/>
        </p:nvPicPr>
        <p:blipFill>
          <a:blip r:embed="rId2"/>
          <a:stretch>
            <a:fillRect/>
          </a:stretch>
        </p:blipFill>
        <p:spPr>
          <a:xfrm>
            <a:off x="474683" y="5884517"/>
            <a:ext cx="3130828" cy="643154"/>
          </a:xfrm>
          <a:prstGeom prst="rect">
            <a:avLst/>
          </a:prstGeom>
        </p:spPr>
      </p:pic>
    </p:spTree>
    <p:extLst>
      <p:ext uri="{BB962C8B-B14F-4D97-AF65-F5344CB8AC3E}">
        <p14:creationId xmlns:p14="http://schemas.microsoft.com/office/powerpoint/2010/main" val="1383745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11" name="Rectangle 10"/>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685800" eaLnBrk="0" fontAlgn="base" hangingPunct="0">
              <a:spcBef>
                <a:spcPct val="0"/>
              </a:spcBef>
              <a:spcAft>
                <a:spcPct val="0"/>
              </a:spcAft>
            </a:pPr>
            <a:endParaRPr lang="en-US" sz="1800">
              <a:solidFill>
                <a:srgbClr val="1F497D">
                  <a:lumMod val="50000"/>
                </a:srgbClr>
              </a:solidFill>
              <a:latin typeface="Times" pitchFamily="18" charset="0"/>
            </a:endParaRPr>
          </a:p>
        </p:txBody>
      </p:sp>
      <p:pic>
        <p:nvPicPr>
          <p:cNvPr id="12" name="Picture 11"/>
          <p:cNvPicPr>
            <a:picLocks noChangeAspect="1"/>
          </p:cNvPicPr>
          <p:nvPr userDrawn="1"/>
        </p:nvPicPr>
        <p:blipFill>
          <a:blip r:embed="rId2"/>
          <a:stretch>
            <a:fillRect/>
          </a:stretch>
        </p:blipFill>
        <p:spPr>
          <a:xfrm>
            <a:off x="474683" y="5884517"/>
            <a:ext cx="3130828" cy="643154"/>
          </a:xfrm>
          <a:prstGeom prst="rect">
            <a:avLst/>
          </a:prstGeom>
        </p:spPr>
      </p:pic>
    </p:spTree>
    <p:extLst>
      <p:ext uri="{BB962C8B-B14F-4D97-AF65-F5344CB8AC3E}">
        <p14:creationId xmlns:p14="http://schemas.microsoft.com/office/powerpoint/2010/main" val="4081311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685800" eaLnBrk="0" fontAlgn="base" hangingPunct="0">
              <a:spcBef>
                <a:spcPct val="0"/>
              </a:spcBef>
              <a:spcAft>
                <a:spcPct val="0"/>
              </a:spcAft>
            </a:pPr>
            <a:endParaRPr lang="en-US" sz="1800">
              <a:solidFill>
                <a:srgbClr val="1F497D">
                  <a:lumMod val="50000"/>
                </a:srgbClr>
              </a:solidFill>
              <a:latin typeface="Times" pitchFamily="18" charset="0"/>
            </a:endParaRPr>
          </a:p>
        </p:txBody>
      </p:sp>
      <p:pic>
        <p:nvPicPr>
          <p:cNvPr id="8" name="Picture 7"/>
          <p:cNvPicPr>
            <a:picLocks noChangeAspect="1"/>
          </p:cNvPicPr>
          <p:nvPr userDrawn="1"/>
        </p:nvPicPr>
        <p:blipFill>
          <a:blip r:embed="rId2"/>
          <a:stretch>
            <a:fillRect/>
          </a:stretch>
        </p:blipFill>
        <p:spPr>
          <a:xfrm>
            <a:off x="474683" y="5884517"/>
            <a:ext cx="3130828" cy="643154"/>
          </a:xfrm>
          <a:prstGeom prst="rect">
            <a:avLst/>
          </a:prstGeom>
        </p:spPr>
      </p:pic>
    </p:spTree>
    <p:extLst>
      <p:ext uri="{BB962C8B-B14F-4D97-AF65-F5344CB8AC3E}">
        <p14:creationId xmlns:p14="http://schemas.microsoft.com/office/powerpoint/2010/main" val="1629248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6" name="Rectangle 5"/>
          <p:cNvSpPr>
            <a:spLocks noChangeArrowheads="1"/>
          </p:cNvSpPr>
          <p:nvPr userDrawn="1"/>
        </p:nvSpPr>
        <p:spPr bwMode="auto">
          <a:xfrm>
            <a:off x="304800" y="5867400"/>
            <a:ext cx="8458200" cy="685800"/>
          </a:xfrm>
          <a:prstGeom prst="rect">
            <a:avLst/>
          </a:prstGeom>
          <a:solidFill>
            <a:srgbClr val="11092A"/>
          </a:solidFill>
          <a:ln w="9525">
            <a:noFill/>
            <a:miter lim="800000"/>
            <a:headEnd/>
            <a:tailEnd/>
          </a:ln>
          <a:effectLst/>
        </p:spPr>
        <p:txBody>
          <a:bodyPr wrap="none" anchor="ctr"/>
          <a:lstStyle/>
          <a:p>
            <a:pPr defTabSz="685800" eaLnBrk="0" fontAlgn="base" hangingPunct="0">
              <a:spcBef>
                <a:spcPct val="0"/>
              </a:spcBef>
              <a:spcAft>
                <a:spcPct val="0"/>
              </a:spcAft>
            </a:pPr>
            <a:endParaRPr lang="en-US" sz="1800">
              <a:solidFill>
                <a:srgbClr val="1F497D">
                  <a:lumMod val="50000"/>
                </a:srgbClr>
              </a:solidFill>
              <a:latin typeface="Times" pitchFamily="18" charset="0"/>
            </a:endParaRPr>
          </a:p>
        </p:txBody>
      </p:sp>
      <p:pic>
        <p:nvPicPr>
          <p:cNvPr id="7" name="Picture 6"/>
          <p:cNvPicPr>
            <a:picLocks noChangeAspect="1"/>
          </p:cNvPicPr>
          <p:nvPr userDrawn="1"/>
        </p:nvPicPr>
        <p:blipFill>
          <a:blip r:embed="rId2"/>
          <a:stretch>
            <a:fillRect/>
          </a:stretch>
        </p:blipFill>
        <p:spPr>
          <a:xfrm>
            <a:off x="474683" y="5884517"/>
            <a:ext cx="3130828" cy="643154"/>
          </a:xfrm>
          <a:prstGeom prst="rect">
            <a:avLst/>
          </a:prstGeom>
        </p:spPr>
      </p:pic>
    </p:spTree>
    <p:extLst>
      <p:ext uri="{BB962C8B-B14F-4D97-AF65-F5344CB8AC3E}">
        <p14:creationId xmlns:p14="http://schemas.microsoft.com/office/powerpoint/2010/main" val="3327720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675" y="233363"/>
            <a:ext cx="8039100" cy="927100"/>
          </a:xfrm>
        </p:spPr>
        <p:txBody>
          <a:bodyPr/>
          <a:lstStyle/>
          <a:p>
            <a:r>
              <a:rPr lang="en-US"/>
              <a:t>Click to edit Master title style</a:t>
            </a:r>
          </a:p>
        </p:txBody>
      </p:sp>
      <p:sp>
        <p:nvSpPr>
          <p:cNvPr id="3" name="Text Placeholder 2"/>
          <p:cNvSpPr>
            <a:spLocks noGrp="1"/>
          </p:cNvSpPr>
          <p:nvPr>
            <p:ph type="body" sz="half" idx="1"/>
          </p:nvPr>
        </p:nvSpPr>
        <p:spPr>
          <a:xfrm>
            <a:off x="369889" y="1220788"/>
            <a:ext cx="3857625" cy="4970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379914" y="1220790"/>
            <a:ext cx="3857625"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79914" y="3781427"/>
            <a:ext cx="3857625"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3733800" y="6583363"/>
            <a:ext cx="1905000" cy="227012"/>
          </a:xfrm>
          <a:prstGeom prst="rect">
            <a:avLst/>
          </a:prstGeom>
        </p:spPr>
        <p:txBody>
          <a:bodyPr/>
          <a:lstStyle>
            <a:lvl1pPr>
              <a:defRPr/>
            </a:lvl1pPr>
          </a:lstStyle>
          <a:p>
            <a:endParaRPr lang="en-US"/>
          </a:p>
        </p:txBody>
      </p:sp>
      <p:sp>
        <p:nvSpPr>
          <p:cNvPr id="7" name="Footer Placeholder 6"/>
          <p:cNvSpPr>
            <a:spLocks noGrp="1"/>
          </p:cNvSpPr>
          <p:nvPr>
            <p:ph type="ftr" sz="quarter" idx="11"/>
          </p:nvPr>
        </p:nvSpPr>
        <p:spPr>
          <a:xfrm>
            <a:off x="26988" y="6570663"/>
            <a:ext cx="2895600" cy="239712"/>
          </a:xfrm>
          <a:prstGeom prst="rect">
            <a:avLst/>
          </a:prstGeom>
        </p:spPr>
        <p:txBody>
          <a:bodyPr/>
          <a:lstStyle>
            <a:lvl1pPr>
              <a:defRPr/>
            </a:lvl1pPr>
          </a:lstStyle>
          <a:p>
            <a:r>
              <a:rPr lang="en-US"/>
              <a:t>Copyright SPSS Inc. 2008</a:t>
            </a:r>
          </a:p>
        </p:txBody>
      </p:sp>
      <p:sp>
        <p:nvSpPr>
          <p:cNvPr id="8" name="Slide Number Placeholder 7"/>
          <p:cNvSpPr>
            <a:spLocks noGrp="1"/>
          </p:cNvSpPr>
          <p:nvPr>
            <p:ph type="sldNum" sz="quarter" idx="12"/>
          </p:nvPr>
        </p:nvSpPr>
        <p:spPr>
          <a:xfrm>
            <a:off x="7208838" y="6561140"/>
            <a:ext cx="1905000" cy="249237"/>
          </a:xfrm>
        </p:spPr>
        <p:txBody>
          <a:bodyPr/>
          <a:lstStyle>
            <a:lvl1pPr>
              <a:defRPr/>
            </a:lvl1pPr>
          </a:lstStyle>
          <a:p>
            <a:fld id="{BCAB42FA-4E86-4FEC-9CCF-ECEC1341B102}" type="slidenum">
              <a:rPr lang="en-US"/>
              <a:pPr/>
              <a:t>‹#›</a:t>
            </a:fld>
            <a:endParaRPr lang="en-US"/>
          </a:p>
        </p:txBody>
      </p:sp>
    </p:spTree>
    <p:extLst>
      <p:ext uri="{BB962C8B-B14F-4D97-AF65-F5344CB8AC3E}">
        <p14:creationId xmlns:p14="http://schemas.microsoft.com/office/powerpoint/2010/main" val="36981844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2B1E1-D0BE-9041-9DF4-817A6C1BC98F}" type="datetimeFigureOut">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428811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72B1E1-D0BE-9041-9DF4-817A6C1BC98F}" type="datetimeFigureOut">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13678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72B1E1-D0BE-9041-9DF4-817A6C1BC98F}" type="datetimeFigureOut">
              <a:rPr lang="en-US" smtClean="0"/>
              <a:t>9/21/20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209555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72B1E1-D0BE-9041-9DF4-817A6C1BC98F}" type="datetimeFigureOut">
              <a:rPr lang="en-US" smtClean="0"/>
              <a:t>9/21/20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70484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2B1E1-D0BE-9041-9DF4-817A6C1BC98F}" type="datetimeFigureOut">
              <a:rPr lang="en-US" smtClean="0"/>
              <a:t>9/21/20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4638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2B1E1-D0BE-9041-9DF4-817A6C1BC98F}" type="datetimeFigureOut">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165288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2B1E1-D0BE-9041-9DF4-817A6C1BC98F}" type="datetimeFigureOut">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B5F66-F1CA-364A-8973-03905A316ABF}" type="slidenum">
              <a:rPr lang="en-US" smtClean="0"/>
              <a:t>‹#›</a:t>
            </a:fld>
            <a:endParaRPr lang="en-US"/>
          </a:p>
        </p:txBody>
      </p:sp>
    </p:spTree>
    <p:extLst>
      <p:ext uri="{BB962C8B-B14F-4D97-AF65-F5344CB8AC3E}">
        <p14:creationId xmlns:p14="http://schemas.microsoft.com/office/powerpoint/2010/main" val="355889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2B1E1-D0BE-9041-9DF4-817A6C1BC98F}" type="datetimeFigureOut">
              <a:rPr lang="en-US" smtClean="0"/>
              <a:t>9/21/20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B5F66-F1CA-364A-8973-03905A316ABF}" type="slidenum">
              <a:rPr lang="en-US" smtClean="0"/>
              <a:t>‹#›</a:t>
            </a:fld>
            <a:endParaRPr lang="en-US"/>
          </a:p>
        </p:txBody>
      </p:sp>
    </p:spTree>
    <p:extLst>
      <p:ext uri="{BB962C8B-B14F-4D97-AF65-F5344CB8AC3E}">
        <p14:creationId xmlns:p14="http://schemas.microsoft.com/office/powerpoint/2010/main" val="99203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5867399"/>
            <a:ext cx="2209800" cy="762001"/>
          </a:xfrm>
          <a:prstGeom prst="rect">
            <a:avLst/>
          </a:prstGeom>
        </p:spPr>
        <p:txBody>
          <a:bodyPr vert="horz" lIns="91440" tIns="45720" rIns="91440" bIns="45720" rtlCol="0" anchor="ctr"/>
          <a:lstStyle>
            <a:lvl1pPr algn="r">
              <a:defRPr sz="1600">
                <a:solidFill>
                  <a:schemeClr val="tx1">
                    <a:tint val="75000"/>
                  </a:schemeClr>
                </a:solidFill>
              </a:defRPr>
            </a:lvl1pPr>
          </a:lstStyle>
          <a:p>
            <a:pPr defTabSz="914400" eaLnBrk="0" fontAlgn="base" hangingPunct="0">
              <a:spcBef>
                <a:spcPct val="0"/>
              </a:spcBef>
              <a:spcAft>
                <a:spcPct val="0"/>
              </a:spcAft>
            </a:pPr>
            <a:fld id="{5F67C0D0-681C-40CC-9980-FC45852423DE}" type="slidenum">
              <a:rPr lang="en-US" smtClean="0">
                <a:solidFill>
                  <a:prstClr val="black">
                    <a:tint val="75000"/>
                  </a:prstClr>
                </a:solidFill>
                <a:latin typeface="Times" pitchFamily="18" charset="0"/>
              </a:rPr>
              <a:pPr defTabSz="914400" eaLnBrk="0" fontAlgn="base" hangingPunct="0">
                <a:spcBef>
                  <a:spcPct val="0"/>
                </a:spcBef>
                <a:spcAft>
                  <a:spcPct val="0"/>
                </a:spcAft>
              </a:pPr>
              <a:t>‹#›</a:t>
            </a:fld>
            <a:endParaRPr lang="en-US" dirty="0">
              <a:solidFill>
                <a:prstClr val="black">
                  <a:tint val="75000"/>
                </a:prstClr>
              </a:solidFill>
              <a:latin typeface="Times" pitchFamily="18" charset="0"/>
            </a:endParaRPr>
          </a:p>
        </p:txBody>
      </p:sp>
      <p:sp>
        <p:nvSpPr>
          <p:cNvPr id="9" name="Rectangle 4"/>
          <p:cNvSpPr>
            <a:spLocks noChangeArrowheads="1"/>
          </p:cNvSpPr>
          <p:nvPr/>
        </p:nvSpPr>
        <p:spPr bwMode="auto">
          <a:xfrm>
            <a:off x="228600" y="228600"/>
            <a:ext cx="8686800" cy="6400800"/>
          </a:xfrm>
          <a:prstGeom prst="rect">
            <a:avLst/>
          </a:prstGeom>
          <a:noFill/>
          <a:ln w="38100">
            <a:solidFill>
              <a:srgbClr val="11092A"/>
            </a:solidFill>
            <a:miter lim="800000"/>
            <a:headEnd/>
            <a:tailEnd/>
          </a:ln>
          <a:effectLst/>
        </p:spPr>
        <p:txBody>
          <a:bodyPr wrap="none" anchor="ctr"/>
          <a:lstStyle/>
          <a:p>
            <a:pPr defTabSz="914400" eaLnBrk="0" fontAlgn="base" hangingPunct="0">
              <a:spcBef>
                <a:spcPct val="0"/>
              </a:spcBef>
              <a:spcAft>
                <a:spcPct val="0"/>
              </a:spcAft>
            </a:pPr>
            <a:endParaRPr lang="en-US" sz="2400">
              <a:solidFill>
                <a:prstClr val="black"/>
              </a:solidFill>
              <a:latin typeface="Times" pitchFamily="18" charset="0"/>
            </a:endParaRPr>
          </a:p>
        </p:txBody>
      </p:sp>
    </p:spTree>
    <p:extLst>
      <p:ext uri="{BB962C8B-B14F-4D97-AF65-F5344CB8AC3E}">
        <p14:creationId xmlns:p14="http://schemas.microsoft.com/office/powerpoint/2010/main" val="23298873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5867401"/>
            <a:ext cx="2209800" cy="762001"/>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5F67C0D0-681C-40CC-9980-FC45852423DE}" type="slidenum">
              <a:rPr lang="en-US" smtClean="0">
                <a:solidFill>
                  <a:prstClr val="black">
                    <a:tint val="75000"/>
                  </a:prstClr>
                </a:solidFill>
                <a:latin typeface="Times" pitchFamily="18" charset="0"/>
              </a:rPr>
              <a:pPr eaLnBrk="0" fontAlgn="base" hangingPunct="0">
                <a:spcBef>
                  <a:spcPct val="0"/>
                </a:spcBef>
                <a:spcAft>
                  <a:spcPct val="0"/>
                </a:spcAft>
              </a:pPr>
              <a:t>‹#›</a:t>
            </a:fld>
            <a:endParaRPr lang="en-US" dirty="0">
              <a:solidFill>
                <a:prstClr val="black">
                  <a:tint val="75000"/>
                </a:prstClr>
              </a:solidFill>
              <a:latin typeface="Times" pitchFamily="18" charset="0"/>
            </a:endParaRPr>
          </a:p>
        </p:txBody>
      </p:sp>
      <p:sp>
        <p:nvSpPr>
          <p:cNvPr id="9" name="Rectangle 4"/>
          <p:cNvSpPr>
            <a:spLocks noChangeArrowheads="1"/>
          </p:cNvSpPr>
          <p:nvPr/>
        </p:nvSpPr>
        <p:spPr bwMode="auto">
          <a:xfrm>
            <a:off x="228600" y="228600"/>
            <a:ext cx="8686800" cy="6400800"/>
          </a:xfrm>
          <a:prstGeom prst="rect">
            <a:avLst/>
          </a:prstGeom>
          <a:noFill/>
          <a:ln w="38100">
            <a:solidFill>
              <a:srgbClr val="11092A"/>
            </a:solidFill>
            <a:miter lim="800000"/>
            <a:headEnd/>
            <a:tailEnd/>
          </a:ln>
          <a:effectLst/>
        </p:spPr>
        <p:txBody>
          <a:bodyPr wrap="none" anchor="ctr"/>
          <a:lstStyle/>
          <a:p>
            <a:pPr defTabSz="685800" eaLnBrk="0" fontAlgn="base" hangingPunct="0">
              <a:spcBef>
                <a:spcPct val="0"/>
              </a:spcBef>
              <a:spcAft>
                <a:spcPct val="0"/>
              </a:spcAft>
            </a:pPr>
            <a:endParaRPr lang="en-US" sz="1800">
              <a:solidFill>
                <a:prstClr val="black"/>
              </a:solidFill>
              <a:latin typeface="Times" pitchFamily="18" charset="0"/>
            </a:endParaRPr>
          </a:p>
        </p:txBody>
      </p:sp>
    </p:spTree>
    <p:extLst>
      <p:ext uri="{BB962C8B-B14F-4D97-AF65-F5344CB8AC3E}">
        <p14:creationId xmlns:p14="http://schemas.microsoft.com/office/powerpoint/2010/main" val="176149467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winwire.com/data-visualization/" TargetMode="External"/><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568" y="3059760"/>
            <a:ext cx="184666" cy="461665"/>
          </a:xfrm>
          <a:prstGeom prst="rect">
            <a:avLst/>
          </a:prstGeom>
          <a:noFill/>
        </p:spPr>
        <p:txBody>
          <a:bodyPr wrap="none" rtlCol="0">
            <a:spAutoFit/>
          </a:bodyPr>
          <a:lstStyle/>
          <a:p>
            <a:pPr defTabSz="914400" eaLnBrk="0" fontAlgn="base" hangingPunct="0">
              <a:spcBef>
                <a:spcPct val="0"/>
              </a:spcBef>
              <a:spcAft>
                <a:spcPct val="0"/>
              </a:spcAft>
            </a:pPr>
            <a:endParaRPr lang="en-US" sz="2400" dirty="0">
              <a:solidFill>
                <a:prstClr val="black"/>
              </a:solidFill>
              <a:latin typeface="Times" pitchFamily="18" charset="0"/>
            </a:endParaRPr>
          </a:p>
        </p:txBody>
      </p:sp>
      <p:sp>
        <p:nvSpPr>
          <p:cNvPr id="8" name="TextBox 7"/>
          <p:cNvSpPr txBox="1"/>
          <p:nvPr/>
        </p:nvSpPr>
        <p:spPr>
          <a:xfrm>
            <a:off x="1680625" y="664871"/>
            <a:ext cx="5452402" cy="523220"/>
          </a:xfrm>
          <a:prstGeom prst="rect">
            <a:avLst/>
          </a:prstGeom>
          <a:noFill/>
        </p:spPr>
        <p:txBody>
          <a:bodyPr wrap="square" rtlCol="0">
            <a:spAutoFit/>
          </a:bodyPr>
          <a:lstStyle/>
          <a:p>
            <a:pPr algn="ctr"/>
            <a:r>
              <a:rPr lang="en-US" sz="2800" b="1" dirty="0">
                <a:solidFill>
                  <a:srgbClr val="FFFFFF"/>
                </a:solidFill>
                <a:latin typeface="Helvetica"/>
                <a:cs typeface="Helvetica"/>
              </a:rPr>
              <a:t>CIS 9557 – Business Analytics</a:t>
            </a:r>
          </a:p>
        </p:txBody>
      </p:sp>
      <p:sp>
        <p:nvSpPr>
          <p:cNvPr id="9" name="TextBox 8"/>
          <p:cNvSpPr txBox="1"/>
          <p:nvPr/>
        </p:nvSpPr>
        <p:spPr>
          <a:xfrm>
            <a:off x="4823773" y="3123900"/>
            <a:ext cx="3630658" cy="646331"/>
          </a:xfrm>
          <a:prstGeom prst="rect">
            <a:avLst/>
          </a:prstGeom>
          <a:noFill/>
        </p:spPr>
        <p:txBody>
          <a:bodyPr wrap="square" rtlCol="0">
            <a:spAutoFit/>
          </a:bodyPr>
          <a:lstStyle/>
          <a:p>
            <a:r>
              <a:rPr lang="en-US" b="1" dirty="0">
                <a:solidFill>
                  <a:srgbClr val="FFFFFF"/>
                </a:solidFill>
              </a:rPr>
              <a:t>Week 3</a:t>
            </a:r>
            <a:br>
              <a:rPr lang="en-US" b="1" dirty="0">
                <a:solidFill>
                  <a:srgbClr val="FFFFFF"/>
                </a:solidFill>
              </a:rPr>
            </a:br>
            <a:r>
              <a:rPr lang="en-US" b="1" dirty="0">
                <a:solidFill>
                  <a:srgbClr val="FFFFFF"/>
                </a:solidFill>
              </a:rPr>
              <a:t>Exploratory Data Analysis</a:t>
            </a:r>
          </a:p>
        </p:txBody>
      </p:sp>
      <p:sp>
        <p:nvSpPr>
          <p:cNvPr id="10" name="TextBox 9"/>
          <p:cNvSpPr txBox="1"/>
          <p:nvPr/>
        </p:nvSpPr>
        <p:spPr>
          <a:xfrm>
            <a:off x="365568" y="5361971"/>
            <a:ext cx="3149628" cy="1015663"/>
          </a:xfrm>
          <a:prstGeom prst="rect">
            <a:avLst/>
          </a:prstGeom>
          <a:noFill/>
        </p:spPr>
        <p:txBody>
          <a:bodyPr wrap="square" rtlCol="0">
            <a:spAutoFit/>
          </a:bodyPr>
          <a:lstStyle/>
          <a:p>
            <a:r>
              <a:rPr lang="en-US" sz="2000" b="1" dirty="0"/>
              <a:t>Prof. Arturo Castellanos</a:t>
            </a:r>
          </a:p>
          <a:p>
            <a:r>
              <a:rPr lang="en-US" sz="2000" b="1" dirty="0"/>
              <a:t>CIS Department</a:t>
            </a:r>
            <a:br>
              <a:rPr lang="en-US" sz="2000" b="1" dirty="0"/>
            </a:br>
            <a:r>
              <a:rPr lang="en-US" sz="2000" b="1" dirty="0"/>
              <a:t>Office: VC11-B242</a:t>
            </a:r>
          </a:p>
        </p:txBody>
      </p:sp>
    </p:spTree>
    <p:extLst>
      <p:ext uri="{BB962C8B-B14F-4D97-AF65-F5344CB8AC3E}">
        <p14:creationId xmlns:p14="http://schemas.microsoft.com/office/powerpoint/2010/main" val="317752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7C0D0-681C-40CC-9980-FC45852423DE}" type="slidenum">
              <a:rPr lang="en-US" smtClean="0">
                <a:solidFill>
                  <a:prstClr val="white"/>
                </a:solidFill>
                <a:latin typeface="Calibri"/>
              </a:rPr>
              <a:pPr/>
              <a:t>10</a:t>
            </a:fld>
            <a:endParaRPr lang="en-US" dirty="0">
              <a:solidFill>
                <a:prstClr val="white"/>
              </a:solidFill>
              <a:latin typeface="Calibri"/>
            </a:endParaRPr>
          </a:p>
        </p:txBody>
      </p:sp>
      <p:pic>
        <p:nvPicPr>
          <p:cNvPr id="2050" name="Picture 2" descr="http://www.winwire.com/wp-content/uploads/2017/08/data_visualization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48" y="926487"/>
            <a:ext cx="7078422" cy="46936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69963" y="5620089"/>
            <a:ext cx="1889351" cy="184666"/>
          </a:xfrm>
          <a:prstGeom prst="rect">
            <a:avLst/>
          </a:prstGeom>
          <a:noFill/>
        </p:spPr>
        <p:txBody>
          <a:bodyPr wrap="square" rtlCol="0">
            <a:spAutoFit/>
          </a:bodyPr>
          <a:lstStyle/>
          <a:p>
            <a:r>
              <a:rPr lang="en-US" sz="600" dirty="0"/>
              <a:t>Source: </a:t>
            </a:r>
            <a:r>
              <a:rPr lang="en-US" sz="600" dirty="0">
                <a:hlinkClick r:id="rId3"/>
              </a:rPr>
              <a:t>http://www.winwire.com/data-visualization/</a:t>
            </a:r>
            <a:endParaRPr lang="en-US" sz="600" dirty="0"/>
          </a:p>
        </p:txBody>
      </p:sp>
      <p:sp>
        <p:nvSpPr>
          <p:cNvPr id="2" name="TextBox 1"/>
          <p:cNvSpPr txBox="1"/>
          <p:nvPr/>
        </p:nvSpPr>
        <p:spPr>
          <a:xfrm>
            <a:off x="2044707" y="285135"/>
            <a:ext cx="5152103" cy="369332"/>
          </a:xfrm>
          <a:prstGeom prst="rect">
            <a:avLst/>
          </a:prstGeom>
          <a:noFill/>
        </p:spPr>
        <p:txBody>
          <a:bodyPr wrap="square" rtlCol="0">
            <a:spAutoFit/>
          </a:bodyPr>
          <a:lstStyle/>
          <a:p>
            <a:r>
              <a:rPr lang="en-US" b="1" dirty="0"/>
              <a:t>1. Presentation (answering business questions)</a:t>
            </a:r>
          </a:p>
        </p:txBody>
      </p:sp>
    </p:spTree>
    <p:extLst>
      <p:ext uri="{BB962C8B-B14F-4D97-AF65-F5344CB8AC3E}">
        <p14:creationId xmlns:p14="http://schemas.microsoft.com/office/powerpoint/2010/main" val="33927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7C0D0-681C-40CC-9980-FC45852423DE}" type="slidenum">
              <a:rPr lang="en-US" smtClean="0">
                <a:solidFill>
                  <a:prstClr val="white"/>
                </a:solidFill>
                <a:latin typeface="Calibri"/>
              </a:rPr>
              <a:pPr/>
              <a:t>11</a:t>
            </a:fld>
            <a:endParaRPr lang="en-US" dirty="0">
              <a:solidFill>
                <a:prstClr val="white"/>
              </a:solidFill>
              <a:latin typeface="Calibri"/>
            </a:endParaRPr>
          </a:p>
        </p:txBody>
      </p:sp>
      <p:sp>
        <p:nvSpPr>
          <p:cNvPr id="5" name="TextBox 4"/>
          <p:cNvSpPr txBox="1"/>
          <p:nvPr/>
        </p:nvSpPr>
        <p:spPr>
          <a:xfrm>
            <a:off x="1832431" y="412514"/>
            <a:ext cx="5402643" cy="400110"/>
          </a:xfrm>
          <a:prstGeom prst="rect">
            <a:avLst/>
          </a:prstGeom>
          <a:noFill/>
        </p:spPr>
        <p:txBody>
          <a:bodyPr wrap="square" rtlCol="0">
            <a:spAutoFit/>
          </a:bodyPr>
          <a:lstStyle/>
          <a:p>
            <a:pPr algn="ctr"/>
            <a:r>
              <a:rPr lang="en-US" sz="2000" b="1" dirty="0">
                <a:solidFill>
                  <a:schemeClr val="tx1">
                    <a:lumMod val="75000"/>
                    <a:lumOff val="25000"/>
                  </a:schemeClr>
                </a:solidFill>
                <a:latin typeface="Times New Roman"/>
                <a:cs typeface="Times New Roman"/>
              </a:rPr>
              <a:t>Why </a:t>
            </a:r>
            <a:r>
              <a:rPr lang="en-US" sz="2000" b="1" dirty="0" err="1">
                <a:solidFill>
                  <a:schemeClr val="tx1">
                    <a:lumMod val="75000"/>
                    <a:lumOff val="25000"/>
                  </a:schemeClr>
                </a:solidFill>
                <a:latin typeface="Times New Roman"/>
                <a:cs typeface="Times New Roman"/>
              </a:rPr>
              <a:t>Viz</a:t>
            </a:r>
            <a:r>
              <a:rPr lang="en-US" sz="2000" b="1" dirty="0">
                <a:solidFill>
                  <a:schemeClr val="tx1">
                    <a:lumMod val="75000"/>
                    <a:lumOff val="25000"/>
                  </a:schemeClr>
                </a:solidFill>
                <a:latin typeface="Times New Roman"/>
                <a:cs typeface="Times New Roman"/>
              </a:rPr>
              <a:t>? 2. </a:t>
            </a:r>
            <a:r>
              <a:rPr lang="en-US" sz="2000" b="1" dirty="0" err="1">
                <a:solidFill>
                  <a:schemeClr val="tx1">
                    <a:lumMod val="75000"/>
                    <a:lumOff val="25000"/>
                  </a:schemeClr>
                </a:solidFill>
                <a:latin typeface="Times New Roman"/>
                <a:cs typeface="Times New Roman"/>
              </a:rPr>
              <a:t>Anscombe’s</a:t>
            </a:r>
            <a:r>
              <a:rPr lang="en-US" sz="2000" b="1" dirty="0">
                <a:solidFill>
                  <a:schemeClr val="tx1">
                    <a:lumMod val="75000"/>
                    <a:lumOff val="25000"/>
                  </a:schemeClr>
                </a:solidFill>
                <a:latin typeface="Times New Roman"/>
                <a:cs typeface="Times New Roman"/>
              </a:rPr>
              <a:t> Quartet (Outliers)</a:t>
            </a:r>
          </a:p>
        </p:txBody>
      </p:sp>
      <p:pic>
        <p:nvPicPr>
          <p:cNvPr id="6" name="Picture 5"/>
          <p:cNvPicPr>
            <a:picLocks noChangeAspect="1"/>
          </p:cNvPicPr>
          <p:nvPr/>
        </p:nvPicPr>
        <p:blipFill>
          <a:blip r:embed="rId2"/>
          <a:stretch>
            <a:fillRect/>
          </a:stretch>
        </p:blipFill>
        <p:spPr>
          <a:xfrm>
            <a:off x="1091325" y="1063206"/>
            <a:ext cx="6528675" cy="4443325"/>
          </a:xfrm>
          <a:prstGeom prst="rect">
            <a:avLst/>
          </a:prstGeom>
        </p:spPr>
      </p:pic>
      <p:sp>
        <p:nvSpPr>
          <p:cNvPr id="7" name="Oval 6"/>
          <p:cNvSpPr/>
          <p:nvPr/>
        </p:nvSpPr>
        <p:spPr>
          <a:xfrm>
            <a:off x="7155543" y="3292126"/>
            <a:ext cx="261257" cy="3001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7" idx="5"/>
          </p:cNvCxnSpPr>
          <p:nvPr/>
        </p:nvCxnSpPr>
        <p:spPr>
          <a:xfrm flipH="1" flipV="1">
            <a:off x="7378540" y="3548329"/>
            <a:ext cx="241460" cy="27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47429" y="3889829"/>
            <a:ext cx="689428" cy="307777"/>
          </a:xfrm>
          <a:prstGeom prst="rect">
            <a:avLst/>
          </a:prstGeom>
          <a:noFill/>
        </p:spPr>
        <p:txBody>
          <a:bodyPr wrap="square" rtlCol="0">
            <a:spAutoFit/>
          </a:bodyPr>
          <a:lstStyle/>
          <a:p>
            <a:r>
              <a:rPr lang="en-US" sz="1400" dirty="0">
                <a:solidFill>
                  <a:schemeClr val="accent1"/>
                </a:solidFill>
              </a:rPr>
              <a:t>outlier</a:t>
            </a:r>
          </a:p>
        </p:txBody>
      </p:sp>
      <p:sp>
        <p:nvSpPr>
          <p:cNvPr id="12" name="Oval 11"/>
          <p:cNvSpPr/>
          <p:nvPr/>
        </p:nvSpPr>
        <p:spPr>
          <a:xfrm>
            <a:off x="6237514" y="1080698"/>
            <a:ext cx="261257" cy="3001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2" idx="5"/>
          </p:cNvCxnSpPr>
          <p:nvPr/>
        </p:nvCxnSpPr>
        <p:spPr>
          <a:xfrm flipH="1" flipV="1">
            <a:off x="6460511" y="1336901"/>
            <a:ext cx="241460" cy="27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29400" y="1678401"/>
            <a:ext cx="689428" cy="307777"/>
          </a:xfrm>
          <a:prstGeom prst="rect">
            <a:avLst/>
          </a:prstGeom>
          <a:noFill/>
        </p:spPr>
        <p:txBody>
          <a:bodyPr wrap="square" rtlCol="0">
            <a:spAutoFit/>
          </a:bodyPr>
          <a:lstStyle/>
          <a:p>
            <a:r>
              <a:rPr lang="en-US" sz="1400" dirty="0">
                <a:solidFill>
                  <a:schemeClr val="accent1"/>
                </a:solidFill>
              </a:rPr>
              <a:t>outlier</a:t>
            </a:r>
          </a:p>
        </p:txBody>
      </p:sp>
      <p:sp>
        <p:nvSpPr>
          <p:cNvPr id="16" name="Rectangle 15"/>
          <p:cNvSpPr/>
          <p:nvPr/>
        </p:nvSpPr>
        <p:spPr>
          <a:xfrm>
            <a:off x="769257" y="4988244"/>
            <a:ext cx="8095343" cy="830997"/>
          </a:xfrm>
          <a:prstGeom prst="rect">
            <a:avLst/>
          </a:prstGeom>
        </p:spPr>
        <p:txBody>
          <a:bodyPr wrap="square">
            <a:spAutoFit/>
          </a:bodyPr>
          <a:lstStyle/>
          <a:p>
            <a:r>
              <a:rPr lang="en-US" sz="1600" dirty="0" err="1"/>
              <a:t>Anscombe’s</a:t>
            </a:r>
            <a:r>
              <a:rPr lang="en-US" sz="1600" dirty="0"/>
              <a:t> quartet comprises four datasets that have nearly identical simple statistical properties, yet appear very different when graphed. This demonstrates the importance of graphing data before analyzing it and the effect of outliers on statistical properties.</a:t>
            </a:r>
          </a:p>
        </p:txBody>
      </p:sp>
      <p:sp>
        <p:nvSpPr>
          <p:cNvPr id="17" name="TextBox 16"/>
          <p:cNvSpPr txBox="1"/>
          <p:nvPr/>
        </p:nvSpPr>
        <p:spPr>
          <a:xfrm>
            <a:off x="2293257" y="4325443"/>
            <a:ext cx="1422400" cy="338554"/>
          </a:xfrm>
          <a:prstGeom prst="rect">
            <a:avLst/>
          </a:prstGeom>
          <a:noFill/>
        </p:spPr>
        <p:txBody>
          <a:bodyPr wrap="square" rtlCol="0">
            <a:spAutoFit/>
          </a:bodyPr>
          <a:lstStyle/>
          <a:p>
            <a:r>
              <a:rPr lang="en-US" sz="800" dirty="0"/>
              <a:t>Non-linear relationship yet high correlation coefficient </a:t>
            </a:r>
          </a:p>
        </p:txBody>
      </p:sp>
      <p:pic>
        <p:nvPicPr>
          <p:cNvPr id="18" name="Picture 17"/>
          <p:cNvPicPr>
            <a:picLocks noChangeAspect="1"/>
          </p:cNvPicPr>
          <p:nvPr/>
        </p:nvPicPr>
        <p:blipFill>
          <a:blip r:embed="rId3"/>
          <a:stretch>
            <a:fillRect/>
          </a:stretch>
        </p:blipFill>
        <p:spPr>
          <a:xfrm>
            <a:off x="614214" y="944893"/>
            <a:ext cx="7839075" cy="4078406"/>
          </a:xfrm>
          <a:prstGeom prst="rect">
            <a:avLst/>
          </a:prstGeom>
        </p:spPr>
      </p:pic>
    </p:spTree>
    <p:extLst>
      <p:ext uri="{BB962C8B-B14F-4D97-AF65-F5344CB8AC3E}">
        <p14:creationId xmlns:p14="http://schemas.microsoft.com/office/powerpoint/2010/main" val="163913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7C0D0-681C-40CC-9980-FC45852423DE}" type="slidenum">
              <a:rPr lang="en-US" smtClean="0">
                <a:solidFill>
                  <a:prstClr val="white"/>
                </a:solidFill>
                <a:latin typeface="Calibri"/>
              </a:rPr>
              <a:pPr/>
              <a:t>12</a:t>
            </a:fld>
            <a:endParaRPr lang="en-US" dirty="0">
              <a:solidFill>
                <a:prstClr val="white"/>
              </a:solidFill>
              <a:latin typeface="Calibri"/>
            </a:endParaRPr>
          </a:p>
        </p:txBody>
      </p:sp>
      <p:pic>
        <p:nvPicPr>
          <p:cNvPr id="1026" name="Picture 2" descr="Image result for anscombe quart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641732"/>
            <a:ext cx="6102350" cy="463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46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2584175" y="274650"/>
            <a:ext cx="61026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Python Libraries</a:t>
            </a:r>
            <a:endParaRPr/>
          </a:p>
        </p:txBody>
      </p:sp>
      <p:sp>
        <p:nvSpPr>
          <p:cNvPr id="137" name="Google Shape;137;p17"/>
          <p:cNvSpPr txBox="1">
            <a:spLocks noGrp="1"/>
          </p:cNvSpPr>
          <p:nvPr>
            <p:ph type="body" idx="1"/>
          </p:nvPr>
        </p:nvSpPr>
        <p:spPr>
          <a:xfrm>
            <a:off x="765325" y="2209800"/>
            <a:ext cx="8050800" cy="4186800"/>
          </a:xfrm>
          <a:prstGeom prst="rect">
            <a:avLst/>
          </a:prstGeom>
          <a:noFill/>
          <a:ln>
            <a:noFill/>
          </a:ln>
        </p:spPr>
        <p:txBody>
          <a:bodyPr spcFirstLastPara="1" wrap="square" lIns="91425" tIns="45700" rIns="91425" bIns="45700" anchor="t" anchorCtr="0">
            <a:noAutofit/>
          </a:bodyPr>
          <a:lstStyle/>
          <a:p>
            <a:pPr marL="547687" lvl="0" indent="-228600" algn="l" rtl="0">
              <a:lnSpc>
                <a:spcPct val="115000"/>
              </a:lnSpc>
              <a:spcBef>
                <a:spcPts val="375"/>
              </a:spcBef>
              <a:spcAft>
                <a:spcPts val="0"/>
              </a:spcAft>
              <a:buSzPts val="1100"/>
              <a:buFont typeface="Arial"/>
              <a:buNone/>
            </a:pPr>
            <a:r>
              <a:rPr lang="en-US" sz="2600">
                <a:latin typeface="Courier New"/>
                <a:ea typeface="Courier New"/>
                <a:cs typeface="Courier New"/>
                <a:sym typeface="Courier New"/>
              </a:rPr>
              <a:t>matplotlib </a:t>
            </a:r>
            <a:r>
              <a:rPr lang="en-US" sz="2600">
                <a:latin typeface="Libre Franklin"/>
                <a:ea typeface="Libre Franklin"/>
                <a:cs typeface="Libre Franklin"/>
                <a:sym typeface="Libre Franklin"/>
              </a:rPr>
              <a:t>- oldest and most flexible</a:t>
            </a:r>
            <a:endParaRPr>
              <a:latin typeface="Libre Franklin"/>
              <a:ea typeface="Libre Franklin"/>
              <a:cs typeface="Libre Franklin"/>
              <a:sym typeface="Libre Franklin"/>
            </a:endParaRPr>
          </a:p>
          <a:p>
            <a:pPr marL="547687" lvl="0" indent="-228600" algn="l" rtl="0">
              <a:lnSpc>
                <a:spcPct val="115000"/>
              </a:lnSpc>
              <a:spcBef>
                <a:spcPts val="375"/>
              </a:spcBef>
              <a:spcAft>
                <a:spcPts val="0"/>
              </a:spcAft>
              <a:buClr>
                <a:schemeClr val="dk1"/>
              </a:buClr>
              <a:buSzPts val="1100"/>
              <a:buFont typeface="Arial"/>
              <a:buNone/>
            </a:pPr>
            <a:endParaRPr>
              <a:latin typeface="Libre Franklin"/>
              <a:ea typeface="Libre Franklin"/>
              <a:cs typeface="Libre Franklin"/>
              <a:sym typeface="Libre Franklin"/>
            </a:endParaRPr>
          </a:p>
          <a:p>
            <a:pPr marL="547687" lvl="0" indent="-228600" algn="l" rtl="0">
              <a:lnSpc>
                <a:spcPct val="115000"/>
              </a:lnSpc>
              <a:spcBef>
                <a:spcPts val="375"/>
              </a:spcBef>
              <a:spcAft>
                <a:spcPts val="0"/>
              </a:spcAft>
              <a:buSzPts val="1100"/>
              <a:buFont typeface="Arial"/>
              <a:buNone/>
            </a:pPr>
            <a:r>
              <a:rPr lang="en-US">
                <a:latin typeface="Courier New"/>
                <a:ea typeface="Courier New"/>
                <a:cs typeface="Courier New"/>
                <a:sym typeface="Courier New"/>
              </a:rPr>
              <a:t>s</a:t>
            </a:r>
            <a:r>
              <a:rPr lang="en-US" sz="2600">
                <a:latin typeface="Courier New"/>
                <a:ea typeface="Courier New"/>
                <a:cs typeface="Courier New"/>
                <a:sym typeface="Courier New"/>
              </a:rPr>
              <a:t>eaborn</a:t>
            </a:r>
            <a:r>
              <a:rPr lang="en-US" sz="2600">
                <a:latin typeface="Libre Franklin"/>
                <a:ea typeface="Libre Franklin"/>
                <a:cs typeface="Libre Franklin"/>
                <a:sym typeface="Libre Franklin"/>
              </a:rPr>
              <a:t>, </a:t>
            </a:r>
            <a:r>
              <a:rPr lang="en-US" sz="2600">
                <a:latin typeface="Courier New"/>
                <a:ea typeface="Courier New"/>
                <a:cs typeface="Courier New"/>
                <a:sym typeface="Courier New"/>
              </a:rPr>
              <a:t>pandas</a:t>
            </a:r>
            <a:r>
              <a:rPr lang="en-US">
                <a:latin typeface="Libre Franklin"/>
                <a:ea typeface="Libre Franklin"/>
                <a:cs typeface="Libre Franklin"/>
                <a:sym typeface="Libre Franklin"/>
              </a:rPr>
              <a:t> - </a:t>
            </a:r>
            <a:r>
              <a:rPr lang="en-US" sz="2600">
                <a:latin typeface="Libre Franklin"/>
                <a:ea typeface="Libre Franklin"/>
                <a:cs typeface="Libre Franklin"/>
                <a:sym typeface="Libre Franklin"/>
              </a:rPr>
              <a:t> wrappers around </a:t>
            </a:r>
            <a:r>
              <a:rPr lang="en-US" sz="2600">
                <a:latin typeface="Courier New"/>
                <a:ea typeface="Courier New"/>
                <a:cs typeface="Courier New"/>
                <a:sym typeface="Courier New"/>
              </a:rPr>
              <a:t>matplotlib</a:t>
            </a:r>
            <a:r>
              <a:rPr lang="en-US">
                <a:latin typeface="Libre Franklin"/>
                <a:ea typeface="Libre Franklin"/>
                <a:cs typeface="Libre Franklin"/>
                <a:sym typeface="Libre Franklin"/>
              </a:rPr>
              <a:t>; help</a:t>
            </a:r>
            <a:r>
              <a:rPr lang="en-US" sz="2600">
                <a:latin typeface="Libre Franklin"/>
                <a:ea typeface="Libre Franklin"/>
                <a:cs typeface="Libre Franklin"/>
                <a:sym typeface="Libre Franklin"/>
              </a:rPr>
              <a:t> create plots quickly</a:t>
            </a:r>
            <a:r>
              <a:rPr lang="en-US">
                <a:latin typeface="Libre Franklin"/>
                <a:ea typeface="Libre Franklin"/>
                <a:cs typeface="Libre Franklin"/>
                <a:sym typeface="Libre Franklin"/>
              </a:rPr>
              <a:t>, but knowledge of </a:t>
            </a:r>
            <a:r>
              <a:rPr lang="en-US">
                <a:latin typeface="Courier New"/>
                <a:ea typeface="Courier New"/>
                <a:cs typeface="Courier New"/>
                <a:sym typeface="Courier New"/>
              </a:rPr>
              <a:t>matplotlib </a:t>
            </a:r>
            <a:r>
              <a:rPr lang="en-US">
                <a:latin typeface="Libre Franklin"/>
                <a:ea typeface="Libre Franklin"/>
                <a:cs typeface="Libre Franklin"/>
                <a:sym typeface="Libre Franklin"/>
              </a:rPr>
              <a:t>allows better control over final plot</a:t>
            </a:r>
            <a:endParaRPr sz="2600">
              <a:latin typeface="Libre Franklin"/>
              <a:ea typeface="Libre Franklin"/>
              <a:cs typeface="Libre Franklin"/>
              <a:sym typeface="Libre Franklin"/>
            </a:endParaRPr>
          </a:p>
          <a:p>
            <a:pPr marL="547687" lvl="0" indent="-228600" algn="l" rtl="0">
              <a:lnSpc>
                <a:spcPct val="115000"/>
              </a:lnSpc>
              <a:spcBef>
                <a:spcPts val="375"/>
              </a:spcBef>
              <a:spcAft>
                <a:spcPts val="0"/>
              </a:spcAft>
              <a:buSzPts val="1100"/>
              <a:buFont typeface="Arial"/>
              <a:buNone/>
            </a:pPr>
            <a:endParaRPr>
              <a:latin typeface="Libre Franklin"/>
              <a:ea typeface="Libre Franklin"/>
              <a:cs typeface="Libre Franklin"/>
              <a:sym typeface="Libre Franklin"/>
            </a:endParaRPr>
          </a:p>
          <a:p>
            <a:pPr marL="547687" lvl="0" indent="-228600" algn="l" rtl="0">
              <a:lnSpc>
                <a:spcPct val="115000"/>
              </a:lnSpc>
              <a:spcBef>
                <a:spcPts val="375"/>
              </a:spcBef>
              <a:spcAft>
                <a:spcPts val="0"/>
              </a:spcAft>
              <a:buClr>
                <a:schemeClr val="dk1"/>
              </a:buClr>
              <a:buSzPts val="1100"/>
              <a:buFont typeface="Arial"/>
              <a:buNone/>
            </a:pPr>
            <a:endParaRPr>
              <a:latin typeface="Libre Franklin"/>
              <a:ea typeface="Libre Franklin"/>
              <a:cs typeface="Libre Franklin"/>
              <a:sym typeface="Libre Franklin"/>
            </a:endParaRPr>
          </a:p>
          <a:p>
            <a:pPr marL="547687" lvl="1" indent="-228600" algn="l" rtl="0">
              <a:lnSpc>
                <a:spcPct val="115000"/>
              </a:lnSpc>
              <a:spcBef>
                <a:spcPts val="375"/>
              </a:spcBef>
              <a:spcAft>
                <a:spcPts val="0"/>
              </a:spcAft>
              <a:buSzPts val="2040"/>
              <a:buFont typeface="Arial"/>
              <a:buNone/>
            </a:pPr>
            <a:endParaRPr sz="2600">
              <a:latin typeface="Libre Franklin"/>
              <a:ea typeface="Libre Franklin"/>
              <a:cs typeface="Libre Franklin"/>
              <a:sym typeface="Libre Franklin"/>
            </a:endParaRPr>
          </a:p>
          <a:p>
            <a:pPr marL="273050" lvl="0" indent="-273050" algn="l" rtl="0">
              <a:spcBef>
                <a:spcPts val="575"/>
              </a:spcBef>
              <a:spcAft>
                <a:spcPts val="0"/>
              </a:spcAft>
              <a:buSzPts val="2210"/>
              <a:buFont typeface="Arial"/>
              <a:buNone/>
            </a:pPr>
            <a:endParaRPr>
              <a:latin typeface="Libre Franklin"/>
              <a:ea typeface="Libre Franklin"/>
              <a:cs typeface="Libre Franklin"/>
              <a:sym typeface="Libre Franklin"/>
            </a:endParaRPr>
          </a:p>
          <a:p>
            <a:pPr marL="0" lvl="0" indent="0" algn="l" rtl="0">
              <a:spcBef>
                <a:spcPts val="575"/>
              </a:spcBef>
              <a:spcAft>
                <a:spcPts val="0"/>
              </a:spcAft>
              <a:buSzPts val="2210"/>
              <a:buFont typeface="Arial"/>
              <a:buNone/>
            </a:pPr>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33360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Plots for Data Exploration</a:t>
            </a:r>
            <a:endParaRPr/>
          </a:p>
        </p:txBody>
      </p:sp>
      <p:sp>
        <p:nvSpPr>
          <p:cNvPr id="115" name="Google Shape;115;p14"/>
          <p:cNvSpPr txBox="1">
            <a:spLocks noGrp="1"/>
          </p:cNvSpPr>
          <p:nvPr>
            <p:ph type="body" idx="1"/>
          </p:nvPr>
        </p:nvSpPr>
        <p:spPr>
          <a:xfrm>
            <a:off x="1219200" y="2209800"/>
            <a:ext cx="2971800" cy="2286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Arial"/>
              <a:buNone/>
            </a:pPr>
            <a:r>
              <a:rPr lang="en-US">
                <a:latin typeface="Libre Franklin"/>
                <a:ea typeface="Libre Franklin"/>
                <a:cs typeface="Libre Franklin"/>
                <a:sym typeface="Libre Franklin"/>
              </a:rPr>
              <a:t>Basic Plots</a:t>
            </a:r>
            <a:endParaRPr/>
          </a:p>
          <a:p>
            <a:pPr marL="547688" lvl="1" indent="-228599" algn="l" rtl="0">
              <a:spcBef>
                <a:spcPts val="375"/>
              </a:spcBef>
              <a:spcAft>
                <a:spcPts val="0"/>
              </a:spcAft>
              <a:buSzPts val="2040"/>
              <a:buFont typeface="Arial"/>
              <a:buNone/>
            </a:pPr>
            <a:r>
              <a:rPr lang="en-US">
                <a:latin typeface="Libre Franklin"/>
                <a:ea typeface="Libre Franklin"/>
                <a:cs typeface="Libre Franklin"/>
                <a:sym typeface="Libre Franklin"/>
              </a:rPr>
              <a:t>Line Graphs</a:t>
            </a:r>
            <a:endParaRPr/>
          </a:p>
          <a:p>
            <a:pPr marL="547688" lvl="1" indent="-228599" algn="l" rtl="0">
              <a:spcBef>
                <a:spcPts val="375"/>
              </a:spcBef>
              <a:spcAft>
                <a:spcPts val="0"/>
              </a:spcAft>
              <a:buSzPts val="2040"/>
              <a:buFont typeface="Arial"/>
              <a:buNone/>
            </a:pPr>
            <a:r>
              <a:rPr lang="en-US">
                <a:latin typeface="Libre Franklin"/>
                <a:ea typeface="Libre Franklin"/>
                <a:cs typeface="Libre Franklin"/>
                <a:sym typeface="Libre Franklin"/>
              </a:rPr>
              <a:t>Bar Charts</a:t>
            </a:r>
            <a:endParaRPr/>
          </a:p>
          <a:p>
            <a:pPr marL="547688" lvl="1" indent="-228599" algn="l" rtl="0">
              <a:spcBef>
                <a:spcPts val="375"/>
              </a:spcBef>
              <a:spcAft>
                <a:spcPts val="0"/>
              </a:spcAft>
              <a:buSzPts val="2040"/>
              <a:buFont typeface="Arial"/>
              <a:buNone/>
            </a:pPr>
            <a:r>
              <a:rPr lang="en-US">
                <a:latin typeface="Libre Franklin"/>
                <a:ea typeface="Libre Franklin"/>
                <a:cs typeface="Libre Franklin"/>
                <a:sym typeface="Libre Franklin"/>
              </a:rPr>
              <a:t>Scatterplots</a:t>
            </a:r>
            <a:endParaRPr/>
          </a:p>
          <a:p>
            <a:pPr marL="273050" lvl="0" indent="-273050" algn="l" rtl="0">
              <a:spcBef>
                <a:spcPts val="575"/>
              </a:spcBef>
              <a:spcAft>
                <a:spcPts val="0"/>
              </a:spcAft>
              <a:buSzPts val="2210"/>
              <a:buFont typeface="Arial"/>
              <a:buNone/>
            </a:pPr>
            <a:endParaRPr>
              <a:latin typeface="Libre Franklin"/>
              <a:ea typeface="Libre Franklin"/>
              <a:cs typeface="Libre Franklin"/>
              <a:sym typeface="Libre Franklin"/>
            </a:endParaRPr>
          </a:p>
        </p:txBody>
      </p:sp>
      <p:sp>
        <p:nvSpPr>
          <p:cNvPr id="116" name="Google Shape;116;p14"/>
          <p:cNvSpPr txBox="1">
            <a:spLocks noGrp="1"/>
          </p:cNvSpPr>
          <p:nvPr>
            <p:ph type="body" idx="2"/>
          </p:nvPr>
        </p:nvSpPr>
        <p:spPr>
          <a:xfrm>
            <a:off x="4648200" y="2209800"/>
            <a:ext cx="4038600" cy="24384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Arial"/>
              <a:buNone/>
            </a:pPr>
            <a:r>
              <a:rPr lang="en-US">
                <a:latin typeface="Libre Franklin"/>
                <a:ea typeface="Libre Franklin"/>
                <a:cs typeface="Libre Franklin"/>
                <a:sym typeface="Libre Franklin"/>
              </a:rPr>
              <a:t>Distribution Plots</a:t>
            </a:r>
            <a:endParaRPr/>
          </a:p>
          <a:p>
            <a:pPr marL="547688" lvl="1" indent="-228599" algn="l" rtl="0">
              <a:spcBef>
                <a:spcPts val="375"/>
              </a:spcBef>
              <a:spcAft>
                <a:spcPts val="0"/>
              </a:spcAft>
              <a:buSzPts val="2040"/>
              <a:buFont typeface="Arial"/>
              <a:buNone/>
            </a:pPr>
            <a:r>
              <a:rPr lang="en-US">
                <a:latin typeface="Libre Franklin"/>
                <a:ea typeface="Libre Franklin"/>
                <a:cs typeface="Libre Franklin"/>
                <a:sym typeface="Libre Franklin"/>
              </a:rPr>
              <a:t>Boxplots</a:t>
            </a:r>
            <a:endParaRPr/>
          </a:p>
          <a:p>
            <a:pPr marL="547688" lvl="1" indent="-228599" algn="l" rtl="0">
              <a:spcBef>
                <a:spcPts val="375"/>
              </a:spcBef>
              <a:spcAft>
                <a:spcPts val="0"/>
              </a:spcAft>
              <a:buSzPts val="2040"/>
              <a:buFont typeface="Arial"/>
              <a:buNone/>
            </a:pPr>
            <a:r>
              <a:rPr lang="en-US">
                <a:latin typeface="Libre Franklin"/>
                <a:ea typeface="Libre Franklin"/>
                <a:cs typeface="Libre Franklin"/>
                <a:sym typeface="Libre Franklin"/>
              </a:rPr>
              <a:t>Histograms</a:t>
            </a:r>
            <a:endParaRPr/>
          </a:p>
        </p:txBody>
      </p:sp>
    </p:spTree>
    <p:extLst>
      <p:ext uri="{BB962C8B-B14F-4D97-AF65-F5344CB8AC3E}">
        <p14:creationId xmlns:p14="http://schemas.microsoft.com/office/powerpoint/2010/main" val="119542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457200" y="481360"/>
            <a:ext cx="8349000" cy="13851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dirty="0"/>
              <a:t>Bar Chart for Categorical Variable</a:t>
            </a:r>
            <a:br>
              <a:rPr lang="en-US" dirty="0"/>
            </a:br>
            <a:r>
              <a:rPr lang="en-US" sz="2000" dirty="0"/>
              <a:t>Average median neighborhood value for neighborhoods that do and do not border the Charles River</a:t>
            </a:r>
            <a:endParaRPr sz="2000" dirty="0"/>
          </a:p>
        </p:txBody>
      </p:sp>
      <p:pic>
        <p:nvPicPr>
          <p:cNvPr id="150" name="Google Shape;150;p19"/>
          <p:cNvPicPr preferRelativeResize="0"/>
          <p:nvPr/>
        </p:nvPicPr>
        <p:blipFill rotWithShape="1">
          <a:blip r:embed="rId3">
            <a:alphaModFix/>
          </a:blip>
          <a:srcRect/>
          <a:stretch/>
        </p:blipFill>
        <p:spPr>
          <a:xfrm>
            <a:off x="2462981" y="2131141"/>
            <a:ext cx="3905250" cy="3238500"/>
          </a:xfrm>
          <a:prstGeom prst="rect">
            <a:avLst/>
          </a:prstGeom>
          <a:noFill/>
          <a:ln>
            <a:noFill/>
          </a:ln>
        </p:spPr>
      </p:pic>
    </p:spTree>
    <p:extLst>
      <p:ext uri="{BB962C8B-B14F-4D97-AF65-F5344CB8AC3E}">
        <p14:creationId xmlns:p14="http://schemas.microsoft.com/office/powerpoint/2010/main" val="215230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834875" y="274650"/>
            <a:ext cx="78516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dirty="0"/>
              <a:t>Alternative Codes for Bar Chart</a:t>
            </a:r>
            <a:endParaRPr dirty="0"/>
          </a:p>
          <a:p>
            <a:pPr marL="0" lvl="0" indent="0" algn="ctr" rtl="0">
              <a:spcBef>
                <a:spcPts val="0"/>
              </a:spcBef>
              <a:spcAft>
                <a:spcPts val="0"/>
              </a:spcAft>
              <a:buClr>
                <a:schemeClr val="dk1"/>
              </a:buClr>
              <a:buSzPts val="1100"/>
              <a:buFont typeface="Arial"/>
              <a:buNone/>
            </a:pPr>
            <a:r>
              <a:rPr lang="en-US" sz="1800" dirty="0">
                <a:solidFill>
                  <a:schemeClr val="dk1"/>
                </a:solidFill>
                <a:highlight>
                  <a:srgbClr val="F4F5FB"/>
                </a:highlight>
              </a:rPr>
              <a:t>CHAS vs. mean MEDV</a:t>
            </a:r>
            <a:endParaRPr dirty="0"/>
          </a:p>
        </p:txBody>
      </p:sp>
      <p:sp>
        <p:nvSpPr>
          <p:cNvPr id="157" name="Google Shape;157;p20"/>
          <p:cNvSpPr txBox="1">
            <a:spLocks noGrp="1"/>
          </p:cNvSpPr>
          <p:nvPr>
            <p:ph type="body" idx="1"/>
          </p:nvPr>
        </p:nvSpPr>
        <p:spPr>
          <a:xfrm>
            <a:off x="447250" y="1603525"/>
            <a:ext cx="8820900" cy="500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dirty="0">
                <a:highlight>
                  <a:srgbClr val="F4F5FB"/>
                </a:highlight>
                <a:latin typeface="Libre Franklin"/>
                <a:ea typeface="Libre Franklin"/>
                <a:cs typeface="Libre Franklin"/>
                <a:sym typeface="Libre Franklin"/>
              </a:rPr>
              <a:t>Using</a:t>
            </a:r>
            <a:r>
              <a:rPr lang="en-US" sz="1800" dirty="0">
                <a:highlight>
                  <a:srgbClr val="F4F5FB"/>
                </a:highlight>
                <a:latin typeface="Courier New"/>
                <a:ea typeface="Courier New"/>
                <a:cs typeface="Courier New"/>
                <a:sym typeface="Courier New"/>
              </a:rPr>
              <a:t> </a:t>
            </a:r>
            <a:r>
              <a:rPr lang="en-US" sz="1800" dirty="0" err="1">
                <a:highlight>
                  <a:srgbClr val="F4F5FB"/>
                </a:highlight>
                <a:latin typeface="Courier New"/>
                <a:ea typeface="Courier New"/>
                <a:cs typeface="Courier New"/>
                <a:sym typeface="Courier New"/>
              </a:rPr>
              <a:t>matplotlib</a:t>
            </a:r>
            <a:r>
              <a:rPr lang="en-US" sz="1800" dirty="0">
                <a:highlight>
                  <a:srgbClr val="F4F5FB"/>
                </a:highlight>
                <a:latin typeface="Courier New"/>
                <a:ea typeface="Courier New"/>
                <a:cs typeface="Courier New"/>
                <a:sym typeface="Courier New"/>
              </a:rPr>
              <a:t>:</a:t>
            </a: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b="1" dirty="0">
                <a:highlight>
                  <a:srgbClr val="F4F5FB"/>
                </a:highlight>
                <a:latin typeface="Courier New"/>
                <a:ea typeface="Courier New"/>
                <a:cs typeface="Courier New"/>
                <a:sym typeface="Courier New"/>
              </a:rPr>
              <a:t># compute mean MEDV per CHAS = (0, 1)</a:t>
            </a:r>
            <a:endParaRPr sz="1800" b="1"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dirty="0" err="1">
                <a:highlight>
                  <a:srgbClr val="F4F5FB"/>
                </a:highlight>
                <a:latin typeface="Courier New"/>
                <a:ea typeface="Courier New"/>
                <a:cs typeface="Courier New"/>
                <a:sym typeface="Courier New"/>
              </a:rPr>
              <a:t>dataForPlot</a:t>
            </a:r>
            <a:r>
              <a:rPr lang="en-US" sz="1800" dirty="0">
                <a:highlight>
                  <a:srgbClr val="F4F5FB"/>
                </a:highlight>
                <a:latin typeface="Courier New"/>
                <a:ea typeface="Courier New"/>
                <a:cs typeface="Courier New"/>
                <a:sym typeface="Courier New"/>
              </a:rPr>
              <a:t> = </a:t>
            </a:r>
            <a:r>
              <a:rPr lang="en-US" sz="1800" dirty="0" err="1">
                <a:highlight>
                  <a:srgbClr val="F4F5FB"/>
                </a:highlight>
                <a:latin typeface="Courier New"/>
                <a:ea typeface="Courier New"/>
                <a:cs typeface="Courier New"/>
                <a:sym typeface="Courier New"/>
              </a:rPr>
              <a:t>housing_df.groupby</a:t>
            </a:r>
            <a:r>
              <a:rPr lang="en-US" sz="1800" dirty="0">
                <a:highlight>
                  <a:srgbClr val="F4F5FB"/>
                </a:highlight>
                <a:latin typeface="Courier New"/>
                <a:ea typeface="Courier New"/>
                <a:cs typeface="Courier New"/>
                <a:sym typeface="Courier New"/>
              </a:rPr>
              <a:t>('CHAS').mean().MEDV</a:t>
            </a: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dirty="0">
                <a:highlight>
                  <a:srgbClr val="F4F5FB"/>
                </a:highlight>
                <a:latin typeface="Courier New"/>
                <a:ea typeface="Courier New"/>
                <a:cs typeface="Courier New"/>
                <a:sym typeface="Courier New"/>
              </a:rPr>
              <a:t>fig, ax = </a:t>
            </a:r>
            <a:r>
              <a:rPr lang="en-US" sz="1800" dirty="0" err="1">
                <a:highlight>
                  <a:srgbClr val="F4F5FB"/>
                </a:highlight>
                <a:latin typeface="Courier New"/>
                <a:ea typeface="Courier New"/>
                <a:cs typeface="Courier New"/>
                <a:sym typeface="Courier New"/>
              </a:rPr>
              <a:t>plt.subplots</a:t>
            </a:r>
            <a:r>
              <a:rPr lang="en-US" sz="1800" dirty="0">
                <a:highlight>
                  <a:srgbClr val="F4F5FB"/>
                </a:highlight>
                <a:latin typeface="Courier New"/>
                <a:ea typeface="Courier New"/>
                <a:cs typeface="Courier New"/>
                <a:sym typeface="Courier New"/>
              </a:rPr>
              <a:t>()</a:t>
            </a: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dirty="0" err="1">
                <a:highlight>
                  <a:srgbClr val="F4F5FB"/>
                </a:highlight>
                <a:latin typeface="Courier New"/>
                <a:ea typeface="Courier New"/>
                <a:cs typeface="Courier New"/>
                <a:sym typeface="Courier New"/>
              </a:rPr>
              <a:t>ax.bar</a:t>
            </a:r>
            <a:r>
              <a:rPr lang="en-US" sz="1800" dirty="0">
                <a:highlight>
                  <a:srgbClr val="F4F5FB"/>
                </a:highlight>
                <a:latin typeface="Courier New"/>
                <a:ea typeface="Courier New"/>
                <a:cs typeface="Courier New"/>
                <a:sym typeface="Courier New"/>
              </a:rPr>
              <a:t>(</a:t>
            </a:r>
            <a:r>
              <a:rPr lang="en-US" sz="1800" dirty="0" err="1">
                <a:highlight>
                  <a:srgbClr val="F4F5FB"/>
                </a:highlight>
                <a:latin typeface="Courier New"/>
                <a:ea typeface="Courier New"/>
                <a:cs typeface="Courier New"/>
                <a:sym typeface="Courier New"/>
              </a:rPr>
              <a:t>dataForPlot.index</a:t>
            </a:r>
            <a:r>
              <a:rPr lang="en-US" sz="1800" dirty="0">
                <a:highlight>
                  <a:srgbClr val="F4F5FB"/>
                </a:highlight>
                <a:latin typeface="Courier New"/>
                <a:ea typeface="Courier New"/>
                <a:cs typeface="Courier New"/>
                <a:sym typeface="Courier New"/>
              </a:rPr>
              <a:t>, </a:t>
            </a:r>
            <a:r>
              <a:rPr lang="en-US" sz="1800" dirty="0" err="1">
                <a:highlight>
                  <a:srgbClr val="F4F5FB"/>
                </a:highlight>
                <a:latin typeface="Courier New"/>
                <a:ea typeface="Courier New"/>
                <a:cs typeface="Courier New"/>
                <a:sym typeface="Courier New"/>
              </a:rPr>
              <a:t>dataForPlot</a:t>
            </a:r>
            <a:r>
              <a:rPr lang="en-US" sz="1800" dirty="0">
                <a:highlight>
                  <a:srgbClr val="F4F5FB"/>
                </a:highlight>
                <a:latin typeface="Courier New"/>
                <a:ea typeface="Courier New"/>
                <a:cs typeface="Courier New"/>
                <a:sym typeface="Courier New"/>
              </a:rPr>
              <a:t>, color=['C5', 'C1'])</a:t>
            </a: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dirty="0" err="1">
                <a:highlight>
                  <a:srgbClr val="F4F5FB"/>
                </a:highlight>
                <a:latin typeface="Courier New"/>
                <a:ea typeface="Courier New"/>
                <a:cs typeface="Courier New"/>
                <a:sym typeface="Courier New"/>
              </a:rPr>
              <a:t>ax.set_xticks</a:t>
            </a:r>
            <a:r>
              <a:rPr lang="en-US" sz="1800" dirty="0">
                <a:highlight>
                  <a:srgbClr val="F4F5FB"/>
                </a:highlight>
                <a:latin typeface="Courier New"/>
                <a:ea typeface="Courier New"/>
                <a:cs typeface="Courier New"/>
                <a:sym typeface="Courier New"/>
              </a:rPr>
              <a:t>([0, 1], False)</a:t>
            </a: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dirty="0" err="1">
                <a:highlight>
                  <a:srgbClr val="F4F5FB"/>
                </a:highlight>
                <a:latin typeface="Courier New"/>
                <a:ea typeface="Courier New"/>
                <a:cs typeface="Courier New"/>
                <a:sym typeface="Courier New"/>
              </a:rPr>
              <a:t>ax.set_xlabel</a:t>
            </a:r>
            <a:r>
              <a:rPr lang="en-US" sz="1800" dirty="0">
                <a:highlight>
                  <a:srgbClr val="F4F5FB"/>
                </a:highlight>
                <a:latin typeface="Courier New"/>
                <a:ea typeface="Courier New"/>
                <a:cs typeface="Courier New"/>
                <a:sym typeface="Courier New"/>
              </a:rPr>
              <a:t>('CHAS')</a:t>
            </a: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dirty="0" err="1">
                <a:highlight>
                  <a:srgbClr val="F4F5FB"/>
                </a:highlight>
                <a:latin typeface="Courier New"/>
                <a:ea typeface="Courier New"/>
                <a:cs typeface="Courier New"/>
                <a:sym typeface="Courier New"/>
              </a:rPr>
              <a:t>ax.set_ylabel</a:t>
            </a:r>
            <a:r>
              <a:rPr lang="en-US" sz="1800" dirty="0">
                <a:highlight>
                  <a:srgbClr val="F4F5FB"/>
                </a:highlight>
                <a:latin typeface="Courier New"/>
                <a:ea typeface="Courier New"/>
                <a:cs typeface="Courier New"/>
                <a:sym typeface="Courier New"/>
              </a:rPr>
              <a:t>('Avg. MEDV')</a:t>
            </a:r>
            <a:endParaRPr sz="1800" dirty="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dirty="0">
              <a:highlight>
                <a:srgbClr val="F4F5FB"/>
              </a:highlight>
              <a:latin typeface="Courier New"/>
              <a:ea typeface="Courier New"/>
              <a:cs typeface="Courier New"/>
              <a:sym typeface="Courier New"/>
            </a:endParaRPr>
          </a:p>
        </p:txBody>
      </p:sp>
    </p:spTree>
    <p:extLst>
      <p:ext uri="{BB962C8B-B14F-4D97-AF65-F5344CB8AC3E}">
        <p14:creationId xmlns:p14="http://schemas.microsoft.com/office/powerpoint/2010/main" val="220321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914400" y="7620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Scatterplot</a:t>
            </a:r>
            <a:br>
              <a:rPr lang="en-US"/>
            </a:br>
            <a:r>
              <a:rPr lang="en-US" sz="2000">
                <a:latin typeface="Libre Franklin"/>
                <a:ea typeface="Libre Franklin"/>
                <a:cs typeface="Libre Franklin"/>
                <a:sym typeface="Libre Franklin"/>
              </a:rPr>
              <a:t>Displays relationship between two numerical variables</a:t>
            </a:r>
            <a:r>
              <a:rPr lang="en-US"/>
              <a:t>	</a:t>
            </a:r>
            <a:endParaRPr/>
          </a:p>
        </p:txBody>
      </p:sp>
      <p:pic>
        <p:nvPicPr>
          <p:cNvPr id="163" name="Google Shape;163;p21"/>
          <p:cNvPicPr preferRelativeResize="0"/>
          <p:nvPr/>
        </p:nvPicPr>
        <p:blipFill rotWithShape="1">
          <a:blip r:embed="rId3">
            <a:alphaModFix/>
          </a:blip>
          <a:srcRect/>
          <a:stretch/>
        </p:blipFill>
        <p:spPr>
          <a:xfrm>
            <a:off x="2362200" y="2057400"/>
            <a:ext cx="3952875" cy="2847975"/>
          </a:xfrm>
          <a:prstGeom prst="rect">
            <a:avLst/>
          </a:prstGeom>
          <a:noFill/>
          <a:ln>
            <a:noFill/>
          </a:ln>
        </p:spPr>
      </p:pic>
      <p:sp>
        <p:nvSpPr>
          <p:cNvPr id="164" name="Google Shape;164;p21"/>
          <p:cNvSpPr txBox="1"/>
          <p:nvPr/>
        </p:nvSpPr>
        <p:spPr>
          <a:xfrm>
            <a:off x="4419600" y="4800600"/>
            <a:ext cx="11430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MEDV</a:t>
            </a:r>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386270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Distribution Plots</a:t>
            </a:r>
            <a:endParaRPr/>
          </a:p>
        </p:txBody>
      </p:sp>
      <p:sp>
        <p:nvSpPr>
          <p:cNvPr id="190" name="Google Shape;190;p25"/>
          <p:cNvSpPr txBox="1">
            <a:spLocks noGrp="1"/>
          </p:cNvSpPr>
          <p:nvPr>
            <p:ph type="body" idx="1"/>
          </p:nvPr>
        </p:nvSpPr>
        <p:spPr>
          <a:xfrm>
            <a:off x="914400" y="1828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latin typeface="Libre Franklin"/>
                <a:ea typeface="Libre Franklin"/>
                <a:cs typeface="Libre Franklin"/>
                <a:sym typeface="Libre Franklin"/>
              </a:rPr>
              <a:t>Display “how many” of each value occur in a data set</a:t>
            </a:r>
            <a:endParaRPr/>
          </a:p>
          <a:p>
            <a:pPr marL="273050" lvl="0" indent="-273050" algn="l" rtl="0">
              <a:spcBef>
                <a:spcPts val="575"/>
              </a:spcBef>
              <a:spcAft>
                <a:spcPts val="0"/>
              </a:spcAft>
              <a:buSzPts val="2210"/>
              <a:buFont typeface="Arial"/>
              <a:buNone/>
            </a:pPr>
            <a:endParaRPr>
              <a:latin typeface="Libre Franklin"/>
              <a:ea typeface="Libre Franklin"/>
              <a:cs typeface="Libre Franklin"/>
              <a:sym typeface="Libre Franklin"/>
            </a:endParaRPr>
          </a:p>
          <a:p>
            <a:pPr marL="273050" lvl="0" indent="-273050" algn="l" rtl="0">
              <a:spcBef>
                <a:spcPts val="575"/>
              </a:spcBef>
              <a:spcAft>
                <a:spcPts val="0"/>
              </a:spcAft>
              <a:buSzPts val="2210"/>
              <a:buChar char="⚫"/>
            </a:pPr>
            <a:r>
              <a:rPr lang="en-US">
                <a:latin typeface="Libre Franklin"/>
                <a:ea typeface="Libre Franklin"/>
                <a:cs typeface="Libre Franklin"/>
                <a:sym typeface="Libre Franklin"/>
              </a:rPr>
              <a:t>Or, for continuous data or data with many possible values, “how many” values are in each of a series of ranges or “bins”</a:t>
            </a:r>
            <a:endParaRPr/>
          </a:p>
        </p:txBody>
      </p:sp>
    </p:spTree>
    <p:extLst>
      <p:ext uri="{BB962C8B-B14F-4D97-AF65-F5344CB8AC3E}">
        <p14:creationId xmlns:p14="http://schemas.microsoft.com/office/powerpoint/2010/main" val="326857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815025"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Histograms</a:t>
            </a:r>
            <a:endParaRPr/>
          </a:p>
        </p:txBody>
      </p:sp>
      <p:sp>
        <p:nvSpPr>
          <p:cNvPr id="197" name="Google Shape;197;p26"/>
          <p:cNvSpPr txBox="1">
            <a:spLocks noGrp="1"/>
          </p:cNvSpPr>
          <p:nvPr>
            <p:ph type="body" idx="1"/>
          </p:nvPr>
        </p:nvSpPr>
        <p:spPr>
          <a:xfrm>
            <a:off x="398463" y="2897188"/>
            <a:ext cx="3490912" cy="21288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10"/>
              <a:buFont typeface="Noto Sans Symbols"/>
              <a:buNone/>
            </a:pPr>
            <a:endParaRPr sz="2000" dirty="0">
              <a:latin typeface="Libre Franklin"/>
              <a:ea typeface="Libre Franklin"/>
              <a:cs typeface="Libre Franklin"/>
              <a:sym typeface="Libre Franklin"/>
            </a:endParaRPr>
          </a:p>
          <a:p>
            <a:pPr marL="0" lvl="0" indent="0" algn="l" rtl="0">
              <a:lnSpc>
                <a:spcPct val="90000"/>
              </a:lnSpc>
              <a:spcBef>
                <a:spcPts val="580"/>
              </a:spcBef>
              <a:spcAft>
                <a:spcPts val="0"/>
              </a:spcAft>
              <a:buSzPts val="2210"/>
              <a:buFont typeface="Noto Sans Symbols"/>
              <a:buNone/>
            </a:pPr>
            <a:r>
              <a:rPr lang="en-US" sz="2000" dirty="0">
                <a:latin typeface="Libre Franklin"/>
                <a:ea typeface="Libre Franklin"/>
                <a:cs typeface="Libre Franklin"/>
                <a:sym typeface="Libre Franklin"/>
              </a:rPr>
              <a:t>Histogram shows the distribution of the outcome variable (median house value)</a:t>
            </a:r>
            <a:endParaRPr sz="2000" dirty="0"/>
          </a:p>
        </p:txBody>
      </p:sp>
      <p:sp>
        <p:nvSpPr>
          <p:cNvPr id="198" name="Google Shape;198;p26"/>
          <p:cNvSpPr/>
          <p:nvPr/>
        </p:nvSpPr>
        <p:spPr>
          <a:xfrm>
            <a:off x="322263" y="1911350"/>
            <a:ext cx="3946525"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210"/>
              <a:buFont typeface="Noto Sans Symbols"/>
              <a:buNone/>
            </a:pPr>
            <a:r>
              <a:rPr lang="en-US" sz="2600">
                <a:solidFill>
                  <a:schemeClr val="dk1"/>
                </a:solidFill>
                <a:latin typeface="Libre Franklin"/>
                <a:ea typeface="Libre Franklin"/>
                <a:cs typeface="Libre Franklin"/>
                <a:sym typeface="Libre Franklin"/>
              </a:rPr>
              <a:t>Boston Housing example:</a:t>
            </a:r>
            <a:endParaRPr/>
          </a:p>
        </p:txBody>
      </p:sp>
      <p:sp>
        <p:nvSpPr>
          <p:cNvPr id="199" name="Google Shape;199;p26"/>
          <p:cNvSpPr txBox="1"/>
          <p:nvPr/>
        </p:nvSpPr>
        <p:spPr>
          <a:xfrm>
            <a:off x="3962400" y="4419600"/>
            <a:ext cx="42804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About </a:t>
            </a:r>
            <a:r>
              <a:rPr lang="en-US" sz="1600" dirty="0">
                <a:solidFill>
                  <a:schemeClr val="dk1"/>
                </a:solidFill>
              </a:rPr>
              <a:t>2</a:t>
            </a:r>
            <a:r>
              <a:rPr lang="en-US" sz="1200" dirty="0">
                <a:solidFill>
                  <a:schemeClr val="dk1"/>
                </a:solidFill>
                <a:latin typeface="Arial"/>
                <a:ea typeface="Arial"/>
                <a:cs typeface="Arial"/>
                <a:sym typeface="Arial"/>
              </a:rPr>
              <a:t>0 neighborhoods had a median house value </a:t>
            </a:r>
            <a:r>
              <a:rPr lang="en-US" sz="1600" dirty="0">
                <a:solidFill>
                  <a:schemeClr val="dk1"/>
                </a:solidFill>
              </a:rPr>
              <a:t>in the lowest bin, about $4000K to $9500 </a:t>
            </a:r>
            <a:r>
              <a:rPr lang="en-US" sz="1200" dirty="0">
                <a:solidFill>
                  <a:schemeClr val="dk1"/>
                </a:solidFill>
                <a:latin typeface="Arial"/>
                <a:ea typeface="Arial"/>
                <a:cs typeface="Arial"/>
                <a:sym typeface="Arial"/>
              </a:rPr>
              <a:t>(these data are from mid-20</a:t>
            </a:r>
            <a:r>
              <a:rPr lang="en-US" sz="1200" baseline="30000" dirty="0">
                <a:solidFill>
                  <a:schemeClr val="dk1"/>
                </a:solidFill>
                <a:latin typeface="Arial"/>
                <a:ea typeface="Arial"/>
                <a:cs typeface="Arial"/>
                <a:sym typeface="Arial"/>
              </a:rPr>
              <a:t>th</a:t>
            </a:r>
            <a:r>
              <a:rPr lang="en-US" sz="1200" dirty="0">
                <a:solidFill>
                  <a:schemeClr val="dk1"/>
                </a:solidFill>
                <a:latin typeface="Arial"/>
                <a:ea typeface="Arial"/>
                <a:cs typeface="Arial"/>
                <a:sym typeface="Arial"/>
              </a:rPr>
              <a:t> century)</a:t>
            </a:r>
            <a:endParaRPr sz="1200" dirty="0">
              <a:solidFill>
                <a:schemeClr val="dk1"/>
              </a:solidFill>
              <a:latin typeface="Arial"/>
              <a:ea typeface="Arial"/>
              <a:cs typeface="Arial"/>
              <a:sym typeface="Arial"/>
            </a:endParaRPr>
          </a:p>
        </p:txBody>
      </p:sp>
      <p:sp>
        <p:nvSpPr>
          <p:cNvPr id="200" name="Google Shape;200;p26"/>
          <p:cNvSpPr/>
          <p:nvPr/>
        </p:nvSpPr>
        <p:spPr>
          <a:xfrm>
            <a:off x="556600" y="5076203"/>
            <a:ext cx="7881600" cy="10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US" sz="1200" dirty="0">
                <a:solidFill>
                  <a:schemeClr val="dk1"/>
                </a:solidFill>
                <a:latin typeface="Courier New"/>
                <a:ea typeface="Courier New"/>
                <a:cs typeface="Courier New"/>
                <a:sym typeface="Courier New"/>
              </a:rPr>
              <a:t>## histogram of MEDV</a:t>
            </a:r>
            <a:endParaRPr sz="1200"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US" sz="1200" dirty="0">
                <a:solidFill>
                  <a:schemeClr val="dk1"/>
                </a:solidFill>
                <a:latin typeface="Courier New"/>
                <a:ea typeface="Courier New"/>
                <a:cs typeface="Courier New"/>
                <a:sym typeface="Courier New"/>
              </a:rPr>
              <a:t>ax = </a:t>
            </a:r>
            <a:r>
              <a:rPr lang="en-US" sz="1200" dirty="0" err="1">
                <a:solidFill>
                  <a:schemeClr val="dk1"/>
                </a:solidFill>
                <a:latin typeface="Courier New"/>
                <a:ea typeface="Courier New"/>
                <a:cs typeface="Courier New"/>
                <a:sym typeface="Courier New"/>
              </a:rPr>
              <a:t>housing_df.MEDV.hist</a:t>
            </a:r>
            <a:r>
              <a:rPr lang="en-US"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US" sz="1200" dirty="0" err="1">
                <a:solidFill>
                  <a:schemeClr val="dk1"/>
                </a:solidFill>
                <a:latin typeface="Courier New"/>
                <a:ea typeface="Courier New"/>
                <a:cs typeface="Courier New"/>
                <a:sym typeface="Courier New"/>
              </a:rPr>
              <a:t>ax.set_xlabel</a:t>
            </a:r>
            <a:r>
              <a:rPr lang="en-US" sz="1200" dirty="0">
                <a:solidFill>
                  <a:schemeClr val="dk1"/>
                </a:solidFill>
                <a:latin typeface="Courier New"/>
                <a:ea typeface="Courier New"/>
                <a:cs typeface="Courier New"/>
                <a:sym typeface="Courier New"/>
              </a:rPr>
              <a:t>('MEDV'); </a:t>
            </a:r>
            <a:r>
              <a:rPr lang="en-US" sz="1200" dirty="0" err="1">
                <a:solidFill>
                  <a:schemeClr val="dk1"/>
                </a:solidFill>
                <a:latin typeface="Courier New"/>
                <a:ea typeface="Courier New"/>
                <a:cs typeface="Courier New"/>
                <a:sym typeface="Courier New"/>
              </a:rPr>
              <a:t>ax.set_ylabel</a:t>
            </a:r>
            <a:r>
              <a:rPr lang="en-US" sz="1200" dirty="0">
                <a:solidFill>
                  <a:schemeClr val="dk1"/>
                </a:solidFill>
                <a:latin typeface="Courier New"/>
                <a:ea typeface="Courier New"/>
                <a:cs typeface="Courier New"/>
                <a:sym typeface="Courier New"/>
              </a:rPr>
              <a:t>('count')</a:t>
            </a:r>
            <a:endParaRPr sz="12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200" dirty="0">
              <a:solidFill>
                <a:schemeClr val="dk1"/>
              </a:solidFill>
              <a:latin typeface="Courier New"/>
              <a:ea typeface="Courier New"/>
              <a:cs typeface="Courier New"/>
              <a:sym typeface="Courier New"/>
            </a:endParaRPr>
          </a:p>
        </p:txBody>
      </p:sp>
      <p:pic>
        <p:nvPicPr>
          <p:cNvPr id="201" name="Google Shape;201;p26"/>
          <p:cNvPicPr preferRelativeResize="0"/>
          <p:nvPr/>
        </p:nvPicPr>
        <p:blipFill>
          <a:blip r:embed="rId3">
            <a:alphaModFix/>
          </a:blip>
          <a:stretch>
            <a:fillRect/>
          </a:stretch>
        </p:blipFill>
        <p:spPr>
          <a:xfrm>
            <a:off x="4432825" y="1000177"/>
            <a:ext cx="4280450" cy="2955270"/>
          </a:xfrm>
          <a:prstGeom prst="rect">
            <a:avLst/>
          </a:prstGeom>
          <a:noFill/>
          <a:ln>
            <a:noFill/>
          </a:ln>
        </p:spPr>
      </p:pic>
      <p:cxnSp>
        <p:nvCxnSpPr>
          <p:cNvPr id="202" name="Google Shape;202;p26"/>
          <p:cNvCxnSpPr/>
          <p:nvPr/>
        </p:nvCxnSpPr>
        <p:spPr>
          <a:xfrm rot="10800000" flipH="1">
            <a:off x="5277675" y="3772425"/>
            <a:ext cx="19800" cy="5070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96949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803350"/>
            <a:ext cx="6172200" cy="857250"/>
          </a:xfrm>
          <a:ln>
            <a:solidFill>
              <a:schemeClr val="tx1"/>
            </a:solidFill>
          </a:ln>
        </p:spPr>
        <p:txBody>
          <a:bodyPr/>
          <a:lstStyle/>
          <a:p>
            <a:r>
              <a:rPr lang="en-US" dirty="0"/>
              <a:t>Practical Definition</a:t>
            </a:r>
          </a:p>
        </p:txBody>
      </p:sp>
      <p:sp>
        <p:nvSpPr>
          <p:cNvPr id="3" name="Content Placeholder 2"/>
          <p:cNvSpPr>
            <a:spLocks noGrp="1"/>
          </p:cNvSpPr>
          <p:nvPr>
            <p:ph idx="1"/>
          </p:nvPr>
        </p:nvSpPr>
        <p:spPr>
          <a:xfrm>
            <a:off x="1533431" y="2899373"/>
            <a:ext cx="6172200" cy="925151"/>
          </a:xfrm>
        </p:spPr>
        <p:txBody>
          <a:bodyPr/>
          <a:lstStyle/>
          <a:p>
            <a:pPr marL="0" indent="0" algn="ctr">
              <a:buNone/>
            </a:pPr>
            <a:r>
              <a:rPr lang="en-US" dirty="0"/>
              <a:t>“Data visualization is the presentation of data in a graphical format”</a:t>
            </a:r>
          </a:p>
        </p:txBody>
      </p:sp>
    </p:spTree>
    <p:extLst>
      <p:ext uri="{BB962C8B-B14F-4D97-AF65-F5344CB8AC3E}">
        <p14:creationId xmlns:p14="http://schemas.microsoft.com/office/powerpoint/2010/main" val="2980118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7"/>
          <p:cNvPicPr preferRelativeResize="0"/>
          <p:nvPr/>
        </p:nvPicPr>
        <p:blipFill rotWithShape="1">
          <a:blip r:embed="rId3">
            <a:alphaModFix/>
          </a:blip>
          <a:srcRect/>
          <a:stretch/>
        </p:blipFill>
        <p:spPr>
          <a:xfrm>
            <a:off x="1113504" y="1710811"/>
            <a:ext cx="2409825" cy="3343275"/>
          </a:xfrm>
          <a:prstGeom prst="rect">
            <a:avLst/>
          </a:prstGeom>
          <a:noFill/>
          <a:ln>
            <a:noFill/>
          </a:ln>
        </p:spPr>
      </p:pic>
      <p:sp>
        <p:nvSpPr>
          <p:cNvPr id="209" name="Google Shape;209;p2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Box Plot</a:t>
            </a:r>
            <a:endParaRPr/>
          </a:p>
        </p:txBody>
      </p:sp>
      <p:sp>
        <p:nvSpPr>
          <p:cNvPr id="210" name="Google Shape;210;p27"/>
          <p:cNvSpPr txBox="1">
            <a:spLocks noGrp="1"/>
          </p:cNvSpPr>
          <p:nvPr>
            <p:ph type="body" idx="1"/>
          </p:nvPr>
        </p:nvSpPr>
        <p:spPr>
          <a:xfrm>
            <a:off x="4740313" y="1239361"/>
            <a:ext cx="3749700" cy="4572000"/>
          </a:xfrm>
          <a:prstGeom prst="rect">
            <a:avLst/>
          </a:prstGeom>
          <a:noFill/>
          <a:ln>
            <a:noFill/>
          </a:ln>
        </p:spPr>
        <p:txBody>
          <a:bodyPr spcFirstLastPara="1" wrap="square" lIns="91425" tIns="45700" rIns="91425" bIns="45700" anchor="t" anchorCtr="0">
            <a:noAutofit/>
          </a:bodyPr>
          <a:lstStyle/>
          <a:p>
            <a:pPr marL="274320" lvl="0" indent="-286385" algn="l" rtl="0">
              <a:spcBef>
                <a:spcPts val="0"/>
              </a:spcBef>
              <a:spcAft>
                <a:spcPts val="0"/>
              </a:spcAft>
              <a:buSzPts val="2400"/>
              <a:buFont typeface="Noto Sans Symbols"/>
              <a:buChar char="⚫"/>
            </a:pPr>
            <a:r>
              <a:rPr lang="en-US" sz="2400" dirty="0">
                <a:latin typeface="Libre Franklin"/>
                <a:ea typeface="Libre Franklin"/>
                <a:cs typeface="Libre Franklin"/>
                <a:sym typeface="Libre Franklin"/>
              </a:rPr>
              <a:t>Top outliers defined as those above Q3+1.5(Q3-Q1).</a:t>
            </a:r>
            <a:endParaRPr sz="2400" dirty="0"/>
          </a:p>
          <a:p>
            <a:pPr marL="274320" lvl="0" indent="-286385" algn="l" rtl="0">
              <a:spcBef>
                <a:spcPts val="580"/>
              </a:spcBef>
              <a:spcAft>
                <a:spcPts val="0"/>
              </a:spcAft>
              <a:buSzPts val="2400"/>
              <a:buFont typeface="Noto Sans Symbols"/>
              <a:buChar char="⚫"/>
            </a:pPr>
            <a:r>
              <a:rPr lang="en-US" sz="2400" dirty="0">
                <a:latin typeface="Libre Franklin"/>
                <a:ea typeface="Libre Franklin"/>
                <a:cs typeface="Libre Franklin"/>
                <a:sym typeface="Libre Franklin"/>
              </a:rPr>
              <a:t>“max” = maximum of non-outliers</a:t>
            </a:r>
            <a:endParaRPr sz="2400" dirty="0"/>
          </a:p>
          <a:p>
            <a:pPr marL="274320" lvl="0" indent="-286385" algn="l" rtl="0">
              <a:spcBef>
                <a:spcPts val="580"/>
              </a:spcBef>
              <a:spcAft>
                <a:spcPts val="0"/>
              </a:spcAft>
              <a:buSzPts val="2400"/>
              <a:buFont typeface="Noto Sans Symbols"/>
              <a:buChar char="⚫"/>
            </a:pPr>
            <a:r>
              <a:rPr lang="en-US" sz="2400" dirty="0">
                <a:latin typeface="Libre Franklin"/>
                <a:ea typeface="Libre Franklin"/>
                <a:cs typeface="Libre Franklin"/>
                <a:sym typeface="Libre Franklin"/>
              </a:rPr>
              <a:t>Analogous definitions for bottom outliers and for “min”</a:t>
            </a:r>
            <a:endParaRPr sz="2400" dirty="0"/>
          </a:p>
          <a:p>
            <a:pPr marL="274320" lvl="0" indent="-286385" algn="l" rtl="0">
              <a:spcBef>
                <a:spcPts val="580"/>
              </a:spcBef>
              <a:spcAft>
                <a:spcPts val="0"/>
              </a:spcAft>
              <a:buSzPts val="2400"/>
              <a:buFont typeface="Noto Sans Symbols"/>
              <a:buChar char="⚫"/>
            </a:pPr>
            <a:r>
              <a:rPr lang="en-US" sz="2400" dirty="0">
                <a:latin typeface="Libre Franklin"/>
                <a:ea typeface="Libre Franklin"/>
                <a:cs typeface="Libre Franklin"/>
                <a:sym typeface="Libre Franklin"/>
              </a:rPr>
              <a:t>Details may differ across software</a:t>
            </a:r>
            <a:endParaRPr sz="2400" dirty="0"/>
          </a:p>
          <a:p>
            <a:pPr marL="274320" lvl="0" indent="-133985" algn="l" rtl="0">
              <a:spcBef>
                <a:spcPts val="580"/>
              </a:spcBef>
              <a:spcAft>
                <a:spcPts val="0"/>
              </a:spcAft>
              <a:buSzPts val="2210"/>
              <a:buFont typeface="Noto Sans Symbols"/>
              <a:buNone/>
            </a:pPr>
            <a:endParaRPr dirty="0">
              <a:latin typeface="Libre Franklin"/>
              <a:ea typeface="Libre Franklin"/>
              <a:cs typeface="Libre Franklin"/>
              <a:sym typeface="Libre Franklin"/>
            </a:endParaRPr>
          </a:p>
          <a:p>
            <a:pPr marL="274320" lvl="0" indent="-133985" algn="l" rtl="0">
              <a:spcBef>
                <a:spcPts val="580"/>
              </a:spcBef>
              <a:spcAft>
                <a:spcPts val="0"/>
              </a:spcAft>
              <a:buSzPts val="2210"/>
              <a:buFont typeface="Noto Sans Symbols"/>
              <a:buNone/>
            </a:pPr>
            <a:endParaRPr dirty="0">
              <a:latin typeface="Libre Franklin"/>
              <a:ea typeface="Libre Franklin"/>
              <a:cs typeface="Libre Franklin"/>
              <a:sym typeface="Libre Franklin"/>
            </a:endParaRPr>
          </a:p>
        </p:txBody>
      </p:sp>
      <p:sp>
        <p:nvSpPr>
          <p:cNvPr id="211" name="Google Shape;211;p27"/>
          <p:cNvSpPr txBox="1"/>
          <p:nvPr/>
        </p:nvSpPr>
        <p:spPr>
          <a:xfrm>
            <a:off x="3704304" y="3692011"/>
            <a:ext cx="914400" cy="27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Median</a:t>
            </a:r>
            <a:endParaRPr/>
          </a:p>
        </p:txBody>
      </p:sp>
      <p:sp>
        <p:nvSpPr>
          <p:cNvPr id="212" name="Google Shape;212;p27"/>
          <p:cNvSpPr txBox="1"/>
          <p:nvPr/>
        </p:nvSpPr>
        <p:spPr>
          <a:xfrm>
            <a:off x="3704304" y="4149211"/>
            <a:ext cx="914400"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Quartile 1</a:t>
            </a:r>
            <a:endParaRPr/>
          </a:p>
        </p:txBody>
      </p:sp>
      <p:cxnSp>
        <p:nvCxnSpPr>
          <p:cNvPr id="213" name="Google Shape;213;p27"/>
          <p:cNvCxnSpPr>
            <a:endCxn id="211" idx="1"/>
          </p:cNvCxnSpPr>
          <p:nvPr/>
        </p:nvCxnSpPr>
        <p:spPr>
          <a:xfrm rot="10800000" flipH="1">
            <a:off x="3399504" y="3830161"/>
            <a:ext cx="304800" cy="14400"/>
          </a:xfrm>
          <a:prstGeom prst="straightConnector1">
            <a:avLst/>
          </a:prstGeom>
          <a:noFill/>
          <a:ln w="9525" cap="flat" cmpd="sng">
            <a:solidFill>
              <a:srgbClr val="AE350A"/>
            </a:solidFill>
            <a:prstDash val="solid"/>
            <a:round/>
            <a:headEnd type="none" w="sm" len="sm"/>
            <a:tailEnd type="none" w="sm" len="sm"/>
          </a:ln>
        </p:spPr>
      </p:cxnSp>
      <p:cxnSp>
        <p:nvCxnSpPr>
          <p:cNvPr id="214" name="Google Shape;214;p27"/>
          <p:cNvCxnSpPr>
            <a:endCxn id="212" idx="1"/>
          </p:cNvCxnSpPr>
          <p:nvPr/>
        </p:nvCxnSpPr>
        <p:spPr>
          <a:xfrm>
            <a:off x="3399504" y="4073123"/>
            <a:ext cx="304800" cy="214200"/>
          </a:xfrm>
          <a:prstGeom prst="straightConnector1">
            <a:avLst/>
          </a:prstGeom>
          <a:noFill/>
          <a:ln w="9525" cap="flat" cmpd="sng">
            <a:solidFill>
              <a:srgbClr val="AE350A"/>
            </a:solidFill>
            <a:prstDash val="solid"/>
            <a:round/>
            <a:headEnd type="none" w="sm" len="sm"/>
            <a:tailEnd type="none" w="sm" len="sm"/>
          </a:ln>
        </p:spPr>
      </p:cxnSp>
      <p:sp>
        <p:nvSpPr>
          <p:cNvPr id="215" name="Google Shape;215;p27"/>
          <p:cNvSpPr txBox="1"/>
          <p:nvPr/>
        </p:nvSpPr>
        <p:spPr>
          <a:xfrm>
            <a:off x="3475704" y="2882386"/>
            <a:ext cx="609600"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“max”</a:t>
            </a:r>
            <a:endParaRPr/>
          </a:p>
        </p:txBody>
      </p:sp>
      <p:sp>
        <p:nvSpPr>
          <p:cNvPr id="216" name="Google Shape;216;p27"/>
          <p:cNvSpPr txBox="1"/>
          <p:nvPr/>
        </p:nvSpPr>
        <p:spPr>
          <a:xfrm>
            <a:off x="3475704" y="4530211"/>
            <a:ext cx="762000"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“min”</a:t>
            </a:r>
            <a:endParaRPr/>
          </a:p>
        </p:txBody>
      </p:sp>
      <p:sp>
        <p:nvSpPr>
          <p:cNvPr id="217" name="Google Shape;217;p27"/>
          <p:cNvSpPr txBox="1"/>
          <p:nvPr/>
        </p:nvSpPr>
        <p:spPr>
          <a:xfrm>
            <a:off x="3704304" y="2244211"/>
            <a:ext cx="838200" cy="27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outliers</a:t>
            </a:r>
            <a:endParaRPr/>
          </a:p>
        </p:txBody>
      </p:sp>
      <p:cxnSp>
        <p:nvCxnSpPr>
          <p:cNvPr id="218" name="Google Shape;218;p27"/>
          <p:cNvCxnSpPr/>
          <p:nvPr/>
        </p:nvCxnSpPr>
        <p:spPr>
          <a:xfrm>
            <a:off x="3247104" y="2396611"/>
            <a:ext cx="381000" cy="1588"/>
          </a:xfrm>
          <a:prstGeom prst="straightConnector1">
            <a:avLst/>
          </a:prstGeom>
          <a:noFill/>
          <a:ln w="9525" cap="flat" cmpd="sng">
            <a:solidFill>
              <a:srgbClr val="AE350A"/>
            </a:solidFill>
            <a:prstDash val="solid"/>
            <a:round/>
            <a:headEnd type="none" w="sm" len="sm"/>
            <a:tailEnd type="none" w="sm" len="sm"/>
          </a:ln>
        </p:spPr>
      </p:cxnSp>
      <p:sp>
        <p:nvSpPr>
          <p:cNvPr id="219" name="Google Shape;219;p27"/>
          <p:cNvSpPr txBox="1"/>
          <p:nvPr/>
        </p:nvSpPr>
        <p:spPr>
          <a:xfrm>
            <a:off x="3693206" y="3387211"/>
            <a:ext cx="1029900" cy="27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Libre Franklin"/>
                <a:ea typeface="Libre Franklin"/>
                <a:cs typeface="Libre Franklin"/>
                <a:sym typeface="Libre Franklin"/>
              </a:rPr>
              <a:t>Quartile 3</a:t>
            </a:r>
            <a:endParaRPr/>
          </a:p>
        </p:txBody>
      </p:sp>
      <p:cxnSp>
        <p:nvCxnSpPr>
          <p:cNvPr id="220" name="Google Shape;220;p27"/>
          <p:cNvCxnSpPr>
            <a:endCxn id="219" idx="1"/>
          </p:cNvCxnSpPr>
          <p:nvPr/>
        </p:nvCxnSpPr>
        <p:spPr>
          <a:xfrm rot="10800000" flipH="1">
            <a:off x="3323306" y="3525361"/>
            <a:ext cx="369900" cy="90600"/>
          </a:xfrm>
          <a:prstGeom prst="straightConnector1">
            <a:avLst/>
          </a:prstGeom>
          <a:noFill/>
          <a:ln w="9525" cap="flat" cmpd="sng">
            <a:solidFill>
              <a:srgbClr val="AE350A"/>
            </a:solidFill>
            <a:prstDash val="solid"/>
            <a:round/>
            <a:headEnd type="none" w="sm" len="sm"/>
            <a:tailEnd type="none" w="sm" len="sm"/>
          </a:ln>
        </p:spPr>
      </p:cxnSp>
    </p:spTree>
    <p:extLst>
      <p:ext uri="{BB962C8B-B14F-4D97-AF65-F5344CB8AC3E}">
        <p14:creationId xmlns:p14="http://schemas.microsoft.com/office/powerpoint/2010/main" val="319324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417450" y="274650"/>
            <a:ext cx="82689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Alternative Codes for Scatterplot</a:t>
            </a:r>
            <a:endParaRPr/>
          </a:p>
        </p:txBody>
      </p:sp>
      <p:sp>
        <p:nvSpPr>
          <p:cNvPr id="171" name="Google Shape;171;p22"/>
          <p:cNvSpPr txBox="1">
            <a:spLocks noGrp="1"/>
          </p:cNvSpPr>
          <p:nvPr>
            <p:ph type="body" idx="1"/>
          </p:nvPr>
        </p:nvSpPr>
        <p:spPr>
          <a:xfrm>
            <a:off x="471875" y="1603525"/>
            <a:ext cx="8577600" cy="500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highlight>
                  <a:srgbClr val="F4F5FB"/>
                </a:highlight>
                <a:latin typeface="Libre Franklin"/>
                <a:ea typeface="Libre Franklin"/>
                <a:cs typeface="Libre Franklin"/>
                <a:sym typeface="Libre Franklin"/>
              </a:rPr>
              <a:t>Using </a:t>
            </a:r>
            <a:r>
              <a:rPr lang="en-US" sz="1800">
                <a:highlight>
                  <a:srgbClr val="F4F5FB"/>
                </a:highlight>
                <a:latin typeface="Courier New"/>
                <a:ea typeface="Courier New"/>
                <a:cs typeface="Courier New"/>
                <a:sym typeface="Courier New"/>
              </a:rPr>
              <a:t>pandas</a:t>
            </a:r>
            <a:r>
              <a:rPr lang="en-US" sz="1800">
                <a:highlight>
                  <a:srgbClr val="F4F5FB"/>
                </a:highlight>
                <a:latin typeface="Libre Franklin"/>
                <a:ea typeface="Libre Franklin"/>
                <a:cs typeface="Libre Franklin"/>
                <a:sym typeface="Libre Franklin"/>
              </a:rPr>
              <a:t>:</a:t>
            </a:r>
            <a:endParaRPr sz="1800">
              <a:highlight>
                <a:srgbClr val="F4F5FB"/>
              </a:highlight>
              <a:latin typeface="Libre Franklin"/>
              <a:ea typeface="Libre Franklin"/>
              <a:cs typeface="Libre Franklin"/>
              <a:sym typeface="Libre Franklin"/>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b="1">
                <a:highlight>
                  <a:srgbClr val="F4F5FB"/>
                </a:highlight>
                <a:latin typeface="Courier New"/>
                <a:ea typeface="Courier New"/>
                <a:cs typeface="Courier New"/>
                <a:sym typeface="Courier New"/>
              </a:rPr>
              <a:t>## scatter plot with axes names</a:t>
            </a:r>
            <a:endParaRPr sz="1800" b="1">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housing_df.plot.scatter(x='LSTAT', y='MEDV', legend=False)</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Libre Franklin"/>
                <a:ea typeface="Libre Franklin"/>
                <a:cs typeface="Libre Franklin"/>
                <a:sym typeface="Libre Franklin"/>
              </a:rPr>
              <a:t>Using</a:t>
            </a:r>
            <a:r>
              <a:rPr lang="en-US" sz="1800">
                <a:highlight>
                  <a:srgbClr val="F4F5FB"/>
                </a:highlight>
                <a:latin typeface="Courier New"/>
                <a:ea typeface="Courier New"/>
                <a:cs typeface="Courier New"/>
                <a:sym typeface="Courier New"/>
              </a:rPr>
              <a:t> matplotlib:</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b="1">
                <a:highlight>
                  <a:srgbClr val="F4F5FB"/>
                </a:highlight>
                <a:latin typeface="Courier New"/>
                <a:ea typeface="Courier New"/>
                <a:cs typeface="Courier New"/>
                <a:sym typeface="Courier New"/>
              </a:rPr>
              <a:t>## Set the color of points and draw as open circles.</a:t>
            </a:r>
            <a:endParaRPr sz="1800" b="1">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plt.scatter(housing_df.LSTAT, housing_df.MEDV, color='C2', facecolor='none')</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plt.xlabel('LSTAT'); plt.ylabel('MEDV')</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800">
              <a:highlight>
                <a:srgbClr val="F4F5FB"/>
              </a:highlight>
              <a:latin typeface="Courier New"/>
              <a:ea typeface="Courier New"/>
              <a:cs typeface="Courier New"/>
              <a:sym typeface="Courier New"/>
            </a:endParaRPr>
          </a:p>
        </p:txBody>
      </p:sp>
    </p:spTree>
    <p:extLst>
      <p:ext uri="{BB962C8B-B14F-4D97-AF65-F5344CB8AC3E}">
        <p14:creationId xmlns:p14="http://schemas.microsoft.com/office/powerpoint/2010/main" val="124826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590250" y="274650"/>
            <a:ext cx="70965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Load Data to Illustrate Plots</a:t>
            </a:r>
            <a:endParaRPr/>
          </a:p>
        </p:txBody>
      </p:sp>
      <p:sp>
        <p:nvSpPr>
          <p:cNvPr id="144" name="Google Shape;144;p18"/>
          <p:cNvSpPr txBox="1">
            <a:spLocks noGrp="1"/>
          </p:cNvSpPr>
          <p:nvPr>
            <p:ph type="body" idx="1"/>
          </p:nvPr>
        </p:nvSpPr>
        <p:spPr>
          <a:xfrm>
            <a:off x="198775" y="1735000"/>
            <a:ext cx="8786100" cy="3751400"/>
          </a:xfrm>
          <a:prstGeom prst="rect">
            <a:avLst/>
          </a:prstGeom>
          <a:noFill/>
          <a:ln>
            <a:noFill/>
          </a:ln>
        </p:spPr>
        <p:txBody>
          <a:bodyPr spcFirstLastPara="1" wrap="square" lIns="91425" tIns="45700" rIns="91425" bIns="45700" anchor="t" anchorCtr="0">
            <a:noAutofit/>
          </a:bodyPr>
          <a:lstStyle/>
          <a:p>
            <a:pPr marL="547687" lvl="0" indent="-228600" algn="l" rtl="0">
              <a:lnSpc>
                <a:spcPct val="115000"/>
              </a:lnSpc>
              <a:spcBef>
                <a:spcPts val="375"/>
              </a:spcBef>
              <a:spcAft>
                <a:spcPts val="0"/>
              </a:spcAft>
              <a:buSzPts val="1100"/>
              <a:buFont typeface="Arial"/>
              <a:buNone/>
            </a:pPr>
            <a:r>
              <a:rPr lang="en-US" sz="1600" b="1" dirty="0">
                <a:latin typeface="Courier New"/>
                <a:ea typeface="Courier New"/>
                <a:cs typeface="Courier New"/>
                <a:sym typeface="Courier New"/>
              </a:rPr>
              <a:t>## Load, convert Amtrak data for time series analysis</a:t>
            </a:r>
            <a:endParaRPr sz="1600" b="1"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dirty="0" err="1">
                <a:latin typeface="Courier New"/>
                <a:ea typeface="Courier New"/>
                <a:cs typeface="Courier New"/>
                <a:sym typeface="Courier New"/>
              </a:rPr>
              <a:t>Amtrak_df</a:t>
            </a:r>
            <a:r>
              <a:rPr lang="en-US" sz="1600" dirty="0">
                <a:latin typeface="Courier New"/>
                <a:ea typeface="Courier New"/>
                <a:cs typeface="Courier New"/>
                <a:sym typeface="Courier New"/>
              </a:rPr>
              <a:t> = </a:t>
            </a:r>
            <a:r>
              <a:rPr lang="en-US" sz="1600" dirty="0" err="1">
                <a:latin typeface="Courier New"/>
                <a:ea typeface="Courier New"/>
                <a:cs typeface="Courier New"/>
                <a:sym typeface="Courier New"/>
              </a:rPr>
              <a:t>pd.read_csv</a:t>
            </a:r>
            <a:r>
              <a:rPr lang="en-US" sz="1600" dirty="0">
                <a:latin typeface="Courier New"/>
                <a:ea typeface="Courier New"/>
                <a:cs typeface="Courier New"/>
                <a:sym typeface="Courier New"/>
              </a:rPr>
              <a:t>('Amtrak.csv', squeeze=True)</a:t>
            </a: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dirty="0" err="1">
                <a:latin typeface="Courier New"/>
                <a:ea typeface="Courier New"/>
                <a:cs typeface="Courier New"/>
                <a:sym typeface="Courier New"/>
              </a:rPr>
              <a:t>Amtrak_df</a:t>
            </a:r>
            <a:r>
              <a:rPr lang="en-US" sz="1600" dirty="0">
                <a:latin typeface="Courier New"/>
                <a:ea typeface="Courier New"/>
                <a:cs typeface="Courier New"/>
                <a:sym typeface="Courier New"/>
              </a:rPr>
              <a:t>['Date'] = </a:t>
            </a:r>
            <a:r>
              <a:rPr lang="en-US" sz="1600" dirty="0" err="1">
                <a:latin typeface="Courier New"/>
                <a:ea typeface="Courier New"/>
                <a:cs typeface="Courier New"/>
                <a:sym typeface="Courier New"/>
              </a:rPr>
              <a:t>pd.to_datetime</a:t>
            </a: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Amtrak_df.Month</a:t>
            </a:r>
            <a:r>
              <a:rPr lang="en-US" sz="1600" dirty="0">
                <a:latin typeface="Courier New"/>
                <a:ea typeface="Courier New"/>
                <a:cs typeface="Courier New"/>
                <a:sym typeface="Courier New"/>
              </a:rPr>
              <a:t>, </a:t>
            </a: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dirty="0">
                <a:latin typeface="Courier New"/>
                <a:ea typeface="Courier New"/>
                <a:cs typeface="Courier New"/>
                <a:sym typeface="Courier New"/>
              </a:rPr>
              <a:t>    format='%d/%m/%Y')</a:t>
            </a: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dirty="0" err="1">
                <a:latin typeface="Courier New"/>
                <a:ea typeface="Courier New"/>
                <a:cs typeface="Courier New"/>
                <a:sym typeface="Courier New"/>
              </a:rPr>
              <a:t>ridership_ts</a:t>
            </a:r>
            <a:r>
              <a:rPr lang="en-US" sz="1600" dirty="0">
                <a:latin typeface="Courier New"/>
                <a:ea typeface="Courier New"/>
                <a:cs typeface="Courier New"/>
                <a:sym typeface="Courier New"/>
              </a:rPr>
              <a:t> = </a:t>
            </a:r>
            <a:r>
              <a:rPr lang="en-US" sz="1600" dirty="0" err="1">
                <a:latin typeface="Courier New"/>
                <a:ea typeface="Courier New"/>
                <a:cs typeface="Courier New"/>
                <a:sym typeface="Courier New"/>
              </a:rPr>
              <a:t>pd.Series</a:t>
            </a: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Amtrak_df.Ridership.values</a:t>
            </a:r>
            <a:r>
              <a:rPr lang="en-US" sz="1600" dirty="0">
                <a:latin typeface="Courier New"/>
                <a:ea typeface="Courier New"/>
                <a:cs typeface="Courier New"/>
                <a:sym typeface="Courier New"/>
              </a:rPr>
              <a:t>,</a:t>
            </a: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dirty="0">
                <a:latin typeface="Courier New"/>
                <a:ea typeface="Courier New"/>
                <a:cs typeface="Courier New"/>
                <a:sym typeface="Courier New"/>
              </a:rPr>
              <a:t>    index=</a:t>
            </a:r>
            <a:r>
              <a:rPr lang="en-US" sz="1600" dirty="0" err="1">
                <a:latin typeface="Courier New"/>
                <a:ea typeface="Courier New"/>
                <a:cs typeface="Courier New"/>
                <a:sym typeface="Courier New"/>
              </a:rPr>
              <a:t>Amtrak_df.Date</a:t>
            </a:r>
            <a:r>
              <a:rPr lang="en-US" sz="1600" dirty="0">
                <a:latin typeface="Courier New"/>
                <a:ea typeface="Courier New"/>
                <a:cs typeface="Courier New"/>
                <a:sym typeface="Courier New"/>
              </a:rPr>
              <a:t>)</a:t>
            </a: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b="1" dirty="0">
                <a:latin typeface="Courier New"/>
                <a:ea typeface="Courier New"/>
                <a:cs typeface="Courier New"/>
                <a:sym typeface="Courier New"/>
              </a:rPr>
              <a:t>## Boston housing data</a:t>
            </a:r>
            <a:endParaRPr sz="1600" b="1"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dirty="0" err="1">
                <a:latin typeface="Courier New"/>
                <a:ea typeface="Courier New"/>
                <a:cs typeface="Courier New"/>
                <a:sym typeface="Courier New"/>
              </a:rPr>
              <a:t>housing_df</a:t>
            </a:r>
            <a:r>
              <a:rPr lang="en-US" sz="1600" dirty="0">
                <a:latin typeface="Courier New"/>
                <a:ea typeface="Courier New"/>
                <a:cs typeface="Courier New"/>
                <a:sym typeface="Courier New"/>
              </a:rPr>
              <a:t> = </a:t>
            </a:r>
            <a:r>
              <a:rPr lang="en-US" sz="1600" dirty="0" err="1">
                <a:latin typeface="Courier New"/>
                <a:ea typeface="Courier New"/>
                <a:cs typeface="Courier New"/>
                <a:sym typeface="Courier New"/>
              </a:rPr>
              <a:t>pd.read_csv</a:t>
            </a:r>
            <a:r>
              <a:rPr lang="en-US" sz="1600" dirty="0">
                <a:latin typeface="Courier New"/>
                <a:ea typeface="Courier New"/>
                <a:cs typeface="Courier New"/>
                <a:sym typeface="Courier New"/>
              </a:rPr>
              <a:t>('BostonHousing.csv')</a:t>
            </a: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r>
              <a:rPr lang="en-US" sz="1600" dirty="0" err="1">
                <a:latin typeface="Courier New"/>
                <a:ea typeface="Courier New"/>
                <a:cs typeface="Courier New"/>
                <a:sym typeface="Courier New"/>
              </a:rPr>
              <a:t>housing_df</a:t>
            </a:r>
            <a:r>
              <a:rPr lang="en-US" sz="1600" dirty="0">
                <a:latin typeface="Courier New"/>
                <a:ea typeface="Courier New"/>
                <a:cs typeface="Courier New"/>
                <a:sym typeface="Courier New"/>
              </a:rPr>
              <a:t> = </a:t>
            </a:r>
            <a:r>
              <a:rPr lang="en-US" sz="1600" dirty="0" err="1">
                <a:latin typeface="Courier New"/>
                <a:ea typeface="Courier New"/>
                <a:cs typeface="Courier New"/>
                <a:sym typeface="Courier New"/>
              </a:rPr>
              <a:t>housing_df.rename</a:t>
            </a:r>
            <a:r>
              <a:rPr lang="en-US" sz="1600" dirty="0">
                <a:latin typeface="Courier New"/>
                <a:ea typeface="Courier New"/>
                <a:cs typeface="Courier New"/>
                <a:sym typeface="Courier New"/>
              </a:rPr>
              <a:t>(columns={'CAT. MEDV': 'CAT_MEDV'})</a:t>
            </a:r>
            <a:endParaRPr sz="16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endParaRPr sz="2000" dirty="0">
              <a:latin typeface="Courier New"/>
              <a:ea typeface="Courier New"/>
              <a:cs typeface="Courier New"/>
              <a:sym typeface="Courier New"/>
            </a:endParaRPr>
          </a:p>
          <a:p>
            <a:pPr marL="547687" lvl="0" indent="-228600" algn="l" rtl="0">
              <a:lnSpc>
                <a:spcPct val="115000"/>
              </a:lnSpc>
              <a:spcBef>
                <a:spcPts val="375"/>
              </a:spcBef>
              <a:spcAft>
                <a:spcPts val="0"/>
              </a:spcAft>
              <a:buSzPts val="1100"/>
              <a:buFont typeface="Arial"/>
              <a:buNone/>
            </a:pPr>
            <a:endParaRPr sz="2000" dirty="0">
              <a:latin typeface="Libre Franklin"/>
              <a:ea typeface="Libre Franklin"/>
              <a:cs typeface="Libre Franklin"/>
              <a:sym typeface="Libre Franklin"/>
            </a:endParaRPr>
          </a:p>
          <a:p>
            <a:pPr marL="547687" lvl="0" indent="-228600" algn="l" rtl="0">
              <a:lnSpc>
                <a:spcPct val="115000"/>
              </a:lnSpc>
              <a:spcBef>
                <a:spcPts val="375"/>
              </a:spcBef>
              <a:spcAft>
                <a:spcPts val="0"/>
              </a:spcAft>
              <a:buSzPts val="1100"/>
              <a:buFont typeface="Arial"/>
              <a:buNone/>
            </a:pPr>
            <a:endParaRPr sz="2000" dirty="0">
              <a:latin typeface="Libre Franklin"/>
              <a:ea typeface="Libre Franklin"/>
              <a:cs typeface="Libre Franklin"/>
              <a:sym typeface="Libre Franklin"/>
            </a:endParaRPr>
          </a:p>
          <a:p>
            <a:pPr marL="547687" lvl="1" indent="-228600" algn="l" rtl="0">
              <a:lnSpc>
                <a:spcPct val="115000"/>
              </a:lnSpc>
              <a:spcBef>
                <a:spcPts val="375"/>
              </a:spcBef>
              <a:spcAft>
                <a:spcPts val="0"/>
              </a:spcAft>
              <a:buSzPts val="2040"/>
              <a:buFont typeface="Arial"/>
              <a:buNone/>
            </a:pPr>
            <a:endParaRPr sz="2000" dirty="0">
              <a:latin typeface="Libre Franklin"/>
              <a:ea typeface="Libre Franklin"/>
              <a:cs typeface="Libre Franklin"/>
              <a:sym typeface="Libre Franklin"/>
            </a:endParaRPr>
          </a:p>
          <a:p>
            <a:pPr marL="273050" lvl="0" indent="-273050" algn="l" rtl="0">
              <a:spcBef>
                <a:spcPts val="575"/>
              </a:spcBef>
              <a:spcAft>
                <a:spcPts val="0"/>
              </a:spcAft>
              <a:buSzPts val="2210"/>
              <a:buFont typeface="Arial"/>
              <a:buNone/>
            </a:pPr>
            <a:endParaRPr sz="2000" dirty="0">
              <a:latin typeface="Libre Franklin"/>
              <a:ea typeface="Libre Franklin"/>
              <a:cs typeface="Libre Franklin"/>
              <a:sym typeface="Libre Franklin"/>
            </a:endParaRPr>
          </a:p>
          <a:p>
            <a:pPr marL="0" lvl="0" indent="0" algn="l" rtl="0">
              <a:spcBef>
                <a:spcPts val="575"/>
              </a:spcBef>
              <a:spcAft>
                <a:spcPts val="0"/>
              </a:spcAft>
              <a:buSzPts val="2210"/>
              <a:buFont typeface="Arial"/>
              <a:buNone/>
            </a:pPr>
            <a:endParaRPr sz="2000" dirty="0">
              <a:latin typeface="Libre Franklin"/>
              <a:ea typeface="Libre Franklin"/>
              <a:cs typeface="Libre Franklin"/>
              <a:sym typeface="Libre Franklin"/>
            </a:endParaRPr>
          </a:p>
        </p:txBody>
      </p:sp>
    </p:spTree>
    <p:extLst>
      <p:ext uri="{BB962C8B-B14F-4D97-AF65-F5344CB8AC3E}">
        <p14:creationId xmlns:p14="http://schemas.microsoft.com/office/powerpoint/2010/main" val="128550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Line Plot for Time Series</a:t>
            </a:r>
            <a:br>
              <a:rPr lang="en-US"/>
            </a:br>
            <a:r>
              <a:rPr lang="en-US" sz="2400"/>
              <a:t>Amtrak Ridership</a:t>
            </a:r>
            <a:endParaRPr sz="2400"/>
          </a:p>
        </p:txBody>
      </p:sp>
      <p:pic>
        <p:nvPicPr>
          <p:cNvPr id="177" name="Google Shape;177;p23"/>
          <p:cNvPicPr preferRelativeResize="0"/>
          <p:nvPr/>
        </p:nvPicPr>
        <p:blipFill rotWithShape="1">
          <a:blip r:embed="rId3">
            <a:alphaModFix/>
          </a:blip>
          <a:srcRect/>
          <a:stretch/>
        </p:blipFill>
        <p:spPr>
          <a:xfrm>
            <a:off x="2054100" y="1417638"/>
            <a:ext cx="4992750" cy="4092425"/>
          </a:xfrm>
          <a:prstGeom prst="rect">
            <a:avLst/>
          </a:prstGeom>
          <a:noFill/>
          <a:ln>
            <a:noFill/>
          </a:ln>
        </p:spPr>
      </p:pic>
    </p:spTree>
    <p:extLst>
      <p:ext uri="{BB962C8B-B14F-4D97-AF65-F5344CB8AC3E}">
        <p14:creationId xmlns:p14="http://schemas.microsoft.com/office/powerpoint/2010/main" val="145714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417450" y="274650"/>
            <a:ext cx="82689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Alternative Codes for Line Plot</a:t>
            </a:r>
            <a:endParaRPr/>
          </a:p>
        </p:txBody>
      </p:sp>
      <p:sp>
        <p:nvSpPr>
          <p:cNvPr id="184" name="Google Shape;184;p24"/>
          <p:cNvSpPr txBox="1">
            <a:spLocks noGrp="1"/>
          </p:cNvSpPr>
          <p:nvPr>
            <p:ph type="body" idx="1"/>
          </p:nvPr>
        </p:nvSpPr>
        <p:spPr>
          <a:xfrm>
            <a:off x="417450" y="1583650"/>
            <a:ext cx="8577600" cy="500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highlight>
                  <a:srgbClr val="F4F5FB"/>
                </a:highlight>
                <a:latin typeface="Libre Franklin"/>
                <a:ea typeface="Libre Franklin"/>
                <a:cs typeface="Libre Franklin"/>
                <a:sym typeface="Libre Franklin"/>
              </a:rPr>
              <a:t>Using </a:t>
            </a:r>
            <a:r>
              <a:rPr lang="en-US" sz="1800">
                <a:highlight>
                  <a:srgbClr val="F4F5FB"/>
                </a:highlight>
                <a:latin typeface="Courier New"/>
                <a:ea typeface="Courier New"/>
                <a:cs typeface="Courier New"/>
                <a:sym typeface="Courier New"/>
              </a:rPr>
              <a:t>pandas</a:t>
            </a:r>
            <a:r>
              <a:rPr lang="en-US" sz="1800">
                <a:highlight>
                  <a:srgbClr val="F4F5FB"/>
                </a:highlight>
                <a:latin typeface="Libre Franklin"/>
                <a:ea typeface="Libre Franklin"/>
                <a:cs typeface="Libre Franklin"/>
                <a:sym typeface="Libre Franklin"/>
              </a:rPr>
              <a:t>:</a:t>
            </a:r>
            <a:endParaRPr sz="1800">
              <a:highlight>
                <a:srgbClr val="F4F5FB"/>
              </a:highlight>
              <a:latin typeface="Libre Franklin"/>
              <a:ea typeface="Libre Franklin"/>
              <a:cs typeface="Libre Franklin"/>
              <a:sym typeface="Libre Franklin"/>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ridership_ts.plot(ylim=[1300, 2300], legend=False)</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plt.xlabel('Year')  # set x-axis label</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plt.ylabel('Ridership (in 000s)')  # set y-axis label</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b="1">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Libre Franklin"/>
                <a:ea typeface="Libre Franklin"/>
                <a:cs typeface="Libre Franklin"/>
                <a:sym typeface="Libre Franklin"/>
              </a:rPr>
              <a:t>Using</a:t>
            </a:r>
            <a:r>
              <a:rPr lang="en-US" sz="1800">
                <a:highlight>
                  <a:srgbClr val="F4F5FB"/>
                </a:highlight>
                <a:latin typeface="Courier New"/>
                <a:ea typeface="Courier New"/>
                <a:cs typeface="Courier New"/>
                <a:sym typeface="Courier New"/>
              </a:rPr>
              <a:t> matplotlib:</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plt.plot(ridership_ts.index, ridership_ts)</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plt.xlabel('Year')  # set x-axis label</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F4F5FB"/>
                </a:highlight>
                <a:latin typeface="Courier New"/>
                <a:ea typeface="Courier New"/>
                <a:cs typeface="Courier New"/>
                <a:sym typeface="Courier New"/>
              </a:rPr>
              <a:t>plt.ylabel('Ridership (in 000s)')  # set y-axis label</a:t>
            </a: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b="1">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a:p>
            <a:pPr marL="0" lvl="0" indent="0" algn="l" rtl="0">
              <a:spcBef>
                <a:spcPts val="0"/>
              </a:spcBef>
              <a:spcAft>
                <a:spcPts val="0"/>
              </a:spcAft>
              <a:buNone/>
            </a:pPr>
            <a:endParaRPr sz="1800">
              <a:highlight>
                <a:srgbClr val="F4F5FB"/>
              </a:highlight>
              <a:latin typeface="Courier New"/>
              <a:ea typeface="Courier New"/>
              <a:cs typeface="Courier New"/>
              <a:sym typeface="Courier New"/>
            </a:endParaRPr>
          </a:p>
        </p:txBody>
      </p:sp>
    </p:spTree>
    <p:extLst>
      <p:ext uri="{BB962C8B-B14F-4D97-AF65-F5344CB8AC3E}">
        <p14:creationId xmlns:p14="http://schemas.microsoft.com/office/powerpoint/2010/main" val="120576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NYC Open Data Initiative</a:t>
            </a:r>
          </a:p>
        </p:txBody>
      </p:sp>
      <p:sp>
        <p:nvSpPr>
          <p:cNvPr id="4" name="Slide Number Placeholder 3"/>
          <p:cNvSpPr>
            <a:spLocks noGrp="1"/>
          </p:cNvSpPr>
          <p:nvPr>
            <p:ph type="sldNum" sz="quarter" idx="12"/>
          </p:nvPr>
        </p:nvSpPr>
        <p:spPr/>
        <p:txBody>
          <a:bodyPr/>
          <a:lstStyle/>
          <a:p>
            <a:fld id="{5F67C0D0-681C-40CC-9980-FC45852423DE}" type="slidenum">
              <a:rPr lang="en-US" smtClean="0">
                <a:solidFill>
                  <a:prstClr val="white"/>
                </a:solidFill>
                <a:latin typeface="Calibri"/>
              </a:rPr>
              <a:pPr/>
              <a:t>25</a:t>
            </a:fld>
            <a:endParaRPr lang="en-US" dirty="0">
              <a:solidFill>
                <a:prstClr val="white"/>
              </a:solidFill>
              <a:latin typeface="Calibri"/>
            </a:endParaRPr>
          </a:p>
        </p:txBody>
      </p:sp>
      <p:pic>
        <p:nvPicPr>
          <p:cNvPr id="5" name="Picture 4"/>
          <p:cNvPicPr>
            <a:picLocks noChangeAspect="1"/>
          </p:cNvPicPr>
          <p:nvPr/>
        </p:nvPicPr>
        <p:blipFill>
          <a:blip r:embed="rId2"/>
          <a:stretch>
            <a:fillRect/>
          </a:stretch>
        </p:blipFill>
        <p:spPr>
          <a:xfrm>
            <a:off x="1052052" y="1342559"/>
            <a:ext cx="7039896" cy="4172882"/>
          </a:xfrm>
          <a:prstGeom prst="rect">
            <a:avLst/>
          </a:prstGeom>
        </p:spPr>
      </p:pic>
    </p:spTree>
    <p:extLst>
      <p:ext uri="{BB962C8B-B14F-4D97-AF65-F5344CB8AC3E}">
        <p14:creationId xmlns:p14="http://schemas.microsoft.com/office/powerpoint/2010/main" val="2602361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7C0D0-681C-40CC-9980-FC45852423DE}" type="slidenum">
              <a:rPr lang="en-US" smtClean="0">
                <a:solidFill>
                  <a:prstClr val="white"/>
                </a:solidFill>
                <a:latin typeface="Calibri"/>
              </a:rPr>
              <a:pPr/>
              <a:t>26</a:t>
            </a:fld>
            <a:endParaRPr lang="en-US" dirty="0">
              <a:solidFill>
                <a:prstClr val="white"/>
              </a:solidFill>
              <a:latin typeface="Calibri"/>
            </a:endParaRPr>
          </a:p>
        </p:txBody>
      </p:sp>
      <p:pic>
        <p:nvPicPr>
          <p:cNvPr id="5" name="Picture 4"/>
          <p:cNvPicPr>
            <a:picLocks noChangeAspect="1"/>
          </p:cNvPicPr>
          <p:nvPr/>
        </p:nvPicPr>
        <p:blipFill>
          <a:blip r:embed="rId2"/>
          <a:stretch>
            <a:fillRect/>
          </a:stretch>
        </p:blipFill>
        <p:spPr>
          <a:xfrm>
            <a:off x="1229033" y="986050"/>
            <a:ext cx="6528618" cy="4551602"/>
          </a:xfrm>
          <a:prstGeom prst="rect">
            <a:avLst/>
          </a:prstGeom>
        </p:spPr>
      </p:pic>
      <p:sp>
        <p:nvSpPr>
          <p:cNvPr id="6" name="TextBox 5"/>
          <p:cNvSpPr txBox="1"/>
          <p:nvPr/>
        </p:nvSpPr>
        <p:spPr>
          <a:xfrm>
            <a:off x="1140542" y="459969"/>
            <a:ext cx="2566219" cy="369332"/>
          </a:xfrm>
          <a:prstGeom prst="rect">
            <a:avLst/>
          </a:prstGeom>
          <a:noFill/>
        </p:spPr>
        <p:txBody>
          <a:bodyPr wrap="square" rtlCol="0">
            <a:spAutoFit/>
          </a:bodyPr>
          <a:lstStyle/>
          <a:p>
            <a:r>
              <a:rPr lang="en-US" b="1" dirty="0"/>
              <a:t>Examples:</a:t>
            </a:r>
          </a:p>
        </p:txBody>
      </p:sp>
    </p:spTree>
    <p:extLst>
      <p:ext uri="{BB962C8B-B14F-4D97-AF65-F5344CB8AC3E}">
        <p14:creationId xmlns:p14="http://schemas.microsoft.com/office/powerpoint/2010/main" val="373855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a:t>
            </a:r>
          </a:p>
        </p:txBody>
      </p:sp>
      <p:sp>
        <p:nvSpPr>
          <p:cNvPr id="4" name="Content Placeholder 3"/>
          <p:cNvSpPr>
            <a:spLocks noGrp="1"/>
          </p:cNvSpPr>
          <p:nvPr>
            <p:ph sz="half" idx="2"/>
          </p:nvPr>
        </p:nvSpPr>
        <p:spPr>
          <a:xfrm>
            <a:off x="203200" y="1722436"/>
            <a:ext cx="8483600" cy="3360841"/>
          </a:xfrm>
        </p:spPr>
        <p:txBody>
          <a:bodyPr/>
          <a:lstStyle/>
          <a:p>
            <a:pPr lvl="1"/>
            <a:r>
              <a:rPr lang="en-US" dirty="0"/>
              <a:t>Data reporting and visualization</a:t>
            </a:r>
          </a:p>
          <a:p>
            <a:pPr lvl="1"/>
            <a:r>
              <a:rPr lang="en-US" dirty="0"/>
              <a:t>Due 9/29 before class</a:t>
            </a:r>
          </a:p>
          <a:p>
            <a:pPr lvl="2"/>
            <a:r>
              <a:rPr lang="en-US" dirty="0"/>
              <a:t>Submit </a:t>
            </a:r>
            <a:r>
              <a:rPr lang="en-US" dirty="0" err="1"/>
              <a:t>jupyter</a:t>
            </a:r>
            <a:r>
              <a:rPr lang="en-US" dirty="0"/>
              <a:t> notebook</a:t>
            </a:r>
          </a:p>
          <a:p>
            <a:pPr lvl="2"/>
            <a:r>
              <a:rPr lang="en-US" dirty="0"/>
              <a:t>File -&gt; save as -&gt; Lab1-student-last-name_student-first-name.ipynb</a:t>
            </a:r>
          </a:p>
          <a:p>
            <a:pPr lvl="2"/>
            <a:r>
              <a:rPr lang="en-US" dirty="0"/>
              <a:t>Use your first and last name as they appear on Blackboard.</a:t>
            </a:r>
          </a:p>
          <a:p>
            <a:pPr marL="457200" lvl="1" indent="0">
              <a:buNone/>
            </a:pPr>
            <a:endParaRPr lang="en-US" dirty="0"/>
          </a:p>
        </p:txBody>
      </p:sp>
      <p:sp>
        <p:nvSpPr>
          <p:cNvPr id="5" name="Slide Number Placeholder 4"/>
          <p:cNvSpPr>
            <a:spLocks noGrp="1"/>
          </p:cNvSpPr>
          <p:nvPr>
            <p:ph type="sldNum" sz="quarter" idx="12"/>
          </p:nvPr>
        </p:nvSpPr>
        <p:spPr/>
        <p:txBody>
          <a:bodyPr/>
          <a:lstStyle/>
          <a:p>
            <a:fld id="{5F67C0D0-681C-40CC-9980-FC45852423DE}" type="slidenum">
              <a:rPr lang="en-US" smtClean="0">
                <a:solidFill>
                  <a:prstClr val="black">
                    <a:tint val="75000"/>
                  </a:prstClr>
                </a:solidFill>
                <a:latin typeface="Calibri"/>
              </a:rPr>
              <a:pPr/>
              <a:t>27</a:t>
            </a:fld>
            <a:endParaRPr lang="en-US">
              <a:solidFill>
                <a:prstClr val="black">
                  <a:tint val="75000"/>
                </a:prstClr>
              </a:solidFill>
              <a:latin typeface="Calibri"/>
            </a:endParaRPr>
          </a:p>
        </p:txBody>
      </p:sp>
    </p:spTree>
    <p:extLst>
      <p:ext uri="{BB962C8B-B14F-4D97-AF65-F5344CB8AC3E}">
        <p14:creationId xmlns:p14="http://schemas.microsoft.com/office/powerpoint/2010/main" val="207461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342900"/>
            <a:fld id="{5F67C0D0-681C-40CC-9980-FC45852423DE}" type="slidenum">
              <a:rPr lang="en-US">
                <a:solidFill>
                  <a:prstClr val="white"/>
                </a:solidFill>
                <a:latin typeface="Calibri"/>
              </a:rPr>
              <a:pPr defTabSz="342900"/>
              <a:t>3</a:t>
            </a:fld>
            <a:endParaRPr lang="en-US" dirty="0">
              <a:solidFill>
                <a:prstClr val="white"/>
              </a:solidFill>
              <a:latin typeface="Calibri"/>
            </a:endParaRPr>
          </a:p>
        </p:txBody>
      </p:sp>
      <p:pic>
        <p:nvPicPr>
          <p:cNvPr id="1026" name="Picture 2" descr="Notable sports deat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235" y="2534069"/>
            <a:ext cx="4721531" cy="26558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43000" y="1103662"/>
            <a:ext cx="6858000" cy="128587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Calibri"/>
            </a:endParaRPr>
          </a:p>
        </p:txBody>
      </p:sp>
      <p:sp>
        <p:nvSpPr>
          <p:cNvPr id="6" name="TextBox 5"/>
          <p:cNvSpPr txBox="1"/>
          <p:nvPr/>
        </p:nvSpPr>
        <p:spPr>
          <a:xfrm>
            <a:off x="1830745" y="1430913"/>
            <a:ext cx="5230586" cy="461665"/>
          </a:xfrm>
          <a:prstGeom prst="rect">
            <a:avLst/>
          </a:prstGeom>
          <a:noFill/>
        </p:spPr>
        <p:txBody>
          <a:bodyPr wrap="square" rtlCol="0">
            <a:spAutoFit/>
          </a:bodyPr>
          <a:lstStyle/>
          <a:p>
            <a:pPr defTabSz="342900"/>
            <a:r>
              <a:rPr lang="en-US" sz="2400" dirty="0">
                <a:solidFill>
                  <a:prstClr val="white"/>
                </a:solidFill>
                <a:latin typeface="Helvetica" panose="020B0604020202020204" pitchFamily="34" charset="0"/>
                <a:cs typeface="Helvetica" panose="020B0604020202020204" pitchFamily="34" charset="0"/>
              </a:rPr>
              <a:t>“You can observe a lot by watching”</a:t>
            </a:r>
          </a:p>
        </p:txBody>
      </p:sp>
      <p:sp>
        <p:nvSpPr>
          <p:cNvPr id="7" name="TextBox 6"/>
          <p:cNvSpPr txBox="1"/>
          <p:nvPr/>
        </p:nvSpPr>
        <p:spPr>
          <a:xfrm>
            <a:off x="5644243" y="1813348"/>
            <a:ext cx="1975757" cy="300082"/>
          </a:xfrm>
          <a:prstGeom prst="rect">
            <a:avLst/>
          </a:prstGeom>
          <a:noFill/>
        </p:spPr>
        <p:txBody>
          <a:bodyPr wrap="square" rtlCol="0">
            <a:spAutoFit/>
          </a:bodyPr>
          <a:lstStyle/>
          <a:p>
            <a:pPr defTabSz="342900"/>
            <a:r>
              <a:rPr lang="en-US" sz="1350" dirty="0">
                <a:solidFill>
                  <a:prstClr val="white"/>
                </a:solidFill>
                <a:latin typeface="Calibri"/>
              </a:rPr>
              <a:t>Yogi Berra (1925-2015)</a:t>
            </a:r>
          </a:p>
        </p:txBody>
      </p:sp>
    </p:spTree>
    <p:extLst>
      <p:ext uri="{BB962C8B-B14F-4D97-AF65-F5344CB8AC3E}">
        <p14:creationId xmlns:p14="http://schemas.microsoft.com/office/powerpoint/2010/main" val="34655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normAutofit/>
          </a:bodyPr>
          <a:lstStyle/>
          <a:p>
            <a:r>
              <a:rPr lang="en-US"/>
              <a:t>Pros and Cons of Summary Statistics	</a:t>
            </a:r>
          </a:p>
        </p:txBody>
      </p:sp>
      <p:sp>
        <p:nvSpPr>
          <p:cNvPr id="462851" name="Rectangle 3"/>
          <p:cNvSpPr>
            <a:spLocks noGrp="1" noChangeArrowheads="1"/>
          </p:cNvSpPr>
          <p:nvPr>
            <p:ph type="body" idx="1"/>
          </p:nvPr>
        </p:nvSpPr>
        <p:spPr>
          <a:xfrm>
            <a:off x="1485900" y="1793957"/>
            <a:ext cx="6172200" cy="3086100"/>
          </a:xfrm>
        </p:spPr>
        <p:txBody>
          <a:bodyPr>
            <a:normAutofit fontScale="92500" lnSpcReduction="10000"/>
          </a:bodyPr>
          <a:lstStyle/>
          <a:p>
            <a:r>
              <a:rPr lang="en-US" dirty="0"/>
              <a:t>Pros:</a:t>
            </a:r>
          </a:p>
          <a:p>
            <a:pPr lvl="1"/>
            <a:r>
              <a:rPr lang="en-US" dirty="0"/>
              <a:t>Report key facts on historical data</a:t>
            </a:r>
          </a:p>
          <a:p>
            <a:pPr lvl="1"/>
            <a:r>
              <a:rPr lang="en-US" dirty="0"/>
              <a:t>Aid in understanding the data</a:t>
            </a:r>
          </a:p>
          <a:p>
            <a:pPr lvl="1"/>
            <a:endParaRPr lang="en-US" dirty="0"/>
          </a:p>
          <a:p>
            <a:r>
              <a:rPr lang="en-US" dirty="0"/>
              <a:t>Cons:</a:t>
            </a:r>
          </a:p>
          <a:p>
            <a:pPr lvl="1"/>
            <a:r>
              <a:rPr lang="en-US" dirty="0"/>
              <a:t>Statistics value can be deceiving</a:t>
            </a:r>
          </a:p>
          <a:p>
            <a:pPr lvl="1"/>
            <a:r>
              <a:rPr lang="en-US" dirty="0" err="1"/>
              <a:t>i.e</a:t>
            </a:r>
            <a:r>
              <a:rPr lang="en-US" dirty="0"/>
              <a:t>: age 17, 18, 19, 23, 22, 87</a:t>
            </a:r>
          </a:p>
          <a:p>
            <a:pPr lvl="2">
              <a:buFont typeface="Wingdings" pitchFamily="2" charset="2"/>
              <a:buNone/>
            </a:pPr>
            <a:r>
              <a:rPr lang="en-US" dirty="0"/>
              <a:t>Mean=31</a:t>
            </a:r>
          </a:p>
          <a:p>
            <a:pPr lvl="2">
              <a:buFont typeface="Wingdings" pitchFamily="2" charset="2"/>
              <a:buNone/>
            </a:pPr>
            <a:r>
              <a:rPr lang="en-US" dirty="0"/>
              <a:t>Median: 20.5</a:t>
            </a:r>
          </a:p>
          <a:p>
            <a:pPr lvl="2">
              <a:buFont typeface="Wingdings" pitchFamily="2" charset="2"/>
              <a:buNone/>
            </a:pPr>
            <a:endParaRPr lang="en-US" dirty="0"/>
          </a:p>
          <a:p>
            <a:pPr lvl="1"/>
            <a:endParaRPr lang="en-US" dirty="0"/>
          </a:p>
        </p:txBody>
      </p:sp>
      <p:sp>
        <p:nvSpPr>
          <p:cNvPr id="462852" name="Oval 4"/>
          <p:cNvSpPr>
            <a:spLocks noChangeArrowheads="1"/>
          </p:cNvSpPr>
          <p:nvPr/>
        </p:nvSpPr>
        <p:spPr bwMode="auto">
          <a:xfrm>
            <a:off x="4664690" y="3943351"/>
            <a:ext cx="400050" cy="318413"/>
          </a:xfrm>
          <a:prstGeom prst="ellipse">
            <a:avLst/>
          </a:prstGeom>
          <a:noFill/>
          <a:ln w="19050" cmpd="sng" algn="ctr">
            <a:solidFill>
              <a:srgbClr val="FF66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17961" dir="2700000" algn="ctr" rotWithShape="0">
                    <a:schemeClr val="bg2"/>
                  </a:outerShdw>
                </a:effectLst>
              </a14:hiddenEffects>
            </a:ext>
          </a:extLst>
        </p:spPr>
        <p:txBody>
          <a:bodyPr wrap="none" anchor="ctr"/>
          <a:lstStyle/>
          <a:p>
            <a:pPr defTabSz="342900"/>
            <a:endParaRPr lang="en-US" sz="1350">
              <a:solidFill>
                <a:prstClr val="black"/>
              </a:solidFill>
              <a:latin typeface="Calibri"/>
            </a:endParaRPr>
          </a:p>
        </p:txBody>
      </p:sp>
    </p:spTree>
    <p:extLst>
      <p:ext uri="{BB962C8B-B14F-4D97-AF65-F5344CB8AC3E}">
        <p14:creationId xmlns:p14="http://schemas.microsoft.com/office/powerpoint/2010/main" val="130547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686" y="1045175"/>
            <a:ext cx="4732076" cy="695325"/>
          </a:xfrm>
        </p:spPr>
        <p:txBody>
          <a:bodyPr/>
          <a:lstStyle/>
          <a:p>
            <a:r>
              <a:rPr lang="en-US" dirty="0"/>
              <a:t>STATS: </a:t>
            </a:r>
            <a:r>
              <a:rPr lang="en-US" dirty="0" err="1"/>
              <a:t>Skewness</a:t>
            </a:r>
            <a:endParaRPr lang="en-US" dirty="0"/>
          </a:p>
        </p:txBody>
      </p:sp>
      <p:sp>
        <p:nvSpPr>
          <p:cNvPr id="7" name="TextBox 6"/>
          <p:cNvSpPr txBox="1"/>
          <p:nvPr/>
        </p:nvSpPr>
        <p:spPr>
          <a:xfrm>
            <a:off x="1558483" y="1799571"/>
            <a:ext cx="5867429" cy="715581"/>
          </a:xfrm>
          <a:prstGeom prst="rect">
            <a:avLst/>
          </a:prstGeom>
          <a:noFill/>
        </p:spPr>
        <p:txBody>
          <a:bodyPr wrap="square" rtlCol="0">
            <a:spAutoFit/>
          </a:bodyPr>
          <a:lstStyle/>
          <a:p>
            <a:pPr defTabSz="342900"/>
            <a:r>
              <a:rPr lang="en-US" sz="1350" dirty="0" err="1">
                <a:solidFill>
                  <a:prstClr val="black"/>
                </a:solidFill>
                <a:latin typeface="Calibri"/>
              </a:rPr>
              <a:t>Skewness</a:t>
            </a:r>
            <a:r>
              <a:rPr lang="en-US" sz="1350" dirty="0">
                <a:solidFill>
                  <a:prstClr val="black"/>
                </a:solidFill>
                <a:latin typeface="Calibri"/>
              </a:rPr>
              <a:t> is a measure of the asymmetry of the probability distribution of a real-valued random variable about its mean. The </a:t>
            </a:r>
            <a:r>
              <a:rPr lang="en-US" sz="1350" dirty="0" err="1">
                <a:solidFill>
                  <a:prstClr val="black"/>
                </a:solidFill>
                <a:latin typeface="Calibri"/>
              </a:rPr>
              <a:t>skewness</a:t>
            </a:r>
            <a:r>
              <a:rPr lang="en-US" sz="1350" dirty="0">
                <a:solidFill>
                  <a:prstClr val="black"/>
                </a:solidFill>
                <a:latin typeface="Calibri"/>
              </a:rPr>
              <a:t> value can be positive or negative, or even undefined.</a:t>
            </a:r>
          </a:p>
        </p:txBody>
      </p:sp>
      <p:sp>
        <p:nvSpPr>
          <p:cNvPr id="9" name="TextBox 8"/>
          <p:cNvSpPr txBox="1"/>
          <p:nvPr/>
        </p:nvSpPr>
        <p:spPr>
          <a:xfrm>
            <a:off x="5193305" y="3617513"/>
            <a:ext cx="1040670" cy="230832"/>
          </a:xfrm>
          <a:prstGeom prst="rect">
            <a:avLst/>
          </a:prstGeom>
          <a:noFill/>
        </p:spPr>
        <p:txBody>
          <a:bodyPr wrap="none" rtlCol="0">
            <a:spAutoFit/>
          </a:bodyPr>
          <a:lstStyle/>
          <a:p>
            <a:pPr defTabSz="342900"/>
            <a:r>
              <a:rPr lang="en-US" sz="900" b="1" dirty="0">
                <a:solidFill>
                  <a:prstClr val="black"/>
                </a:solidFill>
                <a:latin typeface="Calibri"/>
              </a:rPr>
              <a:t>Source: </a:t>
            </a:r>
            <a:r>
              <a:rPr lang="en-US" sz="900" dirty="0">
                <a:solidFill>
                  <a:prstClr val="black"/>
                </a:solidFill>
                <a:latin typeface="Calibri"/>
              </a:rPr>
              <a:t>Wikipedia</a:t>
            </a:r>
            <a:endParaRPr lang="en-US" sz="900" b="1" dirty="0">
              <a:solidFill>
                <a:prstClr val="black"/>
              </a:solidFill>
              <a:latin typeface="Calibri"/>
            </a:endParaRPr>
          </a:p>
        </p:txBody>
      </p:sp>
      <p:sp>
        <p:nvSpPr>
          <p:cNvPr id="12" name="TextBox 11"/>
          <p:cNvSpPr txBox="1"/>
          <p:nvPr/>
        </p:nvSpPr>
        <p:spPr>
          <a:xfrm>
            <a:off x="1913158" y="4109776"/>
            <a:ext cx="795795" cy="300082"/>
          </a:xfrm>
          <a:prstGeom prst="rect">
            <a:avLst/>
          </a:prstGeom>
          <a:noFill/>
        </p:spPr>
        <p:txBody>
          <a:bodyPr wrap="none" rtlCol="0">
            <a:spAutoFit/>
          </a:bodyPr>
          <a:lstStyle/>
          <a:p>
            <a:pPr defTabSz="342900"/>
            <a:r>
              <a:rPr lang="en-US" sz="1350" b="1" dirty="0">
                <a:solidFill>
                  <a:prstClr val="black"/>
                </a:solidFill>
                <a:latin typeface="Calibri"/>
              </a:rPr>
              <a:t>Positive:</a:t>
            </a:r>
          </a:p>
        </p:txBody>
      </p:sp>
      <p:sp>
        <p:nvSpPr>
          <p:cNvPr id="13" name="TextBox 12"/>
          <p:cNvSpPr txBox="1"/>
          <p:nvPr/>
        </p:nvSpPr>
        <p:spPr>
          <a:xfrm>
            <a:off x="2703583" y="4119909"/>
            <a:ext cx="750718" cy="300082"/>
          </a:xfrm>
          <a:prstGeom prst="rect">
            <a:avLst/>
          </a:prstGeom>
          <a:noFill/>
        </p:spPr>
        <p:txBody>
          <a:bodyPr wrap="none" rtlCol="0">
            <a:spAutoFit/>
          </a:bodyPr>
          <a:lstStyle/>
          <a:p>
            <a:pPr defTabSz="342900"/>
            <a:r>
              <a:rPr lang="en-US" sz="1350" dirty="0">
                <a:solidFill>
                  <a:prstClr val="black"/>
                </a:solidFill>
                <a:latin typeface="Calibri"/>
              </a:rPr>
              <a:t>Income,</a:t>
            </a:r>
          </a:p>
        </p:txBody>
      </p:sp>
      <p:sp>
        <p:nvSpPr>
          <p:cNvPr id="14" name="TextBox 13"/>
          <p:cNvSpPr txBox="1"/>
          <p:nvPr/>
        </p:nvSpPr>
        <p:spPr>
          <a:xfrm>
            <a:off x="3394510" y="4119909"/>
            <a:ext cx="2263953" cy="300082"/>
          </a:xfrm>
          <a:prstGeom prst="rect">
            <a:avLst/>
          </a:prstGeom>
          <a:noFill/>
        </p:spPr>
        <p:txBody>
          <a:bodyPr wrap="none" rtlCol="0">
            <a:spAutoFit/>
          </a:bodyPr>
          <a:lstStyle/>
          <a:p>
            <a:pPr defTabSz="342900"/>
            <a:r>
              <a:rPr lang="en-US" sz="1350" dirty="0">
                <a:solidFill>
                  <a:prstClr val="black"/>
                </a:solidFill>
                <a:latin typeface="Calibri"/>
              </a:rPr>
              <a:t>Mileage on used cars for sale,</a:t>
            </a:r>
          </a:p>
        </p:txBody>
      </p:sp>
      <p:sp>
        <p:nvSpPr>
          <p:cNvPr id="15" name="TextBox 14"/>
          <p:cNvSpPr txBox="1"/>
          <p:nvPr/>
        </p:nvSpPr>
        <p:spPr>
          <a:xfrm>
            <a:off x="5532302" y="4119909"/>
            <a:ext cx="1087157" cy="300082"/>
          </a:xfrm>
          <a:prstGeom prst="rect">
            <a:avLst/>
          </a:prstGeom>
          <a:noFill/>
        </p:spPr>
        <p:txBody>
          <a:bodyPr wrap="none" rtlCol="0">
            <a:spAutoFit/>
          </a:bodyPr>
          <a:lstStyle/>
          <a:p>
            <a:pPr defTabSz="342900"/>
            <a:r>
              <a:rPr lang="en-US" sz="1350" dirty="0">
                <a:solidFill>
                  <a:prstClr val="black"/>
                </a:solidFill>
                <a:latin typeface="Calibri"/>
              </a:rPr>
              <a:t>House prices</a:t>
            </a:r>
          </a:p>
        </p:txBody>
      </p:sp>
      <p:sp>
        <p:nvSpPr>
          <p:cNvPr id="16" name="TextBox 15"/>
          <p:cNvSpPr txBox="1"/>
          <p:nvPr/>
        </p:nvSpPr>
        <p:spPr>
          <a:xfrm>
            <a:off x="2716543" y="4528051"/>
            <a:ext cx="1812291" cy="300082"/>
          </a:xfrm>
          <a:prstGeom prst="rect">
            <a:avLst/>
          </a:prstGeom>
          <a:noFill/>
        </p:spPr>
        <p:txBody>
          <a:bodyPr wrap="none" rtlCol="0">
            <a:spAutoFit/>
          </a:bodyPr>
          <a:lstStyle/>
          <a:p>
            <a:pPr defTabSz="342900"/>
            <a:r>
              <a:rPr lang="en-US" sz="1350" dirty="0">
                <a:solidFill>
                  <a:prstClr val="black"/>
                </a:solidFill>
                <a:latin typeface="Calibri"/>
              </a:rPr>
              <a:t>Scores on an easy test, </a:t>
            </a:r>
          </a:p>
        </p:txBody>
      </p:sp>
      <p:sp>
        <p:nvSpPr>
          <p:cNvPr id="17" name="TextBox 16"/>
          <p:cNvSpPr txBox="1"/>
          <p:nvPr/>
        </p:nvSpPr>
        <p:spPr>
          <a:xfrm>
            <a:off x="2743223" y="4793240"/>
            <a:ext cx="2721707" cy="300082"/>
          </a:xfrm>
          <a:prstGeom prst="rect">
            <a:avLst/>
          </a:prstGeom>
          <a:noFill/>
        </p:spPr>
        <p:txBody>
          <a:bodyPr wrap="none" rtlCol="0">
            <a:spAutoFit/>
          </a:bodyPr>
          <a:lstStyle/>
          <a:p>
            <a:pPr defTabSz="342900"/>
            <a:r>
              <a:rPr lang="en-US" sz="1350" dirty="0">
                <a:solidFill>
                  <a:prstClr val="black"/>
                </a:solidFill>
                <a:latin typeface="Calibri"/>
              </a:rPr>
              <a:t>Age at death in developed countries</a:t>
            </a:r>
          </a:p>
        </p:txBody>
      </p:sp>
      <p:sp>
        <p:nvSpPr>
          <p:cNvPr id="18" name="TextBox 17"/>
          <p:cNvSpPr txBox="1"/>
          <p:nvPr/>
        </p:nvSpPr>
        <p:spPr>
          <a:xfrm>
            <a:off x="1915984" y="4516241"/>
            <a:ext cx="864596" cy="300082"/>
          </a:xfrm>
          <a:prstGeom prst="rect">
            <a:avLst/>
          </a:prstGeom>
          <a:noFill/>
        </p:spPr>
        <p:txBody>
          <a:bodyPr wrap="none" rtlCol="0">
            <a:spAutoFit/>
          </a:bodyPr>
          <a:lstStyle/>
          <a:p>
            <a:pPr defTabSz="342900"/>
            <a:r>
              <a:rPr lang="en-US" sz="1350" b="1" dirty="0">
                <a:solidFill>
                  <a:prstClr val="black"/>
                </a:solidFill>
                <a:latin typeface="Calibri"/>
              </a:rPr>
              <a:t>Negative:</a:t>
            </a:r>
          </a:p>
        </p:txBody>
      </p:sp>
      <p:pic>
        <p:nvPicPr>
          <p:cNvPr id="3" name="Picture 2"/>
          <p:cNvPicPr>
            <a:picLocks noChangeAspect="1"/>
          </p:cNvPicPr>
          <p:nvPr/>
        </p:nvPicPr>
        <p:blipFill rotWithShape="1">
          <a:blip r:embed="rId3"/>
          <a:srcRect b="24454"/>
          <a:stretch/>
        </p:blipFill>
        <p:spPr>
          <a:xfrm>
            <a:off x="3056188" y="2546958"/>
            <a:ext cx="3131621" cy="1070555"/>
          </a:xfrm>
          <a:prstGeom prst="rect">
            <a:avLst/>
          </a:prstGeom>
        </p:spPr>
      </p:pic>
      <p:sp>
        <p:nvSpPr>
          <p:cNvPr id="4" name="Rectangle 3"/>
          <p:cNvSpPr/>
          <p:nvPr/>
        </p:nvSpPr>
        <p:spPr>
          <a:xfrm>
            <a:off x="4335127" y="4517919"/>
            <a:ext cx="3374531" cy="300082"/>
          </a:xfrm>
          <a:prstGeom prst="rect">
            <a:avLst/>
          </a:prstGeom>
        </p:spPr>
        <p:txBody>
          <a:bodyPr wrap="square">
            <a:spAutoFit/>
          </a:bodyPr>
          <a:lstStyle/>
          <a:p>
            <a:pPr defTabSz="342900"/>
            <a:r>
              <a:rPr lang="en-US" sz="1350" dirty="0">
                <a:solidFill>
                  <a:prstClr val="black"/>
                </a:solidFill>
                <a:latin typeface="Calibri"/>
              </a:rPr>
              <a:t>scores on a test that a student are motivated,</a:t>
            </a:r>
          </a:p>
        </p:txBody>
      </p:sp>
    </p:spTree>
    <p:extLst>
      <p:ext uri="{BB962C8B-B14F-4D97-AF65-F5344CB8AC3E}">
        <p14:creationId xmlns:p14="http://schemas.microsoft.com/office/powerpoint/2010/main" val="2054937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342900"/>
            <a:fld id="{5F67C0D0-681C-40CC-9980-FC45852423DE}" type="slidenum">
              <a:rPr lang="en-US">
                <a:solidFill>
                  <a:prstClr val="white"/>
                </a:solidFill>
                <a:latin typeface="Calibri"/>
              </a:rPr>
              <a:pPr defTabSz="342900"/>
              <a:t>6</a:t>
            </a:fld>
            <a:endParaRPr lang="en-US" dirty="0">
              <a:solidFill>
                <a:prstClr val="white"/>
              </a:solidFill>
              <a:latin typeface="Calibri"/>
            </a:endParaRPr>
          </a:p>
        </p:txBody>
      </p:sp>
      <p:sp>
        <p:nvSpPr>
          <p:cNvPr id="5" name="Title 1"/>
          <p:cNvSpPr txBox="1">
            <a:spLocks/>
          </p:cNvSpPr>
          <p:nvPr/>
        </p:nvSpPr>
        <p:spPr>
          <a:xfrm>
            <a:off x="1481477" y="1366350"/>
            <a:ext cx="6029325" cy="695325"/>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685800"/>
            <a:r>
              <a:rPr lang="en-US" sz="3300" dirty="0">
                <a:solidFill>
                  <a:prstClr val="black"/>
                </a:solidFill>
                <a:latin typeface="Calibri"/>
              </a:rPr>
              <a:t>Example:</a:t>
            </a:r>
          </a:p>
        </p:txBody>
      </p:sp>
      <p:pic>
        <p:nvPicPr>
          <p:cNvPr id="6" name="Picture 5"/>
          <p:cNvPicPr>
            <a:picLocks noChangeAspect="1"/>
          </p:cNvPicPr>
          <p:nvPr/>
        </p:nvPicPr>
        <p:blipFill>
          <a:blip r:embed="rId3"/>
          <a:stretch>
            <a:fillRect/>
          </a:stretch>
        </p:blipFill>
        <p:spPr>
          <a:xfrm>
            <a:off x="2667000" y="2273850"/>
            <a:ext cx="3810000" cy="1905000"/>
          </a:xfrm>
          <a:prstGeom prst="rect">
            <a:avLst/>
          </a:prstGeom>
        </p:spPr>
      </p:pic>
      <p:sp>
        <p:nvSpPr>
          <p:cNvPr id="7" name="Rectangle 6"/>
          <p:cNvSpPr/>
          <p:nvPr/>
        </p:nvSpPr>
        <p:spPr>
          <a:xfrm>
            <a:off x="2968971" y="4333774"/>
            <a:ext cx="3429000" cy="715581"/>
          </a:xfrm>
          <a:prstGeom prst="rect">
            <a:avLst/>
          </a:prstGeom>
        </p:spPr>
        <p:txBody>
          <a:bodyPr>
            <a:spAutoFit/>
          </a:bodyPr>
          <a:lstStyle/>
          <a:p>
            <a:pPr defTabSz="342900"/>
            <a:r>
              <a:rPr lang="en-US" sz="1350" dirty="0">
                <a:solidFill>
                  <a:prstClr val="black"/>
                </a:solidFill>
                <a:latin typeface="Calibri"/>
              </a:rPr>
              <a:t>The average height for adult men in the United States is about 70 inches, with a standard deviation of around 3 inches. </a:t>
            </a:r>
          </a:p>
        </p:txBody>
      </p:sp>
      <p:pic>
        <p:nvPicPr>
          <p:cNvPr id="8" name="Picture 7"/>
          <p:cNvPicPr>
            <a:picLocks noChangeAspect="1"/>
          </p:cNvPicPr>
          <p:nvPr/>
        </p:nvPicPr>
        <p:blipFill rotWithShape="1">
          <a:blip r:embed="rId4"/>
          <a:srcRect l="22646"/>
          <a:stretch/>
        </p:blipFill>
        <p:spPr>
          <a:xfrm>
            <a:off x="5510636" y="1527560"/>
            <a:ext cx="2250626" cy="1280405"/>
          </a:xfrm>
          <a:prstGeom prst="rect">
            <a:avLst/>
          </a:prstGeom>
        </p:spPr>
      </p:pic>
    </p:spTree>
    <p:extLst>
      <p:ext uri="{BB962C8B-B14F-4D97-AF65-F5344CB8AC3E}">
        <p14:creationId xmlns:p14="http://schemas.microsoft.com/office/powerpoint/2010/main" val="61923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a:t>A SCHOLARLY TAXONOMY FOR DATA VISUALIZATION:</a:t>
            </a:r>
          </a:p>
        </p:txBody>
      </p:sp>
      <p:sp>
        <p:nvSpPr>
          <p:cNvPr id="4" name="Slide Number Placeholder 3"/>
          <p:cNvSpPr>
            <a:spLocks noGrp="1"/>
          </p:cNvSpPr>
          <p:nvPr>
            <p:ph type="sldNum" sz="quarter" idx="12"/>
          </p:nvPr>
        </p:nvSpPr>
        <p:spPr/>
        <p:txBody>
          <a:bodyPr/>
          <a:lstStyle/>
          <a:p>
            <a:pPr defTabSz="342900"/>
            <a:fld id="{5F67C0D0-681C-40CC-9980-FC45852423DE}" type="slidenum">
              <a:rPr lang="en-US">
                <a:solidFill>
                  <a:prstClr val="white"/>
                </a:solidFill>
                <a:latin typeface="Calibri"/>
              </a:rPr>
              <a:pPr defTabSz="342900"/>
              <a:t>7</a:t>
            </a:fld>
            <a:endParaRPr lang="en-US" dirty="0">
              <a:solidFill>
                <a:prstClr val="white"/>
              </a:solidFill>
              <a:latin typeface="Calibri"/>
            </a:endParaRPr>
          </a:p>
        </p:txBody>
      </p:sp>
      <p:sp>
        <p:nvSpPr>
          <p:cNvPr id="5" name="Content Placeholder 4"/>
          <p:cNvSpPr>
            <a:spLocks noGrp="1"/>
          </p:cNvSpPr>
          <p:nvPr>
            <p:ph idx="1"/>
          </p:nvPr>
        </p:nvSpPr>
        <p:spPr>
          <a:xfrm>
            <a:off x="1485900" y="1867111"/>
            <a:ext cx="6172200" cy="3142622"/>
          </a:xfrm>
        </p:spPr>
        <p:txBody>
          <a:bodyPr>
            <a:normAutofit fontScale="62500" lnSpcReduction="20000"/>
          </a:bodyPr>
          <a:lstStyle/>
          <a:p>
            <a:r>
              <a:rPr lang="en-US" dirty="0"/>
              <a:t>TASKS:</a:t>
            </a:r>
          </a:p>
          <a:p>
            <a:pPr marL="214313" indent="-214313">
              <a:buFontTx/>
              <a:buChar char="-"/>
            </a:pPr>
            <a:r>
              <a:rPr lang="en-US" b="1" dirty="0"/>
              <a:t>Overview</a:t>
            </a:r>
            <a:r>
              <a:rPr lang="en-US" dirty="0"/>
              <a:t>: high level</a:t>
            </a:r>
          </a:p>
          <a:p>
            <a:pPr marL="214313" indent="-214313">
              <a:buFontTx/>
              <a:buChar char="-"/>
            </a:pPr>
            <a:r>
              <a:rPr lang="en-US" b="1" dirty="0"/>
              <a:t>Zoom-in</a:t>
            </a:r>
            <a:r>
              <a:rPr lang="en-US" dirty="0"/>
              <a:t>: on items of interest</a:t>
            </a:r>
          </a:p>
          <a:p>
            <a:pPr marL="214313" indent="-214313">
              <a:buFontTx/>
              <a:buChar char="-"/>
            </a:pPr>
            <a:r>
              <a:rPr lang="en-US" b="1" dirty="0"/>
              <a:t>Filter</a:t>
            </a:r>
            <a:r>
              <a:rPr lang="en-US" dirty="0"/>
              <a:t>: filter out uninteresting patterns</a:t>
            </a:r>
          </a:p>
          <a:p>
            <a:pPr marL="214313" indent="-214313">
              <a:buFontTx/>
              <a:buChar char="-"/>
            </a:pPr>
            <a:r>
              <a:rPr lang="en-US" b="1" dirty="0"/>
              <a:t>Details-on-demand</a:t>
            </a:r>
            <a:r>
              <a:rPr lang="en-US" dirty="0"/>
              <a:t>: select an item or group and get details when needed</a:t>
            </a:r>
          </a:p>
          <a:p>
            <a:pPr marL="214313" indent="-214313">
              <a:buFontTx/>
              <a:buChar char="-"/>
            </a:pPr>
            <a:r>
              <a:rPr lang="en-US" b="1" dirty="0"/>
              <a:t>Relate</a:t>
            </a:r>
            <a:r>
              <a:rPr lang="en-US" dirty="0"/>
              <a:t>: view relationships among items</a:t>
            </a:r>
          </a:p>
          <a:p>
            <a:pPr marL="214313" indent="-214313">
              <a:buFontTx/>
              <a:buChar char="-"/>
            </a:pPr>
            <a:r>
              <a:rPr lang="en-US" b="1" dirty="0"/>
              <a:t>History</a:t>
            </a:r>
            <a:r>
              <a:rPr lang="en-US" dirty="0"/>
              <a:t>: Keep a history of actions to support undo, replay, and progressive refinement.</a:t>
            </a:r>
          </a:p>
          <a:p>
            <a:pPr marL="214313" indent="-214313">
              <a:buFontTx/>
              <a:buChar char="-"/>
            </a:pPr>
            <a:r>
              <a:rPr lang="en-US" b="1" dirty="0"/>
              <a:t>Extract</a:t>
            </a:r>
            <a:r>
              <a:rPr lang="en-US" dirty="0"/>
              <a:t>: allow extraction of sub-collections and of the query parameters.</a:t>
            </a:r>
          </a:p>
          <a:p>
            <a:pPr marL="0" indent="0">
              <a:buNone/>
            </a:pPr>
            <a:endParaRPr lang="en-US" dirty="0"/>
          </a:p>
          <a:p>
            <a:pPr marL="0" indent="0">
              <a:buNone/>
            </a:pPr>
            <a:r>
              <a:rPr lang="en-US" dirty="0"/>
              <a:t>Source: </a:t>
            </a:r>
            <a:r>
              <a:rPr lang="en-US" dirty="0" err="1"/>
              <a:t>Shneiderman</a:t>
            </a:r>
            <a:r>
              <a:rPr lang="en-US" dirty="0"/>
              <a:t>, B. (1996, September). The eyes have it: A task by data type taxonomy for information visualizations. In </a:t>
            </a:r>
            <a:r>
              <a:rPr lang="en-US" i="1" dirty="0"/>
              <a:t>Visual Languages, 1996. Proceedings., IEEE Symposium on</a:t>
            </a:r>
            <a:r>
              <a:rPr lang="en-US" dirty="0"/>
              <a:t> (pp. 336-343)</a:t>
            </a:r>
          </a:p>
          <a:p>
            <a:endParaRPr lang="en-US" dirty="0"/>
          </a:p>
        </p:txBody>
      </p:sp>
    </p:spTree>
    <p:extLst>
      <p:ext uri="{BB962C8B-B14F-4D97-AF65-F5344CB8AC3E}">
        <p14:creationId xmlns:p14="http://schemas.microsoft.com/office/powerpoint/2010/main" val="93367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alks\sigir-tutorial\tufte-sn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464" y="1618960"/>
            <a:ext cx="3976242" cy="299579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Box 5"/>
          <p:cNvSpPr txBox="1">
            <a:spLocks noChangeArrowheads="1"/>
          </p:cNvSpPr>
          <p:nvPr/>
        </p:nvSpPr>
        <p:spPr bwMode="auto">
          <a:xfrm>
            <a:off x="1822145" y="4612900"/>
            <a:ext cx="6178856" cy="715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defTabSz="342900" eaLnBrk="0" hangingPunct="0"/>
            <a:r>
              <a:rPr lang="en-US" sz="1350" dirty="0">
                <a:solidFill>
                  <a:srgbClr val="1F497D"/>
                </a:solidFill>
                <a:latin typeface="Calibri"/>
              </a:rPr>
              <a:t>Illustration of John Snow</a:t>
            </a:r>
            <a:r>
              <a:rPr lang="en-US" sz="1350" dirty="0">
                <a:solidFill>
                  <a:srgbClr val="1F497D"/>
                </a:solidFill>
                <a:latin typeface="Arial"/>
              </a:rPr>
              <a:t>’</a:t>
            </a:r>
            <a:r>
              <a:rPr lang="en-US" sz="1350" dirty="0">
                <a:solidFill>
                  <a:srgbClr val="1F497D"/>
                </a:solidFill>
                <a:latin typeface="Calibri"/>
              </a:rPr>
              <a:t>s deduction that a cholera epidemic was caused by a bad water pump, circa 1854. The bar graphs represents the number of deaths in that location.</a:t>
            </a:r>
          </a:p>
        </p:txBody>
      </p:sp>
      <p:sp>
        <p:nvSpPr>
          <p:cNvPr id="2" name="TextBox 1"/>
          <p:cNvSpPr txBox="1"/>
          <p:nvPr/>
        </p:nvSpPr>
        <p:spPr>
          <a:xfrm>
            <a:off x="2669725" y="1105329"/>
            <a:ext cx="4051982" cy="323165"/>
          </a:xfrm>
          <a:prstGeom prst="rect">
            <a:avLst/>
          </a:prstGeom>
          <a:noFill/>
        </p:spPr>
        <p:txBody>
          <a:bodyPr wrap="square" rtlCol="0">
            <a:spAutoFit/>
          </a:bodyPr>
          <a:lstStyle/>
          <a:p>
            <a:pPr algn="ctr" defTabSz="342900"/>
            <a:r>
              <a:rPr lang="en-US" sz="1500" dirty="0">
                <a:solidFill>
                  <a:prstClr val="black">
                    <a:lumMod val="50000"/>
                    <a:lumOff val="50000"/>
                  </a:prstClr>
                </a:solidFill>
                <a:latin typeface="Times New Roman"/>
                <a:cs typeface="Times New Roman"/>
              </a:rPr>
              <a:t>Why </a:t>
            </a:r>
            <a:r>
              <a:rPr lang="en-US" sz="1500" dirty="0" err="1">
                <a:solidFill>
                  <a:prstClr val="black">
                    <a:lumMod val="50000"/>
                    <a:lumOff val="50000"/>
                  </a:prstClr>
                </a:solidFill>
                <a:latin typeface="Times New Roman"/>
                <a:cs typeface="Times New Roman"/>
              </a:rPr>
              <a:t>Viz</a:t>
            </a:r>
            <a:r>
              <a:rPr lang="en-US" sz="1500" dirty="0">
                <a:solidFill>
                  <a:prstClr val="black">
                    <a:lumMod val="50000"/>
                    <a:lumOff val="50000"/>
                  </a:prstClr>
                </a:solidFill>
                <a:latin typeface="Times New Roman"/>
                <a:cs typeface="Times New Roman"/>
              </a:rPr>
              <a:t>? 1. London Cholera Epidemic</a:t>
            </a:r>
          </a:p>
        </p:txBody>
      </p:sp>
    </p:spTree>
    <p:extLst>
      <p:ext uri="{BB962C8B-B14F-4D97-AF65-F5344CB8AC3E}">
        <p14:creationId xmlns:p14="http://schemas.microsoft.com/office/powerpoint/2010/main" val="393336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Possible Goals in Visualization</a:t>
            </a:r>
            <a:endParaRPr/>
          </a:p>
        </p:txBody>
      </p:sp>
      <p:sp>
        <p:nvSpPr>
          <p:cNvPr id="123" name="Google Shape;123;p15"/>
          <p:cNvSpPr txBox="1">
            <a:spLocks noGrp="1"/>
          </p:cNvSpPr>
          <p:nvPr>
            <p:ph type="body" idx="1"/>
          </p:nvPr>
        </p:nvSpPr>
        <p:spPr>
          <a:xfrm>
            <a:off x="1219200" y="2209800"/>
            <a:ext cx="7099800" cy="2286000"/>
          </a:xfrm>
          <a:prstGeom prst="rect">
            <a:avLst/>
          </a:prstGeom>
          <a:noFill/>
          <a:ln>
            <a:noFill/>
          </a:ln>
        </p:spPr>
        <p:txBody>
          <a:bodyPr spcFirstLastPara="1" wrap="square" lIns="91425" tIns="45700" rIns="91425" bIns="45700" anchor="t" anchorCtr="0">
            <a:noAutofit/>
          </a:bodyPr>
          <a:lstStyle/>
          <a:p>
            <a:pPr marL="547687" lvl="1" indent="-228600" algn="l" rtl="0">
              <a:lnSpc>
                <a:spcPct val="115000"/>
              </a:lnSpc>
              <a:spcBef>
                <a:spcPts val="375"/>
              </a:spcBef>
              <a:spcAft>
                <a:spcPts val="0"/>
              </a:spcAft>
              <a:buSzPts val="2040"/>
              <a:buFont typeface="Arial"/>
              <a:buNone/>
            </a:pPr>
            <a:r>
              <a:rPr lang="en-US" sz="2600">
                <a:latin typeface="Libre Franklin"/>
                <a:ea typeface="Libre Franklin"/>
                <a:cs typeface="Libre Franklin"/>
                <a:sym typeface="Libre Franklin"/>
              </a:rPr>
              <a:t>1.  Presentation (reporting &amp; story-telling)</a:t>
            </a:r>
            <a:endParaRPr sz="2600">
              <a:latin typeface="Libre Franklin"/>
              <a:ea typeface="Libre Franklin"/>
              <a:cs typeface="Libre Franklin"/>
              <a:sym typeface="Libre Franklin"/>
            </a:endParaRPr>
          </a:p>
          <a:p>
            <a:pPr marL="547687" lvl="1" indent="-228600" algn="l" rtl="0">
              <a:lnSpc>
                <a:spcPct val="115000"/>
              </a:lnSpc>
              <a:spcBef>
                <a:spcPts val="375"/>
              </a:spcBef>
              <a:spcAft>
                <a:spcPts val="0"/>
              </a:spcAft>
              <a:buSzPts val="2040"/>
              <a:buFont typeface="Arial"/>
              <a:buNone/>
            </a:pPr>
            <a:r>
              <a:rPr lang="en-US" sz="2600">
                <a:latin typeface="Libre Franklin"/>
                <a:ea typeface="Libre Franklin"/>
                <a:cs typeface="Libre Franklin"/>
                <a:sym typeface="Libre Franklin"/>
              </a:rPr>
              <a:t>2.  Exploration and preliminary analysis</a:t>
            </a:r>
            <a:endParaRPr sz="2600">
              <a:latin typeface="Libre Franklin"/>
              <a:ea typeface="Libre Franklin"/>
              <a:cs typeface="Libre Franklin"/>
              <a:sym typeface="Libre Franklin"/>
            </a:endParaRPr>
          </a:p>
          <a:p>
            <a:pPr marL="273050" lvl="0" indent="-273050" algn="l" rtl="0">
              <a:spcBef>
                <a:spcPts val="575"/>
              </a:spcBef>
              <a:spcAft>
                <a:spcPts val="0"/>
              </a:spcAft>
              <a:buSzPts val="2210"/>
              <a:buFont typeface="Arial"/>
              <a:buNone/>
            </a:pPr>
            <a:endParaRPr>
              <a:latin typeface="Libre Franklin"/>
              <a:ea typeface="Libre Franklin"/>
              <a:cs typeface="Libre Franklin"/>
              <a:sym typeface="Libre Franklin"/>
            </a:endParaRPr>
          </a:p>
          <a:p>
            <a:pPr marL="273050" lvl="0" indent="-273050" algn="l" rtl="0">
              <a:spcBef>
                <a:spcPts val="575"/>
              </a:spcBef>
              <a:spcAft>
                <a:spcPts val="0"/>
              </a:spcAft>
              <a:buSzPts val="2210"/>
              <a:buFont typeface="Arial"/>
              <a:buNone/>
            </a:pPr>
            <a:r>
              <a:rPr lang="en-US">
                <a:latin typeface="Libre Franklin"/>
                <a:ea typeface="Libre Franklin"/>
                <a:cs typeface="Libre Franklin"/>
                <a:sym typeface="Libre Franklin"/>
              </a:rPr>
              <a:t>Our focus here is mainly #2.</a:t>
            </a:r>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49788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remblay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remblay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11363</TotalTime>
  <Words>1422</Words>
  <Application>Microsoft Macintosh PowerPoint</Application>
  <PresentationFormat>On-screen Show (4:3)</PresentationFormat>
  <Paragraphs>192</Paragraphs>
  <Slides>27</Slides>
  <Notes>19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Arial</vt:lpstr>
      <vt:lpstr>Arial Narrow</vt:lpstr>
      <vt:lpstr>Calibri</vt:lpstr>
      <vt:lpstr>Courier New</vt:lpstr>
      <vt:lpstr>Helvetica</vt:lpstr>
      <vt:lpstr>Libre Franklin</vt:lpstr>
      <vt:lpstr>Noto Sans Symbols</vt:lpstr>
      <vt:lpstr>Times</vt:lpstr>
      <vt:lpstr>Times New Roman</vt:lpstr>
      <vt:lpstr>Wingdings</vt:lpstr>
      <vt:lpstr>Office Theme</vt:lpstr>
      <vt:lpstr>1_TremblayPres</vt:lpstr>
      <vt:lpstr>2_TremblayPres</vt:lpstr>
      <vt:lpstr>PowerPoint Presentation</vt:lpstr>
      <vt:lpstr>Practical Definition</vt:lpstr>
      <vt:lpstr>PowerPoint Presentation</vt:lpstr>
      <vt:lpstr>Pros and Cons of Summary Statistics </vt:lpstr>
      <vt:lpstr>STATS: Skewness</vt:lpstr>
      <vt:lpstr>PowerPoint Presentation</vt:lpstr>
      <vt:lpstr>A SCHOLARLY TAXONOMY FOR DATA VISUALIZATION:</vt:lpstr>
      <vt:lpstr>PowerPoint Presentation</vt:lpstr>
      <vt:lpstr>Possible Goals in Visualization</vt:lpstr>
      <vt:lpstr>PowerPoint Presentation</vt:lpstr>
      <vt:lpstr>PowerPoint Presentation</vt:lpstr>
      <vt:lpstr>PowerPoint Presentation</vt:lpstr>
      <vt:lpstr>Python Libraries</vt:lpstr>
      <vt:lpstr>Plots for Data Exploration</vt:lpstr>
      <vt:lpstr>Bar Chart for Categorical Variable Average median neighborhood value for neighborhoods that do and do not border the Charles River</vt:lpstr>
      <vt:lpstr>Alternative Codes for Bar Chart CHAS vs. mean MEDV</vt:lpstr>
      <vt:lpstr>Scatterplot Displays relationship between two numerical variables </vt:lpstr>
      <vt:lpstr>Distribution Plots</vt:lpstr>
      <vt:lpstr>Histograms</vt:lpstr>
      <vt:lpstr>Box Plot</vt:lpstr>
      <vt:lpstr>Alternative Codes for Scatterplot</vt:lpstr>
      <vt:lpstr>Load Data to Illustrate Plots</vt:lpstr>
      <vt:lpstr>Line Plot for Time Series Amtrak Ridership</vt:lpstr>
      <vt:lpstr>Alternative Codes for Line Plot</vt:lpstr>
      <vt:lpstr>NYC Open Data Initiative</vt:lpstr>
      <vt:lpstr>PowerPoint Presentation</vt:lpstr>
      <vt:lpstr>Lab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Arturo</dc:creator>
  <cp:lastModifiedBy>Arturo Castellanos</cp:lastModifiedBy>
  <cp:revision>92</cp:revision>
  <dcterms:created xsi:type="dcterms:W3CDTF">2016-08-25T19:04:25Z</dcterms:created>
  <dcterms:modified xsi:type="dcterms:W3CDTF">2020-09-21T21:41:34Z</dcterms:modified>
</cp:coreProperties>
</file>