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2"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A21EA-F717-4DA9-9C4E-6D3F838A37C3}" v="1" dt="2024-05-09T06:43:53.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han Zheng (FESCO Adecco Human Resources)" userId="9ecfd89a-9e20-48db-bf28-005e46fcba0c" providerId="ADAL" clId="{513A21EA-F717-4DA9-9C4E-6D3F838A37C3}"/>
    <pc:docChg chg="addSld delSld modSld">
      <pc:chgData name="Dihan Zheng (FESCO Adecco Human Resources)" userId="9ecfd89a-9e20-48db-bf28-005e46fcba0c" providerId="ADAL" clId="{513A21EA-F717-4DA9-9C4E-6D3F838A37C3}" dt="2024-05-09T06:43:56.632" v="2" actId="47"/>
      <pc:docMkLst>
        <pc:docMk/>
      </pc:docMkLst>
      <pc:sldChg chg="new del">
        <pc:chgData name="Dihan Zheng (FESCO Adecco Human Resources)" userId="9ecfd89a-9e20-48db-bf28-005e46fcba0c" providerId="ADAL" clId="{513A21EA-F717-4DA9-9C4E-6D3F838A37C3}" dt="2024-05-09T06:43:56.632" v="2" actId="47"/>
        <pc:sldMkLst>
          <pc:docMk/>
          <pc:sldMk cId="4065510903" sldId="256"/>
        </pc:sldMkLst>
      </pc:sldChg>
      <pc:sldChg chg="add">
        <pc:chgData name="Dihan Zheng (FESCO Adecco Human Resources)" userId="9ecfd89a-9e20-48db-bf28-005e46fcba0c" providerId="ADAL" clId="{513A21EA-F717-4DA9-9C4E-6D3F838A37C3}" dt="2024-05-09T06:43:53.320" v="1"/>
        <pc:sldMkLst>
          <pc:docMk/>
          <pc:sldMk cId="2194629478" sldId="257"/>
        </pc:sldMkLst>
      </pc:sldChg>
      <pc:sldChg chg="add">
        <pc:chgData name="Dihan Zheng (FESCO Adecco Human Resources)" userId="9ecfd89a-9e20-48db-bf28-005e46fcba0c" providerId="ADAL" clId="{513A21EA-F717-4DA9-9C4E-6D3F838A37C3}" dt="2024-05-09T06:43:53.320" v="1"/>
        <pc:sldMkLst>
          <pc:docMk/>
          <pc:sldMk cId="235881537" sldId="258"/>
        </pc:sldMkLst>
      </pc:sldChg>
      <pc:sldChg chg="add">
        <pc:chgData name="Dihan Zheng (FESCO Adecco Human Resources)" userId="9ecfd89a-9e20-48db-bf28-005e46fcba0c" providerId="ADAL" clId="{513A21EA-F717-4DA9-9C4E-6D3F838A37C3}" dt="2024-05-09T06:43:53.320" v="1"/>
        <pc:sldMkLst>
          <pc:docMk/>
          <pc:sldMk cId="567993248" sldId="259"/>
        </pc:sldMkLst>
      </pc:sldChg>
      <pc:sldChg chg="add">
        <pc:chgData name="Dihan Zheng (FESCO Adecco Human Resources)" userId="9ecfd89a-9e20-48db-bf28-005e46fcba0c" providerId="ADAL" clId="{513A21EA-F717-4DA9-9C4E-6D3F838A37C3}" dt="2024-05-09T06:43:53.320" v="1"/>
        <pc:sldMkLst>
          <pc:docMk/>
          <pc:sldMk cId="1511817846" sldId="260"/>
        </pc:sldMkLst>
      </pc:sldChg>
      <pc:sldChg chg="add">
        <pc:chgData name="Dihan Zheng (FESCO Adecco Human Resources)" userId="9ecfd89a-9e20-48db-bf28-005e46fcba0c" providerId="ADAL" clId="{513A21EA-F717-4DA9-9C4E-6D3F838A37C3}" dt="2024-05-09T06:43:53.320" v="1"/>
        <pc:sldMkLst>
          <pc:docMk/>
          <pc:sldMk cId="3632779500" sldId="261"/>
        </pc:sldMkLst>
      </pc:sldChg>
      <pc:sldChg chg="add">
        <pc:chgData name="Dihan Zheng (FESCO Adecco Human Resources)" userId="9ecfd89a-9e20-48db-bf28-005e46fcba0c" providerId="ADAL" clId="{513A21EA-F717-4DA9-9C4E-6D3F838A37C3}" dt="2024-05-09T06:43:53.320" v="1"/>
        <pc:sldMkLst>
          <pc:docMk/>
          <pc:sldMk cId="2922420006" sldId="262"/>
        </pc:sldMkLst>
      </pc:sldChg>
      <pc:sldChg chg="add">
        <pc:chgData name="Dihan Zheng (FESCO Adecco Human Resources)" userId="9ecfd89a-9e20-48db-bf28-005e46fcba0c" providerId="ADAL" clId="{513A21EA-F717-4DA9-9C4E-6D3F838A37C3}" dt="2024-05-09T06:43:53.320" v="1"/>
        <pc:sldMkLst>
          <pc:docMk/>
          <pc:sldMk cId="337490154" sldId="266"/>
        </pc:sldMkLst>
      </pc:sldChg>
      <pc:sldChg chg="add">
        <pc:chgData name="Dihan Zheng (FESCO Adecco Human Resources)" userId="9ecfd89a-9e20-48db-bf28-005e46fcba0c" providerId="ADAL" clId="{513A21EA-F717-4DA9-9C4E-6D3F838A37C3}" dt="2024-05-09T06:43:53.320" v="1"/>
        <pc:sldMkLst>
          <pc:docMk/>
          <pc:sldMk cId="2823360952" sldId="267"/>
        </pc:sldMkLst>
      </pc:sldChg>
      <pc:sldChg chg="add">
        <pc:chgData name="Dihan Zheng (FESCO Adecco Human Resources)" userId="9ecfd89a-9e20-48db-bf28-005e46fcba0c" providerId="ADAL" clId="{513A21EA-F717-4DA9-9C4E-6D3F838A37C3}" dt="2024-05-09T06:43:53.320" v="1"/>
        <pc:sldMkLst>
          <pc:docMk/>
          <pc:sldMk cId="925782365" sldId="268"/>
        </pc:sldMkLst>
      </pc:sldChg>
      <pc:sldChg chg="add">
        <pc:chgData name="Dihan Zheng (FESCO Adecco Human Resources)" userId="9ecfd89a-9e20-48db-bf28-005e46fcba0c" providerId="ADAL" clId="{513A21EA-F717-4DA9-9C4E-6D3F838A37C3}" dt="2024-05-09T06:43:53.320" v="1"/>
        <pc:sldMkLst>
          <pc:docMk/>
          <pc:sldMk cId="2954293692" sldId="269"/>
        </pc:sldMkLst>
      </pc:sldChg>
      <pc:sldChg chg="add">
        <pc:chgData name="Dihan Zheng (FESCO Adecco Human Resources)" userId="9ecfd89a-9e20-48db-bf28-005e46fcba0c" providerId="ADAL" clId="{513A21EA-F717-4DA9-9C4E-6D3F838A37C3}" dt="2024-05-09T06:43:53.320" v="1"/>
        <pc:sldMkLst>
          <pc:docMk/>
          <pc:sldMk cId="1375119023" sldId="270"/>
        </pc:sldMkLst>
      </pc:sldChg>
      <pc:sldChg chg="add">
        <pc:chgData name="Dihan Zheng (FESCO Adecco Human Resources)" userId="9ecfd89a-9e20-48db-bf28-005e46fcba0c" providerId="ADAL" clId="{513A21EA-F717-4DA9-9C4E-6D3F838A37C3}" dt="2024-05-09T06:43:53.320" v="1"/>
        <pc:sldMkLst>
          <pc:docMk/>
          <pc:sldMk cId="1539388559" sldId="272"/>
        </pc:sldMkLst>
      </pc:sldChg>
      <pc:sldChg chg="add">
        <pc:chgData name="Dihan Zheng (FESCO Adecco Human Resources)" userId="9ecfd89a-9e20-48db-bf28-005e46fcba0c" providerId="ADAL" clId="{513A21EA-F717-4DA9-9C4E-6D3F838A37C3}" dt="2024-05-09T06:43:53.320" v="1"/>
        <pc:sldMkLst>
          <pc:docMk/>
          <pc:sldMk cId="769887436" sldId="273"/>
        </pc:sldMkLst>
      </pc:sldChg>
      <pc:sldChg chg="add">
        <pc:chgData name="Dihan Zheng (FESCO Adecco Human Resources)" userId="9ecfd89a-9e20-48db-bf28-005e46fcba0c" providerId="ADAL" clId="{513A21EA-F717-4DA9-9C4E-6D3F838A37C3}" dt="2024-05-09T06:43:53.320" v="1"/>
        <pc:sldMkLst>
          <pc:docMk/>
          <pc:sldMk cId="4033794645"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4008-606F-142D-7331-B80633A69A2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7AA8BDA-72ED-2464-3141-80FFA6B8B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4EFDB40-B420-827E-950D-C9A80662F369}"/>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5" name="Footer Placeholder 4">
            <a:extLst>
              <a:ext uri="{FF2B5EF4-FFF2-40B4-BE49-F238E27FC236}">
                <a16:creationId xmlns:a16="http://schemas.microsoft.com/office/drawing/2014/main" id="{2693EB98-29A9-90D7-6B87-7EAA2902EB1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E20D0D6-6437-CCF4-D08C-7B92457F456A}"/>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7826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BD1-604B-2185-540C-00B3E100C5A1}"/>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9E859BD-8B9A-4C3A-0D3C-AD7305134AC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6AD23AA-6903-5348-2AE2-DE1B4100ADBB}"/>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5" name="Footer Placeholder 4">
            <a:extLst>
              <a:ext uri="{FF2B5EF4-FFF2-40B4-BE49-F238E27FC236}">
                <a16:creationId xmlns:a16="http://schemas.microsoft.com/office/drawing/2014/main" id="{E42D211F-1853-9DEA-695C-AA6FB1EB451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9490868-2692-CB20-DF54-37FD81380C00}"/>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107959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0A1175-094F-5E41-8BBD-E8A222337EB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F366C5B-2201-C70D-B115-9551D838851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DB58FD-1227-5AFD-FB11-52B5B88343AD}"/>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5" name="Footer Placeholder 4">
            <a:extLst>
              <a:ext uri="{FF2B5EF4-FFF2-40B4-BE49-F238E27FC236}">
                <a16:creationId xmlns:a16="http://schemas.microsoft.com/office/drawing/2014/main" id="{74DF5ADD-4CF9-6FCD-7D0E-8D112077B47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321B0E-EEA6-10F5-8CA5-03C9DF3ABF50}"/>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9670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4227-1B87-A747-F7F5-DF9376FE0FC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8169B9B-7149-046E-E2E8-6CC46A39513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05C1452-8722-5420-B3B2-F86C21CBC8FA}"/>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5" name="Footer Placeholder 4">
            <a:extLst>
              <a:ext uri="{FF2B5EF4-FFF2-40B4-BE49-F238E27FC236}">
                <a16:creationId xmlns:a16="http://schemas.microsoft.com/office/drawing/2014/main" id="{BEA2EA35-A700-081E-866D-2BB48070A1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0BB4991-981E-D261-E1E7-18729DFEEDEF}"/>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425705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9A5C-3DDD-3B38-DFE5-27FFAD0ADD9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0EBC9C-3A80-D0C6-FF75-28C126D061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CAE6811-8113-EAAC-E85D-62368DD1C278}"/>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5" name="Footer Placeholder 4">
            <a:extLst>
              <a:ext uri="{FF2B5EF4-FFF2-40B4-BE49-F238E27FC236}">
                <a16:creationId xmlns:a16="http://schemas.microsoft.com/office/drawing/2014/main" id="{A7025476-4E89-3BCA-A7C2-70D6FFB80B0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15A453F-077C-D08F-6BA1-D680203B0124}"/>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331394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77BE-6941-0F59-0E97-0B1EDBF3B97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CFD970E-3266-8DDC-632C-8AE69852FB0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DFAA029-D02A-5108-ED95-E8AE6E9E8C3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57F8991-CB52-3BD3-3E22-6A9640981897}"/>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6" name="Footer Placeholder 5">
            <a:extLst>
              <a:ext uri="{FF2B5EF4-FFF2-40B4-BE49-F238E27FC236}">
                <a16:creationId xmlns:a16="http://schemas.microsoft.com/office/drawing/2014/main" id="{19BF00B2-A592-2FB4-86DD-FC7B25A8C4E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E19FDC5-8436-BC67-9FB4-F8505869650A}"/>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24094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2DBA-BD4E-E321-D846-AAE7FB2FFEF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5E3C268-ED1A-77A5-0212-7959AEDE8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637F845-75AA-69D3-EC01-A18152C41D7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E94AD0E-0FE3-FAF2-27C7-E94856D1F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8BBEB83-EB52-47A7-23C1-4BBD60CBCA3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95F708F-15A4-A92E-CE08-EA63F54CCC87}"/>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8" name="Footer Placeholder 7">
            <a:extLst>
              <a:ext uri="{FF2B5EF4-FFF2-40B4-BE49-F238E27FC236}">
                <a16:creationId xmlns:a16="http://schemas.microsoft.com/office/drawing/2014/main" id="{2F6F6D86-E6EF-9CAC-232D-DA5D9A43AA3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5CF32E3-D65F-6332-F5E0-7268E97D5CA2}"/>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399788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4008-26C4-2A86-2A27-D7D491BFBB4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2562AD7-E726-72D8-2A6D-8E73EBF37A37}"/>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4" name="Footer Placeholder 3">
            <a:extLst>
              <a:ext uri="{FF2B5EF4-FFF2-40B4-BE49-F238E27FC236}">
                <a16:creationId xmlns:a16="http://schemas.microsoft.com/office/drawing/2014/main" id="{D75584B5-2C05-9E22-D358-39C8FBE56697}"/>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56913B4-A28C-7591-4C24-720C4A5F7CE5}"/>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169827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8EE781-B659-54DE-7FB5-A44B306822B9}"/>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3" name="Footer Placeholder 2">
            <a:extLst>
              <a:ext uri="{FF2B5EF4-FFF2-40B4-BE49-F238E27FC236}">
                <a16:creationId xmlns:a16="http://schemas.microsoft.com/office/drawing/2014/main" id="{D8FAC1E3-D676-1D4D-5AE0-5F9E79F6F25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FD6782F-1994-9DAB-5BDF-96C2F2B0C8D7}"/>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411343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FB5D-343F-FCE3-961B-ED8FA1A3C12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D28D19D-F12C-30F4-08D4-70E9ED2CE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A6BB8D8-B25E-8346-7471-A3B18D5F9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7AE13-DAFF-C7FA-D746-4EBA77E17880}"/>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6" name="Footer Placeholder 5">
            <a:extLst>
              <a:ext uri="{FF2B5EF4-FFF2-40B4-BE49-F238E27FC236}">
                <a16:creationId xmlns:a16="http://schemas.microsoft.com/office/drawing/2014/main" id="{0DCA71D0-E7DC-9DC3-FABF-8DBA776DCB2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C09CA45-3CAD-ABB0-62B1-831F36C1FD21}"/>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207221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8235-177D-2BED-3E31-2E363822FAA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208D44E-F59F-2691-861A-8A17ECB28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131DBB4E-CB8F-37D2-B561-6BFF3D9BC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09E58E3-9251-FFC4-0AA6-3375B04D4164}"/>
              </a:ext>
            </a:extLst>
          </p:cNvPr>
          <p:cNvSpPr>
            <a:spLocks noGrp="1"/>
          </p:cNvSpPr>
          <p:nvPr>
            <p:ph type="dt" sz="half" idx="10"/>
          </p:nvPr>
        </p:nvSpPr>
        <p:spPr/>
        <p:txBody>
          <a:bodyPr/>
          <a:lstStyle/>
          <a:p>
            <a:fld id="{C4810161-1227-48AA-B2E7-F11E4FC7625B}" type="datetimeFigureOut">
              <a:rPr lang="zh-CN" altLang="en-US" smtClean="0"/>
              <a:t>2024/5/10</a:t>
            </a:fld>
            <a:endParaRPr lang="zh-CN" altLang="en-US"/>
          </a:p>
        </p:txBody>
      </p:sp>
      <p:sp>
        <p:nvSpPr>
          <p:cNvPr id="6" name="Footer Placeholder 5">
            <a:extLst>
              <a:ext uri="{FF2B5EF4-FFF2-40B4-BE49-F238E27FC236}">
                <a16:creationId xmlns:a16="http://schemas.microsoft.com/office/drawing/2014/main" id="{FB8021FA-1AC1-AD92-4CEC-2F616C87BF7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B30020-79D4-3CD6-D72C-D75E1BD51E7F}"/>
              </a:ext>
            </a:extLst>
          </p:cNvPr>
          <p:cNvSpPr>
            <a:spLocks noGrp="1"/>
          </p:cNvSpPr>
          <p:nvPr>
            <p:ph type="sldNum" sz="quarter" idx="12"/>
          </p:nvPr>
        </p:nvSpPr>
        <p:spPr/>
        <p:txBody>
          <a:body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352792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772370-F504-D33E-C461-16C44A7A3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AA72E4D-C6C1-CC02-F189-25166E259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8444A3-FEF1-ECC1-DE9C-F6FFF6ED6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810161-1227-48AA-B2E7-F11E4FC7625B}" type="datetimeFigureOut">
              <a:rPr lang="zh-CN" altLang="en-US" smtClean="0"/>
              <a:t>2024/5/10</a:t>
            </a:fld>
            <a:endParaRPr lang="zh-CN" altLang="en-US"/>
          </a:p>
        </p:txBody>
      </p:sp>
      <p:sp>
        <p:nvSpPr>
          <p:cNvPr id="5" name="Footer Placeholder 4">
            <a:extLst>
              <a:ext uri="{FF2B5EF4-FFF2-40B4-BE49-F238E27FC236}">
                <a16:creationId xmlns:a16="http://schemas.microsoft.com/office/drawing/2014/main" id="{CA111E8D-102A-C398-85FD-B8DF1987F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294E36A6-044E-52D3-8163-2B175E64F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34C1F5-395C-41D2-AC9B-1CA41C0A5F66}" type="slidenum">
              <a:rPr lang="zh-CN" altLang="en-US" smtClean="0"/>
              <a:t>‹#›</a:t>
            </a:fld>
            <a:endParaRPr lang="zh-CN" altLang="en-US"/>
          </a:p>
        </p:txBody>
      </p:sp>
    </p:spTree>
    <p:extLst>
      <p:ext uri="{BB962C8B-B14F-4D97-AF65-F5344CB8AC3E}">
        <p14:creationId xmlns:p14="http://schemas.microsoft.com/office/powerpoint/2010/main" val="364014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4E8C-C64B-E505-33B7-92838AD38EFB}"/>
              </a:ext>
            </a:extLst>
          </p:cNvPr>
          <p:cNvSpPr>
            <a:spLocks noGrp="1"/>
          </p:cNvSpPr>
          <p:nvPr>
            <p:ph type="title"/>
          </p:nvPr>
        </p:nvSpPr>
        <p:spPr/>
        <p:txBody>
          <a:bodyPr/>
          <a:lstStyle/>
          <a:p>
            <a:r>
              <a:rPr lang="en-US"/>
              <a:t>Generalized biomolecular modeling and design with </a:t>
            </a:r>
            <a:r>
              <a:rPr lang="en-US" err="1"/>
              <a:t>RoseTTAFold</a:t>
            </a:r>
            <a:r>
              <a:rPr lang="en-US"/>
              <a:t> All-Atom</a:t>
            </a:r>
          </a:p>
        </p:txBody>
      </p:sp>
      <p:pic>
        <p:nvPicPr>
          <p:cNvPr id="5" name="Content Placeholder 4">
            <a:extLst>
              <a:ext uri="{FF2B5EF4-FFF2-40B4-BE49-F238E27FC236}">
                <a16:creationId xmlns:a16="http://schemas.microsoft.com/office/drawing/2014/main" id="{AF6EA485-6813-6234-493C-1A6196C7C42E}"/>
              </a:ext>
            </a:extLst>
          </p:cNvPr>
          <p:cNvPicPr>
            <a:picLocks noGrp="1" noChangeAspect="1"/>
          </p:cNvPicPr>
          <p:nvPr>
            <p:ph idx="1"/>
          </p:nvPr>
        </p:nvPicPr>
        <p:blipFill>
          <a:blip r:embed="rId2"/>
          <a:stretch>
            <a:fillRect/>
          </a:stretch>
        </p:blipFill>
        <p:spPr>
          <a:xfrm>
            <a:off x="5132747" y="1976700"/>
            <a:ext cx="6221053" cy="4351338"/>
          </a:xfrm>
        </p:spPr>
      </p:pic>
      <p:sp>
        <p:nvSpPr>
          <p:cNvPr id="8" name="TextBox 7">
            <a:extLst>
              <a:ext uri="{FF2B5EF4-FFF2-40B4-BE49-F238E27FC236}">
                <a16:creationId xmlns:a16="http://schemas.microsoft.com/office/drawing/2014/main" id="{46A7D421-D865-00F5-531A-EACA73669B54}"/>
              </a:ext>
            </a:extLst>
          </p:cNvPr>
          <p:cNvSpPr txBox="1"/>
          <p:nvPr/>
        </p:nvSpPr>
        <p:spPr>
          <a:xfrm>
            <a:off x="429370" y="2136710"/>
            <a:ext cx="4492487" cy="4154984"/>
          </a:xfrm>
          <a:prstGeom prst="rect">
            <a:avLst/>
          </a:prstGeom>
          <a:noFill/>
        </p:spPr>
        <p:txBody>
          <a:bodyPr wrap="square" rtlCol="0">
            <a:spAutoFit/>
          </a:bodyPr>
          <a:lstStyle/>
          <a:p>
            <a:r>
              <a:rPr lang="en-US" sz="2400" err="1"/>
              <a:t>RoseTTAFold</a:t>
            </a:r>
            <a:r>
              <a:rPr lang="en-US" sz="2400"/>
              <a:t> All-Atom combines a residue-based representation of amino acids and DNA bases with an atomic representation of all other groups to model assemblies that contain proteins, nucleic acids, small molecules, metals, and covalent modifications, given their sequences and chemical structures.</a:t>
            </a:r>
          </a:p>
        </p:txBody>
      </p:sp>
    </p:spTree>
    <p:extLst>
      <p:ext uri="{BB962C8B-B14F-4D97-AF65-F5344CB8AC3E}">
        <p14:creationId xmlns:p14="http://schemas.microsoft.com/office/powerpoint/2010/main" val="2358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C2CA-65F0-B25B-9772-9644E838B795}"/>
              </a:ext>
            </a:extLst>
          </p:cNvPr>
          <p:cNvSpPr>
            <a:spLocks noGrp="1"/>
          </p:cNvSpPr>
          <p:nvPr>
            <p:ph type="title"/>
          </p:nvPr>
        </p:nvSpPr>
        <p:spPr/>
        <p:txBody>
          <a:bodyPr/>
          <a:lstStyle/>
          <a:p>
            <a:r>
              <a:rPr lang="en-US"/>
              <a:t>One application</a:t>
            </a:r>
          </a:p>
        </p:txBody>
      </p:sp>
      <p:pic>
        <p:nvPicPr>
          <p:cNvPr id="5" name="Content Placeholder 4">
            <a:extLst>
              <a:ext uri="{FF2B5EF4-FFF2-40B4-BE49-F238E27FC236}">
                <a16:creationId xmlns:a16="http://schemas.microsoft.com/office/drawing/2014/main" id="{ED12A751-5880-0D55-EA0D-12BB335F2A4A}"/>
              </a:ext>
            </a:extLst>
          </p:cNvPr>
          <p:cNvPicPr>
            <a:picLocks noGrp="1" noChangeAspect="1"/>
          </p:cNvPicPr>
          <p:nvPr>
            <p:ph idx="1"/>
          </p:nvPr>
        </p:nvPicPr>
        <p:blipFill>
          <a:blip r:embed="rId2"/>
          <a:stretch>
            <a:fillRect/>
          </a:stretch>
        </p:blipFill>
        <p:spPr>
          <a:xfrm>
            <a:off x="1245083" y="1523710"/>
            <a:ext cx="9648825" cy="2800350"/>
          </a:xfrm>
        </p:spPr>
      </p:pic>
      <p:sp>
        <p:nvSpPr>
          <p:cNvPr id="6" name="TextBox 5">
            <a:extLst>
              <a:ext uri="{FF2B5EF4-FFF2-40B4-BE49-F238E27FC236}">
                <a16:creationId xmlns:a16="http://schemas.microsoft.com/office/drawing/2014/main" id="{3BC52477-55DF-2025-98B7-A6F72B944FFF}"/>
              </a:ext>
            </a:extLst>
          </p:cNvPr>
          <p:cNvSpPr txBox="1"/>
          <p:nvPr/>
        </p:nvSpPr>
        <p:spPr>
          <a:xfrm>
            <a:off x="596348" y="4236596"/>
            <a:ext cx="10901238" cy="2308324"/>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tx2">
                    <a:lumMod val="50000"/>
                    <a:lumOff val="50000"/>
                  </a:schemeClr>
                </a:solidFill>
              </a:rPr>
              <a:t>Digoxigenin</a:t>
            </a:r>
            <a:r>
              <a:rPr lang="en-US"/>
              <a:t> (DIG) is a small molecule used to treat </a:t>
            </a:r>
            <a:r>
              <a:rPr lang="en-US">
                <a:solidFill>
                  <a:schemeClr val="tx2">
                    <a:lumMod val="50000"/>
                    <a:lumOff val="50000"/>
                  </a:schemeClr>
                </a:solidFill>
              </a:rPr>
              <a:t>heart diseases</a:t>
            </a:r>
            <a:r>
              <a:rPr lang="en-US"/>
              <a:t> with a </a:t>
            </a:r>
            <a:r>
              <a:rPr lang="en-US">
                <a:solidFill>
                  <a:schemeClr val="tx2">
                    <a:lumMod val="50000"/>
                    <a:lumOff val="50000"/>
                  </a:schemeClr>
                </a:solidFill>
              </a:rPr>
              <a:t>narrow therapeutic window</a:t>
            </a:r>
          </a:p>
          <a:p>
            <a:pPr marL="285750" indent="-285750">
              <a:buFont typeface="Arial" panose="020B0604020202020204" pitchFamily="34" charset="0"/>
              <a:buChar char="•"/>
            </a:pPr>
            <a:r>
              <a:rPr lang="en-US">
                <a:solidFill>
                  <a:schemeClr val="tx2">
                    <a:lumMod val="50000"/>
                    <a:lumOff val="50000"/>
                  </a:schemeClr>
                </a:solidFill>
              </a:rPr>
              <a:t>Digoxigenin-binding proteins </a:t>
            </a:r>
            <a:r>
              <a:rPr lang="en-US"/>
              <a:t>could help </a:t>
            </a:r>
            <a:r>
              <a:rPr lang="en-US">
                <a:solidFill>
                  <a:schemeClr val="tx2">
                    <a:lumMod val="50000"/>
                    <a:lumOff val="50000"/>
                  </a:schemeClr>
                </a:solidFill>
              </a:rPr>
              <a:t>reduce toxicity</a:t>
            </a:r>
          </a:p>
          <a:p>
            <a:pPr marL="285750" indent="-285750">
              <a:buFont typeface="Arial" panose="020B0604020202020204" pitchFamily="34" charset="0"/>
              <a:buChar char="•"/>
            </a:pPr>
            <a:r>
              <a:rPr lang="en-US"/>
              <a:t>Previous attempts rely on protein scaffolds with </a:t>
            </a:r>
            <a:r>
              <a:rPr lang="en-US">
                <a:solidFill>
                  <a:schemeClr val="tx2">
                    <a:lumMod val="50000"/>
                    <a:lumOff val="50000"/>
                  </a:schemeClr>
                </a:solidFill>
              </a:rPr>
              <a:t>experimentally determined structures</a:t>
            </a:r>
          </a:p>
          <a:p>
            <a:pPr marL="285750" indent="-285750">
              <a:buFont typeface="Arial" panose="020B0604020202020204" pitchFamily="34" charset="0"/>
              <a:buChar char="•"/>
            </a:pPr>
            <a:r>
              <a:rPr lang="en-US">
                <a:solidFill>
                  <a:schemeClr val="tx2">
                    <a:lumMod val="50000"/>
                    <a:lumOff val="50000"/>
                  </a:schemeClr>
                </a:solidFill>
              </a:rPr>
              <a:t>Sequences</a:t>
            </a:r>
            <a:r>
              <a:rPr lang="en-US"/>
              <a:t> were obtained using </a:t>
            </a:r>
            <a:r>
              <a:rPr lang="en-US" err="1">
                <a:solidFill>
                  <a:schemeClr val="tx2">
                    <a:lumMod val="50000"/>
                    <a:lumOff val="50000"/>
                  </a:schemeClr>
                </a:solidFill>
              </a:rPr>
              <a:t>LigandMPNN</a:t>
            </a:r>
            <a:r>
              <a:rPr lang="en-US">
                <a:solidFill>
                  <a:schemeClr val="tx2">
                    <a:lumMod val="50000"/>
                    <a:lumOff val="50000"/>
                  </a:schemeClr>
                </a:solidFill>
              </a:rPr>
              <a:t> </a:t>
            </a:r>
            <a:r>
              <a:rPr lang="en-US"/>
              <a:t>and</a:t>
            </a:r>
            <a:r>
              <a:rPr lang="en-US">
                <a:solidFill>
                  <a:schemeClr val="tx2">
                    <a:lumMod val="50000"/>
                    <a:lumOff val="50000"/>
                  </a:schemeClr>
                </a:solidFill>
              </a:rPr>
              <a:t> Rosetta </a:t>
            </a:r>
            <a:r>
              <a:rPr lang="en-US" err="1">
                <a:solidFill>
                  <a:schemeClr val="tx2">
                    <a:lumMod val="50000"/>
                    <a:lumOff val="50000"/>
                  </a:schemeClr>
                </a:solidFill>
              </a:rPr>
              <a:t>FastRelax</a:t>
            </a:r>
            <a:r>
              <a:rPr lang="en-US"/>
              <a:t>, and </a:t>
            </a:r>
            <a:r>
              <a:rPr lang="en-US">
                <a:solidFill>
                  <a:schemeClr val="tx2">
                    <a:lumMod val="50000"/>
                    <a:lumOff val="50000"/>
                  </a:schemeClr>
                </a:solidFill>
              </a:rPr>
              <a:t>4416 designs</a:t>
            </a:r>
            <a:r>
              <a:rPr lang="en-US"/>
              <a:t> were selected based on consistency with </a:t>
            </a:r>
            <a:r>
              <a:rPr lang="en-US">
                <a:solidFill>
                  <a:schemeClr val="tx2">
                    <a:lumMod val="50000"/>
                    <a:lumOff val="50000"/>
                  </a:schemeClr>
                </a:solidFill>
              </a:rPr>
              <a:t>AF2 predictions and Rosetta metrics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Experimental characterization identified the highest-affinity binder has a 343-nM dissociation constant (</a:t>
            </a:r>
            <a:r>
              <a:rPr lang="en-US" err="1"/>
              <a:t>Kd</a:t>
            </a:r>
            <a:r>
              <a:rPr lang="en-US"/>
              <a:t>) for free digoxigenin and is stable at temperatures up to 95°C</a:t>
            </a:r>
          </a:p>
        </p:txBody>
      </p:sp>
    </p:spTree>
    <p:extLst>
      <p:ext uri="{BB962C8B-B14F-4D97-AF65-F5344CB8AC3E}">
        <p14:creationId xmlns:p14="http://schemas.microsoft.com/office/powerpoint/2010/main" val="1539388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TotalTime>
  <Words>140</Words>
  <Application>Microsoft Macintosh PowerPoint</Application>
  <PresentationFormat>宽屏</PresentationFormat>
  <Paragraphs>9</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Theme</vt:lpstr>
      <vt:lpstr>Generalized biomolecular modeling and design with RoseTTAFold All-Atom</vt:lpstr>
      <vt:lpstr>One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biomolecular modeling and design with RoseTTAFold All-Atom</dc:title>
  <dc:creator>Dihan Zheng (FESCO Adecco Human Resources)</dc:creator>
  <cp:lastModifiedBy>Qi Zhang</cp:lastModifiedBy>
  <cp:revision>2</cp:revision>
  <dcterms:created xsi:type="dcterms:W3CDTF">2024-05-09T06:42:35Z</dcterms:created>
  <dcterms:modified xsi:type="dcterms:W3CDTF">2024-05-10T08:37:19Z</dcterms:modified>
</cp:coreProperties>
</file>