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2" r:id="rId7"/>
    <p:sldId id="263" r:id="rId8"/>
    <p:sldId id="260" r:id="rId9"/>
    <p:sldId id="264" r:id="rId10"/>
    <p:sldId id="266" r:id="rId11"/>
    <p:sldId id="267" r:id="rId12"/>
    <p:sldId id="268"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p:scale>
          <a:sx n="90" d="100"/>
          <a:sy n="90" d="100"/>
        </p:scale>
        <p:origin x="14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711C4-EBFD-F2BF-34D0-D7B2D639F1D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B675923-521F-BD88-1359-47DFCF66A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C019CD1-3419-C2B1-34C3-B1D945B90800}"/>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5" name="页脚占位符 4">
            <a:extLst>
              <a:ext uri="{FF2B5EF4-FFF2-40B4-BE49-F238E27FC236}">
                <a16:creationId xmlns:a16="http://schemas.microsoft.com/office/drawing/2014/main" id="{3DB9B92C-A379-E1C6-0DAD-52A0A074F58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513317E-046C-3527-CC03-F1AA417F7E88}"/>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302416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52430-87B9-90A6-CA06-E59F02B9CD5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C20DE0C-6F58-C6CB-4C1D-B6E552ABCB2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6207EB-A662-66DC-353B-9CC3034B79B9}"/>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5" name="页脚占位符 4">
            <a:extLst>
              <a:ext uri="{FF2B5EF4-FFF2-40B4-BE49-F238E27FC236}">
                <a16:creationId xmlns:a16="http://schemas.microsoft.com/office/drawing/2014/main" id="{0F70E181-F648-29E0-0921-AF3E6DBA704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9A20D3-28B9-3B6D-4BC4-2AAEC9B87E09}"/>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184779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82C8D7-33E6-1E16-F36A-19D38A89A52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D49D841-004F-1527-6048-08458457206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E0E5DF9-7215-1031-1ACA-9E9FDBE6A117}"/>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5" name="页脚占位符 4">
            <a:extLst>
              <a:ext uri="{FF2B5EF4-FFF2-40B4-BE49-F238E27FC236}">
                <a16:creationId xmlns:a16="http://schemas.microsoft.com/office/drawing/2014/main" id="{E775F463-3B36-7A03-9ADD-E6CDD3F42C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6B1F82-2771-71C6-E417-EFEC5F38F183}"/>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109558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966AA-07C6-4F33-D5D2-DAB85708274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20E4BF1-975B-295C-0E92-6BF0A77505C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7E3D63E-DAB5-539A-800A-33427298AD8C}"/>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5" name="页脚占位符 4">
            <a:extLst>
              <a:ext uri="{FF2B5EF4-FFF2-40B4-BE49-F238E27FC236}">
                <a16:creationId xmlns:a16="http://schemas.microsoft.com/office/drawing/2014/main" id="{A7B64F1D-4A7A-4047-354E-D955D57880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2405E8-049E-D6F2-3901-60191A010225}"/>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120869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C872A-71EA-7FE4-E23D-925915D3BF9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B25D8E1-B843-AEFC-C162-513810D72E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D18A24E-4BCC-2937-C856-2030A937EBDA}"/>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5" name="页脚占位符 4">
            <a:extLst>
              <a:ext uri="{FF2B5EF4-FFF2-40B4-BE49-F238E27FC236}">
                <a16:creationId xmlns:a16="http://schemas.microsoft.com/office/drawing/2014/main" id="{1DCF6303-5817-961F-1F3C-C2DEA14A526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4FD65F8-7CBA-E946-7AEB-1BCDC63D6877}"/>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291904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2F7FB-7506-7872-6271-05B3A3EAE52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7A764C5-B533-FFF1-CB4A-07A4D9A91E0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2B15785-D8E1-F17C-877B-DB982C92A60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92830E0-2429-0DC5-6BA0-9D0B4CE141C0}"/>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6" name="页脚占位符 5">
            <a:extLst>
              <a:ext uri="{FF2B5EF4-FFF2-40B4-BE49-F238E27FC236}">
                <a16:creationId xmlns:a16="http://schemas.microsoft.com/office/drawing/2014/main" id="{B371FF69-A987-CFC0-E81C-9E9EB84CF90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9EF5EB9-038C-CBD5-1EBC-E7E8AD5047AF}"/>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290375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C2A39-3615-75A4-257B-BA82175CA9F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B61D2C3-0E99-0958-D7A8-8056F711F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2B1E5FE-5A75-84CD-CCDC-088FD6126D9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351AB4B-D38F-2E1F-4373-DDDF9A8F91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EF1ACF9-ADD3-E15D-0CA0-79037CA1FC7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529957E-C719-1AD1-1B46-517FACD4F63E}"/>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8" name="页脚占位符 7">
            <a:extLst>
              <a:ext uri="{FF2B5EF4-FFF2-40B4-BE49-F238E27FC236}">
                <a16:creationId xmlns:a16="http://schemas.microsoft.com/office/drawing/2014/main" id="{FC320C12-2284-FA83-3F68-D15E9AE472C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05A1C54-BD35-9591-0A30-38C8D57C8B3E}"/>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145841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1615A-A510-D1ED-327E-B7CA3D9EECF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FFB61BF-6816-780D-C90E-9682FAA53685}"/>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4" name="页脚占位符 3">
            <a:extLst>
              <a:ext uri="{FF2B5EF4-FFF2-40B4-BE49-F238E27FC236}">
                <a16:creationId xmlns:a16="http://schemas.microsoft.com/office/drawing/2014/main" id="{0BE02599-3FE7-76F5-DE52-3F238E4B160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6CA0197-0561-D247-4B0C-AFE44B565451}"/>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105789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DC1E8C-7390-B0BB-8329-C2957612E19B}"/>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3" name="页脚占位符 2">
            <a:extLst>
              <a:ext uri="{FF2B5EF4-FFF2-40B4-BE49-F238E27FC236}">
                <a16:creationId xmlns:a16="http://schemas.microsoft.com/office/drawing/2014/main" id="{4C0629D4-E89E-A57D-F5F9-292FDE5103F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D9E1347-608B-194D-D7B7-0587A6B16C1E}"/>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398245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1280C-902E-95E7-EA92-CADA2B659A5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627F66A-8A09-05A5-5874-0D71D1DBB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489DF87-A52D-89F6-96B1-FDAE42D6A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9E6F8DE-1521-8F7C-EB7C-CCC3E4EBF017}"/>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6" name="页脚占位符 5">
            <a:extLst>
              <a:ext uri="{FF2B5EF4-FFF2-40B4-BE49-F238E27FC236}">
                <a16:creationId xmlns:a16="http://schemas.microsoft.com/office/drawing/2014/main" id="{02950F2B-08FD-2EC5-415D-4B6AA59604E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E271C9C-BB81-F2F9-6C7F-9B2B9479FF94}"/>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191727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5982C-227B-FD75-0596-13F073CE2DE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D758D12-DC17-8D62-F9F5-5576B8854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A2769B0-ED72-FD18-E2F8-E31BFB6A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AEE090D-4DC5-E493-6F40-77C7F60CCF2B}"/>
              </a:ext>
            </a:extLst>
          </p:cNvPr>
          <p:cNvSpPr>
            <a:spLocks noGrp="1"/>
          </p:cNvSpPr>
          <p:nvPr>
            <p:ph type="dt" sz="half" idx="10"/>
          </p:nvPr>
        </p:nvSpPr>
        <p:spPr/>
        <p:txBody>
          <a:bodyPr/>
          <a:lstStyle/>
          <a:p>
            <a:fld id="{D77FF34E-0EF2-3E4B-9EB2-8532A3032F95}" type="datetimeFigureOut">
              <a:rPr kumimoji="1" lang="zh-CN" altLang="en-US" smtClean="0"/>
              <a:t>2024/9/12</a:t>
            </a:fld>
            <a:endParaRPr kumimoji="1" lang="zh-CN" altLang="en-US"/>
          </a:p>
        </p:txBody>
      </p:sp>
      <p:sp>
        <p:nvSpPr>
          <p:cNvPr id="6" name="页脚占位符 5">
            <a:extLst>
              <a:ext uri="{FF2B5EF4-FFF2-40B4-BE49-F238E27FC236}">
                <a16:creationId xmlns:a16="http://schemas.microsoft.com/office/drawing/2014/main" id="{3A5447FC-037E-27F6-36FD-360161E29BC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82ACF18-8EEE-D631-7E52-4993A2A97C05}"/>
              </a:ext>
            </a:extLst>
          </p:cNvPr>
          <p:cNvSpPr>
            <a:spLocks noGrp="1"/>
          </p:cNvSpPr>
          <p:nvPr>
            <p:ph type="sldNum" sz="quarter" idx="12"/>
          </p:nvPr>
        </p:nvSpPr>
        <p:spPr/>
        <p:txBody>
          <a:body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381805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55FE1C-41D8-31A8-A1F4-CF02B5903A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D1F3AD0-F699-EAE0-1B12-9110FAAB1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BD8F8A-2504-6532-0073-2C59785FC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FF34E-0EF2-3E4B-9EB2-8532A3032F95}" type="datetimeFigureOut">
              <a:rPr kumimoji="1" lang="zh-CN" altLang="en-US" smtClean="0"/>
              <a:t>2024/9/12</a:t>
            </a:fld>
            <a:endParaRPr kumimoji="1" lang="zh-CN" altLang="en-US"/>
          </a:p>
        </p:txBody>
      </p:sp>
      <p:sp>
        <p:nvSpPr>
          <p:cNvPr id="5" name="页脚占位符 4">
            <a:extLst>
              <a:ext uri="{FF2B5EF4-FFF2-40B4-BE49-F238E27FC236}">
                <a16:creationId xmlns:a16="http://schemas.microsoft.com/office/drawing/2014/main" id="{5CE3FC15-3578-F01D-11C2-53689F4D0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2573611-E618-CDEF-4CA9-FFA2EA33F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0653C-DEC8-B44B-8A2B-654E9F702828}" type="slidenum">
              <a:rPr kumimoji="1" lang="zh-CN" altLang="en-US" smtClean="0"/>
              <a:t>‹#›</a:t>
            </a:fld>
            <a:endParaRPr kumimoji="1" lang="zh-CN" altLang="en-US"/>
          </a:p>
        </p:txBody>
      </p:sp>
    </p:spTree>
    <p:extLst>
      <p:ext uri="{BB962C8B-B14F-4D97-AF65-F5344CB8AC3E}">
        <p14:creationId xmlns:p14="http://schemas.microsoft.com/office/powerpoint/2010/main" val="3355271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E369F-00F5-F068-1CA4-3A5DC14A7A89}"/>
              </a:ext>
            </a:extLst>
          </p:cNvPr>
          <p:cNvSpPr>
            <a:spLocks noGrp="1"/>
          </p:cNvSpPr>
          <p:nvPr>
            <p:ph type="ctrTitle"/>
          </p:nvPr>
        </p:nvSpPr>
        <p:spPr>
          <a:xfrm>
            <a:off x="672229" y="1041400"/>
            <a:ext cx="11027079" cy="2387600"/>
          </a:xfrm>
        </p:spPr>
        <p:txBody>
          <a:bodyPr>
            <a:normAutofit fontScale="90000"/>
          </a:bodyPr>
          <a:lstStyle/>
          <a:p>
            <a:r>
              <a:rPr kumimoji="1" lang="en-US" altLang="zh-CN" dirty="0" err="1"/>
              <a:t>cryoMAE</a:t>
            </a:r>
            <a:r>
              <a:rPr kumimoji="1" lang="en-US" altLang="zh-CN" dirty="0"/>
              <a:t>: </a:t>
            </a:r>
            <a:r>
              <a:rPr kumimoji="1" lang="en" altLang="zh-CN" dirty="0"/>
              <a:t>Few-Shot Cryo-EM Particle Picking with Masked Autoencoders</a:t>
            </a:r>
            <a:endParaRPr kumimoji="1" lang="zh-CN" altLang="en-US" dirty="0"/>
          </a:p>
        </p:txBody>
      </p:sp>
      <p:sp>
        <p:nvSpPr>
          <p:cNvPr id="3" name="副标题 2">
            <a:extLst>
              <a:ext uri="{FF2B5EF4-FFF2-40B4-BE49-F238E27FC236}">
                <a16:creationId xmlns:a16="http://schemas.microsoft.com/office/drawing/2014/main" id="{7859DDE8-F490-A973-84A4-CF2BACCA8245}"/>
              </a:ext>
            </a:extLst>
          </p:cNvPr>
          <p:cNvSpPr>
            <a:spLocks noGrp="1"/>
          </p:cNvSpPr>
          <p:nvPr>
            <p:ph type="subTitle" idx="1"/>
          </p:nvPr>
        </p:nvSpPr>
        <p:spPr/>
        <p:txBody>
          <a:bodyPr/>
          <a:lstStyle/>
          <a:p>
            <a:r>
              <a:rPr kumimoji="1" lang="en-US" altLang="zh-CN" dirty="0" err="1"/>
              <a:t>Jianying</a:t>
            </a:r>
            <a:r>
              <a:rPr kumimoji="1" lang="en-US" altLang="zh-CN" dirty="0"/>
              <a:t> ZHU</a:t>
            </a:r>
            <a:endParaRPr kumimoji="1" lang="zh-CN" altLang="en-US" dirty="0"/>
          </a:p>
        </p:txBody>
      </p:sp>
    </p:spTree>
    <p:extLst>
      <p:ext uri="{BB962C8B-B14F-4D97-AF65-F5344CB8AC3E}">
        <p14:creationId xmlns:p14="http://schemas.microsoft.com/office/powerpoint/2010/main" val="281197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94D29-E7C5-2D2D-A2EC-C155B20D903F}"/>
              </a:ext>
            </a:extLst>
          </p:cNvPr>
          <p:cNvSpPr>
            <a:spLocks noGrp="1"/>
          </p:cNvSpPr>
          <p:nvPr>
            <p:ph type="title"/>
          </p:nvPr>
        </p:nvSpPr>
        <p:spPr/>
        <p:txBody>
          <a:bodyPr/>
          <a:lstStyle/>
          <a:p>
            <a:r>
              <a:rPr kumimoji="1" lang="en-US" altLang="zh-CN" dirty="0"/>
              <a:t>Ablation Study</a:t>
            </a:r>
            <a:endParaRPr kumimoji="1" lang="zh-CN" altLang="en-US" dirty="0"/>
          </a:p>
        </p:txBody>
      </p:sp>
      <p:pic>
        <p:nvPicPr>
          <p:cNvPr id="3" name="图片 2">
            <a:extLst>
              <a:ext uri="{FF2B5EF4-FFF2-40B4-BE49-F238E27FC236}">
                <a16:creationId xmlns:a16="http://schemas.microsoft.com/office/drawing/2014/main" id="{08224E96-D0D4-2FB4-8C48-AEAC8E604A32}"/>
              </a:ext>
            </a:extLst>
          </p:cNvPr>
          <p:cNvPicPr>
            <a:picLocks noChangeAspect="1"/>
          </p:cNvPicPr>
          <p:nvPr/>
        </p:nvPicPr>
        <p:blipFill>
          <a:blip r:embed="rId2"/>
          <a:stretch>
            <a:fillRect/>
          </a:stretch>
        </p:blipFill>
        <p:spPr>
          <a:xfrm>
            <a:off x="1071562" y="2185853"/>
            <a:ext cx="10282238" cy="3743594"/>
          </a:xfrm>
          <a:prstGeom prst="rect">
            <a:avLst/>
          </a:prstGeom>
        </p:spPr>
      </p:pic>
    </p:spTree>
    <p:extLst>
      <p:ext uri="{BB962C8B-B14F-4D97-AF65-F5344CB8AC3E}">
        <p14:creationId xmlns:p14="http://schemas.microsoft.com/office/powerpoint/2010/main" val="351850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94D29-E7C5-2D2D-A2EC-C155B20D903F}"/>
              </a:ext>
            </a:extLst>
          </p:cNvPr>
          <p:cNvSpPr>
            <a:spLocks noGrp="1"/>
          </p:cNvSpPr>
          <p:nvPr>
            <p:ph type="title"/>
          </p:nvPr>
        </p:nvSpPr>
        <p:spPr/>
        <p:txBody>
          <a:bodyPr/>
          <a:lstStyle/>
          <a:p>
            <a:r>
              <a:rPr kumimoji="1" lang="en-US" altLang="zh-CN" dirty="0"/>
              <a:t>Ablation Study</a:t>
            </a:r>
            <a:endParaRPr kumimoji="1" lang="zh-CN" altLang="en-US" dirty="0"/>
          </a:p>
        </p:txBody>
      </p:sp>
      <p:pic>
        <p:nvPicPr>
          <p:cNvPr id="4" name="图片 3">
            <a:extLst>
              <a:ext uri="{FF2B5EF4-FFF2-40B4-BE49-F238E27FC236}">
                <a16:creationId xmlns:a16="http://schemas.microsoft.com/office/drawing/2014/main" id="{1C20889E-6EFF-111B-609C-54B135231D1A}"/>
              </a:ext>
            </a:extLst>
          </p:cNvPr>
          <p:cNvPicPr>
            <a:picLocks noChangeAspect="1"/>
          </p:cNvPicPr>
          <p:nvPr/>
        </p:nvPicPr>
        <p:blipFill rotWithShape="1">
          <a:blip r:embed="rId2"/>
          <a:srcRect r="2130" b="26006"/>
          <a:stretch/>
        </p:blipFill>
        <p:spPr>
          <a:xfrm>
            <a:off x="5386389" y="1510575"/>
            <a:ext cx="5967411" cy="4982300"/>
          </a:xfrm>
          <a:prstGeom prst="rect">
            <a:avLst/>
          </a:prstGeom>
        </p:spPr>
      </p:pic>
      <p:pic>
        <p:nvPicPr>
          <p:cNvPr id="5" name="图片 4">
            <a:extLst>
              <a:ext uri="{FF2B5EF4-FFF2-40B4-BE49-F238E27FC236}">
                <a16:creationId xmlns:a16="http://schemas.microsoft.com/office/drawing/2014/main" id="{99816372-95CA-F0B5-27B7-D96690E6C055}"/>
              </a:ext>
            </a:extLst>
          </p:cNvPr>
          <p:cNvPicPr>
            <a:picLocks noChangeAspect="1"/>
          </p:cNvPicPr>
          <p:nvPr/>
        </p:nvPicPr>
        <p:blipFill rotWithShape="1">
          <a:blip r:embed="rId2"/>
          <a:srcRect l="677" t="75601"/>
          <a:stretch/>
        </p:blipFill>
        <p:spPr>
          <a:xfrm>
            <a:off x="500064" y="4684643"/>
            <a:ext cx="4886325" cy="1325563"/>
          </a:xfrm>
          <a:prstGeom prst="rect">
            <a:avLst/>
          </a:prstGeom>
        </p:spPr>
      </p:pic>
    </p:spTree>
    <p:extLst>
      <p:ext uri="{BB962C8B-B14F-4D97-AF65-F5344CB8AC3E}">
        <p14:creationId xmlns:p14="http://schemas.microsoft.com/office/powerpoint/2010/main" val="189861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94D29-E7C5-2D2D-A2EC-C155B20D903F}"/>
              </a:ext>
            </a:extLst>
          </p:cNvPr>
          <p:cNvSpPr>
            <a:spLocks noGrp="1"/>
          </p:cNvSpPr>
          <p:nvPr>
            <p:ph type="title"/>
          </p:nvPr>
        </p:nvSpPr>
        <p:spPr/>
        <p:txBody>
          <a:bodyPr/>
          <a:lstStyle/>
          <a:p>
            <a:r>
              <a:rPr kumimoji="1" lang="en-US" altLang="zh-CN" dirty="0"/>
              <a:t>Ablation Study</a:t>
            </a:r>
            <a:endParaRPr kumimoji="1" lang="zh-CN" altLang="en-US" dirty="0"/>
          </a:p>
        </p:txBody>
      </p:sp>
      <p:pic>
        <p:nvPicPr>
          <p:cNvPr id="3" name="图片 2">
            <a:extLst>
              <a:ext uri="{FF2B5EF4-FFF2-40B4-BE49-F238E27FC236}">
                <a16:creationId xmlns:a16="http://schemas.microsoft.com/office/drawing/2014/main" id="{253144FF-785C-2A93-362F-FB57851A3EA5}"/>
              </a:ext>
            </a:extLst>
          </p:cNvPr>
          <p:cNvPicPr>
            <a:picLocks noChangeAspect="1"/>
          </p:cNvPicPr>
          <p:nvPr/>
        </p:nvPicPr>
        <p:blipFill>
          <a:blip r:embed="rId2"/>
          <a:stretch>
            <a:fillRect/>
          </a:stretch>
        </p:blipFill>
        <p:spPr>
          <a:xfrm>
            <a:off x="6648627" y="769938"/>
            <a:ext cx="4860748" cy="5722937"/>
          </a:xfrm>
          <a:prstGeom prst="rect">
            <a:avLst/>
          </a:prstGeom>
        </p:spPr>
      </p:pic>
      <p:sp>
        <p:nvSpPr>
          <p:cNvPr id="7" name="文本框 6">
            <a:extLst>
              <a:ext uri="{FF2B5EF4-FFF2-40B4-BE49-F238E27FC236}">
                <a16:creationId xmlns:a16="http://schemas.microsoft.com/office/drawing/2014/main" id="{84B8C57F-71BA-3173-C4D3-1BFB66EA9A63}"/>
              </a:ext>
            </a:extLst>
          </p:cNvPr>
          <p:cNvSpPr txBox="1"/>
          <p:nvPr/>
        </p:nvSpPr>
        <p:spPr>
          <a:xfrm>
            <a:off x="682625" y="2947988"/>
            <a:ext cx="5413375" cy="2677656"/>
          </a:xfrm>
          <a:prstGeom prst="rect">
            <a:avLst/>
          </a:prstGeom>
          <a:noFill/>
        </p:spPr>
        <p:txBody>
          <a:bodyPr wrap="square">
            <a:spAutoFit/>
          </a:bodyPr>
          <a:lstStyle/>
          <a:p>
            <a:r>
              <a:rPr lang="en" altLang="zh-CN" sz="2400" dirty="0">
                <a:effectLst/>
              </a:rPr>
              <a:t>The matrix demonstrates high similarity among particle regions and lower similarity between particle and background regions, highlighting the model’s ability to group particle regions closely in the feature space and distinguish them from the background. </a:t>
            </a:r>
            <a:endParaRPr lang="en" altLang="zh-CN" sz="2400" dirty="0"/>
          </a:p>
        </p:txBody>
      </p:sp>
    </p:spTree>
    <p:extLst>
      <p:ext uri="{BB962C8B-B14F-4D97-AF65-F5344CB8AC3E}">
        <p14:creationId xmlns:p14="http://schemas.microsoft.com/office/powerpoint/2010/main" val="211781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94D29-E7C5-2D2D-A2EC-C155B20D903F}"/>
              </a:ext>
            </a:extLst>
          </p:cNvPr>
          <p:cNvSpPr>
            <a:spLocks noGrp="1"/>
          </p:cNvSpPr>
          <p:nvPr>
            <p:ph type="title"/>
          </p:nvPr>
        </p:nvSpPr>
        <p:spPr/>
        <p:txBody>
          <a:bodyPr/>
          <a:lstStyle/>
          <a:p>
            <a:r>
              <a:rPr kumimoji="1" lang="en-US" altLang="zh-CN" dirty="0"/>
              <a:t>Experiments</a:t>
            </a:r>
            <a:endParaRPr kumimoji="1" lang="zh-CN" altLang="en-US" dirty="0"/>
          </a:p>
        </p:txBody>
      </p:sp>
      <p:pic>
        <p:nvPicPr>
          <p:cNvPr id="3" name="图片 2">
            <a:extLst>
              <a:ext uri="{FF2B5EF4-FFF2-40B4-BE49-F238E27FC236}">
                <a16:creationId xmlns:a16="http://schemas.microsoft.com/office/drawing/2014/main" id="{F73BA682-90AA-E423-5B20-57696A059082}"/>
              </a:ext>
            </a:extLst>
          </p:cNvPr>
          <p:cNvPicPr>
            <a:picLocks noChangeAspect="1"/>
          </p:cNvPicPr>
          <p:nvPr/>
        </p:nvPicPr>
        <p:blipFill>
          <a:blip r:embed="rId2"/>
          <a:stretch>
            <a:fillRect/>
          </a:stretch>
        </p:blipFill>
        <p:spPr>
          <a:xfrm>
            <a:off x="690272" y="1867422"/>
            <a:ext cx="11402656" cy="3786209"/>
          </a:xfrm>
          <a:prstGeom prst="rect">
            <a:avLst/>
          </a:prstGeom>
        </p:spPr>
      </p:pic>
    </p:spTree>
    <p:extLst>
      <p:ext uri="{BB962C8B-B14F-4D97-AF65-F5344CB8AC3E}">
        <p14:creationId xmlns:p14="http://schemas.microsoft.com/office/powerpoint/2010/main" val="289973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478E6-6D16-9FCC-03E8-8FD75F72287C}"/>
              </a:ext>
            </a:extLst>
          </p:cNvPr>
          <p:cNvSpPr>
            <a:spLocks noGrp="1"/>
          </p:cNvSpPr>
          <p:nvPr>
            <p:ph type="title"/>
          </p:nvPr>
        </p:nvSpPr>
        <p:spPr/>
        <p:txBody>
          <a:bodyPr/>
          <a:lstStyle/>
          <a:p>
            <a:r>
              <a:rPr kumimoji="1" lang="en-US" altLang="zh-CN" dirty="0"/>
              <a:t>T</a:t>
            </a:r>
            <a:r>
              <a:rPr kumimoji="1" lang="en" altLang="zh-CN" dirty="0"/>
              <a:t>wo stages </a:t>
            </a:r>
            <a:endParaRPr kumimoji="1" lang="zh-CN" altLang="en-US" dirty="0"/>
          </a:p>
        </p:txBody>
      </p:sp>
      <p:sp>
        <p:nvSpPr>
          <p:cNvPr id="3" name="内容占位符 2">
            <a:extLst>
              <a:ext uri="{FF2B5EF4-FFF2-40B4-BE49-F238E27FC236}">
                <a16:creationId xmlns:a16="http://schemas.microsoft.com/office/drawing/2014/main" id="{D06B55DA-04BA-4B04-10E4-09A06937A4FD}"/>
              </a:ext>
            </a:extLst>
          </p:cNvPr>
          <p:cNvSpPr>
            <a:spLocks noGrp="1"/>
          </p:cNvSpPr>
          <p:nvPr>
            <p:ph idx="1"/>
          </p:nvPr>
        </p:nvSpPr>
        <p:spPr/>
        <p:txBody>
          <a:bodyPr>
            <a:normAutofit/>
          </a:bodyPr>
          <a:lstStyle/>
          <a:p>
            <a:r>
              <a:rPr lang="en-US" altLang="zh-CN" dirty="0">
                <a:effectLst/>
              </a:rPr>
              <a:t>1.</a:t>
            </a:r>
            <a:r>
              <a:rPr lang="zh-CN" altLang="en-US" dirty="0">
                <a:effectLst/>
              </a:rPr>
              <a:t> </a:t>
            </a:r>
            <a:r>
              <a:rPr lang="en" altLang="zh-CN" dirty="0"/>
              <a:t>L</a:t>
            </a:r>
            <a:r>
              <a:rPr lang="en" altLang="zh-CN" dirty="0">
                <a:effectLst/>
              </a:rPr>
              <a:t>earn particle features from a limited set of cryo-EM particle regions efficiently</a:t>
            </a:r>
            <a:r>
              <a:rPr lang="zh-CN" altLang="en-US" dirty="0"/>
              <a:t> </a:t>
            </a:r>
            <a:r>
              <a:rPr lang="en-US" altLang="zh-CN" dirty="0"/>
              <a:t>(</a:t>
            </a:r>
            <a:r>
              <a:rPr lang="en" altLang="zh-CN" dirty="0">
                <a:effectLst/>
              </a:rPr>
              <a:t>a few labeled exemplars (</a:t>
            </a:r>
            <a:r>
              <a:rPr lang="en" altLang="zh-CN" i="1" dirty="0">
                <a:effectLst/>
              </a:rPr>
              <a:t>e.g.</a:t>
            </a:r>
            <a:r>
              <a:rPr lang="en" altLang="zh-CN" dirty="0">
                <a:effectLst/>
              </a:rPr>
              <a:t>, 15) per protein</a:t>
            </a:r>
            <a:r>
              <a:rPr lang="zh-CN" altLang="en-US" dirty="0">
                <a:effectLst/>
              </a:rPr>
              <a:t> </a:t>
            </a:r>
            <a:r>
              <a:rPr lang="en-US" altLang="zh-CN" dirty="0">
                <a:effectLst/>
              </a:rPr>
              <a:t>+</a:t>
            </a:r>
            <a:r>
              <a:rPr lang="zh-CN" altLang="en-US" dirty="0">
                <a:effectLst/>
              </a:rPr>
              <a:t> </a:t>
            </a:r>
            <a:r>
              <a:rPr lang="en-US" altLang="zh-CN" dirty="0">
                <a:effectLst/>
              </a:rPr>
              <a:t>unlabeled</a:t>
            </a:r>
            <a:r>
              <a:rPr lang="zh-CN" altLang="en-US" dirty="0">
                <a:effectLst/>
              </a:rPr>
              <a:t> </a:t>
            </a:r>
            <a:r>
              <a:rPr lang="en-US" altLang="zh-CN" dirty="0"/>
              <a:t>regions)</a:t>
            </a:r>
            <a:endParaRPr lang="en" altLang="zh-CN" dirty="0">
              <a:effectLst/>
            </a:endParaRPr>
          </a:p>
          <a:p>
            <a:r>
              <a:rPr lang="en-US" altLang="zh-CN" dirty="0"/>
              <a:t>2.</a:t>
            </a:r>
            <a:r>
              <a:rPr lang="zh-CN" altLang="en-US" dirty="0"/>
              <a:t> </a:t>
            </a:r>
            <a:r>
              <a:rPr lang="en" altLang="zh-CN" dirty="0"/>
              <a:t>D</a:t>
            </a:r>
            <a:r>
              <a:rPr lang="en" altLang="zh-CN" dirty="0">
                <a:effectLst/>
              </a:rPr>
              <a:t>etects and extracts particles from query micrographs by comparing the latent features for exemplars</a:t>
            </a:r>
          </a:p>
          <a:p>
            <a:endParaRPr lang="en" altLang="zh-CN" dirty="0">
              <a:effectLst/>
            </a:endParaRPr>
          </a:p>
        </p:txBody>
      </p:sp>
    </p:spTree>
    <p:extLst>
      <p:ext uri="{BB962C8B-B14F-4D97-AF65-F5344CB8AC3E}">
        <p14:creationId xmlns:p14="http://schemas.microsoft.com/office/powerpoint/2010/main" val="370113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2A28F-83E4-0877-DD56-7BFEE2BA2EE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A7DA168-BCEE-9F97-B0BF-FF8DB2DFFE5D}"/>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E1964EFC-2A65-7AC4-EEA5-6BB00D00D080}"/>
              </a:ext>
            </a:extLst>
          </p:cNvPr>
          <p:cNvPicPr>
            <a:picLocks noChangeAspect="1"/>
          </p:cNvPicPr>
          <p:nvPr/>
        </p:nvPicPr>
        <p:blipFill>
          <a:blip r:embed="rId2"/>
          <a:stretch>
            <a:fillRect/>
          </a:stretch>
        </p:blipFill>
        <p:spPr>
          <a:xfrm>
            <a:off x="938408" y="0"/>
            <a:ext cx="10790163" cy="7478038"/>
          </a:xfrm>
          <a:prstGeom prst="rect">
            <a:avLst/>
          </a:prstGeom>
        </p:spPr>
      </p:pic>
    </p:spTree>
    <p:extLst>
      <p:ext uri="{BB962C8B-B14F-4D97-AF65-F5344CB8AC3E}">
        <p14:creationId xmlns:p14="http://schemas.microsoft.com/office/powerpoint/2010/main" val="222215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478E6-6D16-9FCC-03E8-8FD75F72287C}"/>
              </a:ext>
            </a:extLst>
          </p:cNvPr>
          <p:cNvSpPr>
            <a:spLocks noGrp="1"/>
          </p:cNvSpPr>
          <p:nvPr>
            <p:ph type="title"/>
          </p:nvPr>
        </p:nvSpPr>
        <p:spPr>
          <a:xfrm>
            <a:off x="575153" y="277442"/>
            <a:ext cx="11474885" cy="1325563"/>
          </a:xfrm>
        </p:spPr>
        <p:txBody>
          <a:bodyPr/>
          <a:lstStyle/>
          <a:p>
            <a:r>
              <a:rPr kumimoji="1" lang="en" altLang="zh-CN" dirty="0"/>
              <a:t>Stage 1: Training on One Reference Micrograph </a:t>
            </a:r>
            <a:endParaRPr kumimoji="1" lang="zh-CN" altLang="en-US" dirty="0"/>
          </a:p>
        </p:txBody>
      </p:sp>
      <p:sp>
        <p:nvSpPr>
          <p:cNvPr id="3" name="内容占位符 2">
            <a:extLst>
              <a:ext uri="{FF2B5EF4-FFF2-40B4-BE49-F238E27FC236}">
                <a16:creationId xmlns:a16="http://schemas.microsoft.com/office/drawing/2014/main" id="{D06B55DA-04BA-4B04-10E4-09A06937A4FD}"/>
              </a:ext>
            </a:extLst>
          </p:cNvPr>
          <p:cNvSpPr>
            <a:spLocks noGrp="1"/>
          </p:cNvSpPr>
          <p:nvPr>
            <p:ph idx="1"/>
          </p:nvPr>
        </p:nvSpPr>
        <p:spPr/>
        <p:txBody>
          <a:bodyPr>
            <a:normAutofit/>
          </a:bodyPr>
          <a:lstStyle/>
          <a:p>
            <a:r>
              <a:rPr lang="en-US" altLang="zh-CN" dirty="0">
                <a:effectLst/>
              </a:rPr>
              <a:t>1.</a:t>
            </a:r>
            <a:r>
              <a:rPr lang="zh-CN" altLang="en-US" dirty="0">
                <a:effectLst/>
              </a:rPr>
              <a:t> </a:t>
            </a:r>
            <a:r>
              <a:rPr lang="en-US" altLang="zh-CN" dirty="0">
                <a:effectLst/>
              </a:rPr>
              <a:t>Select a reference micrograph, getting labeled regions and unlabeled regions, resized to 224 * 224 and into 16 * 16 patches, set random masking rate to 75%.</a:t>
            </a:r>
          </a:p>
          <a:p>
            <a:r>
              <a:rPr lang="en-US" altLang="zh-CN" dirty="0"/>
              <a:t>2. Encoder generates latent features, while decoder use them to reconstruct original inputs.</a:t>
            </a:r>
          </a:p>
          <a:p>
            <a:r>
              <a:rPr kumimoji="1" lang="en-US" altLang="zh-CN" dirty="0"/>
              <a:t>3. </a:t>
            </a:r>
            <a:r>
              <a:rPr lang="en-US" altLang="zh-CN" dirty="0">
                <a:effectLst/>
              </a:rPr>
              <a:t>To</a:t>
            </a:r>
            <a:r>
              <a:rPr lang="zh-CN" altLang="en-US" dirty="0">
                <a:effectLst/>
              </a:rPr>
              <a:t> </a:t>
            </a:r>
            <a:r>
              <a:rPr lang="en" altLang="zh-CN" dirty="0">
                <a:effectLst/>
              </a:rPr>
              <a:t>reduce overfitting risks</a:t>
            </a:r>
            <a:r>
              <a:rPr lang="zh-CN" altLang="en-US" dirty="0">
                <a:effectLst/>
              </a:rPr>
              <a:t> </a:t>
            </a:r>
            <a:r>
              <a:rPr lang="en" altLang="zh-CN" dirty="0">
                <a:effectLst/>
              </a:rPr>
              <a:t>for background noise, pre-train </a:t>
            </a:r>
            <a:r>
              <a:rPr lang="en" altLang="zh-CN" dirty="0" err="1">
                <a:effectLst/>
              </a:rPr>
              <a:t>cryoMAE</a:t>
            </a:r>
            <a:r>
              <a:rPr lang="en" altLang="zh-CN" dirty="0">
                <a:effectLst/>
              </a:rPr>
              <a:t> on a broader set of unlabeled regions better represents background variability. </a:t>
            </a:r>
            <a:endParaRPr lang="en" altLang="zh-CN" dirty="0"/>
          </a:p>
          <a:p>
            <a:endParaRPr kumimoji="1" lang="zh-CN" altLang="en-US" dirty="0"/>
          </a:p>
        </p:txBody>
      </p:sp>
    </p:spTree>
    <p:extLst>
      <p:ext uri="{BB962C8B-B14F-4D97-AF65-F5344CB8AC3E}">
        <p14:creationId xmlns:p14="http://schemas.microsoft.com/office/powerpoint/2010/main" val="426752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1EAF5-8828-D3FA-D0B9-4638FBCF5886}"/>
              </a:ext>
            </a:extLst>
          </p:cNvPr>
          <p:cNvSpPr>
            <a:spLocks noGrp="1"/>
          </p:cNvSpPr>
          <p:nvPr>
            <p:ph type="title"/>
          </p:nvPr>
        </p:nvSpPr>
        <p:spPr/>
        <p:txBody>
          <a:bodyPr/>
          <a:lstStyle/>
          <a:p>
            <a:r>
              <a:rPr kumimoji="1" lang="en" altLang="zh-CN" dirty="0"/>
              <a:t>Self-cross similarity </a:t>
            </a:r>
            <a:endParaRPr kumimoji="1" lang="zh-CN" altLang="en-US" dirty="0"/>
          </a:p>
        </p:txBody>
      </p:sp>
      <p:sp>
        <p:nvSpPr>
          <p:cNvPr id="3" name="内容占位符 2">
            <a:extLst>
              <a:ext uri="{FF2B5EF4-FFF2-40B4-BE49-F238E27FC236}">
                <a16:creationId xmlns:a16="http://schemas.microsoft.com/office/drawing/2014/main" id="{1D7D1F35-69C6-65E8-D51E-D347E281F559}"/>
              </a:ext>
            </a:extLst>
          </p:cNvPr>
          <p:cNvSpPr>
            <a:spLocks noGrp="1"/>
          </p:cNvSpPr>
          <p:nvPr>
            <p:ph idx="1"/>
          </p:nvPr>
        </p:nvSpPr>
        <p:spPr>
          <a:xfrm>
            <a:off x="662835" y="2722127"/>
            <a:ext cx="2168047" cy="472090"/>
          </a:xfrm>
        </p:spPr>
        <p:txBody>
          <a:bodyPr>
            <a:normAutofit/>
          </a:bodyPr>
          <a:lstStyle/>
          <a:p>
            <a:r>
              <a:rPr kumimoji="1" lang="en-US" altLang="zh-CN" sz="2400" dirty="0"/>
              <a:t>cos similarity</a:t>
            </a:r>
            <a:r>
              <a:rPr kumimoji="1" lang="zh-CN" altLang="en-US" sz="2400" dirty="0"/>
              <a:t>：</a:t>
            </a:r>
          </a:p>
        </p:txBody>
      </p:sp>
      <p:pic>
        <p:nvPicPr>
          <p:cNvPr id="4" name="图片 3">
            <a:extLst>
              <a:ext uri="{FF2B5EF4-FFF2-40B4-BE49-F238E27FC236}">
                <a16:creationId xmlns:a16="http://schemas.microsoft.com/office/drawing/2014/main" id="{80AF415E-1A6A-635A-83DB-AA210268D4BE}"/>
              </a:ext>
            </a:extLst>
          </p:cNvPr>
          <p:cNvPicPr>
            <a:picLocks noChangeAspect="1"/>
          </p:cNvPicPr>
          <p:nvPr/>
        </p:nvPicPr>
        <p:blipFill>
          <a:blip r:embed="rId2"/>
          <a:stretch>
            <a:fillRect/>
          </a:stretch>
        </p:blipFill>
        <p:spPr>
          <a:xfrm>
            <a:off x="7490442" y="1806642"/>
            <a:ext cx="4671213" cy="4686233"/>
          </a:xfrm>
          <a:prstGeom prst="rect">
            <a:avLst/>
          </a:prstGeom>
        </p:spPr>
      </p:pic>
      <p:pic>
        <p:nvPicPr>
          <p:cNvPr id="6" name="图片 5">
            <a:extLst>
              <a:ext uri="{FF2B5EF4-FFF2-40B4-BE49-F238E27FC236}">
                <a16:creationId xmlns:a16="http://schemas.microsoft.com/office/drawing/2014/main" id="{83361796-CABA-8798-D288-7882A317407E}"/>
              </a:ext>
            </a:extLst>
          </p:cNvPr>
          <p:cNvPicPr>
            <a:picLocks noChangeAspect="1"/>
          </p:cNvPicPr>
          <p:nvPr/>
        </p:nvPicPr>
        <p:blipFill>
          <a:blip r:embed="rId3"/>
          <a:stretch>
            <a:fillRect/>
          </a:stretch>
        </p:blipFill>
        <p:spPr>
          <a:xfrm>
            <a:off x="2914668" y="2722127"/>
            <a:ext cx="1955800" cy="472090"/>
          </a:xfrm>
          <a:prstGeom prst="rect">
            <a:avLst/>
          </a:prstGeom>
        </p:spPr>
      </p:pic>
      <p:pic>
        <p:nvPicPr>
          <p:cNvPr id="7" name="图片 6">
            <a:extLst>
              <a:ext uri="{FF2B5EF4-FFF2-40B4-BE49-F238E27FC236}">
                <a16:creationId xmlns:a16="http://schemas.microsoft.com/office/drawing/2014/main" id="{3846B545-3E46-F294-DFE9-5F21069D6653}"/>
              </a:ext>
            </a:extLst>
          </p:cNvPr>
          <p:cNvPicPr>
            <a:picLocks noChangeAspect="1"/>
          </p:cNvPicPr>
          <p:nvPr/>
        </p:nvPicPr>
        <p:blipFill>
          <a:blip r:embed="rId4"/>
          <a:stretch>
            <a:fillRect/>
          </a:stretch>
        </p:blipFill>
        <p:spPr>
          <a:xfrm>
            <a:off x="741733" y="4680753"/>
            <a:ext cx="6412246" cy="540162"/>
          </a:xfrm>
          <a:prstGeom prst="rect">
            <a:avLst/>
          </a:prstGeom>
        </p:spPr>
      </p:pic>
      <p:pic>
        <p:nvPicPr>
          <p:cNvPr id="8" name="图片 7">
            <a:extLst>
              <a:ext uri="{FF2B5EF4-FFF2-40B4-BE49-F238E27FC236}">
                <a16:creationId xmlns:a16="http://schemas.microsoft.com/office/drawing/2014/main" id="{BA7CBEF9-A69B-1473-25D9-59C9D3A6925A}"/>
              </a:ext>
            </a:extLst>
          </p:cNvPr>
          <p:cNvPicPr>
            <a:picLocks noChangeAspect="1"/>
          </p:cNvPicPr>
          <p:nvPr/>
        </p:nvPicPr>
        <p:blipFill>
          <a:blip r:embed="rId5"/>
          <a:stretch>
            <a:fillRect/>
          </a:stretch>
        </p:blipFill>
        <p:spPr>
          <a:xfrm>
            <a:off x="1123861" y="3272844"/>
            <a:ext cx="4283209" cy="662685"/>
          </a:xfrm>
          <a:prstGeom prst="rect">
            <a:avLst/>
          </a:prstGeom>
        </p:spPr>
      </p:pic>
      <p:pic>
        <p:nvPicPr>
          <p:cNvPr id="9" name="图片 8">
            <a:extLst>
              <a:ext uri="{FF2B5EF4-FFF2-40B4-BE49-F238E27FC236}">
                <a16:creationId xmlns:a16="http://schemas.microsoft.com/office/drawing/2014/main" id="{7BE880DB-9A9A-10CC-E443-7DE7B70D1A93}"/>
              </a:ext>
            </a:extLst>
          </p:cNvPr>
          <p:cNvPicPr>
            <a:picLocks noChangeAspect="1"/>
          </p:cNvPicPr>
          <p:nvPr/>
        </p:nvPicPr>
        <p:blipFill>
          <a:blip r:embed="rId6"/>
          <a:stretch>
            <a:fillRect/>
          </a:stretch>
        </p:blipFill>
        <p:spPr>
          <a:xfrm>
            <a:off x="1147581" y="3971633"/>
            <a:ext cx="4127910" cy="574183"/>
          </a:xfrm>
          <a:prstGeom prst="rect">
            <a:avLst/>
          </a:prstGeom>
        </p:spPr>
      </p:pic>
      <p:sp>
        <p:nvSpPr>
          <p:cNvPr id="12" name="内容占位符 2">
            <a:extLst>
              <a:ext uri="{FF2B5EF4-FFF2-40B4-BE49-F238E27FC236}">
                <a16:creationId xmlns:a16="http://schemas.microsoft.com/office/drawing/2014/main" id="{E4CD5A58-A299-6BAF-37B0-7D4E039F2D23}"/>
              </a:ext>
            </a:extLst>
          </p:cNvPr>
          <p:cNvSpPr txBox="1">
            <a:spLocks/>
          </p:cNvSpPr>
          <p:nvPr/>
        </p:nvSpPr>
        <p:spPr>
          <a:xfrm>
            <a:off x="662834" y="2075127"/>
            <a:ext cx="6652243" cy="61941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Learn to to differentiate between these regions. </a:t>
            </a:r>
          </a:p>
        </p:txBody>
      </p:sp>
    </p:spTree>
    <p:extLst>
      <p:ext uri="{BB962C8B-B14F-4D97-AF65-F5344CB8AC3E}">
        <p14:creationId xmlns:p14="http://schemas.microsoft.com/office/powerpoint/2010/main" val="109890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1EAF5-8828-D3FA-D0B9-4638FBCF5886}"/>
              </a:ext>
            </a:extLst>
          </p:cNvPr>
          <p:cNvSpPr>
            <a:spLocks noGrp="1"/>
          </p:cNvSpPr>
          <p:nvPr>
            <p:ph type="title"/>
          </p:nvPr>
        </p:nvSpPr>
        <p:spPr/>
        <p:txBody>
          <a:bodyPr/>
          <a:lstStyle/>
          <a:p>
            <a:r>
              <a:rPr kumimoji="1" lang="en" altLang="zh-CN" dirty="0"/>
              <a:t>PU Learning</a:t>
            </a:r>
            <a:endParaRPr kumimoji="1" lang="zh-CN" altLang="en-US" dirty="0"/>
          </a:p>
        </p:txBody>
      </p:sp>
      <p:pic>
        <p:nvPicPr>
          <p:cNvPr id="4" name="图片 3">
            <a:extLst>
              <a:ext uri="{FF2B5EF4-FFF2-40B4-BE49-F238E27FC236}">
                <a16:creationId xmlns:a16="http://schemas.microsoft.com/office/drawing/2014/main" id="{80AF415E-1A6A-635A-83DB-AA210268D4BE}"/>
              </a:ext>
            </a:extLst>
          </p:cNvPr>
          <p:cNvPicPr>
            <a:picLocks noChangeAspect="1"/>
          </p:cNvPicPr>
          <p:nvPr/>
        </p:nvPicPr>
        <p:blipFill>
          <a:blip r:embed="rId2"/>
          <a:stretch>
            <a:fillRect/>
          </a:stretch>
        </p:blipFill>
        <p:spPr>
          <a:xfrm>
            <a:off x="7490442" y="1806642"/>
            <a:ext cx="4671213" cy="4686233"/>
          </a:xfrm>
          <a:prstGeom prst="rect">
            <a:avLst/>
          </a:prstGeom>
        </p:spPr>
      </p:pic>
      <p:pic>
        <p:nvPicPr>
          <p:cNvPr id="7" name="图片 6">
            <a:extLst>
              <a:ext uri="{FF2B5EF4-FFF2-40B4-BE49-F238E27FC236}">
                <a16:creationId xmlns:a16="http://schemas.microsoft.com/office/drawing/2014/main" id="{3846B545-3E46-F294-DFE9-5F21069D6653}"/>
              </a:ext>
            </a:extLst>
          </p:cNvPr>
          <p:cNvPicPr>
            <a:picLocks noChangeAspect="1"/>
          </p:cNvPicPr>
          <p:nvPr/>
        </p:nvPicPr>
        <p:blipFill>
          <a:blip r:embed="rId3"/>
          <a:stretch>
            <a:fillRect/>
          </a:stretch>
        </p:blipFill>
        <p:spPr>
          <a:xfrm>
            <a:off x="704156" y="3468788"/>
            <a:ext cx="6412246" cy="540162"/>
          </a:xfrm>
          <a:prstGeom prst="rect">
            <a:avLst/>
          </a:prstGeom>
        </p:spPr>
      </p:pic>
      <p:pic>
        <p:nvPicPr>
          <p:cNvPr id="10" name="图片 9">
            <a:extLst>
              <a:ext uri="{FF2B5EF4-FFF2-40B4-BE49-F238E27FC236}">
                <a16:creationId xmlns:a16="http://schemas.microsoft.com/office/drawing/2014/main" id="{0BDE8D44-794F-5591-302F-E01966D6C9DF}"/>
              </a:ext>
            </a:extLst>
          </p:cNvPr>
          <p:cNvPicPr>
            <a:picLocks noChangeAspect="1"/>
          </p:cNvPicPr>
          <p:nvPr/>
        </p:nvPicPr>
        <p:blipFill>
          <a:blip r:embed="rId4"/>
          <a:stretch>
            <a:fillRect/>
          </a:stretch>
        </p:blipFill>
        <p:spPr>
          <a:xfrm>
            <a:off x="885480" y="4048738"/>
            <a:ext cx="4997578" cy="1549401"/>
          </a:xfrm>
          <a:prstGeom prst="rect">
            <a:avLst/>
          </a:prstGeom>
        </p:spPr>
      </p:pic>
      <p:pic>
        <p:nvPicPr>
          <p:cNvPr id="11" name="图片 10">
            <a:extLst>
              <a:ext uri="{FF2B5EF4-FFF2-40B4-BE49-F238E27FC236}">
                <a16:creationId xmlns:a16="http://schemas.microsoft.com/office/drawing/2014/main" id="{BF3167A2-8267-A5EC-8A03-88D6F6BAB73B}"/>
              </a:ext>
            </a:extLst>
          </p:cNvPr>
          <p:cNvPicPr>
            <a:picLocks noChangeAspect="1"/>
          </p:cNvPicPr>
          <p:nvPr/>
        </p:nvPicPr>
        <p:blipFill>
          <a:blip r:embed="rId5"/>
          <a:stretch>
            <a:fillRect/>
          </a:stretch>
        </p:blipFill>
        <p:spPr>
          <a:xfrm>
            <a:off x="2023475" y="5637927"/>
            <a:ext cx="2939093" cy="513456"/>
          </a:xfrm>
          <a:prstGeom prst="rect">
            <a:avLst/>
          </a:prstGeom>
        </p:spPr>
      </p:pic>
      <mc:AlternateContent xmlns:mc="http://schemas.openxmlformats.org/markup-compatibility/2006" xmlns:a14="http://schemas.microsoft.com/office/drawing/2010/main">
        <mc:Choice Requires="a14">
          <p:sp>
            <p:nvSpPr>
              <p:cNvPr id="14" name="内容占位符 2">
                <a:extLst>
                  <a:ext uri="{FF2B5EF4-FFF2-40B4-BE49-F238E27FC236}">
                    <a16:creationId xmlns:a16="http://schemas.microsoft.com/office/drawing/2014/main" id="{278F7A05-A8FF-C3D0-CE00-699FDA1F5C38}"/>
                  </a:ext>
                </a:extLst>
              </p:cNvPr>
              <p:cNvSpPr txBox="1">
                <a:spLocks/>
              </p:cNvSpPr>
              <p:nvPr/>
            </p:nvSpPr>
            <p:spPr>
              <a:xfrm>
                <a:off x="490647" y="1690687"/>
                <a:ext cx="6812027" cy="1591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zh-CN" sz="2400" dirty="0">
                    <a:effectLst/>
                    <a:latin typeface="NimbusRomNo9L"/>
                  </a:rPr>
                  <a:t>Treat unlabeled data as negative, but randomly cropped images may include particles.</a:t>
                </a:r>
              </a:p>
              <a:p>
                <a:r>
                  <a:rPr lang="en" altLang="zh-CN" sz="2400" dirty="0">
                    <a:latin typeface="NimbusRomNo9L"/>
                  </a:rPr>
                  <a:t>Thus</a:t>
                </a:r>
                <a:r>
                  <a:rPr lang="zh-CN" altLang="en-US" sz="2400" dirty="0">
                    <a:latin typeface="NimbusRomNo9L"/>
                  </a:rPr>
                  <a:t> </a:t>
                </a:r>
                <a:r>
                  <a:rPr lang="en" altLang="zh-CN" sz="2400" dirty="0">
                    <a:latin typeface="NimbusRomNo9L"/>
                  </a:rPr>
                  <a:t>a</a:t>
                </a:r>
                <a:r>
                  <a:rPr lang="en" altLang="zh-CN" sz="2400" dirty="0">
                    <a:effectLst/>
                    <a:latin typeface="NimbusRomNo9L"/>
                  </a:rPr>
                  <a:t>cknowledging a certain proportion (</a:t>
                </a:r>
                <a14:m>
                  <m:oMath xmlns:m="http://schemas.openxmlformats.org/officeDocument/2006/math">
                    <m:acc>
                      <m:accPr>
                        <m:chr m:val="̂"/>
                        <m:ctrlPr>
                          <a:rPr lang="en" altLang="zh-CN" sz="2400" i="1" smtClean="0">
                            <a:effectLst/>
                            <a:latin typeface="Cambria Math" panose="02040503050406030204" pitchFamily="18" charset="0"/>
                          </a:rPr>
                        </m:ctrlPr>
                      </m:accPr>
                      <m:e>
                        <m:r>
                          <a:rPr lang="en" altLang="zh-CN" sz="2400" i="1" smtClean="0">
                            <a:effectLst/>
                            <a:latin typeface="Cambria Math" panose="02040503050406030204" pitchFamily="18" charset="0"/>
                            <a:ea typeface="Cambria Math" panose="02040503050406030204" pitchFamily="18" charset="0"/>
                          </a:rPr>
                          <m:t>𝜋</m:t>
                        </m:r>
                      </m:e>
                    </m:acc>
                  </m:oMath>
                </a14:m>
                <a:r>
                  <a:rPr lang="el-GR" altLang="zh-CN" sz="2400" dirty="0">
                    <a:effectLst/>
                    <a:latin typeface="NimbusRomNo9L"/>
                  </a:rPr>
                  <a:t>) </a:t>
                </a:r>
                <a:r>
                  <a:rPr lang="en" altLang="zh-CN" sz="2400" dirty="0">
                    <a:effectLst/>
                    <a:latin typeface="NimbusRomNo9L"/>
                  </a:rPr>
                  <a:t>of these samples may harbor particles.</a:t>
                </a:r>
                <a:endParaRPr lang="en" altLang="zh-CN" sz="3600" dirty="0"/>
              </a:p>
              <a:p>
                <a:endParaRPr lang="en" altLang="zh-CN" dirty="0"/>
              </a:p>
            </p:txBody>
          </p:sp>
        </mc:Choice>
        <mc:Fallback xmlns="">
          <p:sp>
            <p:nvSpPr>
              <p:cNvPr id="14" name="内容占位符 2">
                <a:extLst>
                  <a:ext uri="{FF2B5EF4-FFF2-40B4-BE49-F238E27FC236}">
                    <a16:creationId xmlns:a16="http://schemas.microsoft.com/office/drawing/2014/main" id="{278F7A05-A8FF-C3D0-CE00-699FDA1F5C38}"/>
                  </a:ext>
                </a:extLst>
              </p:cNvPr>
              <p:cNvSpPr txBox="1">
                <a:spLocks noRot="1" noChangeAspect="1" noMove="1" noResize="1" noEditPoints="1" noAdjustHandles="1" noChangeArrowheads="1" noChangeShapeType="1" noTextEdit="1"/>
              </p:cNvSpPr>
              <p:nvPr/>
            </p:nvSpPr>
            <p:spPr>
              <a:xfrm>
                <a:off x="490647" y="1690687"/>
                <a:ext cx="6812027" cy="1591131"/>
              </a:xfrm>
              <a:prstGeom prst="rect">
                <a:avLst/>
              </a:prstGeom>
              <a:blipFill>
                <a:blip r:embed="rId6"/>
                <a:stretch>
                  <a:fillRect l="-1115" t="-3937" b="-4724"/>
                </a:stretch>
              </a:blipFill>
            </p:spPr>
            <p:txBody>
              <a:bodyPr/>
              <a:lstStyle/>
              <a:p>
                <a:r>
                  <a:rPr lang="zh-CN" altLang="en-US">
                    <a:noFill/>
                  </a:rPr>
                  <a:t> </a:t>
                </a:r>
              </a:p>
            </p:txBody>
          </p:sp>
        </mc:Fallback>
      </mc:AlternateContent>
      <p:sp>
        <p:nvSpPr>
          <p:cNvPr id="16" name="内容占位符 2">
            <a:extLst>
              <a:ext uri="{FF2B5EF4-FFF2-40B4-BE49-F238E27FC236}">
                <a16:creationId xmlns:a16="http://schemas.microsoft.com/office/drawing/2014/main" id="{19D3DB48-5A8B-8FB9-7FE3-8F4F86616926}"/>
              </a:ext>
            </a:extLst>
          </p:cNvPr>
          <p:cNvSpPr txBox="1">
            <a:spLocks/>
          </p:cNvSpPr>
          <p:nvPr/>
        </p:nvSpPr>
        <p:spPr>
          <a:xfrm>
            <a:off x="490646" y="5697309"/>
            <a:ext cx="6812027" cy="1591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effectLst/>
                <a:latin typeface="NimbusRomNo9L"/>
              </a:rPr>
              <a:t>Total loss:</a:t>
            </a:r>
            <a:endParaRPr lang="en" altLang="zh-CN" dirty="0"/>
          </a:p>
        </p:txBody>
      </p:sp>
    </p:spTree>
    <p:extLst>
      <p:ext uri="{BB962C8B-B14F-4D97-AF65-F5344CB8AC3E}">
        <p14:creationId xmlns:p14="http://schemas.microsoft.com/office/powerpoint/2010/main" val="181540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478E6-6D16-9FCC-03E8-8FD75F72287C}"/>
              </a:ext>
            </a:extLst>
          </p:cNvPr>
          <p:cNvSpPr>
            <a:spLocks noGrp="1"/>
          </p:cNvSpPr>
          <p:nvPr>
            <p:ph type="title"/>
          </p:nvPr>
        </p:nvSpPr>
        <p:spPr>
          <a:xfrm>
            <a:off x="575153" y="277442"/>
            <a:ext cx="11474885" cy="1325563"/>
          </a:xfrm>
        </p:spPr>
        <p:txBody>
          <a:bodyPr/>
          <a:lstStyle/>
          <a:p>
            <a:r>
              <a:rPr kumimoji="1" lang="en" altLang="zh-CN" dirty="0"/>
              <a:t>Stage 2: Particle Picking on Query Micrographs </a:t>
            </a:r>
            <a:endParaRPr kumimoji="1" lang="zh-CN" altLang="en-US" dirty="0"/>
          </a:p>
        </p:txBody>
      </p:sp>
      <p:sp>
        <p:nvSpPr>
          <p:cNvPr id="3" name="内容占位符 2">
            <a:extLst>
              <a:ext uri="{FF2B5EF4-FFF2-40B4-BE49-F238E27FC236}">
                <a16:creationId xmlns:a16="http://schemas.microsoft.com/office/drawing/2014/main" id="{D06B55DA-04BA-4B04-10E4-09A06937A4FD}"/>
              </a:ext>
            </a:extLst>
          </p:cNvPr>
          <p:cNvSpPr>
            <a:spLocks noGrp="1"/>
          </p:cNvSpPr>
          <p:nvPr>
            <p:ph idx="1"/>
          </p:nvPr>
        </p:nvSpPr>
        <p:spPr/>
        <p:txBody>
          <a:bodyPr>
            <a:normAutofit/>
          </a:bodyPr>
          <a:lstStyle/>
          <a:p>
            <a:r>
              <a:rPr lang="en-US" altLang="zh-CN" dirty="0"/>
              <a:t>1.</a:t>
            </a:r>
            <a:r>
              <a:rPr lang="zh-CN" altLang="en-US" dirty="0"/>
              <a:t> </a:t>
            </a:r>
            <a:r>
              <a:rPr lang="en" altLang="zh-CN" dirty="0"/>
              <a:t>Sliding window on a micrograph, the latent features are then matched against exemplars through cosine similarity, assigning similarity scores to each region based on the </a:t>
            </a:r>
            <a:r>
              <a:rPr lang="en" altLang="zh-CN" i="1" dirty="0"/>
              <a:t>highest</a:t>
            </a:r>
            <a:r>
              <a:rPr lang="en" altLang="zh-CN" dirty="0"/>
              <a:t> similarity. These similarity scores are ranked. </a:t>
            </a:r>
          </a:p>
          <a:p>
            <a:r>
              <a:rPr lang="en" altLang="zh-CN" dirty="0"/>
              <a:t>2. Determine the most suitable cutoff threshold for each micrograph automatically. Calculating the average distance of each score to its k nearest neighbors, and finding the score where the rate of change in these average distances is maximized as the cutoff threshold. </a:t>
            </a:r>
          </a:p>
          <a:p>
            <a:endParaRPr lang="en" altLang="zh-CN" dirty="0"/>
          </a:p>
          <a:p>
            <a:endParaRPr lang="en" altLang="zh-CN" dirty="0"/>
          </a:p>
          <a:p>
            <a:endParaRPr kumimoji="1" lang="zh-CN" altLang="en-US" dirty="0"/>
          </a:p>
        </p:txBody>
      </p:sp>
    </p:spTree>
    <p:extLst>
      <p:ext uri="{BB962C8B-B14F-4D97-AF65-F5344CB8AC3E}">
        <p14:creationId xmlns:p14="http://schemas.microsoft.com/office/powerpoint/2010/main" val="419282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94D29-E7C5-2D2D-A2EC-C155B20D903F}"/>
              </a:ext>
            </a:extLst>
          </p:cNvPr>
          <p:cNvSpPr>
            <a:spLocks noGrp="1"/>
          </p:cNvSpPr>
          <p:nvPr>
            <p:ph type="title"/>
          </p:nvPr>
        </p:nvSpPr>
        <p:spPr/>
        <p:txBody>
          <a:bodyPr/>
          <a:lstStyle/>
          <a:p>
            <a:r>
              <a:rPr kumimoji="1" lang="en-US" altLang="zh-CN" dirty="0"/>
              <a:t>Experiments</a:t>
            </a:r>
            <a:endParaRPr kumimoji="1" lang="zh-CN" altLang="en-US" dirty="0"/>
          </a:p>
        </p:txBody>
      </p:sp>
      <p:sp>
        <p:nvSpPr>
          <p:cNvPr id="3" name="内容占位符 2">
            <a:extLst>
              <a:ext uri="{FF2B5EF4-FFF2-40B4-BE49-F238E27FC236}">
                <a16:creationId xmlns:a16="http://schemas.microsoft.com/office/drawing/2014/main" id="{57140274-4358-FF4C-7237-249AE4D55CBD}"/>
              </a:ext>
            </a:extLst>
          </p:cNvPr>
          <p:cNvSpPr>
            <a:spLocks noGrp="1"/>
          </p:cNvSpPr>
          <p:nvPr>
            <p:ph idx="1"/>
          </p:nvPr>
        </p:nvSpPr>
        <p:spPr>
          <a:xfrm>
            <a:off x="838200" y="1690688"/>
            <a:ext cx="10515600" cy="4351338"/>
          </a:xfrm>
        </p:spPr>
        <p:txBody>
          <a:bodyPr>
            <a:normAutofit/>
          </a:bodyPr>
          <a:lstStyle/>
          <a:p>
            <a:r>
              <a:rPr lang="en" altLang="zh-CN" sz="2400" dirty="0"/>
              <a:t>U</a:t>
            </a:r>
            <a:r>
              <a:rPr lang="en" altLang="zh-CN" sz="2400" dirty="0">
                <a:effectLst/>
              </a:rPr>
              <a:t>tilized crYOLO1 (pre-trained on more than 40 datasets) and Topaz (pre-trained </a:t>
            </a:r>
            <a:r>
              <a:rPr lang="en" altLang="zh-CN" sz="2400" dirty="0"/>
              <a:t>model based on </a:t>
            </a:r>
            <a:r>
              <a:rPr lang="en" altLang="zh-CN" sz="2400" dirty="0" err="1"/>
              <a:t>ResNet</a:t>
            </a:r>
            <a:r>
              <a:rPr lang="en" altLang="zh-CN" sz="2400" dirty="0"/>
              <a:t> trained on large-scale cryo-EM datasets) as baselines.</a:t>
            </a:r>
          </a:p>
          <a:p>
            <a:r>
              <a:rPr lang="en" altLang="zh-CN" sz="2400" dirty="0"/>
              <a:t>A true positive occurs when a picked particle overlaps with a ground truth region, achieving an intersection over union (</a:t>
            </a:r>
            <a:r>
              <a:rPr lang="en" altLang="zh-CN" sz="2400" dirty="0" err="1"/>
              <a:t>IoU</a:t>
            </a:r>
            <a:r>
              <a:rPr lang="en" altLang="zh-CN" sz="2400" dirty="0"/>
              <a:t>) of 0.5 or higher, with each ground truth accounted for only once. </a:t>
            </a:r>
          </a:p>
          <a:p>
            <a:endParaRPr lang="en" altLang="zh-CN" sz="3600" dirty="0"/>
          </a:p>
        </p:txBody>
      </p:sp>
      <p:pic>
        <p:nvPicPr>
          <p:cNvPr id="4" name="图片 3">
            <a:extLst>
              <a:ext uri="{FF2B5EF4-FFF2-40B4-BE49-F238E27FC236}">
                <a16:creationId xmlns:a16="http://schemas.microsoft.com/office/drawing/2014/main" id="{3FB490DE-691D-7934-4F42-54C97A587128}"/>
              </a:ext>
            </a:extLst>
          </p:cNvPr>
          <p:cNvPicPr>
            <a:picLocks noChangeAspect="1"/>
          </p:cNvPicPr>
          <p:nvPr/>
        </p:nvPicPr>
        <p:blipFill>
          <a:blip r:embed="rId2"/>
          <a:stretch>
            <a:fillRect/>
          </a:stretch>
        </p:blipFill>
        <p:spPr>
          <a:xfrm>
            <a:off x="1255788" y="3958225"/>
            <a:ext cx="9458924" cy="2782037"/>
          </a:xfrm>
          <a:prstGeom prst="rect">
            <a:avLst/>
          </a:prstGeom>
        </p:spPr>
      </p:pic>
    </p:spTree>
    <p:extLst>
      <p:ext uri="{BB962C8B-B14F-4D97-AF65-F5344CB8AC3E}">
        <p14:creationId xmlns:p14="http://schemas.microsoft.com/office/powerpoint/2010/main" val="368927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94D29-E7C5-2D2D-A2EC-C155B20D903F}"/>
              </a:ext>
            </a:extLst>
          </p:cNvPr>
          <p:cNvSpPr>
            <a:spLocks noGrp="1"/>
          </p:cNvSpPr>
          <p:nvPr>
            <p:ph type="title"/>
          </p:nvPr>
        </p:nvSpPr>
        <p:spPr/>
        <p:txBody>
          <a:bodyPr/>
          <a:lstStyle/>
          <a:p>
            <a:r>
              <a:rPr kumimoji="1" lang="en-US" altLang="zh-CN" dirty="0"/>
              <a:t>Experiments</a:t>
            </a:r>
            <a:endParaRPr kumimoji="1" lang="zh-CN" altLang="en-US" dirty="0"/>
          </a:p>
        </p:txBody>
      </p:sp>
      <p:pic>
        <p:nvPicPr>
          <p:cNvPr id="7" name="图片 6">
            <a:extLst>
              <a:ext uri="{FF2B5EF4-FFF2-40B4-BE49-F238E27FC236}">
                <a16:creationId xmlns:a16="http://schemas.microsoft.com/office/drawing/2014/main" id="{6BFCFE0F-B220-D14D-F923-800A85019A16}"/>
              </a:ext>
            </a:extLst>
          </p:cNvPr>
          <p:cNvPicPr>
            <a:picLocks noChangeAspect="1"/>
          </p:cNvPicPr>
          <p:nvPr/>
        </p:nvPicPr>
        <p:blipFill>
          <a:blip r:embed="rId2"/>
          <a:stretch>
            <a:fillRect/>
          </a:stretch>
        </p:blipFill>
        <p:spPr>
          <a:xfrm>
            <a:off x="1417529" y="1437514"/>
            <a:ext cx="9356942" cy="5420486"/>
          </a:xfrm>
          <a:prstGeom prst="rect">
            <a:avLst/>
          </a:prstGeom>
        </p:spPr>
      </p:pic>
    </p:spTree>
    <p:extLst>
      <p:ext uri="{BB962C8B-B14F-4D97-AF65-F5344CB8AC3E}">
        <p14:creationId xmlns:p14="http://schemas.microsoft.com/office/powerpoint/2010/main" val="3412710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392</Words>
  <Application>Microsoft Macintosh PowerPoint</Application>
  <PresentationFormat>宽屏</PresentationFormat>
  <Paragraphs>29</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NimbusRomNo9L</vt:lpstr>
      <vt:lpstr>Arial</vt:lpstr>
      <vt:lpstr>Cambria Math</vt:lpstr>
      <vt:lpstr>Office 主题​​</vt:lpstr>
      <vt:lpstr>cryoMAE: Few-Shot Cryo-EM Particle Picking with Masked Autoencoders</vt:lpstr>
      <vt:lpstr>Two stages </vt:lpstr>
      <vt:lpstr>PowerPoint 演示文稿</vt:lpstr>
      <vt:lpstr>Stage 1: Training on One Reference Micrograph </vt:lpstr>
      <vt:lpstr>Self-cross similarity </vt:lpstr>
      <vt:lpstr>PU Learning</vt:lpstr>
      <vt:lpstr>Stage 2: Particle Picking on Query Micrographs </vt:lpstr>
      <vt:lpstr>Experiments</vt:lpstr>
      <vt:lpstr>Experiments</vt:lpstr>
      <vt:lpstr>Ablation Study</vt:lpstr>
      <vt:lpstr>Ablation Study</vt:lpstr>
      <vt:lpstr>Ablation Study</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健颖 祝</dc:creator>
  <cp:lastModifiedBy>健颖 祝</cp:lastModifiedBy>
  <cp:revision>4</cp:revision>
  <dcterms:created xsi:type="dcterms:W3CDTF">2024-09-10T03:23:34Z</dcterms:created>
  <dcterms:modified xsi:type="dcterms:W3CDTF">2024-09-12T04:00:32Z</dcterms:modified>
</cp:coreProperties>
</file>