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Garamon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C722D7-6D6B-46DB-99A2-C929571AC3EC}">
  <a:tblStyle styleId="{41C722D7-6D6B-46DB-99A2-C929571AC3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11" Type="http://schemas.openxmlformats.org/officeDocument/2006/relationships/slide" Target="slides/slide6.xml"/><Relationship Id="rId22" Type="http://schemas.openxmlformats.org/officeDocument/2006/relationships/font" Target="fonts/Garamond-italic.fntdata"/><Relationship Id="rId10" Type="http://schemas.openxmlformats.org/officeDocument/2006/relationships/slide" Target="slides/slide5.xml"/><Relationship Id="rId21" Type="http://schemas.openxmlformats.org/officeDocument/2006/relationships/font" Target="fonts/Garamo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Garamon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aramond"/>
              <a:buNone/>
              <a:defRPr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Garamond"/>
              <a:buChar char="●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Garamond"/>
              <a:buChar char="○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Garamond"/>
              <a:buChar char="■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Garamond"/>
              <a:buChar char="●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Garamond"/>
              <a:buChar char="○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Garamond"/>
              <a:buChar char="■"/>
              <a:defRPr>
                <a:latin typeface="Garamond"/>
                <a:ea typeface="Garamond"/>
                <a:cs typeface="Garamond"/>
                <a:sym typeface="Garamond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Garamond"/>
              <a:buChar char="●"/>
              <a:defRPr>
                <a:latin typeface="Garamond"/>
                <a:ea typeface="Garamond"/>
                <a:cs typeface="Garamond"/>
                <a:sym typeface="Garamond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Garamond"/>
              <a:buChar char="○"/>
              <a:defRPr>
                <a:latin typeface="Garamond"/>
                <a:ea typeface="Garamond"/>
                <a:cs typeface="Garamond"/>
                <a:sym typeface="Garamond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Garamond"/>
              <a:buChar char="■"/>
              <a:defRPr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aramond"/>
              <a:buNone/>
              <a:defRPr sz="2100">
                <a:latin typeface="Garamond"/>
                <a:ea typeface="Garamond"/>
                <a:cs typeface="Garamond"/>
                <a:sym typeface="Garamo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CSS </a:t>
            </a:r>
            <a:r>
              <a:rPr lang="af"/>
              <a:t>Demystified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Best Practice Cascading Style Sheets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067" y="627649"/>
            <a:ext cx="3792557" cy="34869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type="title"/>
          </p:nvPr>
        </p:nvSpPr>
        <p:spPr>
          <a:xfrm>
            <a:off x="1839500" y="820000"/>
            <a:ext cx="699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About Mat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2310775"/>
            <a:ext cx="85206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Full Stack software engineer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af"/>
              <a:t>Front End guru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af"/>
              <a:t>UI/UX specialist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af"/>
              <a:t>App developer for browsers and devices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73550"/>
            <a:ext cx="1467900" cy="1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Goals</a:t>
            </a:r>
            <a:endParaRPr/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Bug-Free Style Sheets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Extensibility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Rapid Development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Application Performance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1326488"/>
            <a:ext cx="3837000" cy="2158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4766600" y="273889"/>
            <a:ext cx="4137950" cy="459573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How to Love CSS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3233425"/>
            <a:ext cx="8520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latin typeface="Garamond"/>
                <a:ea typeface="Garamond"/>
                <a:cs typeface="Garamond"/>
                <a:sym typeface="Garamond"/>
              </a:rPr>
              <a:t>CSS is weird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af">
                <a:latin typeface="Garamond"/>
                <a:ea typeface="Garamond"/>
                <a:cs typeface="Garamond"/>
                <a:sym typeface="Garamond"/>
              </a:rPr>
              <a:t>Based </a:t>
            </a:r>
            <a:r>
              <a:rPr lang="af"/>
              <a:t>i</a:t>
            </a:r>
            <a:r>
              <a:rPr lang="af">
                <a:latin typeface="Garamond"/>
                <a:ea typeface="Garamond"/>
                <a:cs typeface="Garamond"/>
                <a:sym typeface="Garamond"/>
              </a:rPr>
              <a:t>n print  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af"/>
              <a:t>Can be e</a:t>
            </a:r>
            <a:r>
              <a:rPr lang="af">
                <a:latin typeface="Garamond"/>
                <a:ea typeface="Garamond"/>
                <a:cs typeface="Garamond"/>
                <a:sym typeface="Garamond"/>
              </a:rPr>
              <a:t>fficient, lightweight, and portable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550" y="1066913"/>
            <a:ext cx="2910549" cy="19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899550" y="2928825"/>
            <a:ext cx="29106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af" sz="100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Gutenberg bible, 1455</a:t>
            </a:r>
            <a:endParaRPr i="1" sz="100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Start with Semantic HTML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The right tag applies meaning to 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af"/>
              <a:t>Improves the experience in nontraditional user agents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af"/>
              <a:t>Enhances styling with default attributes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af"/>
              <a:t>Optimizes legibility for search engines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af"/>
              <a:t>Code example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Naming with BEM 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latin typeface="Garamond"/>
                <a:ea typeface="Garamond"/>
                <a:cs typeface="Garamond"/>
                <a:sym typeface="Garamond"/>
              </a:rPr>
              <a:t>Naming is hard! BEM takes the effort out of creating class names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af">
                <a:latin typeface="Garamond"/>
                <a:ea typeface="Garamond"/>
                <a:cs typeface="Garamond"/>
                <a:sym typeface="Garamond"/>
              </a:rPr>
              <a:t>Block-Element-Modifier syntax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SzPts val="1400"/>
              <a:buFont typeface="Garamond"/>
              <a:buChar char="●"/>
            </a:pPr>
            <a:r>
              <a:rPr lang="af">
                <a:latin typeface="Garamond"/>
                <a:ea typeface="Garamond"/>
                <a:cs typeface="Garamond"/>
                <a:sym typeface="Garamond"/>
              </a:rPr>
              <a:t>Block - standalone entity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Garamond"/>
              <a:buChar char="●"/>
            </a:pPr>
            <a:r>
              <a:rPr lang="af">
                <a:latin typeface="Garamond"/>
                <a:ea typeface="Garamond"/>
                <a:cs typeface="Garamond"/>
                <a:sym typeface="Garamond"/>
              </a:rPr>
              <a:t>Element - nested entity. Name formed with two underscores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Garamond"/>
              <a:buChar char="●"/>
            </a:pPr>
            <a:r>
              <a:rPr lang="af">
                <a:latin typeface="Garamond"/>
                <a:ea typeface="Garamond"/>
                <a:cs typeface="Garamond"/>
                <a:sym typeface="Garamond"/>
              </a:rPr>
              <a:t>Modifier - custom behaviors, </a:t>
            </a:r>
            <a:r>
              <a:rPr lang="af">
                <a:latin typeface="Garamond"/>
                <a:ea typeface="Garamond"/>
                <a:cs typeface="Garamond"/>
                <a:sym typeface="Garamond"/>
              </a:rPr>
              <a:t>appearance</a:t>
            </a:r>
            <a:r>
              <a:rPr lang="af">
                <a:latin typeface="Garamond"/>
                <a:ea typeface="Garamond"/>
                <a:cs typeface="Garamond"/>
                <a:sym typeface="Garamond"/>
              </a:rPr>
              <a:t>, or state. Name formed with two dashes.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832400" y="1152475"/>
            <a:ext cx="3999900" cy="15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Example: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af" sz="11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&lt;nav class="nav"&gt;</a:t>
            </a:r>
            <a:endParaRPr sz="11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 sz="11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&lt;ul class="nav__list nav__list--active"&gt;</a:t>
            </a:r>
            <a:endParaRPr sz="11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 sz="11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  	&lt;li class="nav__item"&gt;&lt;/li&gt;</a:t>
            </a:r>
            <a:endParaRPr sz="11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 sz="11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1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 sz="11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&lt;/nav&gt;</a:t>
            </a:r>
            <a:endParaRPr sz="11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Shape 99"/>
          <p:cNvGraphicFramePr/>
          <p:nvPr/>
        </p:nvGraphicFramePr>
        <p:xfrm>
          <a:off x="4944650" y="27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{41C722D7-6D6B-46DB-99A2-C929571AC3EC}</a:tableStyleId>
              </a:tblPr>
              <a:tblGrid>
                <a:gridCol w="1887700"/>
                <a:gridCol w="1887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f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block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f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.nav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f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element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f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.nav__list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f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f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.nav__list--active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Preprocessor Strategies with LESS and SASS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Preprocessors add power to CSS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Hierarchical syntax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Variables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Enhanced selectors and pseudo-classes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Aggregate values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Logical operators, pattern matching, loops, and more with mixins (“mix in” properties)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af"/>
              <a:t>Code example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Managing</a:t>
            </a:r>
            <a:r>
              <a:rPr lang="af"/>
              <a:t> Specificity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The "Cascade" in "Cascading Style Sheets" is how styles inherit and override each other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af"/>
              <a:t>If two selectors apply to the same element, the one with higher specificity is applied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311700" y="2229775"/>
            <a:ext cx="3686400" cy="2685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1200">
                <a:latin typeface="Proxima Nova"/>
                <a:ea typeface="Proxima Nova"/>
                <a:cs typeface="Proxima Nova"/>
                <a:sym typeface="Proxima Nova"/>
              </a:rPr>
              <a:t>Best Practice LESS Syntax Example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.nav {}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.nav__wrapper {}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.nav__menu {}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.nav__logo {}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.nav__list {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&amp;--active {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    .nav__item {}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.nav__item {}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.nav__link {}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1200">
                <a:latin typeface="Proxima Nova"/>
                <a:ea typeface="Proxima Nova"/>
                <a:cs typeface="Proxima Nova"/>
                <a:sym typeface="Proxima Nova"/>
              </a:rPr>
              <a:t>Compiled CSS for ‘.nav__link’ Child Element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.nav__link {}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266825" y="2229775"/>
            <a:ext cx="4565400" cy="2685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1200">
                <a:latin typeface="Proxima Nova"/>
                <a:ea typeface="Proxima Nova"/>
                <a:cs typeface="Proxima Nova"/>
                <a:sym typeface="Proxima Nova"/>
              </a:rPr>
              <a:t>Nested</a:t>
            </a:r>
            <a:r>
              <a:rPr lang="af" sz="1200">
                <a:latin typeface="Proxima Nova"/>
                <a:ea typeface="Proxima Nova"/>
                <a:cs typeface="Proxima Nova"/>
                <a:sym typeface="Proxima Nova"/>
              </a:rPr>
              <a:t> LESS Syntax Example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.nav {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.nav__wrapper {}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.nav__menu {}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.nav__logo {}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.nav__list {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    &amp;--active {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         .nav__item {}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    .nav__item {}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1200">
                <a:latin typeface="Proxima Nova"/>
                <a:ea typeface="Proxima Nova"/>
                <a:cs typeface="Proxima Nova"/>
                <a:sym typeface="Proxima Nova"/>
              </a:rPr>
              <a:t>Compiled CSS for ‘.nav__link’ Child Element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 sz="9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.nav .nav__list .nav__item .nav__link {}</a:t>
            </a:r>
            <a:endParaRPr sz="9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Mobile First CSS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Reduces specificity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af"/>
              <a:t>Avoids unnecessary overrides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af"/>
              <a:t>Less code to manage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af"/>
              <a:t>Follows mobile browser trends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af"/>
              <a:t>Compatible with legacy style sheets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af"/>
              <a:t>Code Examples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