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873311"/>
            <a:ext cx="10464800" cy="3302001"/>
          </a:xfrm>
          <a:prstGeom prst="rect">
            <a:avLst/>
          </a:prstGeom>
        </p:spPr>
        <p:txBody>
          <a:bodyPr/>
          <a:lstStyle/>
          <a:p>
            <a:pPr/>
            <a:r>
              <a:t>STEPPER MOTOR</a:t>
            </a:r>
          </a:p>
        </p:txBody>
      </p:sp>
      <p:sp>
        <p:nvSpPr>
          <p:cNvPr id="120" name="Shape 120"/>
          <p:cNvSpPr/>
          <p:nvPr/>
        </p:nvSpPr>
        <p:spPr>
          <a:xfrm>
            <a:off x="1471998" y="4930251"/>
            <a:ext cx="10464801" cy="849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sz="2000"/>
            </a:lvl1pPr>
          </a:lstStyle>
          <a:p>
            <a:pPr/>
            <a:r>
              <a:t>Bisacchi, Di Cesare, Franzoni, Tosi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952500" y="254000"/>
            <a:ext cx="11099800" cy="1327216"/>
          </a:xfrm>
          <a:prstGeom prst="rect">
            <a:avLst/>
          </a:prstGeom>
        </p:spPr>
        <p:txBody>
          <a:bodyPr/>
          <a:lstStyle/>
          <a:p>
            <a:pPr/>
            <a:r>
              <a:t>Report sintesi</a:t>
            </a:r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xfrm>
            <a:off x="1283344" y="6312412"/>
            <a:ext cx="10438112" cy="1327217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  <a:defRPr sz="2000"/>
            </a:pPr>
            <a:r>
              <a:t>L’organizzazione del codice e l’inserimento di opportune pragma hanno permesso di ottenere una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latenza nulla</a:t>
            </a:r>
            <a:r>
              <a:t>, che consente al modulo di intercettare gli input ad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ogni clock</a:t>
            </a:r>
            <a:r>
              <a:t>. </a:t>
            </a:r>
          </a:p>
        </p:txBody>
      </p:sp>
      <p:pic>
        <p:nvPicPr>
          <p:cNvPr id="161" name="Screenshot - 250116 - 16:08: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3456" y="2558184"/>
            <a:ext cx="7157888" cy="2777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952500" y="463703"/>
            <a:ext cx="11099800" cy="134544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Collegamento PMOD-motore</a:t>
            </a:r>
          </a:p>
        </p:txBody>
      </p:sp>
      <p:pic>
        <p:nvPicPr>
          <p:cNvPr id="164" name="power-ampilifi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267" y="2201917"/>
            <a:ext cx="10798266" cy="560376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952500" y="7944457"/>
            <a:ext cx="11099800" cy="1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000"/>
            </a:pPr>
            <a:r>
              <a:t>Per tener conto dell’accoppiamento dei fili del motore fornito, è stato necessario adattare tale schema scambiando le porte </a:t>
            </a:r>
            <a:r>
              <a:rPr b="1">
                <a:solidFill>
                  <a:srgbClr val="FF40FF"/>
                </a:solidFill>
                <a:latin typeface="Helvetica"/>
                <a:ea typeface="Helvetica"/>
                <a:cs typeface="Helvetica"/>
                <a:sym typeface="Helvetica"/>
              </a:rPr>
              <a:t>JA8</a:t>
            </a:r>
            <a:r>
              <a:t> e </a:t>
            </a:r>
            <a:r>
              <a:rPr b="1">
                <a:solidFill>
                  <a:srgbClr val="FF40FF"/>
                </a:solidFill>
                <a:latin typeface="Helvetica"/>
                <a:ea typeface="Helvetica"/>
                <a:cs typeface="Helvetica"/>
                <a:sym typeface="Helvetica"/>
              </a:rPr>
              <a:t>JA9</a:t>
            </a:r>
            <a:r>
              <a:t> del connettore PMOD, per ottenere in uscita i raggruppamenti </a:t>
            </a:r>
            <a:r>
              <a:rPr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A-A’</a:t>
            </a:r>
            <a:r>
              <a:t> e </a:t>
            </a:r>
            <a:r>
              <a:rPr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rPr>
              <a:t>B-B’</a:t>
            </a:r>
            <a:r>
              <a:t>.</a:t>
            </a:r>
          </a:p>
        </p:txBody>
      </p:sp>
      <p:sp>
        <p:nvSpPr>
          <p:cNvPr id="166" name="Shape 166"/>
          <p:cNvSpPr/>
          <p:nvPr/>
        </p:nvSpPr>
        <p:spPr>
          <a:xfrm>
            <a:off x="1449469" y="5013790"/>
            <a:ext cx="1644527" cy="507239"/>
          </a:xfrm>
          <a:prstGeom prst="rect">
            <a:avLst/>
          </a:prstGeom>
          <a:ln w="63500">
            <a:solidFill>
              <a:srgbClr val="FF40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7" name="Shape 167"/>
          <p:cNvSpPr/>
          <p:nvPr/>
        </p:nvSpPr>
        <p:spPr>
          <a:xfrm>
            <a:off x="1449469" y="5605783"/>
            <a:ext cx="1644527" cy="507239"/>
          </a:xfrm>
          <a:prstGeom prst="rect">
            <a:avLst/>
          </a:prstGeom>
          <a:ln w="63500">
            <a:solidFill>
              <a:srgbClr val="FF40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8" name="Shape 168"/>
          <p:cNvSpPr/>
          <p:nvPr/>
        </p:nvSpPr>
        <p:spPr>
          <a:xfrm>
            <a:off x="10036340" y="4623180"/>
            <a:ext cx="1644526" cy="507240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9" name="Shape 169"/>
          <p:cNvSpPr/>
          <p:nvPr/>
        </p:nvSpPr>
        <p:spPr>
          <a:xfrm>
            <a:off x="10036340" y="5755165"/>
            <a:ext cx="1644526" cy="50723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0" name="Shape 170"/>
          <p:cNvSpPr/>
          <p:nvPr/>
        </p:nvSpPr>
        <p:spPr>
          <a:xfrm>
            <a:off x="10036340" y="5192176"/>
            <a:ext cx="1644526" cy="507239"/>
          </a:xfrm>
          <a:prstGeom prst="rect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1" name="Shape 171"/>
          <p:cNvSpPr/>
          <p:nvPr/>
        </p:nvSpPr>
        <p:spPr>
          <a:xfrm>
            <a:off x="10036340" y="6299694"/>
            <a:ext cx="1644526" cy="507239"/>
          </a:xfrm>
          <a:prstGeom prst="rect">
            <a:avLst/>
          </a:prstGeom>
          <a:ln w="635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xfrm>
            <a:off x="952500" y="254000"/>
            <a:ext cx="11099800" cy="1332431"/>
          </a:xfrm>
          <a:prstGeom prst="rect">
            <a:avLst/>
          </a:prstGeom>
        </p:spPr>
        <p:txBody>
          <a:bodyPr/>
          <a:lstStyle/>
          <a:p>
            <a:pPr/>
            <a:r>
              <a:t>Testbench</a:t>
            </a:r>
          </a:p>
        </p:txBody>
      </p:sp>
      <p:grpSp>
        <p:nvGrpSpPr>
          <p:cNvPr id="177" name="Group 177"/>
          <p:cNvGrpSpPr/>
          <p:nvPr/>
        </p:nvGrpSpPr>
        <p:grpSpPr>
          <a:xfrm>
            <a:off x="20422" y="2999706"/>
            <a:ext cx="12963956" cy="3754188"/>
            <a:chOff x="0" y="0"/>
            <a:chExt cx="12963954" cy="3754186"/>
          </a:xfrm>
        </p:grpSpPr>
        <p:pic>
          <p:nvPicPr>
            <p:cNvPr id="174" name="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914" t="0" r="0" b="0"/>
            <a:stretch>
              <a:fillRect/>
            </a:stretch>
          </p:blipFill>
          <p:spPr>
            <a:xfrm>
              <a:off x="1725518" y="242126"/>
              <a:ext cx="11238437" cy="34833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2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17014" b="0"/>
            <a:stretch>
              <a:fillRect/>
            </a:stretch>
          </p:blipFill>
          <p:spPr>
            <a:xfrm>
              <a:off x="0" y="289467"/>
              <a:ext cx="1749009" cy="34647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3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839223" y="0"/>
              <a:ext cx="11099801" cy="2306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52500" y="254000"/>
            <a:ext cx="11099800" cy="1331787"/>
          </a:xfrm>
          <a:prstGeom prst="rect">
            <a:avLst/>
          </a:prstGeom>
        </p:spPr>
        <p:txBody>
          <a:bodyPr/>
          <a:lstStyle/>
          <a:p>
            <a:pPr/>
            <a:r>
              <a:t>Tipologia di motore</a:t>
            </a:r>
          </a:p>
        </p:txBody>
      </p:sp>
      <p:pic>
        <p:nvPicPr>
          <p:cNvPr id="123" name="chapter-7-stepper-motor-3-728.jpg"/>
          <p:cNvPicPr>
            <a:picLocks noChangeAspect="1"/>
          </p:cNvPicPr>
          <p:nvPr/>
        </p:nvPicPr>
        <p:blipFill>
          <a:blip r:embed="rId2">
            <a:extLst/>
          </a:blip>
          <a:srcRect l="0" t="19153" r="0" b="0"/>
          <a:stretch>
            <a:fillRect/>
          </a:stretch>
        </p:blipFill>
        <p:spPr>
          <a:xfrm>
            <a:off x="1133871" y="2485231"/>
            <a:ext cx="10736891" cy="6510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52500" y="254000"/>
            <a:ext cx="11099800" cy="1318076"/>
          </a:xfrm>
          <a:prstGeom prst="rect">
            <a:avLst/>
          </a:prstGeom>
        </p:spPr>
        <p:txBody>
          <a:bodyPr/>
          <a:lstStyle/>
          <a:p>
            <a:pPr/>
            <a:r>
              <a:t>Modalità: FULL-STEP</a:t>
            </a:r>
          </a:p>
        </p:txBody>
      </p:sp>
      <p:sp>
        <p:nvSpPr>
          <p:cNvPr id="126" name="Shape 126"/>
          <p:cNvSpPr/>
          <p:nvPr>
            <p:ph type="body" sz="half" idx="1"/>
          </p:nvPr>
        </p:nvSpPr>
        <p:spPr>
          <a:xfrm>
            <a:off x="7263887" y="2590800"/>
            <a:ext cx="4788414" cy="62865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defRPr sz="2300"/>
            </a:pPr>
            <a:r>
              <a:t>Ogni spostamento ha ampiezza pari all’angolo dello step indicato dalle specifiche del motore 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1.8°</a:t>
            </a:r>
            <a:r>
              <a:t> nel nostro caso)</a:t>
            </a:r>
          </a:p>
          <a:p>
            <a:pPr marL="444500" indent="-444500">
              <a:defRPr sz="2300"/>
            </a:pPr>
            <a:r>
              <a:t>Si prevede l’alimentazione di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due fasi</a:t>
            </a:r>
            <a:r>
              <a:t> contemporaneamente per ottenere il massimo momento torcente</a:t>
            </a:r>
          </a:p>
        </p:txBody>
      </p:sp>
      <p:pic>
        <p:nvPicPr>
          <p:cNvPr id="127" name="steppermotor_animation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161" y="2590800"/>
            <a:ext cx="6286501" cy="628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952500" y="254000"/>
            <a:ext cx="11099800" cy="1335712"/>
          </a:xfrm>
          <a:prstGeom prst="rect">
            <a:avLst/>
          </a:prstGeom>
        </p:spPr>
        <p:txBody>
          <a:bodyPr/>
          <a:lstStyle/>
          <a:p>
            <a:pPr/>
            <a:r>
              <a:t>Modalità: HALF-STEP</a:t>
            </a:r>
          </a:p>
        </p:txBody>
      </p:sp>
      <p:sp>
        <p:nvSpPr>
          <p:cNvPr id="130" name="Shape 130"/>
          <p:cNvSpPr/>
          <p:nvPr>
            <p:ph type="body" sz="half" idx="1"/>
          </p:nvPr>
        </p:nvSpPr>
        <p:spPr>
          <a:xfrm>
            <a:off x="7118167" y="2597150"/>
            <a:ext cx="5489125" cy="62865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defRPr sz="2300"/>
            </a:pPr>
            <a:r>
              <a:t>Ogni spostamento ha ampiezza pari alla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metà</a:t>
            </a:r>
            <a:r>
              <a:t> dell’angolo dello step indicato dalle specifiche del motore (0.9° nel nostro caso)</a:t>
            </a:r>
          </a:p>
          <a:p>
            <a:pPr marL="444500" indent="-444500">
              <a:defRPr sz="2300"/>
            </a:pPr>
            <a:r>
              <a:t>La sequenza alterna l’alimentazione di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una</a:t>
            </a:r>
            <a:r>
              <a:t> 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due fasi</a:t>
            </a:r>
            <a:r>
              <a:t> contemporaneamente durante lo spostamento</a:t>
            </a:r>
          </a:p>
        </p:txBody>
      </p:sp>
      <p:pic>
        <p:nvPicPr>
          <p:cNvPr id="131" name="Stepper_Motor_Half_Stepping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614" y="2597150"/>
            <a:ext cx="6286501" cy="628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952500" y="254000"/>
            <a:ext cx="11099800" cy="1329150"/>
          </a:xfrm>
          <a:prstGeom prst="rect">
            <a:avLst/>
          </a:prstGeom>
        </p:spPr>
        <p:txBody>
          <a:bodyPr/>
          <a:lstStyle/>
          <a:p>
            <a:pPr/>
            <a:r>
              <a:t>Microstepping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952500" y="2110807"/>
            <a:ext cx="11099800" cy="6286501"/>
          </a:xfrm>
          <a:prstGeom prst="rect">
            <a:avLst/>
          </a:prstGeom>
        </p:spPr>
        <p:txBody>
          <a:bodyPr anchor="t"/>
          <a:lstStyle/>
          <a:p>
            <a:pPr marL="280034" indent="-280034" defTabSz="368045">
              <a:spcBef>
                <a:spcPts val="2600"/>
              </a:spcBef>
              <a:defRPr sz="2394"/>
            </a:pPr>
            <a:r>
              <a:t>Sviluppato per permettere allo stepper motor di avere un andamento più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fluido</a:t>
            </a:r>
            <a:r>
              <a:t> nel passaggio da uno step al successivo</a:t>
            </a:r>
          </a:p>
          <a:p>
            <a:pPr marL="280034" indent="-280034" defTabSz="368045">
              <a:spcBef>
                <a:spcPts val="2600"/>
              </a:spcBef>
              <a:defRPr sz="2394"/>
            </a:pPr>
            <a:r>
              <a:t>Non aumenta la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risoluzione reale</a:t>
            </a:r>
            <a:r>
              <a:t> del motore</a:t>
            </a:r>
          </a:p>
          <a:p>
            <a:pPr marL="280034" indent="-280034" defTabSz="368045">
              <a:spcBef>
                <a:spcPts val="2600"/>
              </a:spcBef>
              <a:defRPr sz="2394"/>
            </a:pPr>
            <a:r>
              <a:t>Utilizzato per aumentare la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risoluzione teorica</a:t>
            </a:r>
            <a:r>
              <a:t> durante lo spostamento, minimizzando il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rumore</a:t>
            </a:r>
            <a:r>
              <a:t> e le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vibrazioni</a:t>
            </a:r>
            <a:r>
              <a:t> prodotte</a:t>
            </a:r>
          </a:p>
          <a:p>
            <a:pPr marL="280034" indent="-280034" defTabSz="368045">
              <a:spcBef>
                <a:spcPts val="2600"/>
              </a:spcBef>
              <a:defRPr sz="239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Molto impreciso</a:t>
            </a:r>
            <a:r>
              <a:t>: non è possibile mantenere una posizione intermedia perché la dipendenza di questa non è linearmente proporzionale alla corrente ma dipende dalla caratteristiche elettriche e meccaniche del motore</a:t>
            </a:r>
          </a:p>
          <a:p>
            <a:pPr marL="280034" indent="-280034" defTabSz="368045">
              <a:spcBef>
                <a:spcPts val="2600"/>
              </a:spcBef>
              <a:defRPr sz="2394"/>
            </a:pPr>
            <a:r>
              <a:t>Solo quando la sequenza di passi coincide con la modalità full/half step, la posizione del rotore è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deterministica</a:t>
            </a:r>
          </a:p>
          <a:p>
            <a:pPr marL="280034" indent="-280034" defTabSz="368045">
              <a:spcBef>
                <a:spcPts val="2600"/>
              </a:spcBef>
              <a:defRPr sz="2394"/>
            </a:pPr>
            <a:r>
              <a:t>Il funzionamento richiede una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modulazione</a:t>
            </a:r>
            <a:r>
              <a:t> della potenza mediante PWM, causando un minor momento torcente rispetto alle modalità full/half step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952500" y="313999"/>
            <a:ext cx="11099800" cy="1329853"/>
          </a:xfrm>
          <a:prstGeom prst="rect">
            <a:avLst/>
          </a:prstGeom>
        </p:spPr>
        <p:txBody>
          <a:bodyPr/>
          <a:lstStyle/>
          <a:p>
            <a:pPr/>
            <a:r>
              <a:t>Sequenze</a:t>
            </a:r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7233418" y="6660884"/>
            <a:ext cx="4162291" cy="2486002"/>
          </a:xfrm>
          <a:prstGeom prst="rect">
            <a:avLst/>
          </a:prstGeom>
        </p:spPr>
        <p:txBody>
          <a:bodyPr/>
          <a:lstStyle/>
          <a:p>
            <a:pPr marL="266700" indent="-266700" defTabSz="350520">
              <a:spcBef>
                <a:spcPts val="2500"/>
              </a:spcBef>
              <a:defRPr sz="2280">
                <a:solidFill>
                  <a:srgbClr val="FFFB00"/>
                </a:solidFill>
              </a:defRPr>
            </a:pPr>
            <a:r>
              <a:t>1a -&gt; A</a:t>
            </a:r>
          </a:p>
          <a:p>
            <a:pPr marL="266700" indent="-266700" defTabSz="350520">
              <a:spcBef>
                <a:spcPts val="2500"/>
              </a:spcBef>
              <a:defRPr sz="2280">
                <a:solidFill>
                  <a:srgbClr val="FF2600"/>
                </a:solidFill>
              </a:defRPr>
            </a:pPr>
            <a:r>
              <a:t>1b -&gt; B</a:t>
            </a:r>
          </a:p>
          <a:p>
            <a:pPr marL="266700" indent="-266700" defTabSz="350520">
              <a:spcBef>
                <a:spcPts val="2500"/>
              </a:spcBef>
              <a:defRPr sz="2280">
                <a:solidFill>
                  <a:srgbClr val="0433FF"/>
                </a:solidFill>
              </a:defRPr>
            </a:pPr>
            <a:r>
              <a:t>2a -&gt; A’</a:t>
            </a:r>
          </a:p>
          <a:p>
            <a:pPr marL="266700" indent="-266700" defTabSz="350520">
              <a:spcBef>
                <a:spcPts val="2500"/>
              </a:spcBef>
              <a:defRPr sz="2280">
                <a:solidFill>
                  <a:srgbClr val="00F900"/>
                </a:solidFill>
              </a:defRPr>
            </a:pPr>
            <a:r>
              <a:t>2b -&gt; B’</a:t>
            </a:r>
          </a:p>
        </p:txBody>
      </p:sp>
      <p:pic>
        <p:nvPicPr>
          <p:cNvPr id="138" name="C98C19727B6A8B8FCF6B4BF5DED39488_CH03_67_opt.jpg"/>
          <p:cNvPicPr>
            <a:picLocks noChangeAspect="1"/>
          </p:cNvPicPr>
          <p:nvPr/>
        </p:nvPicPr>
        <p:blipFill>
          <a:blip r:embed="rId2">
            <a:extLst/>
          </a:blip>
          <a:srcRect l="8373" t="2271" r="53651" b="70024"/>
          <a:stretch>
            <a:fillRect/>
          </a:stretch>
        </p:blipFill>
        <p:spPr>
          <a:xfrm>
            <a:off x="2371943" y="3131099"/>
            <a:ext cx="2411390" cy="1583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C98C19727B6A8B8FCF6B4BF5DED39488_CH03_67_opt.jpg"/>
          <p:cNvPicPr>
            <a:picLocks noChangeAspect="1"/>
          </p:cNvPicPr>
          <p:nvPr/>
        </p:nvPicPr>
        <p:blipFill>
          <a:blip r:embed="rId2">
            <a:extLst/>
          </a:blip>
          <a:srcRect l="59497" t="2270" r="3257" b="49830"/>
          <a:stretch>
            <a:fillRect/>
          </a:stretch>
        </p:blipFill>
        <p:spPr>
          <a:xfrm>
            <a:off x="8132074" y="3011628"/>
            <a:ext cx="2365102" cy="273743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2250741" y="1711740"/>
            <a:ext cx="2653818" cy="1085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85572">
              <a:defRPr sz="5280"/>
            </a:lvl1pPr>
          </a:lstStyle>
          <a:p>
            <a:pPr/>
            <a:r>
              <a:t>Full step</a:t>
            </a:r>
          </a:p>
        </p:txBody>
      </p:sp>
      <p:sp>
        <p:nvSpPr>
          <p:cNvPr id="141" name="Shape 141"/>
          <p:cNvSpPr/>
          <p:nvPr/>
        </p:nvSpPr>
        <p:spPr>
          <a:xfrm>
            <a:off x="7987655" y="1711740"/>
            <a:ext cx="2653818" cy="1085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362204">
              <a:defRPr sz="4960"/>
            </a:lvl1pPr>
          </a:lstStyle>
          <a:p>
            <a:pPr/>
            <a:r>
              <a:t>Half step</a:t>
            </a:r>
          </a:p>
        </p:txBody>
      </p:sp>
      <p:pic>
        <p:nvPicPr>
          <p:cNvPr id="142" name="stepper-motor-used-in-lab9-sm-42byg011-25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5954" y="5047778"/>
            <a:ext cx="4381380" cy="445749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7458254" y="1712399"/>
            <a:ext cx="3712620" cy="4420535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44" name="Shape 144"/>
          <p:cNvSpPr/>
          <p:nvPr/>
        </p:nvSpPr>
        <p:spPr>
          <a:xfrm>
            <a:off x="1721340" y="1712399"/>
            <a:ext cx="3712620" cy="3266832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952500" y="254000"/>
            <a:ext cx="11099800" cy="1321357"/>
          </a:xfrm>
          <a:prstGeom prst="rect">
            <a:avLst/>
          </a:prstGeom>
        </p:spPr>
        <p:txBody>
          <a:bodyPr/>
          <a:lstStyle/>
          <a:p>
            <a:pPr/>
            <a:r>
              <a:t>Schematico (Input)</a:t>
            </a:r>
          </a:p>
        </p:txBody>
      </p:sp>
      <p:sp>
        <p:nvSpPr>
          <p:cNvPr id="147" name="Shape 147"/>
          <p:cNvSpPr/>
          <p:nvPr>
            <p:ph type="body" sz="half" idx="1"/>
          </p:nvPr>
        </p:nvSpPr>
        <p:spPr>
          <a:xfrm>
            <a:off x="7976961" y="2712446"/>
            <a:ext cx="4682713" cy="6286501"/>
          </a:xfrm>
          <a:prstGeom prst="rect">
            <a:avLst/>
          </a:prstGeom>
        </p:spPr>
        <p:txBody>
          <a:bodyPr anchor="t"/>
          <a:lstStyle/>
          <a:p>
            <a:pPr marL="417830" indent="-417830" defTabSz="549148">
              <a:spcBef>
                <a:spcPts val="3900"/>
              </a:spcBef>
              <a:defRPr sz="1879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delayDuration_in</a:t>
            </a:r>
            <a:r>
              <a:t>: numero di clock di attesa dopo l’esecuzione di uno step</a:t>
            </a:r>
          </a:p>
          <a:p>
            <a:pPr marL="417830" indent="-417830" defTabSz="549148">
              <a:spcBef>
                <a:spcPts val="3900"/>
              </a:spcBef>
              <a:defRPr sz="1879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doRewind_in</a:t>
            </a:r>
            <a:r>
              <a:t>: comando inviato dal sensore di fine corsa</a:t>
            </a:r>
          </a:p>
          <a:p>
            <a:pPr marL="417830" indent="-417830" defTabSz="549148">
              <a:spcBef>
                <a:spcPts val="3900"/>
              </a:spcBef>
              <a:defRPr sz="1879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stopRewind_in</a:t>
            </a:r>
            <a:r>
              <a:t>: comando inviato dal sensore di inizio corsa </a:t>
            </a:r>
          </a:p>
          <a:p>
            <a:pPr marL="417830" indent="-417830" defTabSz="549148">
              <a:spcBef>
                <a:spcPts val="3900"/>
              </a:spcBef>
              <a:defRPr sz="1879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doStep_in</a:t>
            </a:r>
            <a:r>
              <a:t>: comando di movimento. Provoca uno spostamento di nSteps</a:t>
            </a:r>
          </a:p>
          <a:p>
            <a:pPr marL="417830" indent="-417830" defTabSz="549148">
              <a:spcBef>
                <a:spcPts val="3900"/>
              </a:spcBef>
              <a:defRPr sz="1879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nSteps_in</a:t>
            </a:r>
            <a:r>
              <a:t>: numero di step da eseguire in uno spostamento in avanti</a:t>
            </a:r>
          </a:p>
          <a:p>
            <a:pPr marL="417830" indent="-417830" defTabSz="549148">
              <a:spcBef>
                <a:spcPts val="3900"/>
              </a:spcBef>
              <a:defRPr sz="1879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full_step_in</a:t>
            </a:r>
            <a:r>
              <a:t>: modalità di funzionamento del motore (1: Full step, 0: Half step)</a:t>
            </a:r>
          </a:p>
        </p:txBody>
      </p:sp>
      <p:pic>
        <p:nvPicPr>
          <p:cNvPr id="148" name="Cattur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498" y="3057755"/>
            <a:ext cx="7015127" cy="5595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952500" y="254000"/>
            <a:ext cx="11099800" cy="1335712"/>
          </a:xfrm>
          <a:prstGeom prst="rect">
            <a:avLst/>
          </a:prstGeom>
        </p:spPr>
        <p:txBody>
          <a:bodyPr/>
          <a:lstStyle/>
          <a:p>
            <a:pPr/>
            <a:r>
              <a:t>Schematico (Output)</a:t>
            </a:r>
          </a:p>
        </p:txBody>
      </p:sp>
      <p:sp>
        <p:nvSpPr>
          <p:cNvPr id="151" name="Shape 151"/>
          <p:cNvSpPr/>
          <p:nvPr>
            <p:ph type="body" sz="half" idx="1"/>
          </p:nvPr>
        </p:nvSpPr>
        <p:spPr>
          <a:xfrm>
            <a:off x="7931963" y="2590800"/>
            <a:ext cx="4682712" cy="6286500"/>
          </a:xfrm>
          <a:prstGeom prst="rect">
            <a:avLst/>
          </a:prstGeom>
        </p:spPr>
        <p:txBody>
          <a:bodyPr/>
          <a:lstStyle/>
          <a:p>
            <a:pPr marL="444500" indent="-444500">
              <a:defRPr sz="2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a_out … d_out</a:t>
            </a:r>
            <a:r>
              <a:t>: segnali di comandi del motore secondo la corrispondenza della tabella precedente</a:t>
            </a:r>
          </a:p>
          <a:p>
            <a:pPr marL="444500" indent="-444500">
              <a:defRPr sz="2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stepDone_out</a:t>
            </a:r>
            <a:r>
              <a:t>: a 0 quando il motore è in movimento, ad 1 quando il modulo è in attesa di comandi</a:t>
            </a:r>
          </a:p>
        </p:txBody>
      </p:sp>
      <p:pic>
        <p:nvPicPr>
          <p:cNvPr id="152" name="Cattur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498" y="3057755"/>
            <a:ext cx="7015127" cy="5595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952500" y="254000"/>
            <a:ext cx="11099800" cy="1335712"/>
          </a:xfrm>
          <a:prstGeom prst="rect">
            <a:avLst/>
          </a:prstGeom>
        </p:spPr>
        <p:txBody>
          <a:bodyPr/>
          <a:lstStyle/>
          <a:p>
            <a:pPr/>
            <a:r>
              <a:t>Automa</a:t>
            </a:r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xfrm>
            <a:off x="241680" y="8472894"/>
            <a:ext cx="12521439" cy="656959"/>
          </a:xfrm>
          <a:prstGeom prst="rect">
            <a:avLst/>
          </a:prstGeom>
        </p:spPr>
        <p:txBody>
          <a:bodyPr/>
          <a:lstStyle/>
          <a:p>
            <a:pPr marL="0" indent="0" defTabSz="566674">
              <a:spcBef>
                <a:spcPts val="4000"/>
              </a:spcBef>
              <a:buSzTx/>
              <a:buNone/>
              <a:defRPr sz="1940"/>
            </a:pPr>
            <a:r>
              <a:t>L’automa è stato realizzato secondo il modello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Moore</a:t>
            </a:r>
            <a:r>
              <a:t> ed ogni transizione ha effetto al ciclo di clock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successivo</a:t>
            </a:r>
            <a:r>
              <a:t>.</a:t>
            </a:r>
          </a:p>
        </p:txBody>
      </p:sp>
      <p:sp>
        <p:nvSpPr>
          <p:cNvPr id="156" name="Shape 156"/>
          <p:cNvSpPr/>
          <p:nvPr>
            <p:ph type="sldNum" sz="quarter" idx="4294967295"/>
          </p:nvPr>
        </p:nvSpPr>
        <p:spPr>
          <a:xfrm>
            <a:off x="6375349" y="92583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7" name="Autom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82" y="1600839"/>
            <a:ext cx="11988636" cy="6743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