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hyperlink" Target="https://www.sparkfun.com/datasheets/Robotics/SM-42BYG011-25.pdf" TargetMode="External"/><Relationship Id="rId4" Type="http://schemas.openxmlformats.org/officeDocument/2006/relationships/image" Target="../media/image6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842266"/>
            <a:ext cx="10464800" cy="1333046"/>
          </a:xfrm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STEPPER MOTOR</a:t>
            </a:r>
          </a:p>
        </p:txBody>
      </p:sp>
      <p:sp>
        <p:nvSpPr>
          <p:cNvPr id="120" name="Shape 120"/>
          <p:cNvSpPr/>
          <p:nvPr/>
        </p:nvSpPr>
        <p:spPr>
          <a:xfrm>
            <a:off x="1471998" y="4930251"/>
            <a:ext cx="10464801" cy="849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Progetto di Logiche Riconfigurabili, a cura di:</a:t>
            </a: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Mattia Bisacchi, Alessandro Di Cesare, Filippo Franzoni, Fabio Tosi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body" sz="quarter" idx="1"/>
          </p:nvPr>
        </p:nvSpPr>
        <p:spPr>
          <a:xfrm>
            <a:off x="1283344" y="6312412"/>
            <a:ext cx="10438112" cy="1327217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L’organizzazione del codice e l’inserimento di opportune pragma hanno permesso di ottenere una </a:t>
            </a:r>
            <a:r>
              <a:rPr b="1"/>
              <a:t>latenza nulla</a:t>
            </a:r>
            <a:r>
              <a:t>, che consente al modulo di intercettare gli input ad </a:t>
            </a:r>
            <a:r>
              <a:rPr b="1"/>
              <a:t>ogni clock</a:t>
            </a:r>
            <a:r>
              <a:t>. </a:t>
            </a:r>
          </a:p>
        </p:txBody>
      </p:sp>
      <p:pic>
        <p:nvPicPr>
          <p:cNvPr id="167" name="Screenshot - 250116 - 16:08: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3456" y="2558184"/>
            <a:ext cx="7157888" cy="277726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9" name="Shape 169"/>
          <p:cNvSpPr/>
          <p:nvPr/>
        </p:nvSpPr>
        <p:spPr>
          <a:xfrm>
            <a:off x="952500" y="254000"/>
            <a:ext cx="11099800" cy="1331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Report sintesi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ower-ampilifi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267" y="2201917"/>
            <a:ext cx="10798266" cy="5603766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952500" y="8198568"/>
            <a:ext cx="11099801" cy="981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Configurazione valida per il motore </a:t>
            </a:r>
            <a:r>
              <a:rPr b="1">
                <a:uFill>
                  <a:solidFill>
                    <a:srgbClr val="989EAE"/>
                  </a:solidFill>
                </a:uFill>
              </a:rPr>
              <a:t>SM-42BYG011-25</a:t>
            </a:r>
            <a:r>
              <a:t> by Mercury Motor (</a:t>
            </a:r>
            <a:r>
              <a:rPr u="sng">
                <a:hlinkClick r:id="rId3" invalidUrl="" action="" tgtFrame="" tooltip="" history="1" highlightClick="0" endSnd="0"/>
              </a:rPr>
              <a:t>https://www.sparkfun.com/datasheets/Robotics/SM-42BYG011-25.pdf</a:t>
            </a:r>
            <a:r>
              <a:t>). Zedboard Side è stata utilizzata la porta Pmod </a:t>
            </a:r>
            <a:r>
              <a:rPr b="1"/>
              <a:t>JA1</a:t>
            </a:r>
            <a:r>
              <a:t>.</a:t>
            </a:r>
          </a:p>
        </p:txBody>
      </p:sp>
      <p:sp>
        <p:nvSpPr>
          <p:cNvPr id="173" name="Shape 173"/>
          <p:cNvSpPr/>
          <p:nvPr/>
        </p:nvSpPr>
        <p:spPr>
          <a:xfrm>
            <a:off x="10036340" y="4623180"/>
            <a:ext cx="1644526" cy="507240"/>
          </a:xfrm>
          <a:prstGeom prst="rect">
            <a:avLst/>
          </a:prstGeom>
          <a:ln w="63500">
            <a:solidFill>
              <a:srgbClr val="FFFB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4" name="Shape 174"/>
          <p:cNvSpPr/>
          <p:nvPr/>
        </p:nvSpPr>
        <p:spPr>
          <a:xfrm>
            <a:off x="10036340" y="5755165"/>
            <a:ext cx="1644526" cy="507239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5" name="Shape 175"/>
          <p:cNvSpPr/>
          <p:nvPr/>
        </p:nvSpPr>
        <p:spPr>
          <a:xfrm>
            <a:off x="10036340" y="6325094"/>
            <a:ext cx="1644526" cy="507239"/>
          </a:xfrm>
          <a:prstGeom prst="rect">
            <a:avLst/>
          </a:prstGeom>
          <a:ln w="635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6" name="Shape 176"/>
          <p:cNvSpPr/>
          <p:nvPr/>
        </p:nvSpPr>
        <p:spPr>
          <a:xfrm>
            <a:off x="10036340" y="5185112"/>
            <a:ext cx="1644526" cy="50723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7" name="Shape 177"/>
          <p:cNvSpPr/>
          <p:nvPr/>
        </p:nvSpPr>
        <p:spPr>
          <a:xfrm>
            <a:off x="3038564" y="5964419"/>
            <a:ext cx="12577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pPr/>
            <a:r>
              <a:t>d_out</a:t>
            </a:r>
          </a:p>
        </p:txBody>
      </p:sp>
      <p:sp>
        <p:nvSpPr>
          <p:cNvPr id="178" name="Shape 178"/>
          <p:cNvSpPr/>
          <p:nvPr/>
        </p:nvSpPr>
        <p:spPr>
          <a:xfrm>
            <a:off x="3051137" y="4246765"/>
            <a:ext cx="12326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a_out</a:t>
            </a:r>
          </a:p>
        </p:txBody>
      </p:sp>
      <p:sp>
        <p:nvSpPr>
          <p:cNvPr id="179" name="Shape 179"/>
          <p:cNvSpPr/>
          <p:nvPr/>
        </p:nvSpPr>
        <p:spPr>
          <a:xfrm>
            <a:off x="3038564" y="4826407"/>
            <a:ext cx="12577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b_out</a:t>
            </a:r>
          </a:p>
        </p:txBody>
      </p:sp>
      <p:sp>
        <p:nvSpPr>
          <p:cNvPr id="180" name="Shape 180"/>
          <p:cNvSpPr/>
          <p:nvPr/>
        </p:nvSpPr>
        <p:spPr>
          <a:xfrm>
            <a:off x="3051137" y="5391149"/>
            <a:ext cx="12326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c_out</a:t>
            </a:r>
          </a:p>
        </p:txBody>
      </p:sp>
      <p:pic>
        <p:nvPicPr>
          <p:cNvPr id="181" name="ja1-pmod-connector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483" y="1768039"/>
            <a:ext cx="3390924" cy="195664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3" name="Shape 183"/>
          <p:cNvSpPr/>
          <p:nvPr/>
        </p:nvSpPr>
        <p:spPr>
          <a:xfrm>
            <a:off x="952500" y="254000"/>
            <a:ext cx="11099800" cy="1331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38150">
              <a:defRPr sz="6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Collegamento PMOD-motore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6" name="Shape 186"/>
          <p:cNvSpPr/>
          <p:nvPr/>
        </p:nvSpPr>
        <p:spPr>
          <a:xfrm>
            <a:off x="952500" y="254000"/>
            <a:ext cx="11099800" cy="1331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I/O Planning</a:t>
            </a:r>
          </a:p>
        </p:txBody>
      </p:sp>
      <p:pic>
        <p:nvPicPr>
          <p:cNvPr id="187" name="IOplannin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195" y="3383397"/>
            <a:ext cx="11556410" cy="471400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1679007" y="4527557"/>
            <a:ext cx="9242964" cy="280954"/>
          </a:xfrm>
          <a:prstGeom prst="rect">
            <a:avLst/>
          </a:prstGeom>
          <a:ln w="25400">
            <a:solidFill>
              <a:srgbClr val="FFDE2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9" name="Shape 189"/>
          <p:cNvSpPr/>
          <p:nvPr/>
        </p:nvSpPr>
        <p:spPr>
          <a:xfrm>
            <a:off x="1679007" y="5765023"/>
            <a:ext cx="9242964" cy="280954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0" name="Shape 190"/>
          <p:cNvSpPr/>
          <p:nvPr/>
        </p:nvSpPr>
        <p:spPr>
          <a:xfrm>
            <a:off x="1679007" y="6770213"/>
            <a:ext cx="9242964" cy="280953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1" name="Shape 191"/>
          <p:cNvSpPr/>
          <p:nvPr/>
        </p:nvSpPr>
        <p:spPr>
          <a:xfrm>
            <a:off x="1691707" y="7782031"/>
            <a:ext cx="9242964" cy="280953"/>
          </a:xfrm>
          <a:prstGeom prst="rect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6"/>
          <p:cNvGrpSpPr/>
          <p:nvPr/>
        </p:nvGrpSpPr>
        <p:grpSpPr>
          <a:xfrm>
            <a:off x="20422" y="2999706"/>
            <a:ext cx="12963956" cy="3754188"/>
            <a:chOff x="0" y="0"/>
            <a:chExt cx="12963954" cy="3754186"/>
          </a:xfrm>
        </p:grpSpPr>
        <p:pic>
          <p:nvPicPr>
            <p:cNvPr id="193" name="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914" t="0" r="0" b="0"/>
            <a:stretch>
              <a:fillRect/>
            </a:stretch>
          </p:blipFill>
          <p:spPr>
            <a:xfrm>
              <a:off x="1725518" y="242126"/>
              <a:ext cx="11238437" cy="34833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17014" b="0"/>
            <a:stretch>
              <a:fillRect/>
            </a:stretch>
          </p:blipFill>
          <p:spPr>
            <a:xfrm>
              <a:off x="0" y="289467"/>
              <a:ext cx="1749009" cy="34647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9223" y="0"/>
              <a:ext cx="11099801" cy="2306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7" name="Shape 197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8" name="Shape 198"/>
          <p:cNvSpPr/>
          <p:nvPr/>
        </p:nvSpPr>
        <p:spPr>
          <a:xfrm>
            <a:off x="952500" y="254000"/>
            <a:ext cx="11099800" cy="1331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Testbech (HLS)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1" name="Shape 201"/>
          <p:cNvSpPr/>
          <p:nvPr/>
        </p:nvSpPr>
        <p:spPr>
          <a:xfrm>
            <a:off x="952500" y="254000"/>
            <a:ext cx="11099800" cy="1331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Problemi (1)</a:t>
            </a:r>
          </a:p>
        </p:txBody>
      </p:sp>
      <p:graphicFrame>
        <p:nvGraphicFramePr>
          <p:cNvPr id="202" name="Table 202"/>
          <p:cNvGraphicFramePr/>
          <p:nvPr/>
        </p:nvGraphicFramePr>
        <p:xfrm>
          <a:off x="612987" y="2717856"/>
          <a:ext cx="11791526" cy="60577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872569"/>
                <a:gridCol w="7906255"/>
              </a:tblGrid>
              <a:tr h="4322965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Timing in HLS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Vivado HLS non è uno strumento pensato per la soluzione di problemi caratterizzati da vincoli stringenti di tempo. Non è possibile avere accesso diretto al clock e le temporizzazioni sono influenzate da processi di ottimizzazione del compilatore C. Questo si è reso evidente durante il tentativo di realizzare una forma di attesa attiva tramite ciclo for vuoto: la sintesi ignorava questa istruzione. Il problema è stato risolto riorganizzando il codice senza cicli, diminuendo la latenza tramite direttive, tra cui #pragma HLS INLINE che realizza la chiamata a funzione all’interno dello stesso ciclo di clock di invocazione.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72212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Configurazione di sistema (Linux)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Alcuni IP built-in di Vivado richiedono che la configurazione del formato dei numeri, delle date e della valuta sia obbligatoriamente quella inglese, al fine di evitare errori nella fase di aggiunta al design.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5" name="Shape 205"/>
          <p:cNvSpPr/>
          <p:nvPr/>
        </p:nvSpPr>
        <p:spPr>
          <a:xfrm>
            <a:off x="952500" y="254000"/>
            <a:ext cx="11099800" cy="1331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Problemi (2)</a:t>
            </a:r>
          </a:p>
        </p:txBody>
      </p:sp>
      <p:graphicFrame>
        <p:nvGraphicFramePr>
          <p:cNvPr id="206" name="Table 206"/>
          <p:cNvGraphicFramePr/>
          <p:nvPr/>
        </p:nvGraphicFramePr>
        <p:xfrm>
          <a:off x="612987" y="2261796"/>
          <a:ext cx="11791526" cy="69699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872569"/>
                <a:gridCol w="7906255"/>
              </a:tblGrid>
              <a:tr h="6957206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Simulazione in Vivado (VHDL)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Abbiamo riscontrato problemi durante il tentativo di simulazione del wrapper del design realizzato. Nonostante una corretta configurazione del Port Map tra componente wrapper e segnali degli stimoli esterni, non tutte le uscite risultavano collegate e restituivano il valore X (unknown) per tutta la durata della simulazione.</a:t>
                      </a:r>
                    </a:p>
                    <a:p>
                      <a:pPr algn="l">
                        <a:defRPr sz="17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Si è quindi passati alla simulazione del singolo componente StepperMotor, che ha richiesto le seguenti azioni:</a:t>
                      </a:r>
                    </a:p>
                    <a:p>
                      <a:pPr marL="233947" indent="-233947" algn="l">
                        <a:buSzPct val="75000"/>
                        <a:buChar char="•"/>
                        <a:defRPr sz="17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Project Settings -&gt; General -&gt; Target language -&gt; VHDL</a:t>
                      </a:r>
                    </a:p>
                    <a:p>
                      <a:pPr marL="233947" indent="-233947" algn="l">
                        <a:buSzPct val="75000"/>
                        <a:buChar char="•"/>
                        <a:defRPr sz="17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RTL Analysis -&gt; Open Elaborated Design per generare il codice VHDL dei componenti</a:t>
                      </a:r>
                    </a:p>
                    <a:p>
                      <a:pPr marL="233947" indent="-233947" algn="l">
                        <a:buSzPct val="75000"/>
                        <a:buChar char="•"/>
                        <a:defRPr sz="17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Dalla tab Sources premere il tasto dx -&gt; Add Sources -&gt; Add or create simulation sources -&gt; aggiungere il file .vhd del componente che si può trovare in:</a:t>
                      </a:r>
                    </a:p>
                    <a:p>
                      <a:pPr lvl="2" marL="1122947" indent="-233947" algn="l">
                        <a:buSzPct val="75000"/>
                        <a:buChar char="•"/>
                        <a:defRPr sz="17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/&lt;nomeProgetto&gt;.srcs/sources_1/bd/design_1/ip/&lt;nomeComponente&gt;/sim/&lt;nomeComponente&gt;.vhd</a:t>
                      </a:r>
                    </a:p>
                    <a:p>
                      <a:pPr lvl="2" marL="1122947" indent="-233947" algn="l">
                        <a:buSzPct val="75000"/>
                        <a:buChar char="•"/>
                        <a:defRPr sz="17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/&lt;nomeProgetto&gt;.srcs/sources_1/ipshared/xilinx.com/&lt;nomeComponente&gt;/&lt;ID&gt;/hdl/vhdl/&lt;nomeComponente&gt;.vhd</a:t>
                      </a:r>
                    </a:p>
                    <a:p>
                      <a:pPr marL="233947" indent="-233947" algn="l">
                        <a:buSzPct val="75000"/>
                        <a:buChar char="•"/>
                        <a:defRPr sz="17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Dichiarare il componente nel testbench rispettando il nome indicato nel file aggiunto al passo precedente. Nel primo caso, il nome dipende dall’identificativo usato nel block design e per la dichiarazione e il Port Map si può usare il template contenuto nel file /&lt;nomeProgetto&gt;.srcs/sources_1/bd/design_1/ip/&lt;nomeComponente&gt;/&lt;nomeComponente&gt;.vho. </a:t>
                      </a:r>
                      <a:br/>
                      <a:r>
                        <a:t>Nel secondo caso, il nome corrisponde a quello della funzione top level di Vivado HLS ed è indipendente dal block design.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9" name="Shape 209"/>
          <p:cNvSpPr/>
          <p:nvPr/>
        </p:nvSpPr>
        <p:spPr>
          <a:xfrm>
            <a:off x="952500" y="254000"/>
            <a:ext cx="11099800" cy="1331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Problemi (3)</a:t>
            </a:r>
          </a:p>
        </p:txBody>
      </p:sp>
      <p:graphicFrame>
        <p:nvGraphicFramePr>
          <p:cNvPr id="210" name="Table 210"/>
          <p:cNvGraphicFramePr/>
          <p:nvPr/>
        </p:nvGraphicFramePr>
        <p:xfrm>
          <a:off x="612987" y="2097845"/>
          <a:ext cx="11791526" cy="729781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872569"/>
                <a:gridCol w="7906255"/>
              </a:tblGrid>
              <a:tr h="520973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Generazione di IP da VHDL in Vivado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233947" indent="-233947" algn="l">
                        <a:buSzPct val="75000"/>
                        <a:buChar char="•"/>
                        <a:defRPr sz="19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Dalla tab Sources, tasto dx -&gt; Add Sources -&gt; Add or create design sources -&gt; Create File.</a:t>
                      </a:r>
                    </a:p>
                    <a:p>
                      <a:pPr marL="233947" indent="-233947" algn="l">
                        <a:buSzPct val="75000"/>
                        <a:buChar char="•"/>
                        <a:defRPr sz="19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Il file verrà creato in /&lt;nomeProgetto&gt;.srcs/sources_1/new/. </a:t>
                      </a:r>
                      <a:br/>
                      <a:r>
                        <a:t>Se c’è necessità di creare diversi IP, è necessario creare una cartella per ciascuno di questi, contente i file .vhd che ne specificano il comportamento.</a:t>
                      </a:r>
                    </a:p>
                    <a:p>
                      <a:pPr marL="233947" indent="-233947" algn="l">
                        <a:buSzPct val="75000"/>
                        <a:buChar char="•"/>
                        <a:defRPr sz="19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Tools -&gt; Create and Package IP -&gt; Next -&gt; Package a specified directory -&gt; selezionare la directory contenente il solo file .vhd -&gt; Next -&gt; specificare il nome del sotto-progetto che verrà creato -&gt; Finish</a:t>
                      </a:r>
                    </a:p>
                    <a:p>
                      <a:pPr marL="233947" indent="-233947" algn="l">
                        <a:buSzPct val="75000"/>
                        <a:buChar char="•"/>
                        <a:defRPr sz="19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Si apre un’altra finestra di Vivado in cui è possibile specificare altre informazioni (facoltative) sull’IP generato.</a:t>
                      </a:r>
                    </a:p>
                    <a:p>
                      <a:pPr marL="233947" indent="-233947" algn="l">
                        <a:buSzPct val="75000"/>
                        <a:buChar char="•"/>
                        <a:defRPr sz="19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Tornare nel block design del progetto principale e aggiungere la cartella del sotto-progetto come IP-Repository per poter poi inserire l’IP nel design.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2075377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Collegamento motore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Ciascun motore ha una propria convenzione tra colore del filo e magnete pilotato, quindi è necessario controllare lo schematico del prodotto per effettuare il corretto collegamento con il PMOD e l’I/O Planning delle porte dell’FPGA.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254000"/>
            <a:ext cx="11099800" cy="1331787"/>
          </a:xfrm>
          <a:prstGeom prst="rect">
            <a:avLst/>
          </a:prstGeom>
        </p:spPr>
        <p:txBody>
          <a:bodyPr/>
          <a:lstStyle>
            <a:lvl1pPr defTabSz="549148">
              <a:defRPr sz="7519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Tipologia di motore</a:t>
            </a:r>
          </a:p>
        </p:txBody>
      </p:sp>
      <p:pic>
        <p:nvPicPr>
          <p:cNvPr id="123" name="chapter-7-stepper-motor-3-728.jpg"/>
          <p:cNvPicPr>
            <a:picLocks noChangeAspect="1"/>
          </p:cNvPicPr>
          <p:nvPr/>
        </p:nvPicPr>
        <p:blipFill>
          <a:blip r:embed="rId2">
            <a:extLst/>
          </a:blip>
          <a:srcRect l="0" t="19153" r="0" b="0"/>
          <a:stretch>
            <a:fillRect/>
          </a:stretch>
        </p:blipFill>
        <p:spPr>
          <a:xfrm>
            <a:off x="1133871" y="2485231"/>
            <a:ext cx="10736891" cy="651028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sz="half" idx="1"/>
          </p:nvPr>
        </p:nvSpPr>
        <p:spPr>
          <a:xfrm>
            <a:off x="7263887" y="2590800"/>
            <a:ext cx="5262078" cy="62865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Ogni spostamento ha ampiezza pari all’angolo dello step indicato dalle specifiche del motore (</a:t>
            </a:r>
            <a:r>
              <a:rPr b="1"/>
              <a:t>1.8°</a:t>
            </a:r>
            <a:r>
              <a:t> nel nostro caso)</a:t>
            </a:r>
          </a:p>
          <a:p>
            <a:pPr marL="444500" indent="-444500">
              <a:defRPr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Si prevede l’alimentazione di </a:t>
            </a:r>
            <a:r>
              <a:rPr b="1"/>
              <a:t>due fasi</a:t>
            </a:r>
            <a:r>
              <a:t> contemporaneamente per ottenere il massimo momento torcente</a:t>
            </a:r>
          </a:p>
        </p:txBody>
      </p:sp>
      <p:pic>
        <p:nvPicPr>
          <p:cNvPr id="127" name="steppermotor_animatio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161" y="2590800"/>
            <a:ext cx="6286501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title"/>
          </p:nvPr>
        </p:nvSpPr>
        <p:spPr>
          <a:xfrm>
            <a:off x="952500" y="254000"/>
            <a:ext cx="11099800" cy="1331787"/>
          </a:xfrm>
          <a:prstGeom prst="rect">
            <a:avLst/>
          </a:prstGeom>
        </p:spPr>
        <p:txBody>
          <a:bodyPr/>
          <a:lstStyle>
            <a:lvl1pPr defTabSz="549148">
              <a:defRPr sz="7519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Modalità: FULL STEP</a:t>
            </a:r>
          </a:p>
        </p:txBody>
      </p:sp>
      <p:sp>
        <p:nvSpPr>
          <p:cNvPr id="129" name="Shape 129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sz="half" idx="1"/>
          </p:nvPr>
        </p:nvSpPr>
        <p:spPr>
          <a:xfrm>
            <a:off x="7118167" y="2597150"/>
            <a:ext cx="5252352" cy="62865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Ogni spostamento ha ampiezza pari alla </a:t>
            </a:r>
            <a:r>
              <a:rPr b="1"/>
              <a:t>metà</a:t>
            </a:r>
            <a:r>
              <a:t> dell’angolo dello step indicato dalle specifiche del motore (0.9° nel nostro caso)</a:t>
            </a:r>
          </a:p>
          <a:p>
            <a:pPr marL="444500" indent="-444500">
              <a:defRPr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La sequenza alterna l’alimentazione di </a:t>
            </a:r>
            <a:r>
              <a:rPr b="1"/>
              <a:t>una</a:t>
            </a:r>
            <a:r>
              <a:t> e </a:t>
            </a:r>
            <a:r>
              <a:rPr b="1"/>
              <a:t>due fasi</a:t>
            </a:r>
            <a:r>
              <a:t> contemporaneamente durante lo spostamento</a:t>
            </a:r>
          </a:p>
        </p:txBody>
      </p:sp>
      <p:pic>
        <p:nvPicPr>
          <p:cNvPr id="132" name="Stepper_Motor_Half_Stepping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614" y="2597150"/>
            <a:ext cx="6286501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title"/>
          </p:nvPr>
        </p:nvSpPr>
        <p:spPr>
          <a:xfrm>
            <a:off x="952500" y="254000"/>
            <a:ext cx="11099800" cy="1331787"/>
          </a:xfrm>
          <a:prstGeom prst="rect">
            <a:avLst/>
          </a:prstGeom>
        </p:spPr>
        <p:txBody>
          <a:bodyPr/>
          <a:lstStyle>
            <a:lvl1pPr defTabSz="549148">
              <a:defRPr sz="7519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Modalità: HALF STEP</a:t>
            </a:r>
          </a:p>
        </p:txBody>
      </p:sp>
      <p:sp>
        <p:nvSpPr>
          <p:cNvPr id="134" name="Shape 134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idx="1"/>
          </p:nvPr>
        </p:nvSpPr>
        <p:spPr>
          <a:xfrm>
            <a:off x="952500" y="2110807"/>
            <a:ext cx="11099800" cy="6286501"/>
          </a:xfrm>
          <a:prstGeom prst="rect">
            <a:avLst/>
          </a:prstGeom>
        </p:spPr>
        <p:txBody>
          <a:bodyPr anchor="t"/>
          <a:lstStyle/>
          <a:p>
            <a:pPr marL="257809" indent="-257809" defTabSz="338835">
              <a:spcBef>
                <a:spcPts val="2400"/>
              </a:spcBef>
              <a:defRPr sz="22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Sviluppato per permettere allo stepper motor di avere un andamento più </a:t>
            </a:r>
            <a:r>
              <a:rPr b="1"/>
              <a:t>fluido</a:t>
            </a:r>
            <a:r>
              <a:t> nel passaggio da uno step al successivo</a:t>
            </a:r>
          </a:p>
          <a:p>
            <a:pPr marL="257809" indent="-257809" defTabSz="338835">
              <a:spcBef>
                <a:spcPts val="2400"/>
              </a:spcBef>
              <a:defRPr sz="22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Non aumenta la </a:t>
            </a:r>
            <a:r>
              <a:rPr b="1"/>
              <a:t>risoluzione reale</a:t>
            </a:r>
            <a:r>
              <a:t> del motore</a:t>
            </a:r>
          </a:p>
          <a:p>
            <a:pPr marL="257809" indent="-257809" defTabSz="338835">
              <a:spcBef>
                <a:spcPts val="2400"/>
              </a:spcBef>
              <a:defRPr sz="22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Utilizzato per aumentare la </a:t>
            </a:r>
            <a:r>
              <a:rPr b="1"/>
              <a:t>risoluzione teorica</a:t>
            </a:r>
            <a:r>
              <a:t> durante lo spostamento, minimizzando il </a:t>
            </a:r>
            <a:r>
              <a:rPr b="1"/>
              <a:t>rumore</a:t>
            </a:r>
            <a:r>
              <a:t> e le </a:t>
            </a:r>
            <a:r>
              <a:rPr b="1"/>
              <a:t>vibrazioni</a:t>
            </a:r>
            <a:r>
              <a:t> prodotte</a:t>
            </a:r>
          </a:p>
          <a:p>
            <a:pPr marL="257809" indent="-257809" defTabSz="338835">
              <a:spcBef>
                <a:spcPts val="2400"/>
              </a:spcBef>
              <a:defRPr sz="2204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Molto impreciso</a:t>
            </a:r>
            <a:r>
              <a:t>: non è possibile mantenere una posizione intermedia perché la dipendenza di questa non è linearmente proporzionale alla corrente ma dipende dalla caratteristiche elettriche e meccaniche del motore</a:t>
            </a:r>
          </a:p>
          <a:p>
            <a:pPr marL="257809" indent="-257809" defTabSz="338835">
              <a:spcBef>
                <a:spcPts val="2400"/>
              </a:spcBef>
              <a:defRPr sz="22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Solo quando la sequenza di passi coincide con la modalità full/half step, la posizione del rotore è </a:t>
            </a:r>
            <a:r>
              <a:rPr b="1"/>
              <a:t>deterministica</a:t>
            </a:r>
          </a:p>
          <a:p>
            <a:pPr marL="257809" indent="-257809" defTabSz="338835">
              <a:spcBef>
                <a:spcPts val="2400"/>
              </a:spcBef>
              <a:defRPr sz="22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Il funzionamento richiede una </a:t>
            </a:r>
            <a:r>
              <a:rPr b="1"/>
              <a:t>modulazione</a:t>
            </a:r>
            <a:r>
              <a:t> della potenza mediante PWM, causando un minor momento torcente rispetto alle modalità full/half step</a:t>
            </a:r>
          </a:p>
        </p:txBody>
      </p:sp>
      <p:sp>
        <p:nvSpPr>
          <p:cNvPr id="137" name="Shape 137"/>
          <p:cNvSpPr/>
          <p:nvPr>
            <p:ph type="title"/>
          </p:nvPr>
        </p:nvSpPr>
        <p:spPr>
          <a:xfrm>
            <a:off x="952500" y="254000"/>
            <a:ext cx="11099800" cy="1331787"/>
          </a:xfrm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Microstepping</a:t>
            </a:r>
          </a:p>
        </p:txBody>
      </p:sp>
      <p:sp>
        <p:nvSpPr>
          <p:cNvPr id="138" name="Shape 138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sz="quarter" idx="1"/>
          </p:nvPr>
        </p:nvSpPr>
        <p:spPr>
          <a:xfrm>
            <a:off x="2472368" y="6840882"/>
            <a:ext cx="2028925" cy="2486002"/>
          </a:xfrm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2600"/>
              </a:spcBef>
              <a:defRPr sz="2394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1a -&gt; A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1b -&gt; B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2a -&gt; A’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2b -&gt; B’</a:t>
            </a:r>
          </a:p>
        </p:txBody>
      </p:sp>
      <p:pic>
        <p:nvPicPr>
          <p:cNvPr id="141" name="C98C19727B6A8B8FCF6B4BF5DED39488_CH03_67_opt.jpg"/>
          <p:cNvPicPr>
            <a:picLocks noChangeAspect="1"/>
          </p:cNvPicPr>
          <p:nvPr/>
        </p:nvPicPr>
        <p:blipFill>
          <a:blip r:embed="rId2">
            <a:extLst/>
          </a:blip>
          <a:srcRect l="8373" t="2271" r="53651" b="70024"/>
          <a:stretch>
            <a:fillRect/>
          </a:stretch>
        </p:blipFill>
        <p:spPr>
          <a:xfrm>
            <a:off x="7238871" y="2544250"/>
            <a:ext cx="3480922" cy="2285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C98C19727B6A8B8FCF6B4BF5DED39488_CH03_67_opt.jpg"/>
          <p:cNvPicPr>
            <a:picLocks noChangeAspect="1"/>
          </p:cNvPicPr>
          <p:nvPr/>
        </p:nvPicPr>
        <p:blipFill>
          <a:blip r:embed="rId2">
            <a:extLst/>
          </a:blip>
          <a:srcRect l="59497" t="2270" r="3257" b="49830"/>
          <a:stretch>
            <a:fillRect/>
          </a:stretch>
        </p:blipFill>
        <p:spPr>
          <a:xfrm>
            <a:off x="7282888" y="5535374"/>
            <a:ext cx="3392873" cy="3926999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7652458" y="1649609"/>
            <a:ext cx="2653817" cy="1085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68731">
              <a:defRPr sz="368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step</a:t>
            </a:r>
          </a:p>
        </p:txBody>
      </p:sp>
      <p:sp>
        <p:nvSpPr>
          <p:cNvPr id="144" name="Shape 144"/>
          <p:cNvSpPr/>
          <p:nvPr/>
        </p:nvSpPr>
        <p:spPr>
          <a:xfrm>
            <a:off x="7652458" y="4697328"/>
            <a:ext cx="2653817" cy="1085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68731">
              <a:defRPr sz="368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Half step</a:t>
            </a:r>
          </a:p>
        </p:txBody>
      </p:sp>
      <p:sp>
        <p:nvSpPr>
          <p:cNvPr id="145" name="Shape 145"/>
          <p:cNvSpPr/>
          <p:nvPr>
            <p:ph type="title"/>
          </p:nvPr>
        </p:nvSpPr>
        <p:spPr>
          <a:xfrm>
            <a:off x="952500" y="254000"/>
            <a:ext cx="11099800" cy="1331787"/>
          </a:xfrm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Sequenze</a:t>
            </a:r>
          </a:p>
        </p:txBody>
      </p:sp>
      <p:sp>
        <p:nvSpPr>
          <p:cNvPr id="146" name="Shape 146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pic>
        <p:nvPicPr>
          <p:cNvPr id="147" name="collegamentoPMOD.jpg"/>
          <p:cNvPicPr>
            <a:picLocks noChangeAspect="1"/>
          </p:cNvPicPr>
          <p:nvPr/>
        </p:nvPicPr>
        <p:blipFill>
          <a:blip r:embed="rId3">
            <a:extLst/>
          </a:blip>
          <a:srcRect l="17355" t="20179" r="19503" b="11011"/>
          <a:stretch>
            <a:fillRect/>
          </a:stretch>
        </p:blipFill>
        <p:spPr>
          <a:xfrm>
            <a:off x="1866390" y="1883858"/>
            <a:ext cx="3240731" cy="4708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body" sz="half" idx="1"/>
          </p:nvPr>
        </p:nvSpPr>
        <p:spPr>
          <a:xfrm>
            <a:off x="7916962" y="1980657"/>
            <a:ext cx="4682713" cy="6286501"/>
          </a:xfrm>
          <a:prstGeom prst="rect">
            <a:avLst/>
          </a:prstGeom>
        </p:spPr>
        <p:txBody>
          <a:bodyPr anchor="t"/>
          <a:lstStyle/>
          <a:p>
            <a:pPr marL="351155" indent="-351155" defTabSz="461518">
              <a:spcBef>
                <a:spcPts val="3300"/>
              </a:spcBef>
              <a:defRPr sz="1817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delayDuration_in</a:t>
            </a:r>
            <a:r>
              <a:t>: numero di clock di attesa dopo l’esecuzione di uno step (*)</a:t>
            </a:r>
          </a:p>
          <a:p>
            <a:pPr marL="351155" indent="-351155" defTabSz="461518">
              <a:spcBef>
                <a:spcPts val="3300"/>
              </a:spcBef>
              <a:defRPr sz="1817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doRewind_in</a:t>
            </a:r>
            <a:r>
              <a:t>: comando inviato dal sensore di fine corsa</a:t>
            </a:r>
          </a:p>
          <a:p>
            <a:pPr marL="351155" indent="-351155" defTabSz="461518">
              <a:spcBef>
                <a:spcPts val="3300"/>
              </a:spcBef>
              <a:defRPr sz="1817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stopRewind_in</a:t>
            </a:r>
            <a:r>
              <a:t>: comando inviato dal sensore di inizio corsa </a:t>
            </a:r>
          </a:p>
          <a:p>
            <a:pPr marL="351155" indent="-351155" defTabSz="461518">
              <a:spcBef>
                <a:spcPts val="3300"/>
              </a:spcBef>
              <a:defRPr sz="1817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doStep_in</a:t>
            </a:r>
            <a:r>
              <a:t>: comando di movimento. Provoca uno spostamento di nSteps</a:t>
            </a:r>
          </a:p>
          <a:p>
            <a:pPr marL="351155" indent="-351155" defTabSz="461518">
              <a:spcBef>
                <a:spcPts val="3300"/>
              </a:spcBef>
              <a:defRPr sz="1817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nSteps_in</a:t>
            </a:r>
            <a:r>
              <a:t>: numero di step da eseguire in uno spostamento in avanti</a:t>
            </a:r>
          </a:p>
          <a:p>
            <a:pPr marL="351155" indent="-351155" defTabSz="461518">
              <a:spcBef>
                <a:spcPts val="3300"/>
              </a:spcBef>
              <a:defRPr sz="1817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full_step_in</a:t>
            </a:r>
            <a:r>
              <a:t>: modalità di funzionamento del motore (1: Full step, 0: Half step)(*)</a:t>
            </a:r>
          </a:p>
        </p:txBody>
      </p:sp>
      <p:pic>
        <p:nvPicPr>
          <p:cNvPr id="150" name="Cattur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496" y="2078859"/>
            <a:ext cx="7015127" cy="559588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2" name="Shape 152"/>
          <p:cNvSpPr/>
          <p:nvPr/>
        </p:nvSpPr>
        <p:spPr>
          <a:xfrm>
            <a:off x="952500" y="254000"/>
            <a:ext cx="11099800" cy="1331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Schematico (Input)</a:t>
            </a:r>
          </a:p>
        </p:txBody>
      </p:sp>
      <p:sp>
        <p:nvSpPr>
          <p:cNvPr id="153" name="Shape 153"/>
          <p:cNvSpPr/>
          <p:nvPr/>
        </p:nvSpPr>
        <p:spPr>
          <a:xfrm>
            <a:off x="473297" y="8612057"/>
            <a:ext cx="11777706" cy="1030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42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(*) segnale che rispetta il protocollo AP_STABLE: può essere modificato in modo sicuro solo quando ap_rst è asserito.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body" sz="half" idx="1"/>
          </p:nvPr>
        </p:nvSpPr>
        <p:spPr>
          <a:xfrm>
            <a:off x="7931963" y="2590800"/>
            <a:ext cx="4682712" cy="6286500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a_out … d_out</a:t>
            </a:r>
            <a:r>
              <a:t>: segnali di comandi del motore secondo la corrispondenza della tabella precedente</a:t>
            </a:r>
          </a:p>
          <a:p>
            <a:pPr marL="444500" indent="-444500"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stepDone_out</a:t>
            </a:r>
            <a:r>
              <a:t>: a 0 quando il motore è in movimento, ad 1 quando il modulo è in attesa di comandi</a:t>
            </a:r>
          </a:p>
        </p:txBody>
      </p:sp>
      <p:pic>
        <p:nvPicPr>
          <p:cNvPr id="156" name="Cattur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496" y="2948809"/>
            <a:ext cx="7015127" cy="559588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8" name="Shape 158"/>
          <p:cNvSpPr/>
          <p:nvPr/>
        </p:nvSpPr>
        <p:spPr>
          <a:xfrm>
            <a:off x="952500" y="254000"/>
            <a:ext cx="11099800" cy="1331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49148">
              <a:defRPr sz="7519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Schematico (Output)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sz="quarter" idx="1"/>
          </p:nvPr>
        </p:nvSpPr>
        <p:spPr>
          <a:xfrm>
            <a:off x="494801" y="8577892"/>
            <a:ext cx="12015198" cy="656959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4100"/>
              </a:spcBef>
              <a:buSzTx/>
              <a:buNone/>
              <a:defRPr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L’automa è stato realizzato secondo il modello </a:t>
            </a:r>
            <a:r>
              <a:rPr b="1"/>
              <a:t>Moore</a:t>
            </a:r>
            <a:r>
              <a:t> ed ogni transizione ha effetto al ciclo di clock </a:t>
            </a:r>
            <a:r>
              <a:rPr b="1"/>
              <a:t>successivo</a:t>
            </a:r>
            <a:r>
              <a:t>.</a:t>
            </a:r>
          </a:p>
        </p:txBody>
      </p:sp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6375349" y="92583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Autom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82" y="1810836"/>
            <a:ext cx="11988636" cy="674360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613547" y="1634170"/>
            <a:ext cx="11777706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4" name="Shape 164"/>
          <p:cNvSpPr/>
          <p:nvPr/>
        </p:nvSpPr>
        <p:spPr>
          <a:xfrm>
            <a:off x="952500" y="254000"/>
            <a:ext cx="11099800" cy="1331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Automa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