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1461141" x="1997075"/>
            <a:ext cy="14700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SzPct val="100000"/>
              <a:defRPr b="1" sz="4800"/>
            </a:lvl1pPr>
            <a:lvl2pPr indent="304800">
              <a:buSzPct val="100000"/>
              <a:defRPr b="1" sz="4800"/>
            </a:lvl2pPr>
            <a:lvl3pPr indent="304800">
              <a:buSzPct val="100000"/>
              <a:defRPr b="1" sz="4800"/>
            </a:lvl3pPr>
            <a:lvl4pPr indent="304800">
              <a:buSzPct val="100000"/>
              <a:defRPr b="1" sz="4800"/>
            </a:lvl4pPr>
            <a:lvl5pPr indent="304800">
              <a:buSzPct val="100000"/>
              <a:defRPr b="1" sz="4800"/>
            </a:lvl5pPr>
            <a:lvl6pPr indent="304800">
              <a:buSzPct val="100000"/>
              <a:defRPr b="1" sz="4800"/>
            </a:lvl6pPr>
            <a:lvl7pPr indent="304800">
              <a:buSzPct val="100000"/>
              <a:defRPr b="1" sz="4800"/>
            </a:lvl7pPr>
            <a:lvl8pPr indent="304800">
              <a:buSzPct val="100000"/>
              <a:defRPr b="1" sz="4800"/>
            </a:lvl8pPr>
            <a:lvl9pPr indent="304800">
              <a:buSzPct val="100000"/>
              <a:defRPr b="1"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002402" x="1997075"/>
            <a:ext cy="11624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y="0" x="0"/>
            <a:ext cy="6858000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7" name="Shape 17"/>
          <p:cNvSpPr/>
          <p:nvPr/>
        </p:nvSpPr>
        <p:spPr>
          <a:xfrm>
            <a:off y="2555875" x="3175"/>
            <a:ext cy="815975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1743075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743075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4302125" x="152400"/>
            <a:ext cy="8128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3486150" x="152400"/>
            <a:ext cy="815975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/>
          <p:nvPr/>
        </p:nvSpPr>
        <p:spPr>
          <a:xfrm>
            <a:off y="3486150" x="984250"/>
            <a:ext cy="815975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>
            <a:off y="3486150" x="3175"/>
            <a:ext cy="815975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>
            <a:off y="6045200" x="984250"/>
            <a:ext cy="8128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>
            <a:off y="5232400" x="984250"/>
            <a:ext cy="8128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5232400" x="1820863"/>
            <a:ext cy="8128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812800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2555875" x="152400"/>
            <a:ext cy="815975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4302125" x="984250"/>
            <a:ext cy="8128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>
            <a:off y="4302125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>
            <a:off y="6045200" x="1820863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6045200" x="152400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>
            <a:off y="6045200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>
            <a:off y="5232400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5232400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>
            <a:off y="2689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" name="Shape 40"/>
          <p:cNvSpPr/>
          <p:nvPr/>
        </p:nvSpPr>
        <p:spPr>
          <a:xfrm>
            <a:off y="816300" x="8397875"/>
            <a:ext cy="809577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8404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8404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600200" x="4648200"/>
            <a:ext cy="48404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6" name="Shape 56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y="3486150" x="3175"/>
            <a:ext cy="815975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0" name="Shape 60"/>
          <p:cNvSpPr/>
          <p:nvPr/>
        </p:nvSpPr>
        <p:spPr>
          <a:xfrm>
            <a:off y="4302125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>
            <a:off y="6045200" x="152400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5232400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4427537" x="1574800"/>
            <a:ext cy="684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14300" marL="0">
              <a:buSzPct val="100000"/>
              <a:buNone/>
              <a:defRPr sz="1800"/>
            </a:lvl1pPr>
          </a:lstStyle>
          <a:p/>
        </p:txBody>
      </p:sp>
      <p:sp>
        <p:nvSpPr>
          <p:cNvPr id="69" name="Shape 69"/>
          <p:cNvSpPr/>
          <p:nvPr/>
        </p:nvSpPr>
        <p:spPr>
          <a:xfrm>
            <a:off y="3486150" x="3175"/>
            <a:ext cy="815975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4302125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1" name="Shape 71"/>
          <p:cNvSpPr/>
          <p:nvPr/>
        </p:nvSpPr>
        <p:spPr>
          <a:xfrm>
            <a:off y="6045200" x="152400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>
            <a:off y="5232400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3" name="Shape 73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4" name="Shape 74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indent="-107950" marL="742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01600" marL="16002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indent="-101600" marL="20574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indent="-101600" marL="2514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indent="-101600" marL="29718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indent="-101600" marL="34290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indent="-101600" marL="38862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6858000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" name="Shape 8"/>
          <p:cNvSpPr/>
          <p:nvPr/>
        </p:nvSpPr>
        <p:spPr>
          <a:xfrm>
            <a:off y="6045200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5232400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2689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816300" x="8397875"/>
            <a:ext cy="809577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1526966" x="1997075"/>
            <a:ext cy="1600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Akwizycja i udostępnianie danych z czujników EEG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3064300" x="6274400"/>
            <a:ext cy="586500" cx="258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Mateusz Boś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6322200" x="4580975"/>
            <a:ext cy="457200" cx="525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Promotor dr inż. Krzysztof Tokarz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EEG - co to jest 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84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Elektroencefalografia -  nieinwazyjna metoda diagnostyczna służąca do badania bioelektrycznej czynności mózgu za pomocą elektroencefalografu.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EEG, klasy fal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84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alpha 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relaksacja, wyciszenie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beta 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stan skupienia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gamma 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ogólnie pojęta świadomość, </a:t>
            </a:r>
            <a:br>
              <a:rPr sz="2400" lang="en">
                <a:latin typeface="Calibri"/>
                <a:ea typeface="Calibri"/>
                <a:cs typeface="Calibri"/>
                <a:sym typeface="Calibri"/>
              </a:rPr>
            </a:b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                 znaczenie w połączeniu z innymi falami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theta 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nieefektywność, sny na jawie, głęboka medytacja,            </a:t>
            </a:r>
            <a:br>
              <a:rPr sz="2400" lang="en">
                <a:latin typeface="Calibri"/>
                <a:ea typeface="Calibri"/>
                <a:cs typeface="Calibri"/>
                <a:sym typeface="Calibri"/>
              </a:rPr>
            </a:b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            dostęp do nieświadomych danych, stres </a:t>
            </a:r>
            <a:br>
              <a:rPr sz="2400" lang="en">
                <a:latin typeface="Calibri"/>
                <a:ea typeface="Calibri"/>
                <a:cs typeface="Calibri"/>
                <a:sym typeface="Calibri"/>
              </a:rPr>
            </a:b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            emocjonalny - głównie frustracja i rozczarowanie.  </a:t>
            </a:r>
            <a:br>
              <a:rPr sz="2400" lang="en">
                <a:latin typeface="Calibri"/>
                <a:ea typeface="Calibri"/>
                <a:cs typeface="Calibri"/>
                <a:sym typeface="Calibri"/>
              </a:rPr>
            </a:b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            AD/HD</a:t>
            </a:r>
          </a:p>
          <a:p>
            <a:pPr lvl="0" indent="-431800" marL="457200"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delta 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występują podczas snu; w stanie przytomności jest </a:t>
            </a:r>
            <a:br>
              <a:rPr sz="2400" lang="en">
                <a:latin typeface="Calibri"/>
                <a:ea typeface="Calibri"/>
                <a:cs typeface="Calibri"/>
                <a:sym typeface="Calibri"/>
              </a:rPr>
            </a:b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            wskaźnikiem defektu w mózgu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49" x="457200"/>
            <a:ext cy="6165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Aplikacja mobilna - Android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029575" x="457200"/>
            <a:ext cy="5411099" cx="860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Założenia funkcjonalne:</a:t>
            </a:r>
          </a:p>
          <a:p>
            <a:r>
              <a:t/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obsługa kont użytkownika(logowanie)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akwizycja danych powinna zachodzić w tle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możliwość wyboru kiedy powinna nastąpić synchronizacja danych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różnicowa synchronizacja danych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zgodność z systemem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Android &gt;= 4.0.4</a:t>
            </a:r>
          </a:p>
          <a:p>
            <a:pPr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implementacja GUI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49" x="457200"/>
            <a:ext cy="6165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Aplikacja mobilna - Android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029575" x="457200"/>
            <a:ext cy="5411099" cx="860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Założenia funkcjonalne:</a:t>
            </a:r>
          </a:p>
          <a:p>
            <a:r>
              <a:t/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obsługa kont użytkownika(logowanie)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akwizycja danych powinna zachodzić w tle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możliwość wyboru kiedy powinna nastąpić synchronizacja danych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różnicowa synchronizacja danych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zgodność z systemem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Android &gt;= 4.0.4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implementacja GUI</a:t>
            </a:r>
          </a:p>
        </p:txBody>
      </p:sp>
      <p:sp>
        <p:nvSpPr>
          <p:cNvPr id="106" name="Shape 106"/>
          <p:cNvSpPr/>
          <p:nvPr/>
        </p:nvSpPr>
        <p:spPr>
          <a:xfrm>
            <a:off y="2142675" x="394050"/>
            <a:ext cy="340800" cx="362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7" name="Shape 107"/>
          <p:cNvSpPr/>
          <p:nvPr/>
        </p:nvSpPr>
        <p:spPr>
          <a:xfrm>
            <a:off y="2621875" x="394050"/>
            <a:ext cy="340800" cx="362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/>
        </p:nvSpPr>
        <p:spPr>
          <a:xfrm>
            <a:off y="3101075" x="394050"/>
            <a:ext cy="340800" cx="362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9" name="Shape 109"/>
          <p:cNvSpPr/>
          <p:nvPr/>
        </p:nvSpPr>
        <p:spPr>
          <a:xfrm>
            <a:off y="4549375" x="394050"/>
            <a:ext cy="340800" cx="362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/>
          <p:nvPr/>
        </p:nvSpPr>
        <p:spPr>
          <a:xfrm>
            <a:off y="4059475" x="330150"/>
            <a:ext cy="489899" cx="489899"/>
          </a:xfrm>
          <a:prstGeom prst="pie">
            <a:avLst>
              <a:gd fmla="val 10800000" name="adj1"/>
              <a:gd fmla="val 2272220" name="adj2"/>
            </a:avLst>
          </a:prstGeom>
          <a:solidFill>
            <a:srgbClr val="EAD1D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44" x="457200"/>
            <a:ext cy="5763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Aplikacja mobilna - wykonanie</a:t>
            </a:r>
          </a:p>
        </p:txBody>
      </p:sp>
      <p:sp>
        <p:nvSpPr>
          <p:cNvPr id="116" name="Shape 116"/>
          <p:cNvSpPr/>
          <p:nvPr/>
        </p:nvSpPr>
        <p:spPr>
          <a:xfrm>
            <a:off y="908100" x="567550"/>
            <a:ext cy="2222999" cx="2147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/>
        </p:nvSpPr>
        <p:spPr>
          <a:xfrm>
            <a:off y="931800" x="4341825"/>
            <a:ext cy="2222999" cx="2052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/>
        </p:nvSpPr>
        <p:spPr>
          <a:xfrm>
            <a:off y="4389125" x="567550"/>
            <a:ext cy="1248625" cx="5826875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/>
        </p:nvSpPr>
        <p:spPr>
          <a:xfrm>
            <a:off y="3201962" x="614850"/>
            <a:ext cy="1116299" cx="492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3201950" x="1182425"/>
            <a:ext cy="1116299" cx="492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>
            <a:off y="3188250" x="1750000"/>
            <a:ext cy="1116299" cx="492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/>
        </p:nvSpPr>
        <p:spPr>
          <a:xfrm>
            <a:off y="1381050" x="2856700"/>
            <a:ext cy="473100" cx="14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 txBox="1"/>
          <p:nvPr/>
        </p:nvSpPr>
        <p:spPr>
          <a:xfrm>
            <a:off y="983775" x="605400"/>
            <a:ext cy="2097300" cx="2052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600" lang="en"/>
              <a:t>UI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936475" x="4370200"/>
            <a:ext cy="2222999" cx="2052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EEG</a:t>
            </a:r>
          </a:p>
          <a:p>
            <a:pPr algn="ctr">
              <a:buNone/>
            </a:pPr>
            <a:r>
              <a:rPr sz="3000" lang="en"/>
              <a:t>Acq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4398575" x="586475"/>
            <a:ext cy="1248600" cx="5807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000" lang="en"/>
              <a:t>Data handling</a:t>
            </a:r>
          </a:p>
        </p:txBody>
      </p:sp>
      <p:sp>
        <p:nvSpPr>
          <p:cNvPr id="126" name="Shape 126"/>
          <p:cNvSpPr/>
          <p:nvPr/>
        </p:nvSpPr>
        <p:spPr>
          <a:xfrm>
            <a:off y="3197250" x="4426950"/>
            <a:ext cy="1116299" cx="35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2998475" x="6883200"/>
            <a:ext cy="1400099" cx="226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4734375" x="6460700"/>
            <a:ext cy="903299" cx="1300499"/>
          </a:xfrm>
          <a:prstGeom prst="leftUpArrow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 txBox="1"/>
          <p:nvPr/>
        </p:nvSpPr>
        <p:spPr>
          <a:xfrm>
            <a:off y="3367525" x="7368800"/>
            <a:ext cy="576300" cx="150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Serwer</a:t>
            </a:r>
          </a:p>
        </p:txBody>
      </p:sp>
      <p:sp>
        <p:nvSpPr>
          <p:cNvPr id="130" name="Shape 130"/>
          <p:cNvSpPr/>
          <p:nvPr/>
        </p:nvSpPr>
        <p:spPr>
          <a:xfrm>
            <a:off y="5902625" x="709450"/>
            <a:ext cy="903299" cx="851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/>
        </p:nvSpPr>
        <p:spPr>
          <a:xfrm>
            <a:off y="5727500" x="1622425"/>
            <a:ext cy="903299" cx="1300499"/>
          </a:xfrm>
          <a:prstGeom prst="leftUpArrow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 txBox="1"/>
          <p:nvPr/>
        </p:nvSpPr>
        <p:spPr>
          <a:xfrm>
            <a:off y="6205300" x="775675"/>
            <a:ext cy="473100" cx="85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SQLite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2705375" x="-16648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45" x="457200"/>
            <a:ext cy="692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Aplikacja serwerowa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024250" x="457200"/>
            <a:ext cy="5416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utrwalanie danych w bazie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dostarczenie endpointów do logowania, synchronizacji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implementacja z wzorcem REST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komunikacja z aplikacją mobilną z użyciem formatu JSON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zapewnienie warstwy prezentacji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45" x="457200"/>
            <a:ext cy="692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Aplikacja serwerowa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024250" x="457200"/>
            <a:ext cy="5416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utrwalanie danych w bazie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dostarczenie endpointów do logowania, synchronizacji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implementacja z wzorcem REST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komunikacja z aplikacją mobilną z użyciem formatu JSON</a:t>
            </a:r>
          </a:p>
          <a:p>
            <a:pPr rtl="0" lvl="0" indent="-431800" marL="457200">
              <a:buClr>
                <a:schemeClr val="lt1"/>
              </a:buClr>
              <a:buSzPct val="1000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zapewnienie warstwy prezentacji</a:t>
            </a:r>
          </a:p>
          <a:p>
            <a:r>
              <a:t/>
            </a:r>
          </a:p>
        </p:txBody>
      </p:sp>
      <p:sp>
        <p:nvSpPr>
          <p:cNvPr id="146" name="Shape 146"/>
          <p:cNvSpPr/>
          <p:nvPr/>
        </p:nvSpPr>
        <p:spPr>
          <a:xfrm>
            <a:off y="1090050" x="397500"/>
            <a:ext cy="416099" cx="42419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7" name="Shape 147"/>
          <p:cNvSpPr/>
          <p:nvPr/>
        </p:nvSpPr>
        <p:spPr>
          <a:xfrm>
            <a:off y="1579925" x="397500"/>
            <a:ext cy="416099" cx="42419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8" name="Shape 148"/>
          <p:cNvSpPr/>
          <p:nvPr/>
        </p:nvSpPr>
        <p:spPr>
          <a:xfrm>
            <a:off y="2608900" x="354900"/>
            <a:ext cy="416099" cx="42419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/>
        </p:nvSpPr>
        <p:spPr>
          <a:xfrm>
            <a:off y="3120050" x="354900"/>
            <a:ext cy="416099" cx="424199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1600200" x="457200"/>
            <a:ext cy="4840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Dziękuję za uwagę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299" cx="687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Koniec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