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81" r:id="rId7"/>
    <p:sldId id="274" r:id="rId8"/>
    <p:sldId id="280" r:id="rId9"/>
  </p:sldIdLst>
  <p:sldSz cx="9144000" cy="5143500" type="screen16x9"/>
  <p:notesSz cx="6858000" cy="9144000"/>
  <p:embeddedFontLst>
    <p:embeddedFont>
      <p:font typeface="Karla" panose="020B0604020202020204" charset="0"/>
      <p:regular r:id="rId11"/>
      <p:bold r:id="rId12"/>
      <p:italic r:id="rId13"/>
      <p:boldItalic r:id="rId14"/>
    </p:embeddedFont>
    <p:embeddedFont>
      <p:font typeface="Lucida Fax" panose="02060602050505020204" pitchFamily="18" charset="0"/>
      <p:regular r:id="rId15"/>
      <p:bold r:id="rId16"/>
      <p:italic r:id="rId17"/>
      <p:boldItalic r:id="rId18"/>
    </p:embeddedFont>
    <p:embeddedFont>
      <p:font typeface="Montserrat" panose="020B0604020202020204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5EC865-34B8-4D93-A5A8-D7E40ACEE0DC}">
  <a:tblStyle styleId="{5B5EC865-34B8-4D93-A5A8-D7E40ACEE0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7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ERLANG</a:t>
            </a:r>
            <a:br>
              <a:rPr lang="pl-PL" dirty="0"/>
            </a:br>
            <a:r>
              <a:rPr lang="pl-PL" dirty="0">
                <a:solidFill>
                  <a:srgbClr val="00BCD4"/>
                </a:solidFill>
              </a:rPr>
              <a:t>ODBC</a:t>
            </a:r>
            <a:br>
              <a:rPr lang="pl-PL" dirty="0">
                <a:solidFill>
                  <a:srgbClr val="00BCD4"/>
                </a:solidFill>
              </a:rPr>
            </a:br>
            <a:r>
              <a:rPr lang="pl-PL" sz="1200" dirty="0"/>
              <a:t>Aleksandra Mazur</a:t>
            </a:r>
            <a:br>
              <a:rPr lang="pl-PL" sz="1200" dirty="0"/>
            </a:br>
            <a:r>
              <a:rPr lang="pl-PL" sz="1200" dirty="0"/>
              <a:t>Mateusz Buta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/>
              <a:t>CO TO JEST </a:t>
            </a:r>
            <a:r>
              <a:rPr lang="pl-PL" dirty="0">
                <a:solidFill>
                  <a:srgbClr val="CDDC39"/>
                </a:solidFill>
              </a:rPr>
              <a:t>ODBC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1" y="1302250"/>
            <a:ext cx="6261548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Open </a:t>
            </a:r>
            <a:r>
              <a:rPr lang="pl-PL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DataBase</a:t>
            </a: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Connectivity – otwarte łącze baz danych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Interfejs do komunikacji programu z bazami danych SQL</a:t>
            </a:r>
          </a:p>
          <a:p>
            <a:pPr lvl="0">
              <a:spcBef>
                <a:spcPts val="600"/>
              </a:spcBef>
            </a:pP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API niezależne od języka programowania, systemu operacyjnego i bazy danych.</a:t>
            </a:r>
          </a:p>
          <a:p>
            <a:pPr lvl="0">
              <a:spcBef>
                <a:spcPts val="600"/>
              </a:spcBef>
            </a:pP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Do nawiązania połączenia z bazą danych wymagany jest DSN</a:t>
            </a:r>
          </a:p>
          <a:p>
            <a:pPr lvl="0">
              <a:spcBef>
                <a:spcPts val="600"/>
              </a:spcBef>
            </a:pPr>
            <a:endParaRPr lang="pl-PL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r>
              <a:rPr lang="pl-PL" sz="2400" b="1" dirty="0">
                <a:solidFill>
                  <a:srgbClr val="CDDC39"/>
                </a:solidFill>
                <a:latin typeface="Montserrat"/>
                <a:sym typeface="Montserrat"/>
              </a:rPr>
              <a:t>DSN</a:t>
            </a:r>
            <a:endParaRPr lang="pl-PL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Data Source </a:t>
            </a:r>
            <a:r>
              <a:rPr lang="pl-PL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Name</a:t>
            </a:r>
            <a:r>
              <a:rPr lang="pl-PL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- ciąg znaków zawierający informacje o źródle danych</a:t>
            </a:r>
          </a:p>
          <a:p>
            <a:pPr lvl="0">
              <a:spcBef>
                <a:spcPts val="600"/>
              </a:spcBef>
            </a:pPr>
            <a:endParaRPr lang="pl-PL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endParaRPr lang="pl-PL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solidFill>
                  <a:srgbClr val="FFEB3B"/>
                </a:solidFill>
              </a:rPr>
              <a:t>ODBC</a:t>
            </a:r>
            <a:endParaRPr sz="3600" dirty="0">
              <a:solidFill>
                <a:srgbClr val="FFEB3B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3600" dirty="0"/>
              <a:t>w Erlangu</a:t>
            </a:r>
            <a:endParaRPr sz="3600" dirty="0"/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/>
              <a:t>„</a:t>
            </a:r>
            <a:r>
              <a:rPr lang="en-US" dirty="0"/>
              <a:t>That's going to be a problem</a:t>
            </a:r>
            <a:r>
              <a:rPr lang="pl-PL" dirty="0"/>
              <a:t>” ~ </a:t>
            </a:r>
            <a:r>
              <a:rPr lang="pl-PL" dirty="0" err="1"/>
              <a:t>stackoverflow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PODSTAWOWE</a:t>
            </a:r>
            <a:r>
              <a:rPr lang="en" dirty="0"/>
              <a:t> </a:t>
            </a:r>
            <a:r>
              <a:rPr lang="pl-PL" dirty="0">
                <a:solidFill>
                  <a:srgbClr val="FF5722"/>
                </a:solidFill>
              </a:rPr>
              <a:t>FUNCJE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10363" y="1504949"/>
            <a:ext cx="6585097" cy="2663013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800" dirty="0">
                <a:latin typeface="Lucida Fax" panose="02060602050505020204" pitchFamily="18" charset="0"/>
              </a:rPr>
              <a:t>start()  </a:t>
            </a:r>
            <a:endParaRPr lang="pl-PL" sz="1800" dirty="0">
              <a:latin typeface="Lucida Fax" panose="02060602050505020204" pitchFamily="18" charset="0"/>
            </a:endParaRPr>
          </a:p>
          <a:p>
            <a:pPr marL="101600" lvl="0" indent="0">
              <a:buNone/>
            </a:pPr>
            <a:r>
              <a:rPr lang="pl-PL" sz="1800" dirty="0" err="1">
                <a:latin typeface="Lucida Fax" panose="02060602050505020204" pitchFamily="18" charset="0"/>
              </a:rPr>
              <a:t>Conn</a:t>
            </a:r>
            <a:r>
              <a:rPr lang="pl-PL" sz="1800" dirty="0">
                <a:latin typeface="Lucida Fax" panose="02060602050505020204" pitchFamily="18" charset="0"/>
              </a:rPr>
              <a:t>=</a:t>
            </a:r>
            <a:r>
              <a:rPr lang="pl-PL" sz="1800" dirty="0" err="1">
                <a:latin typeface="Lucida Fax" panose="02060602050505020204" pitchFamily="18" charset="0"/>
              </a:rPr>
              <a:t>connect</a:t>
            </a:r>
            <a:r>
              <a:rPr lang="pl-PL" sz="1800" dirty="0">
                <a:latin typeface="Lucida Fax" panose="02060602050505020204" pitchFamily="18" charset="0"/>
              </a:rPr>
              <a:t>(”DSN=;UID=PWD=;”, {</a:t>
            </a:r>
            <a:r>
              <a:rPr lang="pl-PL" sz="1800" dirty="0" err="1">
                <a:latin typeface="Lucida Fax" panose="02060602050505020204" pitchFamily="18" charset="0"/>
              </a:rPr>
              <a:t>auto_commit,off</a:t>
            </a:r>
            <a:r>
              <a:rPr lang="pl-PL" sz="1800" dirty="0">
                <a:latin typeface="Lucida Fax" panose="02060602050505020204" pitchFamily="18" charset="0"/>
              </a:rPr>
              <a:t>}) </a:t>
            </a:r>
          </a:p>
          <a:p>
            <a:pPr marL="101600" lvl="0" indent="0">
              <a:buNone/>
            </a:pPr>
            <a:r>
              <a:rPr lang="pl-PL" sz="1800" dirty="0">
                <a:latin typeface="Lucida Fax" panose="02060602050505020204" pitchFamily="18" charset="0"/>
              </a:rPr>
              <a:t>…</a:t>
            </a:r>
          </a:p>
          <a:p>
            <a:pPr marL="101600" lvl="0" indent="0">
              <a:buNone/>
            </a:pPr>
            <a:r>
              <a:rPr lang="pl-PL" sz="1800" dirty="0" err="1">
                <a:latin typeface="Lucida Fax" panose="02060602050505020204" pitchFamily="18" charset="0"/>
              </a:rPr>
              <a:t>commit</a:t>
            </a:r>
            <a:r>
              <a:rPr lang="pl-PL" sz="1800" dirty="0">
                <a:latin typeface="Lucida Fax" panose="02060602050505020204" pitchFamily="18" charset="0"/>
              </a:rPr>
              <a:t>(</a:t>
            </a:r>
            <a:r>
              <a:rPr lang="pl-PL" sz="1800" dirty="0" err="1">
                <a:latin typeface="Lucida Fax" panose="02060602050505020204" pitchFamily="18" charset="0"/>
              </a:rPr>
              <a:t>Conn</a:t>
            </a:r>
            <a:r>
              <a:rPr lang="pl-PL" sz="1800" dirty="0">
                <a:latin typeface="Lucida Fax" panose="02060602050505020204" pitchFamily="18" charset="0"/>
              </a:rPr>
              <a:t>, </a:t>
            </a:r>
            <a:r>
              <a:rPr lang="pl-PL" sz="1800" dirty="0" err="1">
                <a:latin typeface="Lucida Fax" panose="02060602050505020204" pitchFamily="18" charset="0"/>
              </a:rPr>
              <a:t>commit</a:t>
            </a:r>
            <a:r>
              <a:rPr lang="pl-PL" sz="1800" dirty="0">
                <a:latin typeface="Lucida Fax" panose="02060602050505020204" pitchFamily="18" charset="0"/>
              </a:rPr>
              <a:t>)</a:t>
            </a:r>
          </a:p>
          <a:p>
            <a:pPr marL="101600" lvl="0" indent="0">
              <a:buNone/>
            </a:pPr>
            <a:r>
              <a:rPr lang="pl-PL" sz="1800" dirty="0" err="1">
                <a:latin typeface="Lucida Fax" panose="02060602050505020204" pitchFamily="18" charset="0"/>
              </a:rPr>
              <a:t>disconnect</a:t>
            </a:r>
            <a:r>
              <a:rPr lang="pl-PL" sz="1800" dirty="0">
                <a:latin typeface="Lucida Fax" panose="02060602050505020204" pitchFamily="18" charset="0"/>
              </a:rPr>
              <a:t>(</a:t>
            </a:r>
            <a:r>
              <a:rPr lang="pl-PL" sz="1800" dirty="0" err="1">
                <a:latin typeface="Lucida Fax" panose="02060602050505020204" pitchFamily="18" charset="0"/>
              </a:rPr>
              <a:t>Conn</a:t>
            </a:r>
            <a:r>
              <a:rPr lang="pl-PL" sz="1800" dirty="0">
                <a:latin typeface="Lucida Fax" panose="02060602050505020204" pitchFamily="18" charset="0"/>
              </a:rPr>
              <a:t>)</a:t>
            </a:r>
          </a:p>
          <a:p>
            <a:pPr marL="101600" lvl="0" indent="0">
              <a:buNone/>
            </a:pPr>
            <a:r>
              <a:rPr lang="pl-PL" sz="1800" dirty="0">
                <a:latin typeface="Lucida Fax" panose="02060602050505020204" pitchFamily="18" charset="0"/>
              </a:rPr>
              <a:t>stop()</a:t>
            </a:r>
          </a:p>
          <a:p>
            <a:pPr marL="101600" lvl="0" indent="0">
              <a:buNone/>
            </a:pPr>
            <a:endParaRPr lang="pl-PL" dirty="0"/>
          </a:p>
          <a:p>
            <a:pPr lvl="0"/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9AD33A92-9AD1-48B6-8754-6374735D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ZAPYTANIA </a:t>
            </a:r>
            <a:r>
              <a:rPr lang="pl-PL" dirty="0">
                <a:solidFill>
                  <a:srgbClr val="7030A0"/>
                </a:solidFill>
              </a:rPr>
              <a:t>SQL</a:t>
            </a:r>
          </a:p>
        </p:txBody>
      </p:sp>
      <p:sp>
        <p:nvSpPr>
          <p:cNvPr id="21" name="Shape 110">
            <a:extLst>
              <a:ext uri="{FF2B5EF4-FFF2-40B4-BE49-F238E27FC236}">
                <a16:creationId xmlns:a16="http://schemas.microsoft.com/office/drawing/2014/main" id="{802E88E0-3C00-47AE-A58B-F3B0E6019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535" y="1504949"/>
            <a:ext cx="6414977" cy="3102493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400" dirty="0">
                <a:latin typeface="Lucida Fax" panose="02060602050505020204" pitchFamily="18" charset="0"/>
              </a:rPr>
              <a:t>[</a:t>
            </a:r>
            <a:r>
              <a:rPr lang="en-US" sz="1400" dirty="0" err="1">
                <a:latin typeface="Lucida Fax" panose="02060602050505020204" pitchFamily="18" charset="0"/>
              </a:rPr>
              <a:t>ResultTuple</a:t>
            </a:r>
            <a:r>
              <a:rPr lang="en-US" sz="1400" dirty="0">
                <a:latin typeface="Lucida Fax" panose="02060602050505020204" pitchFamily="18" charset="0"/>
              </a:rPr>
              <a:t>]</a:t>
            </a:r>
            <a:r>
              <a:rPr lang="pl-PL" sz="1400" dirty="0">
                <a:latin typeface="Lucida Fax" panose="02060602050505020204" pitchFamily="18" charset="0"/>
              </a:rPr>
              <a:t>=</a:t>
            </a:r>
            <a:r>
              <a:rPr lang="pl-PL" sz="1400" dirty="0" err="1">
                <a:latin typeface="Lucida Fax" panose="02060602050505020204" pitchFamily="18" charset="0"/>
              </a:rPr>
              <a:t>sql_query</a:t>
            </a:r>
            <a:r>
              <a:rPr lang="en-US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,”SELECT * FROM </a:t>
            </a:r>
            <a:r>
              <a:rPr lang="pl-PL" sz="1400" dirty="0" err="1">
                <a:latin typeface="Lucida Fax" panose="02060602050505020204" pitchFamily="18" charset="0"/>
              </a:rPr>
              <a:t>table</a:t>
            </a:r>
            <a:r>
              <a:rPr lang="pl-PL" sz="1400" dirty="0">
                <a:latin typeface="Lucida Fax" panose="02060602050505020204" pitchFamily="18" charset="0"/>
              </a:rPr>
              <a:t>”</a:t>
            </a:r>
            <a:r>
              <a:rPr lang="en-US" sz="1400" dirty="0">
                <a:latin typeface="Lucida Fax" panose="02060602050505020204" pitchFamily="18" charset="0"/>
              </a:rPr>
              <a:t>)</a:t>
            </a:r>
            <a:endParaRPr lang="pl-PL" sz="1400" dirty="0">
              <a:latin typeface="Lucida Fax" panose="02060602050505020204" pitchFamily="18" charset="0"/>
            </a:endParaRPr>
          </a:p>
          <a:p>
            <a:pPr marL="127000" lvl="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indent="0">
              <a:buNone/>
            </a:pPr>
            <a:r>
              <a:rPr lang="en-US" sz="1400" dirty="0" err="1">
                <a:latin typeface="Lucida Fax" panose="02060602050505020204" pitchFamily="18" charset="0"/>
              </a:rPr>
              <a:t>ResultTuple</a:t>
            </a:r>
            <a:r>
              <a:rPr lang="en-US" sz="1400" dirty="0">
                <a:latin typeface="Lucida Fax" panose="02060602050505020204" pitchFamily="18" charset="0"/>
              </a:rPr>
              <a:t> </a:t>
            </a:r>
            <a:r>
              <a:rPr lang="pl-PL" sz="1400" dirty="0">
                <a:latin typeface="Lucida Fax" panose="02060602050505020204" pitchFamily="18" charset="0"/>
              </a:rPr>
              <a:t>=</a:t>
            </a:r>
            <a:r>
              <a:rPr lang="pl-PL" sz="1400" dirty="0" err="1">
                <a:latin typeface="Lucida Fax" panose="02060602050505020204" pitchFamily="18" charset="0"/>
              </a:rPr>
              <a:t>param_query</a:t>
            </a:r>
            <a:r>
              <a:rPr lang="en-US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,”INSERT INTO </a:t>
            </a:r>
            <a:r>
              <a:rPr lang="pl-PL" sz="1400" dirty="0" err="1">
                <a:latin typeface="Lucida Fax" panose="02060602050505020204" pitchFamily="18" charset="0"/>
              </a:rPr>
              <a:t>table</a:t>
            </a:r>
            <a:r>
              <a:rPr lang="pl-PL" sz="1400" dirty="0">
                <a:latin typeface="Lucida Fax" panose="02060602050505020204" pitchFamily="18" charset="0"/>
              </a:rPr>
              <a:t> VALUES(?)”, [{</a:t>
            </a:r>
            <a:r>
              <a:rPr lang="pl-PL" sz="1400" dirty="0" err="1">
                <a:latin typeface="Lucida Fax" panose="02060602050505020204" pitchFamily="18" charset="0"/>
              </a:rPr>
              <a:t>sql_integer</a:t>
            </a:r>
            <a:r>
              <a:rPr lang="pl-PL" sz="1400" dirty="0">
                <a:latin typeface="Lucida Fax" panose="02060602050505020204" pitchFamily="18" charset="0"/>
              </a:rPr>
              <a:t>,[1,2,3]}</a:t>
            </a:r>
            <a:r>
              <a:rPr lang="en-US" sz="1400" dirty="0">
                <a:latin typeface="Lucida Fax" panose="02060602050505020204" pitchFamily="18" charset="0"/>
              </a:rPr>
              <a:t>)</a:t>
            </a:r>
            <a:r>
              <a:rPr lang="pl-PL" sz="1400" dirty="0">
                <a:latin typeface="Lucida Fax" panose="02060602050505020204" pitchFamily="18" charset="0"/>
              </a:rPr>
              <a:t> </a:t>
            </a:r>
          </a:p>
          <a:p>
            <a:pPr marL="1270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{ok, </a:t>
            </a:r>
            <a:r>
              <a:rPr lang="pl-PL" sz="1400" dirty="0" err="1">
                <a:latin typeface="Lucida Fax" panose="02060602050505020204" pitchFamily="18" charset="0"/>
              </a:rPr>
              <a:t>NrRows</a:t>
            </a:r>
            <a:r>
              <a:rPr lang="pl-PL" sz="1400" dirty="0">
                <a:latin typeface="Lucida Fax" panose="02060602050505020204" pitchFamily="18" charset="0"/>
              </a:rPr>
              <a:t>}=</a:t>
            </a:r>
            <a:r>
              <a:rPr lang="pl-PL" sz="1400" dirty="0" err="1">
                <a:latin typeface="Lucida Fax" panose="02060602050505020204" pitchFamily="18" charset="0"/>
              </a:rPr>
              <a:t>select_count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, ,”SELECT * FROM </a:t>
            </a:r>
            <a:r>
              <a:rPr lang="pl-PL" sz="1400" dirty="0" err="1">
                <a:latin typeface="Lucida Fax" panose="02060602050505020204" pitchFamily="18" charset="0"/>
              </a:rPr>
              <a:t>table</a:t>
            </a:r>
            <a:r>
              <a:rPr lang="pl-PL" sz="1400" dirty="0">
                <a:latin typeface="Lucida Fax" panose="02060602050505020204" pitchFamily="18" charset="0"/>
              </a:rPr>
              <a:t>”)</a:t>
            </a:r>
          </a:p>
          <a:p>
            <a:pPr marL="12700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…</a:t>
            </a:r>
          </a:p>
          <a:p>
            <a:pPr marL="1270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lvl="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lvl="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60498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ODPOWIEDNIKI</a:t>
            </a:r>
            <a:r>
              <a:rPr lang="en" dirty="0"/>
              <a:t> </a:t>
            </a:r>
            <a:r>
              <a:rPr lang="pl-PL" dirty="0">
                <a:solidFill>
                  <a:srgbClr val="FF5722"/>
                </a:solidFill>
              </a:rPr>
              <a:t>TYPÓW DANYCH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350" y="4250000"/>
            <a:ext cx="5604980" cy="614474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pl-PL" sz="1800" dirty="0">
                <a:latin typeface="Lucida Fax" panose="02060602050505020204" pitchFamily="18" charset="0"/>
              </a:rPr>
              <a:t>{</a:t>
            </a:r>
            <a:r>
              <a:rPr lang="pl-PL" sz="1800" dirty="0" err="1">
                <a:latin typeface="Lucida Fax" panose="02060602050505020204" pitchFamily="18" charset="0"/>
              </a:rPr>
              <a:t>ok,Description</a:t>
            </a:r>
            <a:r>
              <a:rPr lang="pl-PL" sz="1800" dirty="0">
                <a:latin typeface="Lucida Fax" panose="02060602050505020204" pitchFamily="18" charset="0"/>
              </a:rPr>
              <a:t>} = </a:t>
            </a:r>
            <a:r>
              <a:rPr lang="pl-PL" sz="1800" dirty="0" err="1">
                <a:latin typeface="Lucida Fax" panose="02060602050505020204" pitchFamily="18" charset="0"/>
              </a:rPr>
              <a:t>describe_table</a:t>
            </a:r>
            <a:r>
              <a:rPr lang="pl-PL" sz="1800" dirty="0">
                <a:latin typeface="Lucida Fax" panose="02060602050505020204" pitchFamily="18" charset="0"/>
              </a:rPr>
              <a:t>(Ref, </a:t>
            </a:r>
            <a:r>
              <a:rPr lang="pl-PL" sz="1800" dirty="0" err="1">
                <a:latin typeface="Lucida Fax" panose="02060602050505020204" pitchFamily="18" charset="0"/>
              </a:rPr>
              <a:t>Table</a:t>
            </a:r>
            <a:r>
              <a:rPr lang="pl-PL" sz="1800" dirty="0">
                <a:latin typeface="Lucida Fax" panose="02060602050505020204" pitchFamily="18" charset="0"/>
              </a:rPr>
              <a:t>)</a:t>
            </a:r>
          </a:p>
          <a:p>
            <a:pPr marL="101600" lvl="0" indent="0">
              <a:buNone/>
            </a:pPr>
            <a:endParaRPr lang="pl-PL" dirty="0"/>
          </a:p>
          <a:p>
            <a:pPr marL="101600" lvl="0" indent="0"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A6B901F-E4ED-4CF2-8D43-570FB97C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36684"/>
              </p:ext>
            </p:extLst>
          </p:nvPr>
        </p:nvGraphicFramePr>
        <p:xfrm>
          <a:off x="838350" y="1474245"/>
          <a:ext cx="5604980" cy="2521073"/>
        </p:xfrm>
        <a:graphic>
          <a:graphicData uri="http://schemas.openxmlformats.org/drawingml/2006/table">
            <a:tbl>
              <a:tblPr/>
              <a:tblGrid>
                <a:gridCol w="3222502">
                  <a:extLst>
                    <a:ext uri="{9D8B030D-6E8A-4147-A177-3AD203B41FA5}">
                      <a16:colId xmlns:a16="http://schemas.microsoft.com/office/drawing/2014/main" val="1789283945"/>
                    </a:ext>
                  </a:extLst>
                </a:gridCol>
                <a:gridCol w="2382478">
                  <a:extLst>
                    <a:ext uri="{9D8B030D-6E8A-4147-A177-3AD203B41FA5}">
                      <a16:colId xmlns:a16="http://schemas.microsoft.com/office/drawing/2014/main" val="2184435195"/>
                    </a:ext>
                  </a:extLst>
                </a:gridCol>
              </a:tblGrid>
              <a:tr h="220684"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ODBC Data </a:t>
                      </a:r>
                      <a:r>
                        <a:rPr lang="pl-PL" sz="1050" b="1" dirty="0" err="1">
                          <a:effectLst/>
                        </a:rPr>
                        <a:t>Type</a:t>
                      </a:r>
                      <a:endParaRPr lang="pl-PL" sz="1050" b="1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Erlang Data </a:t>
                      </a:r>
                      <a:r>
                        <a:rPr lang="pl-PL" sz="1050" b="1" dirty="0" err="1">
                          <a:effectLst/>
                        </a:rPr>
                        <a:t>Type</a:t>
                      </a:r>
                      <a:endParaRPr lang="pl-PL" sz="1050" b="1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65709"/>
                  </a:ext>
                </a:extLst>
              </a:tr>
              <a:tr h="220684"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SQL_TYPE_DATE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String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52473"/>
                  </a:ext>
                </a:extLst>
              </a:tr>
              <a:tr h="220684"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SQL_TYPE_TIME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>
                          <a:effectLst/>
                        </a:rPr>
                        <a:t>String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78905"/>
                  </a:ext>
                </a:extLst>
              </a:tr>
              <a:tr h="318042"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SQL_TYPE_TIMESTAMP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{{YY, MM, DD}, {HH, MM, SS}}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50727"/>
                  </a:ext>
                </a:extLst>
              </a:tr>
              <a:tr h="385245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SQL_DECIMAL(</a:t>
                      </a:r>
                      <a:r>
                        <a:rPr lang="en-US" sz="1050" dirty="0" err="1">
                          <a:effectLst/>
                        </a:rPr>
                        <a:t>p,s</a:t>
                      </a:r>
                      <a:r>
                        <a:rPr lang="en-US" sz="1050" dirty="0">
                          <a:effectLst/>
                        </a:rPr>
                        <a:t>) </a:t>
                      </a:r>
                    </a:p>
                    <a:p>
                      <a:pPr algn="l"/>
                      <a:r>
                        <a:rPr lang="en-US" sz="1050" dirty="0">
                          <a:effectLst/>
                        </a:rPr>
                        <a:t>(p &gt;= 0 and p &lt;= 9 and s == 0)</a:t>
                      </a:r>
                      <a:endParaRPr lang="pl-PL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 err="1">
                          <a:effectLst/>
                        </a:rPr>
                        <a:t>Integer</a:t>
                      </a:r>
                      <a:endParaRPr lang="pl-PL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173"/>
                  </a:ext>
                </a:extLst>
              </a:tr>
              <a:tr h="549805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SQL_DECIMAL(</a:t>
                      </a:r>
                      <a:r>
                        <a:rPr lang="en-US" sz="1050" dirty="0" err="1">
                          <a:effectLst/>
                        </a:rPr>
                        <a:t>p,s</a:t>
                      </a:r>
                      <a:r>
                        <a:rPr lang="en-US" sz="1050" dirty="0">
                          <a:effectLst/>
                        </a:rPr>
                        <a:t>) </a:t>
                      </a:r>
                    </a:p>
                    <a:p>
                      <a:pPr algn="l"/>
                      <a:r>
                        <a:rPr lang="en-US" sz="1050" dirty="0">
                          <a:effectLst/>
                        </a:rPr>
                        <a:t>(p &gt;= 10 and p &lt;= 15 and s == 0) </a:t>
                      </a:r>
                      <a:endParaRPr lang="pl-PL" sz="1050" dirty="0">
                        <a:effectLst/>
                      </a:endParaRPr>
                    </a:p>
                    <a:p>
                      <a:pPr algn="l"/>
                      <a:r>
                        <a:rPr lang="en-US" sz="1050" dirty="0">
                          <a:effectLst/>
                        </a:rPr>
                        <a:t>or (s &lt;= 15 and s &gt; 0)</a:t>
                      </a:r>
                      <a:endParaRPr lang="pl-PL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 err="1">
                          <a:effectLst/>
                        </a:rPr>
                        <a:t>Float</a:t>
                      </a:r>
                      <a:endParaRPr lang="en-US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61059"/>
                  </a:ext>
                </a:extLst>
              </a:tr>
              <a:tr h="385245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SQL_DECIMAL(</a:t>
                      </a:r>
                      <a:r>
                        <a:rPr lang="en-US" sz="1050" dirty="0" err="1">
                          <a:effectLst/>
                        </a:rPr>
                        <a:t>p,s</a:t>
                      </a:r>
                      <a:r>
                        <a:rPr lang="en-US" sz="1050" dirty="0">
                          <a:effectLst/>
                        </a:rPr>
                        <a:t>) </a:t>
                      </a:r>
                    </a:p>
                    <a:p>
                      <a:pPr algn="l"/>
                      <a:r>
                        <a:rPr lang="en-US" sz="1050" dirty="0">
                          <a:effectLst/>
                        </a:rPr>
                        <a:t>when p &gt;= 16</a:t>
                      </a:r>
                      <a:endParaRPr lang="pl-PL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String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58073"/>
                  </a:ext>
                </a:extLst>
              </a:tr>
              <a:tr h="220684">
                <a:tc>
                  <a:txBody>
                    <a:bodyPr/>
                    <a:lstStyle/>
                    <a:p>
                      <a:pPr algn="l"/>
                      <a:r>
                        <a:rPr lang="pl-PL" sz="1050" dirty="0">
                          <a:effectLst/>
                        </a:rPr>
                        <a:t>SQL_BIT</a:t>
                      </a: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dirty="0" err="1">
                          <a:effectLst/>
                        </a:rPr>
                        <a:t>Boolean</a:t>
                      </a:r>
                      <a:endParaRPr lang="pl-PL" sz="1050" dirty="0">
                        <a:effectLst/>
                      </a:endParaRPr>
                    </a:p>
                  </a:txBody>
                  <a:tcPr marL="54577" marR="54577" marT="27288" marB="27288" anchor="ctr">
                    <a:lnL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64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6076C37-4A57-42DA-8D57-2AE08ACB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9" y="24087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4CAF50"/>
                </a:solidFill>
              </a:rPr>
              <a:t>KURSOR</a:t>
            </a:r>
            <a:r>
              <a:rPr lang="en" dirty="0"/>
              <a:t> </a:t>
            </a:r>
            <a:r>
              <a:rPr lang="pl-PL" dirty="0"/>
              <a:t>BAZY DANYCH</a:t>
            </a:r>
            <a:endParaRPr dirty="0"/>
          </a:p>
        </p:txBody>
      </p:sp>
      <p:sp>
        <p:nvSpPr>
          <p:cNvPr id="28" name="Shape 110">
            <a:extLst>
              <a:ext uri="{FF2B5EF4-FFF2-40B4-BE49-F238E27FC236}">
                <a16:creationId xmlns:a16="http://schemas.microsoft.com/office/drawing/2014/main" id="{99DA6164-FA17-4431-AA49-E7DA5C732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535" y="1504949"/>
            <a:ext cx="6414977" cy="2663013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400" dirty="0">
                <a:latin typeface="Lucida Fax" panose="02060602050505020204" pitchFamily="18" charset="0"/>
              </a:rPr>
              <a:t>{selected, </a:t>
            </a:r>
            <a:r>
              <a:rPr lang="en-US" sz="1400" dirty="0" err="1">
                <a:latin typeface="Lucida Fax" panose="02060602050505020204" pitchFamily="18" charset="0"/>
              </a:rPr>
              <a:t>ColNames</a:t>
            </a:r>
            <a:r>
              <a:rPr lang="en-US" sz="1400" dirty="0">
                <a:latin typeface="Lucida Fax" panose="02060602050505020204" pitchFamily="18" charset="0"/>
              </a:rPr>
              <a:t>, Rows} </a:t>
            </a:r>
            <a:r>
              <a:rPr lang="pl-PL" sz="1400" dirty="0">
                <a:latin typeface="Lucida Fax" panose="02060602050505020204" pitchFamily="18" charset="0"/>
              </a:rPr>
              <a:t>=</a:t>
            </a:r>
            <a:r>
              <a:rPr lang="pl-PL" sz="1400" dirty="0" err="1">
                <a:latin typeface="Lucida Fax" panose="02060602050505020204" pitchFamily="18" charset="0"/>
              </a:rPr>
              <a:t>select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, {relative,1}, 5)</a:t>
            </a:r>
          </a:p>
          <a:p>
            <a:pPr marL="101600" lvl="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…= </a:t>
            </a:r>
            <a:r>
              <a:rPr lang="pl-PL" sz="1400" dirty="0" err="1">
                <a:latin typeface="Lucida Fax" panose="02060602050505020204" pitchFamily="18" charset="0"/>
              </a:rPr>
              <a:t>first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)</a:t>
            </a:r>
          </a:p>
          <a:p>
            <a:pPr marL="10160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…= </a:t>
            </a:r>
            <a:r>
              <a:rPr lang="pl-PL" sz="1400" dirty="0" err="1">
                <a:latin typeface="Lucida Fax" panose="02060602050505020204" pitchFamily="18" charset="0"/>
              </a:rPr>
              <a:t>last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)</a:t>
            </a:r>
          </a:p>
          <a:p>
            <a:pPr marL="10160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…= </a:t>
            </a:r>
            <a:r>
              <a:rPr lang="pl-PL" sz="1400" dirty="0" err="1">
                <a:latin typeface="Lucida Fax" panose="02060602050505020204" pitchFamily="18" charset="0"/>
              </a:rPr>
              <a:t>next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)</a:t>
            </a:r>
          </a:p>
          <a:p>
            <a:pPr marL="101600" indent="0">
              <a:buNone/>
            </a:pPr>
            <a:r>
              <a:rPr lang="pl-PL" sz="1400" dirty="0">
                <a:latin typeface="Lucida Fax" panose="02060602050505020204" pitchFamily="18" charset="0"/>
              </a:rPr>
              <a:t>…= </a:t>
            </a:r>
            <a:r>
              <a:rPr lang="pl-PL" sz="1400" dirty="0" err="1">
                <a:latin typeface="Lucida Fax" panose="02060602050505020204" pitchFamily="18" charset="0"/>
              </a:rPr>
              <a:t>prev</a:t>
            </a:r>
            <a:r>
              <a:rPr lang="pl-PL" sz="1400" dirty="0">
                <a:latin typeface="Lucida Fax" panose="02060602050505020204" pitchFamily="18" charset="0"/>
              </a:rPr>
              <a:t>(</a:t>
            </a:r>
            <a:r>
              <a:rPr lang="pl-PL" sz="1400" dirty="0" err="1">
                <a:latin typeface="Lucida Fax" panose="02060602050505020204" pitchFamily="18" charset="0"/>
              </a:rPr>
              <a:t>Conn</a:t>
            </a:r>
            <a:r>
              <a:rPr lang="pl-PL" sz="1400" dirty="0">
                <a:latin typeface="Lucida Fax" panose="02060602050505020204" pitchFamily="18" charset="0"/>
              </a:rPr>
              <a:t>)</a:t>
            </a:r>
          </a:p>
          <a:p>
            <a:pPr marL="1016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016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lvl="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  <a:p>
            <a:pPr marL="127000" lvl="0" indent="0">
              <a:buNone/>
            </a:pPr>
            <a:endParaRPr lang="pl-PL" sz="1400" dirty="0">
              <a:latin typeface="Lucida Fax" panose="0206060205050502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25717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solidFill>
                  <a:srgbClr val="FF5722"/>
                </a:solidFill>
              </a:rPr>
              <a:t>DZIĘKUJEMY</a:t>
            </a:r>
            <a:r>
              <a:rPr lang="en" sz="3600" dirty="0">
                <a:solidFill>
                  <a:srgbClr val="FF5722"/>
                </a:solidFill>
              </a:rPr>
              <a:t>!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/>
              <a:t>Aleksandra Mazur</a:t>
            </a:r>
            <a:br>
              <a:rPr lang="pl-PL" dirty="0"/>
            </a:br>
            <a:r>
              <a:rPr lang="pl-PL" dirty="0"/>
              <a:t>Mateusz Buta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329</Words>
  <Application>Microsoft Office PowerPoint</Application>
  <PresentationFormat>Pokaz na ekranie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Montserrat</vt:lpstr>
      <vt:lpstr>Lucida Fax</vt:lpstr>
      <vt:lpstr>Karla</vt:lpstr>
      <vt:lpstr>Arial</vt:lpstr>
      <vt:lpstr>Arviragus template</vt:lpstr>
      <vt:lpstr>ERLANG ODBC Aleksandra Mazur Mateusz Buta</vt:lpstr>
      <vt:lpstr>CO TO JEST ODBC</vt:lpstr>
      <vt:lpstr>ODBC</vt:lpstr>
      <vt:lpstr>PODSTAWOWE FUNCJE</vt:lpstr>
      <vt:lpstr>ZAPYTANIA SQL</vt:lpstr>
      <vt:lpstr>ODPOWIEDNIKI TYPÓW DANYCH</vt:lpstr>
      <vt:lpstr>KURSOR BAZY DANYCH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ODBC Aleksandra Mazur Mateusz Buta</dc:title>
  <dc:creator>Mateusz Buta</dc:creator>
  <cp:lastModifiedBy>Mateusz Buta</cp:lastModifiedBy>
  <cp:revision>9</cp:revision>
  <dcterms:modified xsi:type="dcterms:W3CDTF">2018-06-12T21:49:21Z</dcterms:modified>
</cp:coreProperties>
</file>