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18"/>
  </p:notesMasterIdLst>
  <p:sldIdLst>
    <p:sldId id="279" r:id="rId2"/>
    <p:sldId id="297" r:id="rId3"/>
    <p:sldId id="282" r:id="rId4"/>
    <p:sldId id="283" r:id="rId5"/>
    <p:sldId id="285" r:id="rId6"/>
    <p:sldId id="286" r:id="rId7"/>
    <p:sldId id="287" r:id="rId8"/>
    <p:sldId id="288" r:id="rId9"/>
    <p:sldId id="289" r:id="rId10"/>
    <p:sldId id="291" r:id="rId11"/>
    <p:sldId id="293" r:id="rId12"/>
    <p:sldId id="292" r:id="rId13"/>
    <p:sldId id="294" r:id="rId14"/>
    <p:sldId id="295" r:id="rId15"/>
    <p:sldId id="296" r:id="rId16"/>
    <p:sldId id="29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7ACA"/>
    <a:srgbClr val="FF84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74"/>
    <p:restoredTop sz="94686"/>
  </p:normalViewPr>
  <p:slideViewPr>
    <p:cSldViewPr snapToGrid="0" snapToObjects="1">
      <p:cViewPr varScale="1">
        <p:scale>
          <a:sx n="97" d="100"/>
          <a:sy n="97" d="100"/>
        </p:scale>
        <p:origin x="151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Caine" userId="022042d3-dea2-4532-b1a6-723086becf9b" providerId="ADAL" clId="{90CEA110-BEAA-0E43-93D2-467E1BA100C3}"/>
    <pc:docChg chg="delSld modSld">
      <pc:chgData name="Jonathan Caine" userId="022042d3-dea2-4532-b1a6-723086becf9b" providerId="ADAL" clId="{90CEA110-BEAA-0E43-93D2-467E1BA100C3}" dt="2019-11-09T18:58:03.332" v="166" actId="14"/>
      <pc:docMkLst>
        <pc:docMk/>
      </pc:docMkLst>
      <pc:sldChg chg="del">
        <pc:chgData name="Jonathan Caine" userId="022042d3-dea2-4532-b1a6-723086becf9b" providerId="ADAL" clId="{90CEA110-BEAA-0E43-93D2-467E1BA100C3}" dt="2019-11-09T17:29:09.846" v="64" actId="2696"/>
        <pc:sldMkLst>
          <pc:docMk/>
          <pc:sldMk cId="1955958169" sldId="284"/>
        </pc:sldMkLst>
      </pc:sldChg>
      <pc:sldChg chg="modSp">
        <pc:chgData name="Jonathan Caine" userId="022042d3-dea2-4532-b1a6-723086becf9b" providerId="ADAL" clId="{90CEA110-BEAA-0E43-93D2-467E1BA100C3}" dt="2019-11-09T17:29:30.837" v="117" actId="20577"/>
        <pc:sldMkLst>
          <pc:docMk/>
          <pc:sldMk cId="718036002" sldId="285"/>
        </pc:sldMkLst>
        <pc:spChg chg="mod">
          <ac:chgData name="Jonathan Caine" userId="022042d3-dea2-4532-b1a6-723086becf9b" providerId="ADAL" clId="{90CEA110-BEAA-0E43-93D2-467E1BA100C3}" dt="2019-11-09T17:29:30.837" v="117" actId="20577"/>
          <ac:spMkLst>
            <pc:docMk/>
            <pc:sldMk cId="718036002" sldId="285"/>
            <ac:spMk id="3" creationId="{088B13A3-CEC0-3948-992F-E0949E28A04D}"/>
          </ac:spMkLst>
        </pc:spChg>
      </pc:sldChg>
      <pc:sldChg chg="modSp">
        <pc:chgData name="Jonathan Caine" userId="022042d3-dea2-4532-b1a6-723086becf9b" providerId="ADAL" clId="{90CEA110-BEAA-0E43-93D2-467E1BA100C3}" dt="2019-11-09T17:26:58.090" v="1" actId="20577"/>
        <pc:sldMkLst>
          <pc:docMk/>
          <pc:sldMk cId="565168917" sldId="288"/>
        </pc:sldMkLst>
        <pc:spChg chg="mod">
          <ac:chgData name="Jonathan Caine" userId="022042d3-dea2-4532-b1a6-723086becf9b" providerId="ADAL" clId="{90CEA110-BEAA-0E43-93D2-467E1BA100C3}" dt="2019-11-09T17:26:58.090" v="1" actId="20577"/>
          <ac:spMkLst>
            <pc:docMk/>
            <pc:sldMk cId="565168917" sldId="288"/>
            <ac:spMk id="3" creationId="{FC8B8A24-FE94-0A4E-9606-ED6994C8DA55}"/>
          </ac:spMkLst>
        </pc:spChg>
      </pc:sldChg>
      <pc:sldChg chg="modSp">
        <pc:chgData name="Jonathan Caine" userId="022042d3-dea2-4532-b1a6-723086becf9b" providerId="ADAL" clId="{90CEA110-BEAA-0E43-93D2-467E1BA100C3}" dt="2019-11-09T18:48:45.663" v="162" actId="20577"/>
        <pc:sldMkLst>
          <pc:docMk/>
          <pc:sldMk cId="1332668789" sldId="289"/>
        </pc:sldMkLst>
        <pc:spChg chg="mod">
          <ac:chgData name="Jonathan Caine" userId="022042d3-dea2-4532-b1a6-723086becf9b" providerId="ADAL" clId="{90CEA110-BEAA-0E43-93D2-467E1BA100C3}" dt="2019-11-09T18:48:45.663" v="162" actId="20577"/>
          <ac:spMkLst>
            <pc:docMk/>
            <pc:sldMk cId="1332668789" sldId="289"/>
            <ac:spMk id="3" creationId="{A04EF703-F9A8-ED41-9627-1CDFF1F6DE18}"/>
          </ac:spMkLst>
        </pc:spChg>
      </pc:sldChg>
      <pc:sldChg chg="modSp">
        <pc:chgData name="Jonathan Caine" userId="022042d3-dea2-4532-b1a6-723086becf9b" providerId="ADAL" clId="{90CEA110-BEAA-0E43-93D2-467E1BA100C3}" dt="2019-11-09T18:58:03.332" v="166" actId="14"/>
        <pc:sldMkLst>
          <pc:docMk/>
          <pc:sldMk cId="2282882715" sldId="296"/>
        </pc:sldMkLst>
        <pc:spChg chg="mod">
          <ac:chgData name="Jonathan Caine" userId="022042d3-dea2-4532-b1a6-723086becf9b" providerId="ADAL" clId="{90CEA110-BEAA-0E43-93D2-467E1BA100C3}" dt="2019-11-09T18:58:03.332" v="166" actId="14"/>
          <ac:spMkLst>
            <pc:docMk/>
            <pc:sldMk cId="2282882715" sldId="296"/>
            <ac:spMk id="3" creationId="{C1C7904B-CF48-F54B-84DE-98D61C43BC24}"/>
          </ac:spMkLst>
        </pc:spChg>
      </pc:sldChg>
      <pc:sldChg chg="del">
        <pc:chgData name="Jonathan Caine" userId="022042d3-dea2-4532-b1a6-723086becf9b" providerId="ADAL" clId="{90CEA110-BEAA-0E43-93D2-467E1BA100C3}" dt="2019-11-09T18:57:43.045" v="163" actId="2696"/>
        <pc:sldMkLst>
          <pc:docMk/>
          <pc:sldMk cId="1140427078" sldId="298"/>
        </pc:sldMkLst>
      </pc:sldChg>
    </pc:docChg>
  </pc:docChgLst>
  <pc:docChgLst>
    <pc:chgData name="Jonathan Caine" userId="022042d3-dea2-4532-b1a6-723086becf9b" providerId="ADAL" clId="{E35759FE-EE58-2F44-9C30-E3F184214B96}"/>
    <pc:docChg chg="undo custSel addSld delSld modSld">
      <pc:chgData name="Jonathan Caine" userId="022042d3-dea2-4532-b1a6-723086becf9b" providerId="ADAL" clId="{E35759FE-EE58-2F44-9C30-E3F184214B96}" dt="2019-11-09T17:25:27.554" v="1010" actId="20577"/>
      <pc:docMkLst>
        <pc:docMk/>
      </pc:docMkLst>
      <pc:sldChg chg="modSp">
        <pc:chgData name="Jonathan Caine" userId="022042d3-dea2-4532-b1a6-723086becf9b" providerId="ADAL" clId="{E35759FE-EE58-2F44-9C30-E3F184214B96}" dt="2019-11-09T04:01:46.276" v="365" actId="313"/>
        <pc:sldMkLst>
          <pc:docMk/>
          <pc:sldMk cId="2627932683" sldId="279"/>
        </pc:sldMkLst>
        <pc:spChg chg="mod">
          <ac:chgData name="Jonathan Caine" userId="022042d3-dea2-4532-b1a6-723086becf9b" providerId="ADAL" clId="{E35759FE-EE58-2F44-9C30-E3F184214B96}" dt="2019-11-09T03:18:55.433" v="35" actId="20577"/>
          <ac:spMkLst>
            <pc:docMk/>
            <pc:sldMk cId="2627932683" sldId="279"/>
            <ac:spMk id="2" creationId="{81666353-4FEB-0942-AF58-A7835182D9EB}"/>
          </ac:spMkLst>
        </pc:spChg>
        <pc:spChg chg="mod">
          <ac:chgData name="Jonathan Caine" userId="022042d3-dea2-4532-b1a6-723086becf9b" providerId="ADAL" clId="{E35759FE-EE58-2F44-9C30-E3F184214B96}" dt="2019-11-09T04:01:46.276" v="365" actId="313"/>
          <ac:spMkLst>
            <pc:docMk/>
            <pc:sldMk cId="2627932683" sldId="279"/>
            <ac:spMk id="3" creationId="{BB266BEF-0018-3142-B4A8-38B71ADDFDB6}"/>
          </ac:spMkLst>
        </pc:spChg>
      </pc:sldChg>
      <pc:sldChg chg="modSp">
        <pc:chgData name="Jonathan Caine" userId="022042d3-dea2-4532-b1a6-723086becf9b" providerId="ADAL" clId="{E35759FE-EE58-2F44-9C30-E3F184214B96}" dt="2019-11-09T04:27:09.922" v="975" actId="20577"/>
        <pc:sldMkLst>
          <pc:docMk/>
          <pc:sldMk cId="1332668789" sldId="289"/>
        </pc:sldMkLst>
        <pc:spChg chg="mod">
          <ac:chgData name="Jonathan Caine" userId="022042d3-dea2-4532-b1a6-723086becf9b" providerId="ADAL" clId="{E35759FE-EE58-2F44-9C30-E3F184214B96}" dt="2019-11-09T04:20:54.640" v="797" actId="20577"/>
          <ac:spMkLst>
            <pc:docMk/>
            <pc:sldMk cId="1332668789" sldId="289"/>
            <ac:spMk id="2" creationId="{045C4B6F-E019-514F-8BF7-F81F525AB97C}"/>
          </ac:spMkLst>
        </pc:spChg>
        <pc:spChg chg="mod">
          <ac:chgData name="Jonathan Caine" userId="022042d3-dea2-4532-b1a6-723086becf9b" providerId="ADAL" clId="{E35759FE-EE58-2F44-9C30-E3F184214B96}" dt="2019-11-09T04:27:09.922" v="975" actId="20577"/>
          <ac:spMkLst>
            <pc:docMk/>
            <pc:sldMk cId="1332668789" sldId="289"/>
            <ac:spMk id="3" creationId="{A04EF703-F9A8-ED41-9627-1CDFF1F6DE18}"/>
          </ac:spMkLst>
        </pc:spChg>
      </pc:sldChg>
      <pc:sldChg chg="del">
        <pc:chgData name="Jonathan Caine" userId="022042d3-dea2-4532-b1a6-723086becf9b" providerId="ADAL" clId="{E35759FE-EE58-2F44-9C30-E3F184214B96}" dt="2019-11-09T17:22:05.515" v="976" actId="2696"/>
        <pc:sldMkLst>
          <pc:docMk/>
          <pc:sldMk cId="1309588002" sldId="290"/>
        </pc:sldMkLst>
      </pc:sldChg>
      <pc:sldChg chg="modSp">
        <pc:chgData name="Jonathan Caine" userId="022042d3-dea2-4532-b1a6-723086becf9b" providerId="ADAL" clId="{E35759FE-EE58-2F44-9C30-E3F184214B96}" dt="2019-11-09T04:07:44.298" v="486" actId="20577"/>
        <pc:sldMkLst>
          <pc:docMk/>
          <pc:sldMk cId="712700944" sldId="293"/>
        </pc:sldMkLst>
        <pc:spChg chg="mod">
          <ac:chgData name="Jonathan Caine" userId="022042d3-dea2-4532-b1a6-723086becf9b" providerId="ADAL" clId="{E35759FE-EE58-2F44-9C30-E3F184214B96}" dt="2019-11-09T04:07:44.298" v="486" actId="20577"/>
          <ac:spMkLst>
            <pc:docMk/>
            <pc:sldMk cId="712700944" sldId="293"/>
            <ac:spMk id="3" creationId="{91AF6222-FF30-5443-B0B9-5768C9AB5D16}"/>
          </ac:spMkLst>
        </pc:spChg>
      </pc:sldChg>
      <pc:sldChg chg="modSp">
        <pc:chgData name="Jonathan Caine" userId="022042d3-dea2-4532-b1a6-723086becf9b" providerId="ADAL" clId="{E35759FE-EE58-2F44-9C30-E3F184214B96}" dt="2019-11-09T04:13:01.767" v="546"/>
        <pc:sldMkLst>
          <pc:docMk/>
          <pc:sldMk cId="1239592922" sldId="294"/>
        </pc:sldMkLst>
        <pc:spChg chg="mod">
          <ac:chgData name="Jonathan Caine" userId="022042d3-dea2-4532-b1a6-723086becf9b" providerId="ADAL" clId="{E35759FE-EE58-2F44-9C30-E3F184214B96}" dt="2019-11-09T04:13:01.767" v="546"/>
          <ac:spMkLst>
            <pc:docMk/>
            <pc:sldMk cId="1239592922" sldId="294"/>
            <ac:spMk id="6" creationId="{B1081649-12DF-9441-B516-FA1B85D89ED9}"/>
          </ac:spMkLst>
        </pc:spChg>
      </pc:sldChg>
      <pc:sldChg chg="modSp">
        <pc:chgData name="Jonathan Caine" userId="022042d3-dea2-4532-b1a6-723086becf9b" providerId="ADAL" clId="{E35759FE-EE58-2F44-9C30-E3F184214B96}" dt="2019-11-09T04:09:26.761" v="517" actId="207"/>
        <pc:sldMkLst>
          <pc:docMk/>
          <pc:sldMk cId="82795049" sldId="295"/>
        </pc:sldMkLst>
        <pc:spChg chg="mod">
          <ac:chgData name="Jonathan Caine" userId="022042d3-dea2-4532-b1a6-723086becf9b" providerId="ADAL" clId="{E35759FE-EE58-2F44-9C30-E3F184214B96}" dt="2019-11-09T04:09:26.761" v="517" actId="207"/>
          <ac:spMkLst>
            <pc:docMk/>
            <pc:sldMk cId="82795049" sldId="295"/>
            <ac:spMk id="2" creationId="{B08ED5EE-06EE-A14B-A21E-60B2C49ECEDF}"/>
          </ac:spMkLst>
        </pc:spChg>
        <pc:spChg chg="mod">
          <ac:chgData name="Jonathan Caine" userId="022042d3-dea2-4532-b1a6-723086becf9b" providerId="ADAL" clId="{E35759FE-EE58-2F44-9C30-E3F184214B96}" dt="2019-11-09T04:09:18.135" v="516"/>
          <ac:spMkLst>
            <pc:docMk/>
            <pc:sldMk cId="82795049" sldId="295"/>
            <ac:spMk id="3" creationId="{C28288E3-9D4B-B041-A285-432652DB2E23}"/>
          </ac:spMkLst>
        </pc:spChg>
      </pc:sldChg>
      <pc:sldChg chg="addSp delSp modSp add del">
        <pc:chgData name="Jonathan Caine" userId="022042d3-dea2-4532-b1a6-723086becf9b" providerId="ADAL" clId="{E35759FE-EE58-2F44-9C30-E3F184214B96}" dt="2019-11-09T04:02:39.151" v="390" actId="2696"/>
        <pc:sldMkLst>
          <pc:docMk/>
          <pc:sldMk cId="2261310297" sldId="297"/>
        </pc:sldMkLst>
        <pc:spChg chg="del">
          <ac:chgData name="Jonathan Caine" userId="022042d3-dea2-4532-b1a6-723086becf9b" providerId="ADAL" clId="{E35759FE-EE58-2F44-9C30-E3F184214B96}" dt="2019-11-09T03:58:38.518" v="37"/>
          <ac:spMkLst>
            <pc:docMk/>
            <pc:sldMk cId="2261310297" sldId="297"/>
            <ac:spMk id="2" creationId="{D8E28AC2-83E5-AF4A-9903-C5B235307354}"/>
          </ac:spMkLst>
        </pc:spChg>
        <pc:spChg chg="del">
          <ac:chgData name="Jonathan Caine" userId="022042d3-dea2-4532-b1a6-723086becf9b" providerId="ADAL" clId="{E35759FE-EE58-2F44-9C30-E3F184214B96}" dt="2019-11-09T03:58:38.518" v="37"/>
          <ac:spMkLst>
            <pc:docMk/>
            <pc:sldMk cId="2261310297" sldId="297"/>
            <ac:spMk id="3" creationId="{758C1E24-1766-4A41-A7D3-7550DF118FDF}"/>
          </ac:spMkLst>
        </pc:spChg>
        <pc:spChg chg="add mod">
          <ac:chgData name="Jonathan Caine" userId="022042d3-dea2-4532-b1a6-723086becf9b" providerId="ADAL" clId="{E35759FE-EE58-2F44-9C30-E3F184214B96}" dt="2019-11-09T04:02:26.388" v="388" actId="207"/>
          <ac:spMkLst>
            <pc:docMk/>
            <pc:sldMk cId="2261310297" sldId="297"/>
            <ac:spMk id="4" creationId="{3F3ABB1F-93FC-904F-A9E8-22F31BC88AF9}"/>
          </ac:spMkLst>
        </pc:spChg>
        <pc:picChg chg="add mod">
          <ac:chgData name="Jonathan Caine" userId="022042d3-dea2-4532-b1a6-723086becf9b" providerId="ADAL" clId="{E35759FE-EE58-2F44-9C30-E3F184214B96}" dt="2019-11-09T03:58:45.934" v="39" actId="1076"/>
          <ac:picMkLst>
            <pc:docMk/>
            <pc:sldMk cId="2261310297" sldId="297"/>
            <ac:picMk id="5" creationId="{1E305F8F-ED17-7C4B-AF3C-9D73C81804B8}"/>
          </ac:picMkLst>
        </pc:picChg>
        <pc:picChg chg="add mod">
          <ac:chgData name="Jonathan Caine" userId="022042d3-dea2-4532-b1a6-723086becf9b" providerId="ADAL" clId="{E35759FE-EE58-2F44-9C30-E3F184214B96}" dt="2019-11-09T04:01:03.218" v="314" actId="14861"/>
          <ac:picMkLst>
            <pc:docMk/>
            <pc:sldMk cId="2261310297" sldId="297"/>
            <ac:picMk id="6" creationId="{C9D75708-EB9E-2343-98EE-E04F0BFBBEEC}"/>
          </ac:picMkLst>
        </pc:picChg>
      </pc:sldChg>
      <pc:sldChg chg="addSp delSp modSp add">
        <pc:chgData name="Jonathan Caine" userId="022042d3-dea2-4532-b1a6-723086becf9b" providerId="ADAL" clId="{E35759FE-EE58-2F44-9C30-E3F184214B96}" dt="2019-11-09T17:25:11.656" v="978"/>
        <pc:sldMkLst>
          <pc:docMk/>
          <pc:sldMk cId="1140427078" sldId="298"/>
        </pc:sldMkLst>
        <pc:spChg chg="del">
          <ac:chgData name="Jonathan Caine" userId="022042d3-dea2-4532-b1a6-723086becf9b" providerId="ADAL" clId="{E35759FE-EE58-2F44-9C30-E3F184214B96}" dt="2019-11-09T17:25:11.656" v="978"/>
          <ac:spMkLst>
            <pc:docMk/>
            <pc:sldMk cId="1140427078" sldId="298"/>
            <ac:spMk id="2" creationId="{A035D7FC-58E7-FB4B-8760-DC41949D7F6E}"/>
          </ac:spMkLst>
        </pc:spChg>
        <pc:spChg chg="del">
          <ac:chgData name="Jonathan Caine" userId="022042d3-dea2-4532-b1a6-723086becf9b" providerId="ADAL" clId="{E35759FE-EE58-2F44-9C30-E3F184214B96}" dt="2019-11-09T17:25:11.656" v="978"/>
          <ac:spMkLst>
            <pc:docMk/>
            <pc:sldMk cId="1140427078" sldId="298"/>
            <ac:spMk id="3" creationId="{A063A9BF-E90A-9A42-BDFB-E734B483D93D}"/>
          </ac:spMkLst>
        </pc:spChg>
        <pc:spChg chg="del">
          <ac:chgData name="Jonathan Caine" userId="022042d3-dea2-4532-b1a6-723086becf9b" providerId="ADAL" clId="{E35759FE-EE58-2F44-9C30-E3F184214B96}" dt="2019-11-09T17:25:11.656" v="978"/>
          <ac:spMkLst>
            <pc:docMk/>
            <pc:sldMk cId="1140427078" sldId="298"/>
            <ac:spMk id="4" creationId="{A1CE7096-668E-4840-9CBE-B6AAC56BAD54}"/>
          </ac:spMkLst>
        </pc:spChg>
        <pc:spChg chg="add mod">
          <ac:chgData name="Jonathan Caine" userId="022042d3-dea2-4532-b1a6-723086becf9b" providerId="ADAL" clId="{E35759FE-EE58-2F44-9C30-E3F184214B96}" dt="2019-11-09T17:25:11.656" v="978"/>
          <ac:spMkLst>
            <pc:docMk/>
            <pc:sldMk cId="1140427078" sldId="298"/>
            <ac:spMk id="5" creationId="{0F3BD646-C230-9046-9D96-6141DC7FBF95}"/>
          </ac:spMkLst>
        </pc:spChg>
        <pc:spChg chg="add mod">
          <ac:chgData name="Jonathan Caine" userId="022042d3-dea2-4532-b1a6-723086becf9b" providerId="ADAL" clId="{E35759FE-EE58-2F44-9C30-E3F184214B96}" dt="2019-11-09T17:25:11.656" v="978"/>
          <ac:spMkLst>
            <pc:docMk/>
            <pc:sldMk cId="1140427078" sldId="298"/>
            <ac:spMk id="6" creationId="{E188BD40-8E17-EE4D-AC22-7111B615D54F}"/>
          </ac:spMkLst>
        </pc:spChg>
      </pc:sldChg>
      <pc:sldChg chg="modSp add">
        <pc:chgData name="Jonathan Caine" userId="022042d3-dea2-4532-b1a6-723086becf9b" providerId="ADAL" clId="{E35759FE-EE58-2F44-9C30-E3F184214B96}" dt="2019-11-09T17:25:27.554" v="1010" actId="20577"/>
        <pc:sldMkLst>
          <pc:docMk/>
          <pc:sldMk cId="2015383901" sldId="299"/>
        </pc:sldMkLst>
        <pc:spChg chg="mod">
          <ac:chgData name="Jonathan Caine" userId="022042d3-dea2-4532-b1a6-723086becf9b" providerId="ADAL" clId="{E35759FE-EE58-2F44-9C30-E3F184214B96}" dt="2019-11-09T17:25:17.004" v="982" actId="20577"/>
          <ac:spMkLst>
            <pc:docMk/>
            <pc:sldMk cId="2015383901" sldId="299"/>
            <ac:spMk id="2" creationId="{E18E4147-F410-3B4D-9497-155873C1E086}"/>
          </ac:spMkLst>
        </pc:spChg>
        <pc:spChg chg="mod">
          <ac:chgData name="Jonathan Caine" userId="022042d3-dea2-4532-b1a6-723086becf9b" providerId="ADAL" clId="{E35759FE-EE58-2F44-9C30-E3F184214B96}" dt="2019-11-09T17:25:27.554" v="1010" actId="20577"/>
          <ac:spMkLst>
            <pc:docMk/>
            <pc:sldMk cId="2015383901" sldId="299"/>
            <ac:spMk id="3" creationId="{7C72346E-0AC3-9946-A7E2-BBC74A6A4B0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15C81-3888-3D4F-B35F-F09D67025F76}" type="datetimeFigureOut">
              <a:rPr lang="en-US" smtClean="0"/>
              <a:t>11/9/19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EA8F-0F22-1048-8715-C8A02B405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3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7" y="6497257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601213"/>
            <a:ext cx="2426037" cy="223697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601213"/>
            <a:ext cx="4818374" cy="223697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9" y="6563741"/>
            <a:ext cx="1255222" cy="261169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828" y="6573444"/>
            <a:ext cx="825055" cy="2386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43542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1506583"/>
            <a:ext cx="3090954" cy="4284616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7956457" y="1506582"/>
            <a:ext cx="3090956" cy="42846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8837612" y="5883275"/>
            <a:ext cx="16002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11/9/19</a:t>
            </a:fld>
            <a:endParaRPr lang="en-US" dirty="0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3"/>
          </p:nvPr>
        </p:nvSpPr>
        <p:spPr>
          <a:xfrm>
            <a:off x="4548787" y="1506581"/>
            <a:ext cx="3091249" cy="42846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1141412" y="1102269"/>
            <a:ext cx="3090954" cy="321899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4548787" y="1102268"/>
            <a:ext cx="3090954" cy="321899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6"/>
          </p:nvPr>
        </p:nvSpPr>
        <p:spPr>
          <a:xfrm>
            <a:off x="7955837" y="1102268"/>
            <a:ext cx="3090954" cy="321899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828" y="6573444"/>
            <a:ext cx="825055" cy="2386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24" y="248962"/>
            <a:ext cx="11483832" cy="574765"/>
          </a:xfrm>
        </p:spPr>
        <p:txBody>
          <a:bodyPr anchor="ctr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424" y="1056904"/>
            <a:ext cx="11483832" cy="5235191"/>
          </a:xfrm>
        </p:spPr>
        <p:txBody>
          <a:bodyPr/>
          <a:lstStyle>
            <a:lvl1pPr marL="171450" indent="-171450">
              <a:buSzPct val="100000"/>
              <a:buFont typeface="Arial" charset="0"/>
              <a:buChar char="•"/>
              <a:tabLst/>
              <a:defRPr/>
            </a:lvl1pPr>
            <a:lvl2pPr marL="468313" indent="-173038">
              <a:tabLst/>
              <a:defRPr/>
            </a:lvl2pPr>
            <a:lvl3pPr marL="628650" indent="-160338">
              <a:tabLst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828" y="6573444"/>
            <a:ext cx="825055" cy="238681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646219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560660"/>
            <a:ext cx="2451615" cy="26425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560660"/>
            <a:ext cx="4780008" cy="26425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560660"/>
            <a:ext cx="1308935" cy="26425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52697" y="222069"/>
            <a:ext cx="11483338" cy="574765"/>
          </a:xfr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896" y="1068779"/>
            <a:ext cx="5029201" cy="4800313"/>
          </a:xfrm>
        </p:spPr>
        <p:txBody>
          <a:bodyPr/>
          <a:lstStyle>
            <a:lvl1pPr marL="182563" indent="-182563">
              <a:buFont typeface="Arial" charset="0"/>
              <a:buChar char="•"/>
              <a:tabLst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0171" y="1068779"/>
            <a:ext cx="5030285" cy="4800314"/>
          </a:xfrm>
        </p:spPr>
        <p:txBody>
          <a:bodyPr/>
          <a:lstStyle>
            <a:lvl1pPr marL="182563" indent="-182563">
              <a:buFont typeface="Arial" charset="0"/>
              <a:buChar char="•"/>
              <a:tabLst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828" y="6573444"/>
            <a:ext cx="825055" cy="238681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340392"/>
            <a:ext cx="10058400" cy="480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8020" y="950330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796828"/>
            <a:ext cx="4937760" cy="40722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949408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796828"/>
            <a:ext cx="4937760" cy="4072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828" y="6573444"/>
            <a:ext cx="825055" cy="2386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23" y="248962"/>
            <a:ext cx="11496611" cy="574765"/>
          </a:xfr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828" y="6573444"/>
            <a:ext cx="825055" cy="2386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11/9/19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646219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423" y="225631"/>
            <a:ext cx="11496611" cy="573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24" y="1056904"/>
            <a:ext cx="11483832" cy="52351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560660"/>
            <a:ext cx="2477193" cy="264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560660"/>
            <a:ext cx="4799191" cy="264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9889" y="6560660"/>
            <a:ext cx="1296146" cy="264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V="1">
            <a:off x="-14653" y="815286"/>
            <a:ext cx="12191985" cy="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08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6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xios/axios" TargetMode="External"/><Relationship Id="rId7" Type="http://schemas.openxmlformats.org/officeDocument/2006/relationships/hyperlink" Target="https://www.npmjs.com/" TargetMode="External"/><Relationship Id="rId2" Type="http://schemas.openxmlformats.org/officeDocument/2006/relationships/hyperlink" Target="https://material-ui.com/getting-started/usag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CSS" TargetMode="External"/><Relationship Id="rId5" Type="http://schemas.openxmlformats.org/officeDocument/2006/relationships/hyperlink" Target="https://reactjs.org/docs/hooks-intro.html" TargetMode="External"/><Relationship Id="rId4" Type="http://schemas.openxmlformats.org/officeDocument/2006/relationships/hyperlink" Target="https://developer.mozilla.org/en-US/docs/Web/JavaScrip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dux.js.org/introduction/getting-started" TargetMode="External"/><Relationship Id="rId2" Type="http://schemas.openxmlformats.org/officeDocument/2006/relationships/hyperlink" Target="https://reacttraining.com/react-router/web/guides/quick-star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ypescriptlang.org/docs/home.html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babeljs.io/" TargetMode="External"/><Relationship Id="rId3" Type="http://schemas.openxmlformats.org/officeDocument/2006/relationships/hyperlink" Target="https://nodejs.org/api/fs.html" TargetMode="External"/><Relationship Id="rId7" Type="http://schemas.openxmlformats.org/officeDocument/2006/relationships/hyperlink" Target="https://socket.io/" TargetMode="External"/><Relationship Id="rId2" Type="http://schemas.openxmlformats.org/officeDocument/2006/relationships/hyperlink" Target="https://mongoosej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pollographql.com/" TargetMode="External"/><Relationship Id="rId5" Type="http://schemas.openxmlformats.org/officeDocument/2006/relationships/hyperlink" Target="https://graphql.org/" TargetMode="External"/><Relationship Id="rId4" Type="http://schemas.openxmlformats.org/officeDocument/2006/relationships/hyperlink" Target="https://www.prisma.io/" TargetMode="External"/><Relationship Id="rId9" Type="http://schemas.openxmlformats.org/officeDocument/2006/relationships/hyperlink" Target="https://webpack.js.org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swapi.co/documentation" TargetMode="External"/><Relationship Id="rId3" Type="http://schemas.openxmlformats.org/officeDocument/2006/relationships/hyperlink" Target="https://robohash.org/Match?size=300x400" TargetMode="External"/><Relationship Id="rId7" Type="http://schemas.openxmlformats.org/officeDocument/2006/relationships/hyperlink" Target="https://mockaroo.com/" TargetMode="External"/><Relationship Id="rId2" Type="http://schemas.openxmlformats.org/officeDocument/2006/relationships/hyperlink" Target="https://robohash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pmjs.com/package/react-container-query" TargetMode="External"/><Relationship Id="rId5" Type="http://schemas.openxmlformats.org/officeDocument/2006/relationships/hyperlink" Target="http://placekitten.com/400/400" TargetMode="External"/><Relationship Id="rId4" Type="http://schemas.openxmlformats.org/officeDocument/2006/relationships/hyperlink" Target="http://placekitten.com/" TargetMode="External"/><Relationship Id="rId9" Type="http://schemas.openxmlformats.org/officeDocument/2006/relationships/hyperlink" Target="https://pokeapi.co/docs/v2.html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tylermcginnis" TargetMode="External"/><Relationship Id="rId13" Type="http://schemas.openxmlformats.org/officeDocument/2006/relationships/hyperlink" Target="https://wesbos.com/courses/" TargetMode="External"/><Relationship Id="rId3" Type="http://schemas.openxmlformats.org/officeDocument/2006/relationships/hyperlink" Target="https://css-tricks.com/" TargetMode="External"/><Relationship Id="rId7" Type="http://schemas.openxmlformats.org/officeDocument/2006/relationships/hyperlink" Target="https://twitter.com/dan_abramov" TargetMode="External"/><Relationship Id="rId12" Type="http://schemas.openxmlformats.org/officeDocument/2006/relationships/hyperlink" Target="https://tylermcginnis.com/courses/" TargetMode="External"/><Relationship Id="rId17" Type="http://schemas.openxmlformats.org/officeDocument/2006/relationships/image" Target="../media/image34.jpeg"/><Relationship Id="rId2" Type="http://schemas.openxmlformats.org/officeDocument/2006/relationships/hyperlink" Target="https://developer.mozilla.org/en-US/docs/Web/JavaScript" TargetMode="External"/><Relationship Id="rId16" Type="http://schemas.openxmlformats.org/officeDocument/2006/relationships/hyperlink" Target="https://www.freecodecamp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meetup.com/ReactJSDallas/" TargetMode="External"/><Relationship Id="rId11" Type="http://schemas.openxmlformats.org/officeDocument/2006/relationships/hyperlink" Target="https://twitter.com/wesbos" TargetMode="External"/><Relationship Id="rId5" Type="http://schemas.openxmlformats.org/officeDocument/2006/relationships/hyperlink" Target="https://cssgridgarden.com/" TargetMode="External"/><Relationship Id="rId15" Type="http://schemas.openxmlformats.org/officeDocument/2006/relationships/hyperlink" Target="https://www.udemy.com/" TargetMode="External"/><Relationship Id="rId10" Type="http://schemas.openxmlformats.org/officeDocument/2006/relationships/hyperlink" Target="https://twitter.com/acdlite" TargetMode="External"/><Relationship Id="rId4" Type="http://schemas.openxmlformats.org/officeDocument/2006/relationships/hyperlink" Target="https://flexboxfroggy.com/" TargetMode="External"/><Relationship Id="rId9" Type="http://schemas.openxmlformats.org/officeDocument/2006/relationships/hyperlink" Target="https://twitter.com/ryanflorence" TargetMode="External"/><Relationship Id="rId14" Type="http://schemas.openxmlformats.org/officeDocument/2006/relationships/hyperlink" Target="https://www.pluralsight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atch-com/match-utd-starter" TargetMode="External"/><Relationship Id="rId4" Type="http://schemas.openxmlformats.org/officeDocument/2006/relationships/hyperlink" Target="https://github.com/facebook/react-devtools" TargetMode="Externa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emf"/><Relationship Id="rId21" Type="http://schemas.openxmlformats.org/officeDocument/2006/relationships/image" Target="../media/image23.png"/><Relationship Id="rId34" Type="http://schemas.openxmlformats.org/officeDocument/2006/relationships/hyperlink" Target="https://github.com/match-com/match-utd-starter" TargetMode="External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17" Type="http://schemas.openxmlformats.org/officeDocument/2006/relationships/image" Target="../media/image19.png"/><Relationship Id="rId25" Type="http://schemas.openxmlformats.org/officeDocument/2006/relationships/image" Target="../media/image27.emf"/><Relationship Id="rId33" Type="http://schemas.openxmlformats.org/officeDocument/2006/relationships/hyperlink" Target="https://code.visualstudio.com/" TargetMode="External"/><Relationship Id="rId2" Type="http://schemas.openxmlformats.org/officeDocument/2006/relationships/image" Target="../media/image4.emf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emf"/><Relationship Id="rId24" Type="http://schemas.openxmlformats.org/officeDocument/2006/relationships/image" Target="../media/image26.png"/><Relationship Id="rId32" Type="http://schemas.openxmlformats.org/officeDocument/2006/relationships/hyperlink" Target="https://nodejs.org/en/" TargetMode="External"/><Relationship Id="rId5" Type="http://schemas.openxmlformats.org/officeDocument/2006/relationships/image" Target="../media/image7.emf"/><Relationship Id="rId15" Type="http://schemas.openxmlformats.org/officeDocument/2006/relationships/image" Target="../media/image17.png"/><Relationship Id="rId23" Type="http://schemas.openxmlformats.org/officeDocument/2006/relationships/image" Target="../media/image25.emf"/><Relationship Id="rId28" Type="http://schemas.openxmlformats.org/officeDocument/2006/relationships/image" Target="../media/image30.emf"/><Relationship Id="rId10" Type="http://schemas.openxmlformats.org/officeDocument/2006/relationships/image" Target="../media/image12.jpe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6.emf"/><Relationship Id="rId9" Type="http://schemas.openxmlformats.org/officeDocument/2006/relationships/image" Target="../media/image11.png"/><Relationship Id="rId14" Type="http://schemas.openxmlformats.org/officeDocument/2006/relationships/image" Target="../media/image16.jpeg"/><Relationship Id="rId22" Type="http://schemas.openxmlformats.org/officeDocument/2006/relationships/image" Target="../media/image24.emf"/><Relationship Id="rId27" Type="http://schemas.openxmlformats.org/officeDocument/2006/relationships/image" Target="../media/image29.emf"/><Relationship Id="rId30" Type="http://schemas.openxmlformats.org/officeDocument/2006/relationships/image" Target="../media/image32.png"/><Relationship Id="rId35" Type="http://schemas.openxmlformats.org/officeDocument/2006/relationships/hyperlink" Target="https://github.com/facebook/react-devtools" TargetMode="External"/><Relationship Id="rId8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acebook/react-devtools" TargetMode="External"/><Relationship Id="rId4" Type="http://schemas.openxmlformats.org/officeDocument/2006/relationships/hyperlink" Target="https://github.com/match-com/match-utd-starte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acebook/react-devtools" TargetMode="External"/><Relationship Id="rId4" Type="http://schemas.openxmlformats.org/officeDocument/2006/relationships/hyperlink" Target="https://github.com/match-com/match-utd-starte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acebook/react-devtools" TargetMode="External"/><Relationship Id="rId4" Type="http://schemas.openxmlformats.org/officeDocument/2006/relationships/hyperlink" Target="https://github.com/match-com/match-utd-starter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66353-4FEB-0942-AF58-A7835182D9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Match </a:t>
            </a:r>
            <a:r>
              <a:rPr lang="en-US" dirty="0" err="1"/>
              <a:t>HackUTD</a:t>
            </a:r>
            <a:r>
              <a:rPr lang="en-US" dirty="0"/>
              <a:t>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66BEF-0018-3142-B4A8-38B71ADDFD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Quickly Getting started with </a:t>
            </a:r>
            <a:r>
              <a:rPr lang="en-US" dirty="0" err="1"/>
              <a:t>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32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79137C-D6FE-FA4D-8FED-5F7E5577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8553F-0024-B343-B86D-24864515FA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DaviD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80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CF8E-4AD7-A748-89C2-D498ACC7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Tech covered in this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6222-FF30-5443-B0B9-5768C9AB5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 UI - </a:t>
            </a:r>
            <a:r>
              <a:rPr lang="en-US" dirty="0">
                <a:hlinkClick r:id="rId2"/>
              </a:rPr>
              <a:t>https://material-ui.com/getting-started/usage/</a:t>
            </a:r>
            <a:endParaRPr lang="en-US" dirty="0"/>
          </a:p>
          <a:p>
            <a:r>
              <a:rPr lang="en-US" dirty="0" err="1"/>
              <a:t>Axios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https://github.com/axios/axios</a:t>
            </a:r>
            <a:endParaRPr lang="en-US" dirty="0"/>
          </a:p>
          <a:p>
            <a:r>
              <a:rPr lang="en-US" dirty="0"/>
              <a:t>MDN - </a:t>
            </a:r>
            <a:r>
              <a:rPr lang="en-US" dirty="0">
                <a:solidFill>
                  <a:sysClr val="windowText" lastClr="000000"/>
                </a:solidFill>
                <a:hlinkClick r:id="rId4"/>
              </a:rPr>
              <a:t>https://developer.mozilla.org/en-US/docs/Web/JavaScript</a:t>
            </a:r>
            <a:endParaRPr lang="en-US" dirty="0"/>
          </a:p>
          <a:p>
            <a:r>
              <a:rPr lang="en-US" dirty="0"/>
              <a:t>React Hooks - </a:t>
            </a:r>
            <a:r>
              <a:rPr lang="en-US" dirty="0">
                <a:hlinkClick r:id="rId5"/>
              </a:rPr>
              <a:t>https://reactjs.org/docs/hooks-intro.html</a:t>
            </a:r>
            <a:endParaRPr lang="en-US" dirty="0"/>
          </a:p>
          <a:p>
            <a:r>
              <a:rPr lang="en-US" dirty="0"/>
              <a:t>CSS Docs - </a:t>
            </a:r>
            <a:r>
              <a:rPr lang="en-US" dirty="0">
                <a:solidFill>
                  <a:sysClr val="windowText" lastClr="000000"/>
                </a:solidFill>
                <a:hlinkClick r:id="rId6"/>
              </a:rPr>
              <a:t>https://developer.mozilla.org/en-US/docs/Web/CSS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/>
              <a:t>NPM repository - </a:t>
            </a:r>
            <a:r>
              <a:rPr lang="en-US" dirty="0">
                <a:hlinkClick r:id="rId7"/>
              </a:rPr>
              <a:t>https://www.npmjs.com/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00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8E1DAC-EC83-5647-8AAC-EB828BF0A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React More in Depth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C87BB4-BB2C-DD46-BDF4-04C2EBC84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Router - </a:t>
            </a:r>
            <a:r>
              <a:rPr lang="en-US" dirty="0">
                <a:hlinkClick r:id="rId2"/>
              </a:rPr>
              <a:t>https://reacttraining.com/react-router/web/guides/quick-start</a:t>
            </a:r>
            <a:endParaRPr lang="en-US" dirty="0"/>
          </a:p>
          <a:p>
            <a:r>
              <a:rPr lang="en-US" dirty="0"/>
              <a:t>Redux - </a:t>
            </a:r>
            <a:r>
              <a:rPr lang="en-US" dirty="0">
                <a:hlinkClick r:id="rId3"/>
              </a:rPr>
              <a:t>https://redux.js.org/introduction/getting-started</a:t>
            </a:r>
            <a:endParaRPr lang="en-US" dirty="0"/>
          </a:p>
          <a:p>
            <a:r>
              <a:rPr lang="en-US" dirty="0"/>
              <a:t>Typescript - </a:t>
            </a:r>
            <a:r>
              <a:rPr lang="en-US" dirty="0">
                <a:hlinkClick r:id="rId4"/>
              </a:rPr>
              <a:t>https://www.typescriptlang.org/docs/home.html</a:t>
            </a:r>
            <a:endParaRPr lang="en-US" dirty="0"/>
          </a:p>
          <a:p>
            <a:r>
              <a:rPr lang="en-US" dirty="0"/>
              <a:t>Styling</a:t>
            </a:r>
          </a:p>
          <a:p>
            <a:pPr lvl="1"/>
            <a:r>
              <a:rPr lang="en-US" dirty="0"/>
              <a:t>Traditional CSS</a:t>
            </a:r>
          </a:p>
          <a:p>
            <a:pPr lvl="1"/>
            <a:r>
              <a:rPr lang="en-US" dirty="0"/>
              <a:t>SASS/LESS</a:t>
            </a:r>
          </a:p>
          <a:p>
            <a:pPr lvl="1"/>
            <a:r>
              <a:rPr lang="en-US" dirty="0"/>
              <a:t>CSS Modules</a:t>
            </a:r>
          </a:p>
          <a:p>
            <a:pPr lvl="1"/>
            <a:r>
              <a:rPr lang="en-US" dirty="0"/>
              <a:t>CSS in JS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05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A79720-7F61-9643-BD2B-A6F1B9A5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But I want go even deeper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81649-12DF-9441-B516-FA1B85D89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Mongo/Mongoose - </a:t>
            </a:r>
            <a:r>
              <a:rPr lang="en-US" dirty="0">
                <a:hlinkClick r:id="rId2"/>
              </a:rPr>
              <a:t>https://mongoosejs.com/</a:t>
            </a:r>
            <a:endParaRPr lang="en-US" dirty="0"/>
          </a:p>
          <a:p>
            <a:r>
              <a:rPr lang="en-US" dirty="0"/>
              <a:t>Node FS - </a:t>
            </a:r>
            <a:r>
              <a:rPr lang="en-US" dirty="0">
                <a:hlinkClick r:id="rId3"/>
              </a:rPr>
              <a:t>https://nodejs.org/api/fs.html</a:t>
            </a:r>
            <a:endParaRPr lang="en-US" dirty="0"/>
          </a:p>
          <a:p>
            <a:r>
              <a:rPr lang="en-US" dirty="0"/>
              <a:t>Prisma - </a:t>
            </a:r>
            <a:r>
              <a:rPr lang="en-US" dirty="0">
                <a:hlinkClick r:id="rId4"/>
              </a:rPr>
              <a:t>https://www.prisma.io/</a:t>
            </a:r>
            <a:endParaRPr lang="en-US" dirty="0"/>
          </a:p>
          <a:p>
            <a:r>
              <a:rPr lang="en-US" dirty="0" err="1"/>
              <a:t>GraphQL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https://graphql.org/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https://www.apollographql.com/</a:t>
            </a:r>
            <a:endParaRPr lang="en-US" dirty="0"/>
          </a:p>
          <a:p>
            <a:r>
              <a:rPr lang="en-US" dirty="0" err="1"/>
              <a:t>WebSockets</a:t>
            </a:r>
            <a:r>
              <a:rPr lang="en-US" dirty="0"/>
              <a:t> - </a:t>
            </a:r>
            <a:r>
              <a:rPr lang="en-US" dirty="0">
                <a:hlinkClick r:id="rId7"/>
              </a:rPr>
              <a:t>https://socket.io/</a:t>
            </a:r>
            <a:endParaRPr lang="en-US" dirty="0"/>
          </a:p>
          <a:p>
            <a:r>
              <a:rPr lang="en-US" dirty="0"/>
              <a:t>Babel- </a:t>
            </a:r>
            <a:r>
              <a:rPr lang="en-US" dirty="0">
                <a:hlinkClick r:id="rId8"/>
              </a:rPr>
              <a:t>https://babeljs.io/</a:t>
            </a:r>
            <a:endParaRPr lang="en-US" dirty="0"/>
          </a:p>
          <a:p>
            <a:r>
              <a:rPr lang="en-US" dirty="0"/>
              <a:t>Webpack - </a:t>
            </a:r>
            <a:r>
              <a:rPr lang="en-US" dirty="0">
                <a:hlinkClick r:id="rId9"/>
              </a:rPr>
              <a:t>https://webpack.js.org/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592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D5EE-06EE-A14B-A21E-60B2C49E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Maybe not so deep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288E3-9D4B-B041-A285-432652DB2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Robohash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https://robohash.org/</a:t>
            </a:r>
            <a:r>
              <a:rPr lang="en-US" dirty="0"/>
              <a:t> ex: </a:t>
            </a:r>
            <a:r>
              <a:rPr lang="en-US" dirty="0">
                <a:hlinkClick r:id="rId3"/>
              </a:rPr>
              <a:t>https://robohash.org/Match?size=300x400</a:t>
            </a:r>
            <a:endParaRPr lang="en-US" dirty="0"/>
          </a:p>
          <a:p>
            <a:r>
              <a:rPr lang="en-US" dirty="0" err="1"/>
              <a:t>Placekittens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http://placekitten.com/ </a:t>
            </a:r>
            <a:r>
              <a:rPr lang="en-US" dirty="0"/>
              <a:t> ex: </a:t>
            </a:r>
            <a:r>
              <a:rPr lang="en-US" dirty="0">
                <a:hlinkClick r:id="rId5"/>
              </a:rPr>
              <a:t>http://placekitten.com/400/400</a:t>
            </a:r>
            <a:endParaRPr lang="en-US" dirty="0"/>
          </a:p>
          <a:p>
            <a:r>
              <a:rPr lang="en-US" dirty="0"/>
              <a:t>React Container Query - </a:t>
            </a:r>
            <a:r>
              <a:rPr lang="en-US" dirty="0">
                <a:hlinkClick r:id="rId6"/>
              </a:rPr>
              <a:t>https://www.npmjs.com/package/react-container-query</a:t>
            </a:r>
            <a:endParaRPr lang="en-US" dirty="0"/>
          </a:p>
          <a:p>
            <a:r>
              <a:rPr lang="en-US" dirty="0" err="1"/>
              <a:t>Mockaroo</a:t>
            </a:r>
            <a:r>
              <a:rPr lang="en-US" dirty="0"/>
              <a:t> - </a:t>
            </a:r>
            <a:r>
              <a:rPr lang="en-US" dirty="0">
                <a:hlinkClick r:id="rId7"/>
              </a:rPr>
              <a:t>https://mockaroo.com/</a:t>
            </a:r>
            <a:endParaRPr lang="en-US" dirty="0"/>
          </a:p>
          <a:p>
            <a:r>
              <a:rPr lang="en-US" dirty="0"/>
              <a:t>SWAPI - </a:t>
            </a:r>
            <a:r>
              <a:rPr lang="en-US" dirty="0">
                <a:hlinkClick r:id="rId8"/>
              </a:rPr>
              <a:t>https://swapi.co/documentation</a:t>
            </a:r>
            <a:endParaRPr lang="en-US" dirty="0"/>
          </a:p>
          <a:p>
            <a:r>
              <a:rPr lang="en-US" dirty="0" err="1"/>
              <a:t>PokeAPI</a:t>
            </a:r>
            <a:r>
              <a:rPr lang="en-US" dirty="0"/>
              <a:t> - </a:t>
            </a:r>
            <a:r>
              <a:rPr lang="en-US" dirty="0">
                <a:hlinkClick r:id="rId9"/>
              </a:rPr>
              <a:t>https://pokeapi.co/docs/v2.html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95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D89B-AA02-734C-93D2-F1DD60AB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7904B-CF48-F54B-84DE-98D61C43BC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&amp; CSS</a:t>
            </a:r>
            <a:endParaRPr lang="en-US" dirty="0">
              <a:solidFill>
                <a:sysClr val="windowText" lastClr="000000"/>
              </a:solidFill>
              <a:hlinkClick r:id="rId2"/>
            </a:endParaRPr>
          </a:p>
          <a:p>
            <a:pPr marL="544385" lvl="1" indent="-342900"/>
            <a:r>
              <a:rPr lang="en-US" dirty="0">
                <a:solidFill>
                  <a:sysClr val="windowText" lastClr="000000"/>
                </a:solidFill>
                <a:hlinkClick r:id="rId3"/>
              </a:rPr>
              <a:t>https://css-tricks.com/ </a:t>
            </a:r>
            <a:endParaRPr lang="en-US" dirty="0">
              <a:solidFill>
                <a:sysClr val="windowText" lastClr="000000"/>
              </a:solidFill>
            </a:endParaRPr>
          </a:p>
          <a:p>
            <a:pPr marL="544385" lvl="1" indent="-342900"/>
            <a:r>
              <a:rPr lang="en-US" dirty="0">
                <a:solidFill>
                  <a:sysClr val="windowText" lastClr="000000"/>
                </a:solidFill>
                <a:hlinkClick r:id="rId4"/>
              </a:rPr>
              <a:t>https://flexboxfroggy.com/</a:t>
            </a:r>
            <a:endParaRPr lang="en-US" dirty="0">
              <a:solidFill>
                <a:sysClr val="windowText" lastClr="000000"/>
              </a:solidFill>
            </a:endParaRPr>
          </a:p>
          <a:p>
            <a:pPr marL="544385" lvl="1" indent="-342900"/>
            <a:r>
              <a:rPr lang="en-US" u="sng" dirty="0">
                <a:hlinkClick r:id="rId5"/>
              </a:rPr>
              <a:t>https://cssgridgarden.com</a:t>
            </a:r>
            <a:r>
              <a:rPr lang="en-US" u="sng">
                <a:hlinkClick r:id="rId5"/>
              </a:rPr>
              <a:t>/ </a:t>
            </a:r>
            <a:endParaRPr lang="en-US" u="sng"/>
          </a:p>
          <a:p>
            <a:pPr marL="342900" indent="-342900"/>
            <a:r>
              <a:rPr lang="en-US">
                <a:solidFill>
                  <a:schemeClr val="tx1"/>
                </a:solidFill>
              </a:rPr>
              <a:t>React </a:t>
            </a:r>
            <a:r>
              <a:rPr lang="en-US" dirty="0">
                <a:solidFill>
                  <a:schemeClr val="tx1"/>
                </a:solidFill>
              </a:rPr>
              <a:t>Meetup Dallas</a:t>
            </a:r>
          </a:p>
          <a:p>
            <a:pPr lvl="1"/>
            <a:r>
              <a:rPr lang="en-US" dirty="0">
                <a:hlinkClick r:id="rId6"/>
              </a:rPr>
              <a:t>https://www.meetup.com/ReactJSDallas/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/>
              <a:t>Tues Nov 12</a:t>
            </a:r>
            <a:r>
              <a:rPr lang="en-US" baseline="30000" dirty="0"/>
              <a:t>th</a:t>
            </a:r>
            <a:r>
              <a:rPr lang="en-US" dirty="0"/>
              <a:t> - </a:t>
            </a:r>
            <a:r>
              <a:rPr lang="en-US" dirty="0" err="1"/>
              <a:t>Reactjs</a:t>
            </a:r>
            <a:r>
              <a:rPr lang="en-US" dirty="0"/>
              <a:t> @USAA</a:t>
            </a:r>
            <a:endParaRPr lang="en-US" b="1" dirty="0">
              <a:solidFill>
                <a:sysClr val="windowText" lastClr="000000"/>
              </a:solidFill>
            </a:endParaRPr>
          </a:p>
          <a:p>
            <a:pPr marL="342900" indent="-342900"/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05722-2511-F64C-8E64-7EACA195B5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</a:t>
            </a:r>
            <a:r>
              <a:rPr lang="en-US" dirty="0" err="1"/>
              <a:t>Devs</a:t>
            </a:r>
            <a:r>
              <a:rPr lang="en-US" dirty="0"/>
              <a:t> to follow</a:t>
            </a:r>
          </a:p>
          <a:p>
            <a:pPr marL="544385" lvl="1" indent="-342900"/>
            <a:r>
              <a:rPr lang="en-US" dirty="0">
                <a:hlinkClick r:id="rId7"/>
              </a:rPr>
              <a:t>https://twitter.com/dan_abramov</a:t>
            </a:r>
            <a:endParaRPr lang="en-US" dirty="0"/>
          </a:p>
          <a:p>
            <a:pPr marL="544385" lvl="1" indent="-342900"/>
            <a:r>
              <a:rPr lang="en-US" dirty="0">
                <a:hlinkClick r:id="rId8"/>
              </a:rPr>
              <a:t>https://twitter.com/tylermcginnis</a:t>
            </a:r>
            <a:endParaRPr lang="en-US" dirty="0"/>
          </a:p>
          <a:p>
            <a:pPr marL="544385" lvl="1" indent="-342900"/>
            <a:r>
              <a:rPr lang="en-US" u="sng" dirty="0">
                <a:hlinkClick r:id="rId9"/>
              </a:rPr>
              <a:t>https://twitter.com/ryanflorence</a:t>
            </a:r>
            <a:endParaRPr lang="en-US" u="sng" dirty="0"/>
          </a:p>
          <a:p>
            <a:pPr marL="544385" lvl="1" indent="-342900"/>
            <a:r>
              <a:rPr lang="en-US" dirty="0">
                <a:hlinkClick r:id="rId10"/>
              </a:rPr>
              <a:t>https://twitter.com/acdlite</a:t>
            </a:r>
            <a:endParaRPr lang="en-US" dirty="0"/>
          </a:p>
          <a:p>
            <a:pPr marL="544385" lvl="1" indent="-342900"/>
            <a:r>
              <a:rPr lang="en-US" dirty="0">
                <a:hlinkClick r:id="rId11"/>
              </a:rPr>
              <a:t>https://twitter.com/wesbos</a:t>
            </a:r>
            <a:endParaRPr lang="en-US" dirty="0"/>
          </a:p>
          <a:p>
            <a:r>
              <a:rPr lang="en-US" dirty="0"/>
              <a:t>Online Courses</a:t>
            </a:r>
          </a:p>
          <a:p>
            <a:pPr marL="544385" lvl="1" indent="-342900"/>
            <a:r>
              <a:rPr lang="en-US" dirty="0">
                <a:hlinkClick r:id="rId12"/>
              </a:rPr>
              <a:t>https://tylermcginnis.com/courses/</a:t>
            </a:r>
            <a:endParaRPr lang="en-US" dirty="0"/>
          </a:p>
          <a:p>
            <a:pPr marL="544385" lvl="1" indent="-342900"/>
            <a:r>
              <a:rPr lang="en-US" dirty="0">
                <a:hlinkClick r:id="rId13"/>
              </a:rPr>
              <a:t>https://wesbos.com/courses/</a:t>
            </a:r>
            <a:endParaRPr lang="en-US" dirty="0"/>
          </a:p>
          <a:p>
            <a:pPr marL="544385" lvl="1" indent="-342900"/>
            <a:r>
              <a:rPr lang="en-US" dirty="0">
                <a:hlinkClick r:id="rId14"/>
              </a:rPr>
              <a:t>https://www.pluralsight.com/</a:t>
            </a:r>
            <a:endParaRPr lang="en-US" dirty="0"/>
          </a:p>
          <a:p>
            <a:pPr marL="544385" lvl="1" indent="-342900"/>
            <a:r>
              <a:rPr lang="en-US" dirty="0">
                <a:hlinkClick r:id="rId15"/>
              </a:rPr>
              <a:t>https://www.udemy.com/</a:t>
            </a:r>
            <a:endParaRPr lang="en-US" dirty="0"/>
          </a:p>
          <a:p>
            <a:pPr marL="544385" lvl="1" indent="-342900"/>
            <a:r>
              <a:rPr lang="en-US" dirty="0">
                <a:hlinkClick r:id="rId16"/>
              </a:rPr>
              <a:t>https://www.freecodecamp.org/</a:t>
            </a:r>
            <a:endParaRPr lang="en-US" dirty="0"/>
          </a:p>
          <a:p>
            <a:pPr marL="201485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A481B1-0476-E740-AEA0-4F815E964E8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110" y="3635201"/>
            <a:ext cx="2768772" cy="207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882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4147-F410-3B4D-9497-155873C1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2346E-0AC3-9946-A7E2-BBC74A6A4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Anything</a:t>
            </a:r>
          </a:p>
        </p:txBody>
      </p:sp>
    </p:spTree>
    <p:extLst>
      <p:ext uri="{BB962C8B-B14F-4D97-AF65-F5344CB8AC3E}">
        <p14:creationId xmlns:p14="http://schemas.microsoft.com/office/powerpoint/2010/main" val="201538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3ABB1F-93FC-904F-A9E8-22F31BC88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OR… GOTTA GO FAST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05F8F-ED17-7C4B-AF3C-9D73C8180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72" y="977584"/>
            <a:ext cx="12192000" cy="52738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D75708-EB9E-2343-98EE-E04F0BFBB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4904" y="5285025"/>
            <a:ext cx="1953050" cy="1466958"/>
          </a:xfrm>
          <a:prstGeom prst="rect">
            <a:avLst/>
          </a:prstGeom>
          <a:effectLst>
            <a:glow rad="228600">
              <a:schemeClr val="bg1">
                <a:lumMod val="85000"/>
                <a:alpha val="39000"/>
              </a:schemeClr>
            </a:glow>
            <a:outerShdw blurRad="50800" dist="50800" dir="5400000" sx="103000" sy="103000" algn="ctr" rotWithShape="0">
              <a:srgbClr val="000000">
                <a:alpha val="43137"/>
              </a:srgbClr>
            </a:outerShdw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26131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BA1113-1CDC-8948-AEB2-0E9623879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Preparing for React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53CFF-9324-4D43-B6CC-A6BCEA4BB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+ </a:t>
            </a:r>
            <a:r>
              <a:rPr lang="en-US" dirty="0" err="1"/>
              <a:t>Npm</a:t>
            </a:r>
            <a:r>
              <a:rPr lang="en-US" dirty="0"/>
              <a:t>: go to </a:t>
            </a:r>
            <a:r>
              <a:rPr lang="en-US" dirty="0">
                <a:hlinkClick r:id="rId2"/>
              </a:rPr>
              <a:t>https://nodejs.org/en/</a:t>
            </a:r>
            <a:r>
              <a:rPr lang="en-US" dirty="0"/>
              <a:t> and download and install node 10.x. This will automatically install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Editor: install an editor. We all use VS Code: </a:t>
            </a:r>
            <a:r>
              <a:rPr lang="en-US" dirty="0">
                <a:hlinkClick r:id="rId3"/>
              </a:rPr>
              <a:t>https://code.visualstudio.com/</a:t>
            </a:r>
            <a:endParaRPr lang="en-US" dirty="0"/>
          </a:p>
          <a:p>
            <a:r>
              <a:rPr lang="en-US" dirty="0"/>
              <a:t>Developer tools: add the react developer tools to your browser. </a:t>
            </a:r>
            <a:r>
              <a:rPr lang="en-US" dirty="0">
                <a:hlinkClick r:id="rId4"/>
              </a:rPr>
              <a:t>https://github.com/facebook/react-devtools</a:t>
            </a:r>
            <a:r>
              <a:rPr lang="en-US" dirty="0"/>
              <a:t> or search chrome extensions for react developer tools</a:t>
            </a:r>
          </a:p>
          <a:p>
            <a:r>
              <a:rPr lang="en-US" dirty="0"/>
              <a:t>Grab our repo: </a:t>
            </a:r>
            <a:r>
              <a:rPr lang="en-US" dirty="0">
                <a:hlinkClick r:id="rId5"/>
              </a:rPr>
              <a:t>https://github.com/match-com/match-utd-starter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0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B517-ADF0-3D47-B864-D005A78D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Who is Match Group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11203F5-59AD-5649-81BE-7EE9AF1BB213}"/>
              </a:ext>
            </a:extLst>
          </p:cNvPr>
          <p:cNvGrpSpPr/>
          <p:nvPr/>
        </p:nvGrpSpPr>
        <p:grpSpPr>
          <a:xfrm>
            <a:off x="1923065" y="3851728"/>
            <a:ext cx="228600" cy="228600"/>
            <a:chOff x="1095153" y="2445488"/>
            <a:chExt cx="584791" cy="58479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7B79187-4A24-3F4C-AFA6-A7FB40B8661F}"/>
                </a:ext>
              </a:extLst>
            </p:cNvPr>
            <p:cNvSpPr/>
            <p:nvPr/>
          </p:nvSpPr>
          <p:spPr>
            <a:xfrm>
              <a:off x="1095153" y="2445488"/>
              <a:ext cx="584791" cy="584791"/>
            </a:xfrm>
            <a:prstGeom prst="ellipse">
              <a:avLst/>
            </a:prstGeom>
            <a:solidFill>
              <a:srgbClr val="2D88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FE9ADC7B-A277-D641-9D6A-CE4C699B2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8247" y="2584386"/>
              <a:ext cx="358602" cy="306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D6CB1A-FAB2-DC46-92F8-0353B4FA59FF}"/>
              </a:ext>
            </a:extLst>
          </p:cNvPr>
          <p:cNvGrpSpPr/>
          <p:nvPr/>
        </p:nvGrpSpPr>
        <p:grpSpPr>
          <a:xfrm>
            <a:off x="1923065" y="4260098"/>
            <a:ext cx="228600" cy="228600"/>
            <a:chOff x="1095153" y="2445488"/>
            <a:chExt cx="584791" cy="58479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A96BBCA-1D0A-FE43-8843-2E604BE59D51}"/>
                </a:ext>
              </a:extLst>
            </p:cNvPr>
            <p:cNvSpPr/>
            <p:nvPr/>
          </p:nvSpPr>
          <p:spPr>
            <a:xfrm>
              <a:off x="1095153" y="2445488"/>
              <a:ext cx="584791" cy="584791"/>
            </a:xfrm>
            <a:prstGeom prst="ellipse">
              <a:avLst/>
            </a:prstGeom>
            <a:solidFill>
              <a:srgbClr val="2D88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0AE82402-C278-1F4A-BFC5-0983F4EBE6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8247" y="2584386"/>
              <a:ext cx="358602" cy="306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34435E3-71C8-834F-8562-A7FC336FC31F}"/>
              </a:ext>
            </a:extLst>
          </p:cNvPr>
          <p:cNvSpPr txBox="1"/>
          <p:nvPr/>
        </p:nvSpPr>
        <p:spPr>
          <a:xfrm>
            <a:off x="2237170" y="3813515"/>
            <a:ext cx="4511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D88C5"/>
                </a:solidFill>
              </a:rPr>
              <a:t>We offer products in 42 languages in 190+ countries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568AD9-6E60-6048-9D3D-C55255B1F426}"/>
              </a:ext>
            </a:extLst>
          </p:cNvPr>
          <p:cNvSpPr txBox="1"/>
          <p:nvPr/>
        </p:nvSpPr>
        <p:spPr>
          <a:xfrm>
            <a:off x="2237170" y="4225069"/>
            <a:ext cx="8147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D88C5"/>
                </a:solidFill>
              </a:rPr>
              <a:t>9.6M+ subscribers</a:t>
            </a:r>
            <a:r>
              <a:rPr lang="en-US" sz="1400" baseline="30000" dirty="0">
                <a:solidFill>
                  <a:srgbClr val="2D88C5"/>
                </a:solidFill>
              </a:rPr>
              <a:t> </a:t>
            </a:r>
            <a:r>
              <a:rPr lang="en-US" sz="1400" dirty="0">
                <a:solidFill>
                  <a:srgbClr val="2D88C5"/>
                </a:solidFill>
              </a:rPr>
              <a:t>$2.0 billion Revenue and $740 million Adjusted EBITDA</a:t>
            </a:r>
            <a:endParaRPr lang="en-US" sz="1400" baseline="30000" dirty="0">
              <a:solidFill>
                <a:srgbClr val="2D88C5"/>
              </a:solidFill>
            </a:endParaRPr>
          </a:p>
          <a:p>
            <a:endParaRPr lang="en-US" sz="1400" dirty="0">
              <a:solidFill>
                <a:srgbClr val="2D88C5"/>
              </a:solidFill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C3BBD8C0-4482-0445-BC19-1AF135A17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41" y="1066727"/>
            <a:ext cx="1280160" cy="368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5">
            <a:extLst>
              <a:ext uri="{FF2B5EF4-FFF2-40B4-BE49-F238E27FC236}">
                <a16:creationId xmlns:a16="http://schemas.microsoft.com/office/drawing/2014/main" id="{E9271EAB-496B-F343-93AE-C5EEB3515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309" y="1992905"/>
            <a:ext cx="1188720" cy="35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6">
            <a:extLst>
              <a:ext uri="{FF2B5EF4-FFF2-40B4-BE49-F238E27FC236}">
                <a16:creationId xmlns:a16="http://schemas.microsoft.com/office/drawing/2014/main" id="{3C7E2DED-4001-1344-9653-E02183B69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267" y="1106877"/>
            <a:ext cx="1371600" cy="379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 descr="http://www.pof.com/v4/images/content-press/mediakit/poflogo.png">
            <a:extLst>
              <a:ext uri="{FF2B5EF4-FFF2-40B4-BE49-F238E27FC236}">
                <a16:creationId xmlns:a16="http://schemas.microsoft.com/office/drawing/2014/main" id="{A40DB8BA-2309-7242-B490-E137C135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974" y="1138842"/>
            <a:ext cx="1645920" cy="3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E82F0700-F29A-CE42-93A8-17D703CE4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908" y="979935"/>
            <a:ext cx="1280160" cy="51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F2E03F-9A54-794B-B47B-52915ED67236}"/>
              </a:ext>
            </a:extLst>
          </p:cNvPr>
          <p:cNvCxnSpPr/>
          <p:nvPr/>
        </p:nvCxnSpPr>
        <p:spPr>
          <a:xfrm>
            <a:off x="1719228" y="3723814"/>
            <a:ext cx="8778240" cy="0"/>
          </a:xfrm>
          <a:prstGeom prst="line">
            <a:avLst/>
          </a:prstGeom>
          <a:ln>
            <a:solidFill>
              <a:srgbClr val="2D88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B61501-8320-4648-8731-B05D563A39CE}"/>
              </a:ext>
            </a:extLst>
          </p:cNvPr>
          <p:cNvGrpSpPr/>
          <p:nvPr/>
        </p:nvGrpSpPr>
        <p:grpSpPr>
          <a:xfrm>
            <a:off x="1923065" y="4654806"/>
            <a:ext cx="228600" cy="228600"/>
            <a:chOff x="1095153" y="2445488"/>
            <a:chExt cx="584791" cy="58479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4687E1D-1AB7-3242-A80C-07057BE6FA49}"/>
                </a:ext>
              </a:extLst>
            </p:cNvPr>
            <p:cNvSpPr/>
            <p:nvPr/>
          </p:nvSpPr>
          <p:spPr>
            <a:xfrm>
              <a:off x="1095153" y="2445488"/>
              <a:ext cx="584791" cy="584791"/>
            </a:xfrm>
            <a:prstGeom prst="ellipse">
              <a:avLst/>
            </a:prstGeom>
            <a:solidFill>
              <a:srgbClr val="2D88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FB2531F2-7774-8F4F-8412-84BB66E680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8247" y="2584386"/>
              <a:ext cx="358602" cy="306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3BCB66D-E3F6-F543-86C6-118C626CF675}"/>
              </a:ext>
            </a:extLst>
          </p:cNvPr>
          <p:cNvSpPr txBox="1"/>
          <p:nvPr/>
        </p:nvSpPr>
        <p:spPr>
          <a:xfrm>
            <a:off x="2237171" y="4626145"/>
            <a:ext cx="8340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D88C5"/>
                </a:solidFill>
              </a:rPr>
              <a:t>64% of dates, relationships &amp; marriages that originated on a dating site / app began on a Match Group product</a:t>
            </a:r>
            <a:r>
              <a:rPr lang="en-US" sz="1400" baseline="30000" dirty="0">
                <a:solidFill>
                  <a:srgbClr val="2D88C5"/>
                </a:solidFill>
              </a:rPr>
              <a:t>3</a:t>
            </a:r>
          </a:p>
        </p:txBody>
      </p:sp>
      <p:pic>
        <p:nvPicPr>
          <p:cNvPr id="24" name="Picture 2" descr="Image result for lovescout24 logo">
            <a:extLst>
              <a:ext uri="{FF2B5EF4-FFF2-40B4-BE49-F238E27FC236}">
                <a16:creationId xmlns:a16="http://schemas.microsoft.com/office/drawing/2014/main" id="{BBCAF5FD-C9E4-A349-89E3-F5CBC5392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775" y="2499971"/>
            <a:ext cx="409817" cy="20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0" descr="K:\Share\Temp\Chi\1007\New folder\Logos\logo_neude copy.png">
            <a:extLst>
              <a:ext uri="{FF2B5EF4-FFF2-40B4-BE49-F238E27FC236}">
                <a16:creationId xmlns:a16="http://schemas.microsoft.com/office/drawing/2014/main" id="{09E72916-B8EC-054A-B80E-3F62B2CD0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546" y="3458772"/>
            <a:ext cx="531441" cy="14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9">
            <a:extLst>
              <a:ext uri="{FF2B5EF4-FFF2-40B4-BE49-F238E27FC236}">
                <a16:creationId xmlns:a16="http://schemas.microsoft.com/office/drawing/2014/main" id="{AED55C81-9293-7148-BFDF-C1A22F920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101" y="1544478"/>
            <a:ext cx="838078" cy="29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40">
            <a:extLst>
              <a:ext uri="{FF2B5EF4-FFF2-40B4-BE49-F238E27FC236}">
                <a16:creationId xmlns:a16="http://schemas.microsoft.com/office/drawing/2014/main" id="{B92A52B7-3822-8A42-A455-DE9A431C3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145" y="1578070"/>
            <a:ext cx="1059281" cy="169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41" descr="K:\Share\Temp\Chi\1007\New folder\Logos\partner-gross.jpg">
            <a:extLst>
              <a:ext uri="{FF2B5EF4-FFF2-40B4-BE49-F238E27FC236}">
                <a16:creationId xmlns:a16="http://schemas.microsoft.com/office/drawing/2014/main" id="{3C24CE6B-25AD-9345-B5EF-B4B6F60D32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05" b="39722"/>
          <a:stretch/>
        </p:blipFill>
        <p:spPr bwMode="auto">
          <a:xfrm>
            <a:off x="4146850" y="3449220"/>
            <a:ext cx="731520" cy="16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9" descr="K:\Share\Temp\Chi\1007\New folder\Logos\logo_amoureux_meetic.png">
            <a:extLst>
              <a:ext uri="{FF2B5EF4-FFF2-40B4-BE49-F238E27FC236}">
                <a16:creationId xmlns:a16="http://schemas.microsoft.com/office/drawing/2014/main" id="{A3A41E96-6546-304F-B9CF-403872BD5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510" y="3182223"/>
            <a:ext cx="640080" cy="14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6" descr="K:\Share\Temp\Chi\1007\New folder\Logos\lexa.nl.jpg">
            <a:extLst>
              <a:ext uri="{FF2B5EF4-FFF2-40B4-BE49-F238E27FC236}">
                <a16:creationId xmlns:a16="http://schemas.microsoft.com/office/drawing/2014/main" id="{F56B0D2E-B09D-1446-8F7C-FF9EF77945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4" t="27321" r="8986" b="22630"/>
          <a:stretch/>
        </p:blipFill>
        <p:spPr bwMode="auto">
          <a:xfrm>
            <a:off x="4417955" y="2542327"/>
            <a:ext cx="640080" cy="15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3" descr="K:\Share\Temp\Chi\1007\New folder\Logos\Screen Shot 2015-08-31 at 3.02.42 PM.PNG">
            <a:extLst>
              <a:ext uri="{FF2B5EF4-FFF2-40B4-BE49-F238E27FC236}">
                <a16:creationId xmlns:a16="http://schemas.microsoft.com/office/drawing/2014/main" id="{CBEBDF0D-5856-E645-A44C-184D1E5147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" t="13453" r="9741" b="20863"/>
          <a:stretch/>
        </p:blipFill>
        <p:spPr bwMode="auto">
          <a:xfrm>
            <a:off x="3207689" y="3113248"/>
            <a:ext cx="82296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51">
            <a:extLst>
              <a:ext uri="{FF2B5EF4-FFF2-40B4-BE49-F238E27FC236}">
                <a16:creationId xmlns:a16="http://schemas.microsoft.com/office/drawing/2014/main" id="{CBC5A9D2-9FB6-5947-B4BC-33A121134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180" y="2530715"/>
            <a:ext cx="493406" cy="133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4" descr="K:\Share\Temp\Chi\1007\New folder\Logos\matchaffinity.png">
            <a:extLst>
              <a:ext uri="{FF2B5EF4-FFF2-40B4-BE49-F238E27FC236}">
                <a16:creationId xmlns:a16="http://schemas.microsoft.com/office/drawing/2014/main" id="{B978F241-C40B-0A40-9548-A33D028A0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016" y="1976605"/>
            <a:ext cx="2011680" cy="40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935532B-CF85-5043-BC14-C1A551019940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2" t="29587" r="4500" b="32552"/>
          <a:stretch/>
        </p:blipFill>
        <p:spPr>
          <a:xfrm>
            <a:off x="4434805" y="2845416"/>
            <a:ext cx="731520" cy="16139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984DFDA-D750-3947-B2A2-A0F26B9C0F91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" t="17325" r="6331" b="16786"/>
          <a:stretch/>
        </p:blipFill>
        <p:spPr>
          <a:xfrm>
            <a:off x="3143815" y="2864144"/>
            <a:ext cx="1097280" cy="14022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B91504E-57BB-8649-B51B-094DBC8EC82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358" y="2513332"/>
            <a:ext cx="822960" cy="19337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210809F-5EE5-4B49-A92B-A4C7C34D07AD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8" t="23685" r="11111" b="11894"/>
          <a:stretch/>
        </p:blipFill>
        <p:spPr>
          <a:xfrm>
            <a:off x="8050829" y="2518569"/>
            <a:ext cx="1463040" cy="203864"/>
          </a:xfrm>
          <a:prstGeom prst="rect">
            <a:avLst/>
          </a:prstGeom>
        </p:spPr>
      </p:pic>
      <p:pic>
        <p:nvPicPr>
          <p:cNvPr id="38" name="Picture 8">
            <a:extLst>
              <a:ext uri="{FF2B5EF4-FFF2-40B4-BE49-F238E27FC236}">
                <a16:creationId xmlns:a16="http://schemas.microsoft.com/office/drawing/2014/main" id="{EBB75D5D-E895-9640-BCDB-57E733E89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822" y="3082377"/>
            <a:ext cx="914400" cy="150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5">
            <a:extLst>
              <a:ext uri="{FF2B5EF4-FFF2-40B4-BE49-F238E27FC236}">
                <a16:creationId xmlns:a16="http://schemas.microsoft.com/office/drawing/2014/main" id="{8BBB6BB3-86F0-3549-BDCC-6C9C2BB30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321" y="2860399"/>
            <a:ext cx="822960" cy="13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8" descr="K:\Share\Temp\Chi\1007\New folder\Logos\logo.png">
            <a:extLst>
              <a:ext uri="{FF2B5EF4-FFF2-40B4-BE49-F238E27FC236}">
                <a16:creationId xmlns:a16="http://schemas.microsoft.com/office/drawing/2014/main" id="{4296A242-C56C-264D-A97C-A3112343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clrChange>
              <a:clrFrom>
                <a:srgbClr val="FDFEFE"/>
              </a:clrFrom>
              <a:clrTo>
                <a:srgbClr val="FD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358" y="2826172"/>
            <a:ext cx="1005840" cy="16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4">
            <a:extLst>
              <a:ext uri="{FF2B5EF4-FFF2-40B4-BE49-F238E27FC236}">
                <a16:creationId xmlns:a16="http://schemas.microsoft.com/office/drawing/2014/main" id="{34BF65E2-B71C-D143-A6BB-27D4A549D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321" y="3306566"/>
            <a:ext cx="1143000" cy="15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7" descr="K:\Share\Temp\Chi\1007\New folder\Logos\babyboomer-logo.png">
            <a:extLst>
              <a:ext uri="{FF2B5EF4-FFF2-40B4-BE49-F238E27FC236}">
                <a16:creationId xmlns:a16="http://schemas.microsoft.com/office/drawing/2014/main" id="{476A36ED-6ECC-7940-9B0C-2431C422E3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" t="13992" r="2045" b="21867"/>
          <a:stretch/>
        </p:blipFill>
        <p:spPr bwMode="auto">
          <a:xfrm>
            <a:off x="8081957" y="3070757"/>
            <a:ext cx="1635918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2">
            <a:extLst>
              <a:ext uri="{FF2B5EF4-FFF2-40B4-BE49-F238E27FC236}">
                <a16:creationId xmlns:a16="http://schemas.microsoft.com/office/drawing/2014/main" id="{5BDFE31F-9365-AB48-B204-C064EE00D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002" y="3314303"/>
            <a:ext cx="1188720" cy="125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FD6DAFD-016D-4442-A803-3A0C6E6DAD4F}"/>
              </a:ext>
            </a:extLst>
          </p:cNvPr>
          <p:cNvCxnSpPr/>
          <p:nvPr/>
        </p:nvCxnSpPr>
        <p:spPr>
          <a:xfrm>
            <a:off x="2663609" y="2398668"/>
            <a:ext cx="3017520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29CA9A-D2C7-4A4C-B0A8-A8D8B7E57F25}"/>
              </a:ext>
            </a:extLst>
          </p:cNvPr>
          <p:cNvCxnSpPr/>
          <p:nvPr/>
        </p:nvCxnSpPr>
        <p:spPr>
          <a:xfrm>
            <a:off x="6714001" y="2398668"/>
            <a:ext cx="3017520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17">
            <a:extLst>
              <a:ext uri="{FF2B5EF4-FFF2-40B4-BE49-F238E27FC236}">
                <a16:creationId xmlns:a16="http://schemas.microsoft.com/office/drawing/2014/main" id="{FC31E2AA-E592-5648-B939-9DB98CE40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397" y="3527262"/>
            <a:ext cx="1300204" cy="125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2">
            <a:extLst>
              <a:ext uri="{FF2B5EF4-FFF2-40B4-BE49-F238E27FC236}">
                <a16:creationId xmlns:a16="http://schemas.microsoft.com/office/drawing/2014/main" id="{B3E4D46D-A73B-C146-B6D0-F4C8F14A9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FDFEFE"/>
              </a:clrFrom>
              <a:clrTo>
                <a:srgbClr val="FD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279" y="3536751"/>
            <a:ext cx="1280160" cy="12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7A9AA0E-127B-9447-9EB1-EAD4B8F0060B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878370" y="1586792"/>
            <a:ext cx="1126405" cy="50176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F78B114-F9C1-F346-B7A4-3FE93D936D1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 flipH="1">
            <a:off x="6339998" y="1586792"/>
            <a:ext cx="503399" cy="50644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1A2D71B-6794-D044-9CE9-8A108C001F1E}"/>
              </a:ext>
            </a:extLst>
          </p:cNvPr>
          <p:cNvSpPr txBox="1"/>
          <p:nvPr/>
        </p:nvSpPr>
        <p:spPr>
          <a:xfrm>
            <a:off x="7391400" y="5129109"/>
            <a:ext cx="4800600" cy="1354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Things to download</a:t>
            </a:r>
          </a:p>
          <a:p>
            <a:pPr marL="342900" indent="-342900">
              <a:buFontTx/>
              <a:buChar char="-"/>
            </a:pPr>
            <a:r>
              <a:rPr lang="en-US" sz="1600" dirty="0">
                <a:hlinkClick r:id="rId32"/>
              </a:rPr>
              <a:t>https://nodejs.org/en/</a:t>
            </a:r>
            <a:r>
              <a:rPr lang="en-US" sz="1600" dirty="0"/>
              <a:t> (node/</a:t>
            </a:r>
            <a:r>
              <a:rPr lang="en-US" sz="1600" dirty="0" err="1"/>
              <a:t>npm</a:t>
            </a:r>
            <a:r>
              <a:rPr lang="en-US" sz="1600" dirty="0"/>
              <a:t>)</a:t>
            </a:r>
          </a:p>
          <a:p>
            <a:pPr marL="342900" indent="-342900">
              <a:buFontTx/>
              <a:buChar char="-"/>
            </a:pPr>
            <a:r>
              <a:rPr lang="en-US" sz="1600" dirty="0">
                <a:hlinkClick r:id="rId33"/>
              </a:rPr>
              <a:t>https://code.visualstudio.com/</a:t>
            </a:r>
            <a:r>
              <a:rPr lang="en-US" sz="1600" dirty="0"/>
              <a:t> (editor)</a:t>
            </a:r>
          </a:p>
          <a:p>
            <a:pPr marL="342900" indent="-342900">
              <a:buFontTx/>
              <a:buChar char="-"/>
            </a:pPr>
            <a:r>
              <a:rPr lang="en-US" sz="1600" dirty="0">
                <a:hlinkClick r:id="rId34"/>
              </a:rPr>
              <a:t>https://github.com/match-com/match-utd-starter</a:t>
            </a:r>
            <a:endParaRPr lang="en-US" sz="1600" dirty="0"/>
          </a:p>
          <a:p>
            <a:pPr marL="342900" indent="-342900">
              <a:buFontTx/>
              <a:buChar char="-"/>
            </a:pPr>
            <a:r>
              <a:rPr lang="en-US" sz="1600" dirty="0">
                <a:hlinkClick r:id="rId35"/>
              </a:rPr>
              <a:t>https://github.com/facebook/react-devtools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3129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EB8B-B26F-F84D-9270-AE34CD4F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Match Web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B13A3-CEC0-3948-992F-E0949E28A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Match.com</a:t>
            </a:r>
            <a:r>
              <a:rPr lang="en-US" dirty="0"/>
              <a:t> was launching in 1995</a:t>
            </a:r>
          </a:p>
          <a:p>
            <a:r>
              <a:rPr lang="en-US" dirty="0"/>
              <a:t>The team responsible for the web platforms for Match</a:t>
            </a:r>
          </a:p>
          <a:p>
            <a:r>
              <a:rPr lang="en-US" dirty="0"/>
              <a:t>16 Developers and 6 QA engineers</a:t>
            </a:r>
          </a:p>
          <a:p>
            <a:r>
              <a:rPr lang="en-US" dirty="0"/>
              <a:t>Responsible for a million users a day</a:t>
            </a:r>
          </a:p>
          <a:p>
            <a:r>
              <a:rPr lang="en-US" dirty="0"/>
              <a:t>Primary platform is in Node/Express/React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A42D87-5DF2-E845-BA30-BB0A8B52B821}"/>
              </a:ext>
            </a:extLst>
          </p:cNvPr>
          <p:cNvSpPr txBox="1"/>
          <p:nvPr/>
        </p:nvSpPr>
        <p:spPr>
          <a:xfrm>
            <a:off x="7391400" y="5129109"/>
            <a:ext cx="4800600" cy="1354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Things to download</a:t>
            </a:r>
          </a:p>
          <a:p>
            <a:pPr marL="342900" indent="-342900">
              <a:buFontTx/>
              <a:buChar char="-"/>
            </a:pPr>
            <a:r>
              <a:rPr lang="en-US" sz="1600" dirty="0">
                <a:hlinkClick r:id="rId2"/>
              </a:rPr>
              <a:t>https://nodejs.org/en/</a:t>
            </a:r>
            <a:r>
              <a:rPr lang="en-US" sz="1600" dirty="0"/>
              <a:t> (node/</a:t>
            </a:r>
            <a:r>
              <a:rPr lang="en-US" sz="1600" dirty="0" err="1"/>
              <a:t>npm</a:t>
            </a:r>
            <a:r>
              <a:rPr lang="en-US" sz="1600" dirty="0"/>
              <a:t>)</a:t>
            </a:r>
          </a:p>
          <a:p>
            <a:pPr marL="342900" indent="-342900">
              <a:buFontTx/>
              <a:buChar char="-"/>
            </a:pPr>
            <a:r>
              <a:rPr lang="en-US" sz="1600" dirty="0">
                <a:hlinkClick r:id="rId3"/>
              </a:rPr>
              <a:t>https://code.visualstudio.com/</a:t>
            </a:r>
            <a:r>
              <a:rPr lang="en-US" sz="1600" dirty="0"/>
              <a:t> (editor)</a:t>
            </a:r>
          </a:p>
          <a:p>
            <a:pPr marL="342900" indent="-342900">
              <a:buFontTx/>
              <a:buChar char="-"/>
            </a:pPr>
            <a:r>
              <a:rPr lang="en-US" sz="1600" dirty="0">
                <a:hlinkClick r:id="rId4"/>
              </a:rPr>
              <a:t>https://github.com/match-com/match-utd-starter</a:t>
            </a:r>
            <a:endParaRPr lang="en-US" sz="1600" dirty="0"/>
          </a:p>
          <a:p>
            <a:pPr marL="342900" indent="-342900">
              <a:buFontTx/>
              <a:buChar char="-"/>
            </a:pPr>
            <a:r>
              <a:rPr lang="en-US" sz="1600" dirty="0">
                <a:hlinkClick r:id="rId5"/>
              </a:rPr>
              <a:t>https://github.com/facebook/react-devtools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1803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8755-608F-AA45-A04F-7320AF06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Match Web Technology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7DA101B-770E-5843-AFB3-CE150AAEDB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8840845"/>
              </p:ext>
            </p:extLst>
          </p:nvPr>
        </p:nvGraphicFramePr>
        <p:xfrm>
          <a:off x="1707386" y="1367064"/>
          <a:ext cx="8760683" cy="461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3944">
                  <a:extLst>
                    <a:ext uri="{9D8B030D-6E8A-4147-A177-3AD203B41FA5}">
                      <a16:colId xmlns:a16="http://schemas.microsoft.com/office/drawing/2014/main" val="1056718920"/>
                    </a:ext>
                  </a:extLst>
                </a:gridCol>
                <a:gridCol w="2888166">
                  <a:extLst>
                    <a:ext uri="{9D8B030D-6E8A-4147-A177-3AD203B41FA5}">
                      <a16:colId xmlns:a16="http://schemas.microsoft.com/office/drawing/2014/main" val="1157151953"/>
                    </a:ext>
                  </a:extLst>
                </a:gridCol>
                <a:gridCol w="4288573">
                  <a:extLst>
                    <a:ext uri="{9D8B030D-6E8A-4147-A177-3AD203B41FA5}">
                      <a16:colId xmlns:a16="http://schemas.microsoft.com/office/drawing/2014/main" val="3993149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Core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 Sites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379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React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16.8 – custom webpack + babel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16.8 Create React 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238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UI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Voltron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Voltron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38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Styling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Emotion (CSS in JS), CSS 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Emotion (CSS in JS), Inline, Global…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3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Fluxible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React Router v4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52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UI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Fluxible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Component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544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Fetchr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Graphql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Axios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568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Server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.Net</a:t>
                      </a:r>
                      <a:r>
                        <a:rPr lang="en-US" dirty="0"/>
                        <a:t> 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23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Server 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831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Virtual Servers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Kubernetes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151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081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94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69D31E-B00A-1346-A52C-70B94ED5E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24" y="248962"/>
            <a:ext cx="11483832" cy="57476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Match Technology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E6E47-7D21-974D-9B7B-37E24994E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API </a:t>
            </a:r>
            <a:r>
              <a:rPr lang="mr-IN" dirty="0"/>
              <a:t>–</a:t>
            </a:r>
            <a:r>
              <a:rPr lang="en-US" dirty="0"/>
              <a:t> Restful</a:t>
            </a:r>
          </a:p>
          <a:p>
            <a:r>
              <a:rPr lang="en-US" dirty="0" err="1"/>
              <a:t>Redis</a:t>
            </a:r>
            <a:endParaRPr lang="en-US" dirty="0"/>
          </a:p>
          <a:p>
            <a:r>
              <a:rPr lang="en-US" dirty="0"/>
              <a:t>Kafka</a:t>
            </a:r>
          </a:p>
          <a:p>
            <a:r>
              <a:rPr lang="en-US" dirty="0"/>
              <a:t>Custom In Memory Caching System</a:t>
            </a:r>
          </a:p>
          <a:p>
            <a:r>
              <a:rPr lang="en-US" dirty="0"/>
              <a:t>Custom In Memory Search Indexing System</a:t>
            </a:r>
          </a:p>
          <a:p>
            <a:r>
              <a:rPr lang="en-US" dirty="0"/>
              <a:t>SQL Server</a:t>
            </a:r>
          </a:p>
          <a:p>
            <a:r>
              <a:rPr lang="en-US" dirty="0"/>
              <a:t>2 Datacenters</a:t>
            </a:r>
          </a:p>
          <a:p>
            <a:r>
              <a:rPr lang="en-US" dirty="0"/>
              <a:t>Custom Swarm Photo storage</a:t>
            </a:r>
          </a:p>
          <a:p>
            <a:r>
              <a:rPr lang="en-US" dirty="0"/>
              <a:t>Hadoop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FF675-F7E3-904E-BFF0-17A1DD19D1EF}"/>
              </a:ext>
            </a:extLst>
          </p:cNvPr>
          <p:cNvSpPr txBox="1"/>
          <p:nvPr/>
        </p:nvSpPr>
        <p:spPr>
          <a:xfrm>
            <a:off x="7391400" y="5142361"/>
            <a:ext cx="4800600" cy="1354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Things to download</a:t>
            </a:r>
          </a:p>
          <a:p>
            <a:pPr marL="342900" indent="-342900">
              <a:buFontTx/>
              <a:buChar char="-"/>
            </a:pPr>
            <a:r>
              <a:rPr lang="en-US" sz="1600" dirty="0">
                <a:hlinkClick r:id="rId2"/>
              </a:rPr>
              <a:t>https://nodejs.org/en/</a:t>
            </a:r>
            <a:r>
              <a:rPr lang="en-US" sz="1600" dirty="0"/>
              <a:t> (node/</a:t>
            </a:r>
            <a:r>
              <a:rPr lang="en-US" sz="1600" dirty="0" err="1"/>
              <a:t>npm</a:t>
            </a:r>
            <a:r>
              <a:rPr lang="en-US" sz="1600" dirty="0"/>
              <a:t>)</a:t>
            </a:r>
          </a:p>
          <a:p>
            <a:pPr marL="342900" indent="-342900">
              <a:buFontTx/>
              <a:buChar char="-"/>
            </a:pPr>
            <a:r>
              <a:rPr lang="en-US" sz="1600" dirty="0">
                <a:hlinkClick r:id="rId3"/>
              </a:rPr>
              <a:t>https://code.visualstudio.com/</a:t>
            </a:r>
            <a:r>
              <a:rPr lang="en-US" sz="1600" dirty="0"/>
              <a:t> (editor)</a:t>
            </a:r>
          </a:p>
          <a:p>
            <a:pPr marL="342900" indent="-342900">
              <a:buFontTx/>
              <a:buChar char="-"/>
            </a:pPr>
            <a:r>
              <a:rPr lang="en-US" sz="1600" dirty="0">
                <a:hlinkClick r:id="rId4"/>
              </a:rPr>
              <a:t>https://github.com/match-com/match-utd-starter</a:t>
            </a:r>
            <a:endParaRPr lang="en-US" sz="1600" dirty="0"/>
          </a:p>
          <a:p>
            <a:pPr marL="342900" indent="-342900">
              <a:buFontTx/>
              <a:buChar char="-"/>
            </a:pPr>
            <a:r>
              <a:rPr lang="en-US" sz="1600" dirty="0">
                <a:hlinkClick r:id="rId5"/>
              </a:rPr>
              <a:t>https://github.com/facebook/react-devtools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514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1A11-6267-934D-B6DA-59D538DFE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24" y="248962"/>
            <a:ext cx="11483832" cy="57476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Quick History of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B8A24-FE94-0A4E-9606-ED6994C8D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itself</a:t>
            </a:r>
          </a:p>
          <a:p>
            <a:pPr lvl="1"/>
            <a:r>
              <a:rPr lang="en-US" dirty="0" err="1"/>
              <a:t>Javascript</a:t>
            </a:r>
            <a:r>
              <a:rPr lang="en-US" dirty="0"/>
              <a:t> itself started in the 90s as a way to make the web more dynamic</a:t>
            </a:r>
          </a:p>
          <a:p>
            <a:pPr lvl="1"/>
            <a:r>
              <a:rPr lang="en-US" dirty="0"/>
              <a:t>The standard is actually ECMAScript of which </a:t>
            </a:r>
            <a:r>
              <a:rPr lang="en-US" dirty="0" err="1"/>
              <a:t>Javascript</a:t>
            </a:r>
            <a:r>
              <a:rPr lang="en-US" dirty="0"/>
              <a:t> is the primary implementation</a:t>
            </a:r>
          </a:p>
          <a:p>
            <a:pPr lvl="1"/>
            <a:r>
              <a:rPr lang="en-US" dirty="0" err="1"/>
              <a:t>Javascript</a:t>
            </a:r>
            <a:r>
              <a:rPr lang="en-US" dirty="0"/>
              <a:t> 1996 to 2009 was competing standards and every browser was different</a:t>
            </a:r>
          </a:p>
          <a:p>
            <a:pPr lvl="1"/>
            <a:r>
              <a:rPr lang="en-US" dirty="0"/>
              <a:t>Now on ES6 or </a:t>
            </a:r>
            <a:r>
              <a:rPr lang="en-US" dirty="0" err="1"/>
              <a:t>ECMAscript</a:t>
            </a:r>
            <a:r>
              <a:rPr lang="en-US" dirty="0"/>
              <a:t> 2015 (yes that is confusing)</a:t>
            </a:r>
          </a:p>
          <a:p>
            <a:pPr lvl="1"/>
            <a:r>
              <a:rPr lang="en-US" dirty="0"/>
              <a:t>In the mid-2000’s jQuery came into existence as a way to unify and simplify development across browsers</a:t>
            </a:r>
          </a:p>
          <a:p>
            <a:r>
              <a:rPr lang="en-US" dirty="0"/>
              <a:t>React</a:t>
            </a:r>
          </a:p>
          <a:p>
            <a:pPr lvl="1"/>
            <a:r>
              <a:rPr lang="en-US" dirty="0"/>
              <a:t>By 2011 web applications were very complicated with heavy </a:t>
            </a:r>
            <a:r>
              <a:rPr lang="en-US" dirty="0" err="1"/>
              <a:t>javascript</a:t>
            </a:r>
            <a:r>
              <a:rPr lang="en-US" dirty="0"/>
              <a:t> manipulations of html elements</a:t>
            </a:r>
          </a:p>
          <a:p>
            <a:pPr lvl="1"/>
            <a:r>
              <a:rPr lang="en-US" dirty="0"/>
              <a:t>React officially announced in 2013</a:t>
            </a:r>
          </a:p>
          <a:p>
            <a:r>
              <a:rPr lang="en-US" dirty="0"/>
              <a:t>Other modern choices</a:t>
            </a:r>
          </a:p>
          <a:p>
            <a:pPr lvl="1"/>
            <a:r>
              <a:rPr lang="en-US" dirty="0"/>
              <a:t>Angular</a:t>
            </a:r>
          </a:p>
          <a:p>
            <a:pPr lvl="1"/>
            <a:r>
              <a:rPr lang="en-US" dirty="0" err="1"/>
              <a:t>Vue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805B8A-84EC-954D-AD05-80F46B21EC26}"/>
              </a:ext>
            </a:extLst>
          </p:cNvPr>
          <p:cNvSpPr txBox="1"/>
          <p:nvPr/>
        </p:nvSpPr>
        <p:spPr>
          <a:xfrm>
            <a:off x="7391400" y="5129109"/>
            <a:ext cx="4800600" cy="1354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Things to download</a:t>
            </a:r>
          </a:p>
          <a:p>
            <a:pPr marL="342900" indent="-342900">
              <a:buFontTx/>
              <a:buChar char="-"/>
            </a:pPr>
            <a:r>
              <a:rPr lang="en-US" sz="1600" dirty="0">
                <a:hlinkClick r:id="rId2"/>
              </a:rPr>
              <a:t>https://nodejs.org/en/</a:t>
            </a:r>
            <a:r>
              <a:rPr lang="en-US" sz="1600" dirty="0"/>
              <a:t> (node/</a:t>
            </a:r>
            <a:r>
              <a:rPr lang="en-US" sz="1600" dirty="0" err="1"/>
              <a:t>npm</a:t>
            </a:r>
            <a:r>
              <a:rPr lang="en-US" sz="1600" dirty="0"/>
              <a:t>)</a:t>
            </a:r>
          </a:p>
          <a:p>
            <a:pPr marL="342900" indent="-342900">
              <a:buFontTx/>
              <a:buChar char="-"/>
            </a:pPr>
            <a:r>
              <a:rPr lang="en-US" sz="1600" dirty="0">
                <a:hlinkClick r:id="rId3"/>
              </a:rPr>
              <a:t>https://code.visualstudio.com/</a:t>
            </a:r>
            <a:r>
              <a:rPr lang="en-US" sz="1600" dirty="0"/>
              <a:t> (editor)</a:t>
            </a:r>
          </a:p>
          <a:p>
            <a:pPr marL="342900" indent="-342900">
              <a:buFontTx/>
              <a:buChar char="-"/>
            </a:pPr>
            <a:r>
              <a:rPr lang="en-US" sz="1600" dirty="0">
                <a:hlinkClick r:id="rId4"/>
              </a:rPr>
              <a:t>https://github.com/match-com/match-utd-starter</a:t>
            </a:r>
            <a:endParaRPr lang="en-US" sz="1600" dirty="0"/>
          </a:p>
          <a:p>
            <a:pPr marL="342900" indent="-342900">
              <a:buFontTx/>
              <a:buChar char="-"/>
            </a:pPr>
            <a:r>
              <a:rPr lang="en-US" sz="1600" dirty="0">
                <a:hlinkClick r:id="rId5"/>
              </a:rPr>
              <a:t>https://github.com/facebook/react-devtools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5168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C4B6F-E019-514F-8BF7-F81F525A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React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EF703-F9A8-ED41-9627-1CDFF1F6D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Un-</a:t>
            </a:r>
            <a:r>
              <a:rPr lang="en-US" dirty="0" err="1"/>
              <a:t>opionated</a:t>
            </a:r>
            <a:r>
              <a:rPr lang="en-US" dirty="0"/>
              <a:t> (the framework at least)</a:t>
            </a:r>
          </a:p>
          <a:p>
            <a:r>
              <a:rPr lang="en-US" dirty="0"/>
              <a:t>Virtual DOM</a:t>
            </a:r>
          </a:p>
          <a:p>
            <a:r>
              <a:rPr lang="en-US" dirty="0"/>
              <a:t>Imperative vs Declarative</a:t>
            </a:r>
          </a:p>
          <a:p>
            <a:pPr lvl="1"/>
            <a:r>
              <a:rPr lang="en-US" dirty="0"/>
              <a:t>Imperative - programming focused on how to do things. OO</a:t>
            </a:r>
          </a:p>
          <a:p>
            <a:pPr lvl="1"/>
            <a:r>
              <a:rPr lang="en-US" dirty="0"/>
              <a:t>Declarative - programming focused on what to do. Functional</a:t>
            </a:r>
          </a:p>
          <a:p>
            <a:r>
              <a:rPr lang="en-US" dirty="0"/>
              <a:t>F(state) vs F(state, time)</a:t>
            </a:r>
          </a:p>
          <a:p>
            <a:pPr lvl="1"/>
            <a:r>
              <a:rPr lang="en-US" dirty="0"/>
              <a:t>State + Functions lead to predictable renders</a:t>
            </a:r>
          </a:p>
        </p:txBody>
      </p:sp>
    </p:spTree>
    <p:extLst>
      <p:ext uri="{BB962C8B-B14F-4D97-AF65-F5344CB8AC3E}">
        <p14:creationId xmlns:p14="http://schemas.microsoft.com/office/powerpoint/2010/main" val="1332668789"/>
      </p:ext>
    </p:extLst>
  </p:cSld>
  <p:clrMapOvr>
    <a:masterClrMapping/>
  </p:clrMapOvr>
</p:sld>
</file>

<file path=ppt/theme/theme1.xml><?xml version="1.0" encoding="utf-8"?>
<a:theme xmlns:a="http://schemas.openxmlformats.org/drawingml/2006/main" name="Match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lnDef>
      <a:spPr>
        <a:ln w="6350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atchTheme" id="{787716DA-DE8A-8544-A372-9DD1C5DFD77A}" vid="{920D1E2F-ADDD-4F4D-84D9-C2CCC748E6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MatchTheme</Template>
  <TotalTime>2787</TotalTime>
  <Words>1085</Words>
  <Application>Microsoft Macintosh PowerPoint</Application>
  <PresentationFormat>Widescreen</PresentationFormat>
  <Paragraphs>158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Mangal</vt:lpstr>
      <vt:lpstr>MatchTheme</vt:lpstr>
      <vt:lpstr>Match HackUTD 2019</vt:lpstr>
      <vt:lpstr>OR… GOTTA GO FAST</vt:lpstr>
      <vt:lpstr>Preparing for React</vt:lpstr>
      <vt:lpstr>Who is Match Group</vt:lpstr>
      <vt:lpstr>Match Web Team</vt:lpstr>
      <vt:lpstr>Match Web Technology</vt:lpstr>
      <vt:lpstr>Match Technology</vt:lpstr>
      <vt:lpstr>Quick History of React</vt:lpstr>
      <vt:lpstr>React Concepts</vt:lpstr>
      <vt:lpstr>Hands on</vt:lpstr>
      <vt:lpstr>Tech covered in this repo</vt:lpstr>
      <vt:lpstr>React More in Depth</vt:lpstr>
      <vt:lpstr>But I want go even deeper</vt:lpstr>
      <vt:lpstr>Maybe not so deep</vt:lpstr>
      <vt:lpstr>Other resources</vt:lpstr>
      <vt:lpstr>Q&amp;A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 + Coreweb</dc:title>
  <dc:creator>Jonathan Caine</dc:creator>
  <cp:lastModifiedBy>Jonathan Caine</cp:lastModifiedBy>
  <cp:revision>90</cp:revision>
  <dcterms:created xsi:type="dcterms:W3CDTF">2018-06-12T04:07:27Z</dcterms:created>
  <dcterms:modified xsi:type="dcterms:W3CDTF">2019-11-09T18:58:04Z</dcterms:modified>
</cp:coreProperties>
</file>