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3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36" r:id="rId38"/>
    <p:sldId id="292" r:id="rId39"/>
    <p:sldId id="293" r:id="rId40"/>
    <p:sldId id="294" r:id="rId41"/>
    <p:sldId id="337" r:id="rId42"/>
    <p:sldId id="295" r:id="rId43"/>
    <p:sldId id="296" r:id="rId44"/>
    <p:sldId id="338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39" r:id="rId63"/>
    <p:sldId id="316" r:id="rId64"/>
    <p:sldId id="317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</p:sldIdLst>
  <p:sldSz cx="10058400" cy="7772400"/>
  <p:notesSz cx="10058400" cy="7772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吳宛儒" initials="吳宛儒" lastIdx="16" clrIdx="0">
    <p:extLst>
      <p:ext uri="{19B8F6BF-5375-455C-9EA6-DF929625EA0E}">
        <p15:presenceInfo xmlns:p15="http://schemas.microsoft.com/office/powerpoint/2012/main" userId="吳宛儒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>
      <p:cViewPr varScale="1">
        <p:scale>
          <a:sx n="74" d="100"/>
          <a:sy n="74" d="100"/>
        </p:scale>
        <p:origin x="41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5T15:37:15.38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5T16:11:19.451" idx="14">
    <p:pos x="1014" y="216"/>
    <p:text>subsumes包含</p:text>
    <p:extLst>
      <p:ext uri="{C676402C-5697-4E1C-873F-D02D1690AC5C}">
        <p15:threadingInfo xmlns:p15="http://schemas.microsoft.com/office/powerpoint/2012/main" timeZoneBias="-480"/>
      </p:ext>
    </p:extLst>
  </p:cm>
  <p:cm authorId="1" dt="2019-07-25T16:11:27.688" idx="15">
    <p:pos x="10" y="10"/>
    <p:text>exclusive互斥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5T17:07:32.598" idx="16">
    <p:pos x="10" y="10"/>
    <p:text>W:learned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5T15:39:27.521" idx="2">
    <p:pos x="2690" y="1990"/>
    <p:text>ontological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5T15:46:42.768" idx="3">
    <p:pos x="10" y="10"/>
    <p:text>Lbl:label</p:text>
    <p:extLst>
      <p:ext uri="{C676402C-5697-4E1C-873F-D02D1690AC5C}">
        <p15:threadingInfo xmlns:p15="http://schemas.microsoft.com/office/powerpoint/2012/main" timeZoneBias="-480"/>
      </p:ext>
    </p:extLst>
  </p:cm>
  <p:cm authorId="1" dt="2019-07-25T15:46:58.561" idx="4">
    <p:pos x="10" y="106"/>
    <p:text>sub:subclass</p:text>
    <p:extLst>
      <p:ext uri="{C676402C-5697-4E1C-873F-D02D1690AC5C}">
        <p15:threadingInfo xmlns:p15="http://schemas.microsoft.com/office/powerpoint/2012/main" timeZoneBias="-480">
          <p15:parentCm authorId="1" idx="3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5T15:47:16.144" idx="5">
    <p:pos x="10" y="10"/>
    <p:text>萃取出來的是錯誤的資訊的話，後面的推論就有可能會是錯的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5T15:48:19.669" idx="6">
    <p:pos x="10" y="10"/>
    <p:text>candicate fact: 蘇格拉底是個人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5T15:49:33.266" idx="7">
    <p:pos x="10" y="10"/>
    <p:text>聯合機率分布</p:text>
    <p:extLst>
      <p:ext uri="{C676402C-5697-4E1C-873F-D02D1690AC5C}">
        <p15:threadingInfo xmlns:p15="http://schemas.microsoft.com/office/powerpoint/2012/main" timeZoneBias="-480"/>
      </p:ext>
    </p:extLst>
  </p:cm>
  <p:cm authorId="1" dt="2019-07-25T15:49:58.931" idx="8">
    <p:pos x="10" y="106"/>
    <p:text>不可能同時有兩個老婆</p:text>
    <p:extLst>
      <p:ext uri="{C676402C-5697-4E1C-873F-D02D1690AC5C}">
        <p15:threadingInfo xmlns:p15="http://schemas.microsoft.com/office/powerpoint/2012/main" timeZoneBias="-480">
          <p15:parentCm authorId="1" idx="7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5T15:50:15.606" idx="9">
    <p:pos x="10" y="10"/>
    <p:text>beatles beetles 字串相似度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5T15:51:08.784" idx="10">
    <p:pos x="10" y="10"/>
    <p:text>range:只有人類可以結婚(限制)</p:text>
    <p:extLst>
      <p:ext uri="{C676402C-5697-4E1C-873F-D02D1690AC5C}">
        <p15:threadingInfo xmlns:p15="http://schemas.microsoft.com/office/powerpoint/2012/main" timeZoneBias="-480"/>
      </p:ext>
    </p:extLst>
  </p:cm>
  <p:cm authorId="1" dt="2019-07-25T15:51:28.316" idx="11">
    <p:pos x="10" y="106"/>
    <p:text>Ontological knowledge</p:text>
    <p:extLst>
      <p:ext uri="{C676402C-5697-4E1C-873F-D02D1690AC5C}">
        <p15:threadingInfo xmlns:p15="http://schemas.microsoft.com/office/powerpoint/2012/main" timeZoneBias="-480">
          <p15:parentCm authorId="1" idx="10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5T15:53:09.181" idx="12">
    <p:pos x="10" y="10"/>
    <p:text>Dom:same domain x屬於y domain</p:text>
    <p:extLst>
      <p:ext uri="{C676402C-5697-4E1C-873F-D02D1690AC5C}">
        <p15:threadingInfo xmlns:p15="http://schemas.microsoft.com/office/powerpoint/2012/main" timeZoneBias="-480"/>
      </p:ext>
    </p:extLst>
  </p:cm>
  <p:cm authorId="1" dt="2019-07-25T15:53:26.527" idx="13">
    <p:pos x="10" y="106"/>
    <p:text>Mut:互斥</p:text>
    <p:extLst>
      <p:ext uri="{C676402C-5697-4E1C-873F-D02D1690AC5C}">
        <p15:threadingInfo xmlns:p15="http://schemas.microsoft.com/office/powerpoint/2012/main" timeZoneBias="-480">
          <p15:parentCm authorId="1" idx="12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4D95-46BB-4B04-9115-9A3AEB4B66AC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44440-B7D1-49B2-9EE6-558138A5C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78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4440-B7D1-49B2-9EE6-558138A5CCE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243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Hyperlink-Induced Topic Search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44440-B7D1-49B2-9EE6-558138A5CCE6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62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implemented SGD because it is fast and has been adapted to parallel learning task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44440-B7D1-49B2-9EE6-558138A5CCE6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23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7037" y="7037069"/>
            <a:ext cx="9702800" cy="485140"/>
          </a:xfrm>
          <a:custGeom>
            <a:avLst/>
            <a:gdLst/>
            <a:ahLst/>
            <a:cxnLst/>
            <a:rect l="l" t="t" r="r" b="b"/>
            <a:pathLst>
              <a:path w="9702800" h="485140">
                <a:moveTo>
                  <a:pt x="0" y="485139"/>
                </a:moveTo>
                <a:lnTo>
                  <a:pt x="9702800" y="485139"/>
                </a:lnTo>
                <a:lnTo>
                  <a:pt x="9702800" y="0"/>
                </a:lnTo>
                <a:lnTo>
                  <a:pt x="0" y="0"/>
                </a:lnTo>
                <a:lnTo>
                  <a:pt x="0" y="485139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77037" y="6966522"/>
            <a:ext cx="9702800" cy="70485"/>
          </a:xfrm>
          <a:custGeom>
            <a:avLst/>
            <a:gdLst/>
            <a:ahLst/>
            <a:cxnLst/>
            <a:rect l="l" t="t" r="r" b="b"/>
            <a:pathLst>
              <a:path w="9702800" h="70484">
                <a:moveTo>
                  <a:pt x="0" y="70032"/>
                </a:moveTo>
                <a:lnTo>
                  <a:pt x="9702800" y="70032"/>
                </a:lnTo>
                <a:lnTo>
                  <a:pt x="9702800" y="0"/>
                </a:lnTo>
                <a:lnTo>
                  <a:pt x="0" y="0"/>
                </a:lnTo>
                <a:lnTo>
                  <a:pt x="0" y="70032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617" y="496113"/>
            <a:ext cx="7789164" cy="80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7037" y="7037069"/>
            <a:ext cx="9702800" cy="485140"/>
          </a:xfrm>
          <a:custGeom>
            <a:avLst/>
            <a:gdLst/>
            <a:ahLst/>
            <a:cxnLst/>
            <a:rect l="l" t="t" r="r" b="b"/>
            <a:pathLst>
              <a:path w="9702800" h="485140">
                <a:moveTo>
                  <a:pt x="0" y="485139"/>
                </a:moveTo>
                <a:lnTo>
                  <a:pt x="9702800" y="485139"/>
                </a:lnTo>
                <a:lnTo>
                  <a:pt x="9702800" y="0"/>
                </a:lnTo>
                <a:lnTo>
                  <a:pt x="0" y="0"/>
                </a:lnTo>
                <a:lnTo>
                  <a:pt x="0" y="485139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77037" y="6966522"/>
            <a:ext cx="9702800" cy="70485"/>
          </a:xfrm>
          <a:custGeom>
            <a:avLst/>
            <a:gdLst/>
            <a:ahLst/>
            <a:cxnLst/>
            <a:rect l="l" t="t" r="r" b="b"/>
            <a:pathLst>
              <a:path w="9702800" h="70484">
                <a:moveTo>
                  <a:pt x="0" y="70032"/>
                </a:moveTo>
                <a:lnTo>
                  <a:pt x="9702800" y="70032"/>
                </a:lnTo>
                <a:lnTo>
                  <a:pt x="9702800" y="0"/>
                </a:lnTo>
                <a:lnTo>
                  <a:pt x="0" y="0"/>
                </a:lnTo>
                <a:lnTo>
                  <a:pt x="0" y="70032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34617" y="1464775"/>
            <a:ext cx="3472815" cy="490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335B7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09794" y="1464775"/>
            <a:ext cx="3549015" cy="488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335B7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7037" y="7037069"/>
            <a:ext cx="9702800" cy="485140"/>
          </a:xfrm>
          <a:custGeom>
            <a:avLst/>
            <a:gdLst/>
            <a:ahLst/>
            <a:cxnLst/>
            <a:rect l="l" t="t" r="r" b="b"/>
            <a:pathLst>
              <a:path w="9702800" h="485140">
                <a:moveTo>
                  <a:pt x="0" y="485139"/>
                </a:moveTo>
                <a:lnTo>
                  <a:pt x="9702800" y="485139"/>
                </a:lnTo>
                <a:lnTo>
                  <a:pt x="9702800" y="0"/>
                </a:lnTo>
                <a:lnTo>
                  <a:pt x="0" y="0"/>
                </a:lnTo>
                <a:lnTo>
                  <a:pt x="0" y="485139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77037" y="6966522"/>
            <a:ext cx="9702800" cy="70485"/>
          </a:xfrm>
          <a:custGeom>
            <a:avLst/>
            <a:gdLst/>
            <a:ahLst/>
            <a:cxnLst/>
            <a:rect l="l" t="t" r="r" b="b"/>
            <a:pathLst>
              <a:path w="9702800" h="70484">
                <a:moveTo>
                  <a:pt x="0" y="70032"/>
                </a:moveTo>
                <a:lnTo>
                  <a:pt x="9702800" y="70032"/>
                </a:lnTo>
                <a:lnTo>
                  <a:pt x="9702800" y="0"/>
                </a:lnTo>
                <a:lnTo>
                  <a:pt x="0" y="0"/>
                </a:lnTo>
                <a:lnTo>
                  <a:pt x="0" y="70032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565" y="7037069"/>
            <a:ext cx="9700895" cy="485140"/>
          </a:xfrm>
          <a:custGeom>
            <a:avLst/>
            <a:gdLst/>
            <a:ahLst/>
            <a:cxnLst/>
            <a:rect l="l" t="t" r="r" b="b"/>
            <a:pathLst>
              <a:path w="9700895" h="485140">
                <a:moveTo>
                  <a:pt x="0" y="485139"/>
                </a:moveTo>
                <a:lnTo>
                  <a:pt x="9700272" y="485139"/>
                </a:lnTo>
                <a:lnTo>
                  <a:pt x="9700272" y="0"/>
                </a:lnTo>
                <a:lnTo>
                  <a:pt x="0" y="0"/>
                </a:lnTo>
                <a:lnTo>
                  <a:pt x="0" y="485139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77050" y="6966522"/>
            <a:ext cx="9700895" cy="67945"/>
          </a:xfrm>
          <a:custGeom>
            <a:avLst/>
            <a:gdLst/>
            <a:ahLst/>
            <a:cxnLst/>
            <a:rect l="l" t="t" r="r" b="b"/>
            <a:pathLst>
              <a:path w="9700895" h="67945">
                <a:moveTo>
                  <a:pt x="0" y="67919"/>
                </a:moveTo>
                <a:lnTo>
                  <a:pt x="9700272" y="67919"/>
                </a:lnTo>
                <a:lnTo>
                  <a:pt x="9700272" y="0"/>
                </a:lnTo>
                <a:lnTo>
                  <a:pt x="0" y="0"/>
                </a:lnTo>
                <a:lnTo>
                  <a:pt x="0" y="67919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197767" y="4131313"/>
            <a:ext cx="1710270" cy="884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72367" y="4203277"/>
            <a:ext cx="1464729" cy="804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233619" y="4167276"/>
            <a:ext cx="1601470" cy="775970"/>
          </a:xfrm>
          <a:custGeom>
            <a:avLst/>
            <a:gdLst/>
            <a:ahLst/>
            <a:cxnLst/>
            <a:rect l="l" t="t" r="r" b="b"/>
            <a:pathLst>
              <a:path w="1601470" h="775970">
                <a:moveTo>
                  <a:pt x="0" y="775601"/>
                </a:moveTo>
                <a:lnTo>
                  <a:pt x="1600961" y="775601"/>
                </a:lnTo>
                <a:lnTo>
                  <a:pt x="1600961" y="0"/>
                </a:lnTo>
                <a:lnTo>
                  <a:pt x="0" y="0"/>
                </a:lnTo>
                <a:lnTo>
                  <a:pt x="0" y="775601"/>
                </a:lnTo>
                <a:close/>
              </a:path>
            </a:pathLst>
          </a:custGeom>
          <a:solidFill>
            <a:srgbClr val="A3C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33619" y="4167276"/>
            <a:ext cx="1601470" cy="775970"/>
          </a:xfrm>
          <a:custGeom>
            <a:avLst/>
            <a:gdLst/>
            <a:ahLst/>
            <a:cxnLst/>
            <a:rect l="l" t="t" r="r" b="b"/>
            <a:pathLst>
              <a:path w="1601470" h="775970">
                <a:moveTo>
                  <a:pt x="0" y="0"/>
                </a:moveTo>
                <a:lnTo>
                  <a:pt x="1600962" y="0"/>
                </a:lnTo>
                <a:lnTo>
                  <a:pt x="1600962" y="775602"/>
                </a:lnTo>
                <a:lnTo>
                  <a:pt x="0" y="775602"/>
                </a:lnTo>
                <a:lnTo>
                  <a:pt x="0" y="0"/>
                </a:lnTo>
                <a:close/>
              </a:path>
            </a:pathLst>
          </a:custGeom>
          <a:ln w="13476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88369" y="1104912"/>
            <a:ext cx="462280" cy="359410"/>
          </a:xfrm>
          <a:custGeom>
            <a:avLst/>
            <a:gdLst/>
            <a:ahLst/>
            <a:cxnLst/>
            <a:rect l="l" t="t" r="r" b="b"/>
            <a:pathLst>
              <a:path w="462279" h="359409">
                <a:moveTo>
                  <a:pt x="0" y="0"/>
                </a:moveTo>
                <a:lnTo>
                  <a:pt x="461668" y="0"/>
                </a:lnTo>
                <a:lnTo>
                  <a:pt x="461668" y="359003"/>
                </a:lnTo>
                <a:lnTo>
                  <a:pt x="0" y="359003"/>
                </a:lnTo>
                <a:lnTo>
                  <a:pt x="0" y="0"/>
                </a:lnTo>
                <a:close/>
              </a:path>
            </a:pathLst>
          </a:custGeom>
          <a:ln w="13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197767" y="1815677"/>
            <a:ext cx="1710270" cy="880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172367" y="1887647"/>
            <a:ext cx="1464729" cy="804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33619" y="1849767"/>
            <a:ext cx="1601470" cy="775970"/>
          </a:xfrm>
          <a:custGeom>
            <a:avLst/>
            <a:gdLst/>
            <a:ahLst/>
            <a:cxnLst/>
            <a:rect l="l" t="t" r="r" b="b"/>
            <a:pathLst>
              <a:path w="1601470" h="775969">
                <a:moveTo>
                  <a:pt x="0" y="775601"/>
                </a:moveTo>
                <a:lnTo>
                  <a:pt x="1600961" y="775601"/>
                </a:lnTo>
                <a:lnTo>
                  <a:pt x="1600961" y="0"/>
                </a:lnTo>
                <a:lnTo>
                  <a:pt x="0" y="0"/>
                </a:lnTo>
                <a:lnTo>
                  <a:pt x="0" y="775601"/>
                </a:lnTo>
                <a:close/>
              </a:path>
            </a:pathLst>
          </a:custGeom>
          <a:solidFill>
            <a:srgbClr val="A3C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233619" y="1849767"/>
            <a:ext cx="1601470" cy="775970"/>
          </a:xfrm>
          <a:custGeom>
            <a:avLst/>
            <a:gdLst/>
            <a:ahLst/>
            <a:cxnLst/>
            <a:rect l="l" t="t" r="r" b="b"/>
            <a:pathLst>
              <a:path w="1601470" h="775969">
                <a:moveTo>
                  <a:pt x="0" y="0"/>
                </a:moveTo>
                <a:lnTo>
                  <a:pt x="1600962" y="0"/>
                </a:lnTo>
                <a:lnTo>
                  <a:pt x="1600962" y="775602"/>
                </a:lnTo>
                <a:lnTo>
                  <a:pt x="0" y="775602"/>
                </a:lnTo>
                <a:lnTo>
                  <a:pt x="0" y="0"/>
                </a:lnTo>
                <a:close/>
              </a:path>
            </a:pathLst>
          </a:custGeom>
          <a:ln w="13476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517638" y="1815677"/>
            <a:ext cx="1706029" cy="880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492238" y="1887647"/>
            <a:ext cx="1358900" cy="8043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549984" y="1849767"/>
            <a:ext cx="1601470" cy="775970"/>
          </a:xfrm>
          <a:custGeom>
            <a:avLst/>
            <a:gdLst/>
            <a:ahLst/>
            <a:cxnLst/>
            <a:rect l="l" t="t" r="r" b="b"/>
            <a:pathLst>
              <a:path w="1601470" h="775969">
                <a:moveTo>
                  <a:pt x="0" y="775601"/>
                </a:moveTo>
                <a:lnTo>
                  <a:pt x="1600962" y="775601"/>
                </a:lnTo>
                <a:lnTo>
                  <a:pt x="1600962" y="0"/>
                </a:lnTo>
                <a:lnTo>
                  <a:pt x="0" y="0"/>
                </a:lnTo>
                <a:lnTo>
                  <a:pt x="0" y="775601"/>
                </a:lnTo>
                <a:close/>
              </a:path>
            </a:pathLst>
          </a:custGeom>
          <a:solidFill>
            <a:srgbClr val="A3C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549984" y="1849767"/>
            <a:ext cx="1601470" cy="775970"/>
          </a:xfrm>
          <a:custGeom>
            <a:avLst/>
            <a:gdLst/>
            <a:ahLst/>
            <a:cxnLst/>
            <a:rect l="l" t="t" r="r" b="b"/>
            <a:pathLst>
              <a:path w="1601470" h="775969">
                <a:moveTo>
                  <a:pt x="0" y="0"/>
                </a:moveTo>
                <a:lnTo>
                  <a:pt x="1600962" y="0"/>
                </a:lnTo>
                <a:lnTo>
                  <a:pt x="1600962" y="775602"/>
                </a:lnTo>
                <a:lnTo>
                  <a:pt x="0" y="775602"/>
                </a:lnTo>
                <a:lnTo>
                  <a:pt x="0" y="0"/>
                </a:lnTo>
                <a:close/>
              </a:path>
            </a:pathLst>
          </a:custGeom>
          <a:ln w="13476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7517638" y="4131313"/>
            <a:ext cx="1706029" cy="8847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7492238" y="4203277"/>
            <a:ext cx="1358900" cy="8043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549984" y="4167276"/>
            <a:ext cx="1601470" cy="775970"/>
          </a:xfrm>
          <a:custGeom>
            <a:avLst/>
            <a:gdLst/>
            <a:ahLst/>
            <a:cxnLst/>
            <a:rect l="l" t="t" r="r" b="b"/>
            <a:pathLst>
              <a:path w="1601470" h="775970">
                <a:moveTo>
                  <a:pt x="0" y="775601"/>
                </a:moveTo>
                <a:lnTo>
                  <a:pt x="1600962" y="775601"/>
                </a:lnTo>
                <a:lnTo>
                  <a:pt x="1600962" y="0"/>
                </a:lnTo>
                <a:lnTo>
                  <a:pt x="0" y="0"/>
                </a:lnTo>
                <a:lnTo>
                  <a:pt x="0" y="775601"/>
                </a:lnTo>
                <a:close/>
              </a:path>
            </a:pathLst>
          </a:custGeom>
          <a:solidFill>
            <a:srgbClr val="A3C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549984" y="4167276"/>
            <a:ext cx="1601470" cy="775970"/>
          </a:xfrm>
          <a:custGeom>
            <a:avLst/>
            <a:gdLst/>
            <a:ahLst/>
            <a:cxnLst/>
            <a:rect l="l" t="t" r="r" b="b"/>
            <a:pathLst>
              <a:path w="1601470" h="775970">
                <a:moveTo>
                  <a:pt x="0" y="0"/>
                </a:moveTo>
                <a:lnTo>
                  <a:pt x="1600962" y="0"/>
                </a:lnTo>
                <a:lnTo>
                  <a:pt x="1600962" y="775602"/>
                </a:lnTo>
                <a:lnTo>
                  <a:pt x="0" y="775602"/>
                </a:lnTo>
                <a:lnTo>
                  <a:pt x="0" y="0"/>
                </a:lnTo>
                <a:close/>
              </a:path>
            </a:pathLst>
          </a:custGeom>
          <a:ln w="13476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576908" y="6023609"/>
            <a:ext cx="1710270" cy="8805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51508" y="5964342"/>
            <a:ext cx="1481670" cy="10625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12621" y="6056096"/>
            <a:ext cx="1601470" cy="775970"/>
          </a:xfrm>
          <a:custGeom>
            <a:avLst/>
            <a:gdLst/>
            <a:ahLst/>
            <a:cxnLst/>
            <a:rect l="l" t="t" r="r" b="b"/>
            <a:pathLst>
              <a:path w="1601470" h="775970">
                <a:moveTo>
                  <a:pt x="0" y="775601"/>
                </a:moveTo>
                <a:lnTo>
                  <a:pt x="1600962" y="775601"/>
                </a:lnTo>
                <a:lnTo>
                  <a:pt x="1600962" y="0"/>
                </a:lnTo>
                <a:lnTo>
                  <a:pt x="0" y="0"/>
                </a:lnTo>
                <a:lnTo>
                  <a:pt x="0" y="775601"/>
                </a:lnTo>
                <a:close/>
              </a:path>
            </a:pathLst>
          </a:custGeom>
          <a:solidFill>
            <a:srgbClr val="A3C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612621" y="6056096"/>
            <a:ext cx="1601470" cy="775970"/>
          </a:xfrm>
          <a:custGeom>
            <a:avLst/>
            <a:gdLst/>
            <a:ahLst/>
            <a:cxnLst/>
            <a:rect l="l" t="t" r="r" b="b"/>
            <a:pathLst>
              <a:path w="1601470" h="775970">
                <a:moveTo>
                  <a:pt x="0" y="0"/>
                </a:moveTo>
                <a:lnTo>
                  <a:pt x="1600962" y="0"/>
                </a:lnTo>
                <a:lnTo>
                  <a:pt x="1600962" y="775602"/>
                </a:lnTo>
                <a:lnTo>
                  <a:pt x="0" y="775602"/>
                </a:lnTo>
                <a:lnTo>
                  <a:pt x="0" y="0"/>
                </a:lnTo>
                <a:close/>
              </a:path>
            </a:pathLst>
          </a:custGeom>
          <a:ln w="13476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929744" y="3271177"/>
            <a:ext cx="462280" cy="359410"/>
          </a:xfrm>
          <a:custGeom>
            <a:avLst/>
            <a:gdLst/>
            <a:ahLst/>
            <a:cxnLst/>
            <a:rect l="l" t="t" r="r" b="b"/>
            <a:pathLst>
              <a:path w="462279" h="359410">
                <a:moveTo>
                  <a:pt x="0" y="0"/>
                </a:moveTo>
                <a:lnTo>
                  <a:pt x="461668" y="0"/>
                </a:lnTo>
                <a:lnTo>
                  <a:pt x="461668" y="359003"/>
                </a:lnTo>
                <a:lnTo>
                  <a:pt x="0" y="359003"/>
                </a:lnTo>
                <a:lnTo>
                  <a:pt x="0" y="0"/>
                </a:lnTo>
                <a:close/>
              </a:path>
            </a:pathLst>
          </a:custGeom>
          <a:ln w="13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244890" y="3302076"/>
            <a:ext cx="462280" cy="323215"/>
          </a:xfrm>
          <a:custGeom>
            <a:avLst/>
            <a:gdLst/>
            <a:ahLst/>
            <a:cxnLst/>
            <a:rect l="l" t="t" r="r" b="b"/>
            <a:pathLst>
              <a:path w="462279" h="323214">
                <a:moveTo>
                  <a:pt x="0" y="0"/>
                </a:moveTo>
                <a:lnTo>
                  <a:pt x="461668" y="0"/>
                </a:lnTo>
                <a:lnTo>
                  <a:pt x="461668" y="323167"/>
                </a:lnTo>
                <a:lnTo>
                  <a:pt x="0" y="323167"/>
                </a:lnTo>
                <a:lnTo>
                  <a:pt x="0" y="0"/>
                </a:lnTo>
                <a:close/>
              </a:path>
            </a:pathLst>
          </a:custGeom>
          <a:ln w="13476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709498" y="6264389"/>
            <a:ext cx="462280" cy="359410"/>
          </a:xfrm>
          <a:custGeom>
            <a:avLst/>
            <a:gdLst/>
            <a:ahLst/>
            <a:cxnLst/>
            <a:rect l="l" t="t" r="r" b="b"/>
            <a:pathLst>
              <a:path w="462279" h="359409">
                <a:moveTo>
                  <a:pt x="0" y="0"/>
                </a:moveTo>
                <a:lnTo>
                  <a:pt x="461668" y="0"/>
                </a:lnTo>
                <a:lnTo>
                  <a:pt x="461668" y="359003"/>
                </a:lnTo>
                <a:lnTo>
                  <a:pt x="0" y="359003"/>
                </a:lnTo>
                <a:lnTo>
                  <a:pt x="0" y="0"/>
                </a:lnTo>
                <a:close/>
              </a:path>
            </a:pathLst>
          </a:custGeom>
          <a:ln w="13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058711" y="5405424"/>
            <a:ext cx="462280" cy="359410"/>
          </a:xfrm>
          <a:custGeom>
            <a:avLst/>
            <a:gdLst/>
            <a:ahLst/>
            <a:cxnLst/>
            <a:rect l="l" t="t" r="r" b="b"/>
            <a:pathLst>
              <a:path w="462279" h="359410">
                <a:moveTo>
                  <a:pt x="0" y="0"/>
                </a:moveTo>
                <a:lnTo>
                  <a:pt x="461668" y="0"/>
                </a:lnTo>
                <a:lnTo>
                  <a:pt x="461668" y="359003"/>
                </a:lnTo>
                <a:lnTo>
                  <a:pt x="0" y="359003"/>
                </a:lnTo>
                <a:lnTo>
                  <a:pt x="0" y="0"/>
                </a:lnTo>
                <a:close/>
              </a:path>
            </a:pathLst>
          </a:custGeom>
          <a:ln w="13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7982051" y="5386895"/>
            <a:ext cx="462280" cy="359410"/>
          </a:xfrm>
          <a:custGeom>
            <a:avLst/>
            <a:gdLst/>
            <a:ahLst/>
            <a:cxnLst/>
            <a:rect l="l" t="t" r="r" b="b"/>
            <a:pathLst>
              <a:path w="462279" h="359410">
                <a:moveTo>
                  <a:pt x="0" y="0"/>
                </a:moveTo>
                <a:lnTo>
                  <a:pt x="461668" y="0"/>
                </a:lnTo>
                <a:lnTo>
                  <a:pt x="461668" y="359003"/>
                </a:lnTo>
                <a:lnTo>
                  <a:pt x="0" y="359003"/>
                </a:lnTo>
                <a:lnTo>
                  <a:pt x="0" y="0"/>
                </a:lnTo>
                <a:close/>
              </a:path>
            </a:pathLst>
          </a:custGeom>
          <a:ln w="13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988369" y="5807760"/>
            <a:ext cx="462280" cy="323215"/>
          </a:xfrm>
          <a:custGeom>
            <a:avLst/>
            <a:gdLst/>
            <a:ahLst/>
            <a:cxnLst/>
            <a:rect l="l" t="t" r="r" b="b"/>
            <a:pathLst>
              <a:path w="462279" h="323214">
                <a:moveTo>
                  <a:pt x="0" y="0"/>
                </a:moveTo>
                <a:lnTo>
                  <a:pt x="461668" y="0"/>
                </a:lnTo>
                <a:lnTo>
                  <a:pt x="461668" y="323167"/>
                </a:lnTo>
                <a:lnTo>
                  <a:pt x="0" y="323167"/>
                </a:lnTo>
                <a:lnTo>
                  <a:pt x="0" y="0"/>
                </a:lnTo>
                <a:close/>
              </a:path>
            </a:pathLst>
          </a:custGeom>
          <a:ln w="13476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905379" y="5375325"/>
            <a:ext cx="462280" cy="323215"/>
          </a:xfrm>
          <a:custGeom>
            <a:avLst/>
            <a:gdLst/>
            <a:ahLst/>
            <a:cxnLst/>
            <a:rect l="l" t="t" r="r" b="b"/>
            <a:pathLst>
              <a:path w="462279" h="323214">
                <a:moveTo>
                  <a:pt x="0" y="0"/>
                </a:moveTo>
                <a:lnTo>
                  <a:pt x="461668" y="0"/>
                </a:lnTo>
                <a:lnTo>
                  <a:pt x="461668" y="323167"/>
                </a:lnTo>
                <a:lnTo>
                  <a:pt x="0" y="323167"/>
                </a:lnTo>
                <a:lnTo>
                  <a:pt x="0" y="0"/>
                </a:lnTo>
                <a:close/>
              </a:path>
            </a:pathLst>
          </a:custGeom>
          <a:ln w="13476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219191" y="1463916"/>
            <a:ext cx="815340" cy="386080"/>
          </a:xfrm>
          <a:custGeom>
            <a:avLst/>
            <a:gdLst/>
            <a:ahLst/>
            <a:cxnLst/>
            <a:rect l="l" t="t" r="r" b="b"/>
            <a:pathLst>
              <a:path w="815339" h="386080">
                <a:moveTo>
                  <a:pt x="0" y="0"/>
                </a:moveTo>
                <a:lnTo>
                  <a:pt x="814909" y="385847"/>
                </a:lnTo>
              </a:path>
            </a:pathLst>
          </a:custGeom>
          <a:ln w="16845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6034109" y="2625368"/>
            <a:ext cx="127000" cy="646430"/>
          </a:xfrm>
          <a:custGeom>
            <a:avLst/>
            <a:gdLst/>
            <a:ahLst/>
            <a:cxnLst/>
            <a:rect l="l" t="t" r="r" b="b"/>
            <a:pathLst>
              <a:path w="127000" h="646429">
                <a:moveTo>
                  <a:pt x="126469" y="645808"/>
                </a:moveTo>
                <a:lnTo>
                  <a:pt x="0" y="0"/>
                </a:lnTo>
              </a:path>
            </a:pathLst>
          </a:custGeom>
          <a:ln w="16845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34109" y="3630180"/>
            <a:ext cx="127000" cy="537210"/>
          </a:xfrm>
          <a:custGeom>
            <a:avLst/>
            <a:gdLst/>
            <a:ahLst/>
            <a:cxnLst/>
            <a:rect l="l" t="t" r="r" b="b"/>
            <a:pathLst>
              <a:path w="127000" h="537210">
                <a:moveTo>
                  <a:pt x="126469" y="0"/>
                </a:moveTo>
                <a:lnTo>
                  <a:pt x="0" y="537102"/>
                </a:lnTo>
              </a:path>
            </a:pathLst>
          </a:custGeom>
          <a:ln w="16845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8350466" y="2625369"/>
            <a:ext cx="125730" cy="676910"/>
          </a:xfrm>
          <a:custGeom>
            <a:avLst/>
            <a:gdLst/>
            <a:ahLst/>
            <a:cxnLst/>
            <a:rect l="l" t="t" r="r" b="b"/>
            <a:pathLst>
              <a:path w="125729" h="676910">
                <a:moveTo>
                  <a:pt x="0" y="0"/>
                </a:moveTo>
                <a:lnTo>
                  <a:pt x="125259" y="676708"/>
                </a:lnTo>
              </a:path>
            </a:pathLst>
          </a:custGeom>
          <a:ln w="16845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8350466" y="3625240"/>
            <a:ext cx="125730" cy="542290"/>
          </a:xfrm>
          <a:custGeom>
            <a:avLst/>
            <a:gdLst/>
            <a:ahLst/>
            <a:cxnLst/>
            <a:rect l="l" t="t" r="r" b="b"/>
            <a:pathLst>
              <a:path w="125729" h="542289">
                <a:moveTo>
                  <a:pt x="125259" y="0"/>
                </a:moveTo>
                <a:lnTo>
                  <a:pt x="0" y="542039"/>
                </a:lnTo>
              </a:path>
            </a:pathLst>
          </a:custGeom>
          <a:ln w="16845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350466" y="1279290"/>
            <a:ext cx="859790" cy="570865"/>
          </a:xfrm>
          <a:custGeom>
            <a:avLst/>
            <a:gdLst/>
            <a:ahLst/>
            <a:cxnLst/>
            <a:rect l="l" t="t" r="r" b="b"/>
            <a:pathLst>
              <a:path w="859790" h="570864">
                <a:moveTo>
                  <a:pt x="0" y="570476"/>
                </a:moveTo>
                <a:lnTo>
                  <a:pt x="859419" y="0"/>
                </a:lnTo>
              </a:path>
            </a:pathLst>
          </a:custGeom>
          <a:ln w="16845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6034113" y="4942878"/>
            <a:ext cx="1024890" cy="642620"/>
          </a:xfrm>
          <a:custGeom>
            <a:avLst/>
            <a:gdLst/>
            <a:ahLst/>
            <a:cxnLst/>
            <a:rect l="l" t="t" r="r" b="b"/>
            <a:pathLst>
              <a:path w="1024890" h="642620">
                <a:moveTo>
                  <a:pt x="0" y="0"/>
                </a:moveTo>
                <a:lnTo>
                  <a:pt x="1024604" y="642039"/>
                </a:lnTo>
              </a:path>
            </a:pathLst>
          </a:custGeom>
          <a:ln w="16845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7520376" y="4942878"/>
            <a:ext cx="830580" cy="642620"/>
          </a:xfrm>
          <a:custGeom>
            <a:avLst/>
            <a:gdLst/>
            <a:ahLst/>
            <a:cxnLst/>
            <a:rect l="l" t="t" r="r" b="b"/>
            <a:pathLst>
              <a:path w="830579" h="642620">
                <a:moveTo>
                  <a:pt x="830089" y="0"/>
                </a:moveTo>
                <a:lnTo>
                  <a:pt x="0" y="642039"/>
                </a:lnTo>
              </a:path>
            </a:pathLst>
          </a:custGeom>
          <a:ln w="16845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7116381" y="957821"/>
            <a:ext cx="462280" cy="323215"/>
          </a:xfrm>
          <a:custGeom>
            <a:avLst/>
            <a:gdLst/>
            <a:ahLst/>
            <a:cxnLst/>
            <a:rect l="l" t="t" r="r" b="b"/>
            <a:pathLst>
              <a:path w="462279" h="323215">
                <a:moveTo>
                  <a:pt x="0" y="0"/>
                </a:moveTo>
                <a:lnTo>
                  <a:pt x="461668" y="0"/>
                </a:lnTo>
                <a:lnTo>
                  <a:pt x="461668" y="323167"/>
                </a:lnTo>
                <a:lnTo>
                  <a:pt x="0" y="323167"/>
                </a:lnTo>
                <a:lnTo>
                  <a:pt x="0" y="0"/>
                </a:lnTo>
                <a:close/>
              </a:path>
            </a:pathLst>
          </a:custGeom>
          <a:ln w="13476">
            <a:solidFill>
              <a:srgbClr val="42BA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7347212" y="1280991"/>
            <a:ext cx="1003300" cy="568960"/>
          </a:xfrm>
          <a:custGeom>
            <a:avLst/>
            <a:gdLst/>
            <a:ahLst/>
            <a:cxnLst/>
            <a:rect l="l" t="t" r="r" b="b"/>
            <a:pathLst>
              <a:path w="1003300" h="568960">
                <a:moveTo>
                  <a:pt x="1003253" y="568776"/>
                </a:moveTo>
                <a:lnTo>
                  <a:pt x="0" y="0"/>
                </a:lnTo>
              </a:path>
            </a:pathLst>
          </a:custGeom>
          <a:ln w="16845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6034112" y="1280985"/>
            <a:ext cx="1313180" cy="568960"/>
          </a:xfrm>
          <a:custGeom>
            <a:avLst/>
            <a:gdLst/>
            <a:ahLst/>
            <a:cxnLst/>
            <a:rect l="l" t="t" r="r" b="b"/>
            <a:pathLst>
              <a:path w="1313179" h="568960">
                <a:moveTo>
                  <a:pt x="1313104" y="0"/>
                </a:moveTo>
                <a:lnTo>
                  <a:pt x="0" y="568776"/>
                </a:lnTo>
              </a:path>
            </a:pathLst>
          </a:custGeom>
          <a:ln w="16845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5219203" y="4942878"/>
            <a:ext cx="815340" cy="865505"/>
          </a:xfrm>
          <a:custGeom>
            <a:avLst/>
            <a:gdLst/>
            <a:ahLst/>
            <a:cxnLst/>
            <a:rect l="l" t="t" r="r" b="b"/>
            <a:pathLst>
              <a:path w="815339" h="865504">
                <a:moveTo>
                  <a:pt x="814909" y="0"/>
                </a:moveTo>
                <a:lnTo>
                  <a:pt x="0" y="864880"/>
                </a:lnTo>
              </a:path>
            </a:pathLst>
          </a:custGeom>
          <a:ln w="16845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8212887" y="4942877"/>
            <a:ext cx="137795" cy="444500"/>
          </a:xfrm>
          <a:custGeom>
            <a:avLst/>
            <a:gdLst/>
            <a:ahLst/>
            <a:cxnLst/>
            <a:rect l="l" t="t" r="r" b="b"/>
            <a:pathLst>
              <a:path w="137795" h="444500">
                <a:moveTo>
                  <a:pt x="0" y="444017"/>
                </a:moveTo>
                <a:lnTo>
                  <a:pt x="137586" y="0"/>
                </a:lnTo>
              </a:path>
            </a:pathLst>
          </a:custGeom>
          <a:ln w="16845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8212885" y="5745903"/>
            <a:ext cx="200660" cy="310515"/>
          </a:xfrm>
          <a:custGeom>
            <a:avLst/>
            <a:gdLst/>
            <a:ahLst/>
            <a:cxnLst/>
            <a:rect l="l" t="t" r="r" b="b"/>
            <a:pathLst>
              <a:path w="200659" h="310514">
                <a:moveTo>
                  <a:pt x="200216" y="310192"/>
                </a:moveTo>
                <a:lnTo>
                  <a:pt x="0" y="0"/>
                </a:lnTo>
              </a:path>
            </a:pathLst>
          </a:custGeom>
          <a:ln w="16845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8350464" y="4942885"/>
            <a:ext cx="786130" cy="432434"/>
          </a:xfrm>
          <a:custGeom>
            <a:avLst/>
            <a:gdLst/>
            <a:ahLst/>
            <a:cxnLst/>
            <a:rect l="l" t="t" r="r" b="b"/>
            <a:pathLst>
              <a:path w="786129" h="432435">
                <a:moveTo>
                  <a:pt x="785749" y="432440"/>
                </a:moveTo>
                <a:lnTo>
                  <a:pt x="0" y="0"/>
                </a:lnTo>
              </a:path>
            </a:pathLst>
          </a:custGeom>
          <a:ln w="16845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7171175" y="6443891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441445" y="0"/>
                </a:moveTo>
                <a:lnTo>
                  <a:pt x="0" y="1"/>
                </a:lnTo>
              </a:path>
            </a:pathLst>
          </a:custGeom>
          <a:ln w="16845">
            <a:solidFill>
              <a:srgbClr val="3E8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7037" y="7037069"/>
            <a:ext cx="9702800" cy="485140"/>
          </a:xfrm>
          <a:custGeom>
            <a:avLst/>
            <a:gdLst/>
            <a:ahLst/>
            <a:cxnLst/>
            <a:rect l="l" t="t" r="r" b="b"/>
            <a:pathLst>
              <a:path w="9702800" h="485140">
                <a:moveTo>
                  <a:pt x="0" y="485139"/>
                </a:moveTo>
                <a:lnTo>
                  <a:pt x="9702800" y="485139"/>
                </a:lnTo>
                <a:lnTo>
                  <a:pt x="9702800" y="0"/>
                </a:lnTo>
                <a:lnTo>
                  <a:pt x="0" y="0"/>
                </a:lnTo>
                <a:lnTo>
                  <a:pt x="0" y="485139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4617" y="1220369"/>
            <a:ext cx="7789164" cy="351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0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4617" y="1220369"/>
            <a:ext cx="7789164" cy="351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0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1288" y="7193975"/>
            <a:ext cx="19557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jpg"/><Relationship Id="rId7" Type="http://schemas.openxmlformats.org/officeDocument/2006/relationships/image" Target="../media/image35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4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24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8.png"/><Relationship Id="rId7" Type="http://schemas.openxmlformats.org/officeDocument/2006/relationships/image" Target="../media/image24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jpg"/><Relationship Id="rId5" Type="http://schemas.openxmlformats.org/officeDocument/2006/relationships/image" Target="../media/image64.jpg"/><Relationship Id="rId10" Type="http://schemas.openxmlformats.org/officeDocument/2006/relationships/image" Target="../media/image66.jpg"/><Relationship Id="rId4" Type="http://schemas.openxmlformats.org/officeDocument/2006/relationships/image" Target="../media/image62.jpg"/><Relationship Id="rId9" Type="http://schemas.openxmlformats.org/officeDocument/2006/relationships/image" Target="../media/image6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jpg"/><Relationship Id="rId4" Type="http://schemas.openxmlformats.org/officeDocument/2006/relationships/image" Target="../media/image7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g"/><Relationship Id="rId5" Type="http://schemas.openxmlformats.org/officeDocument/2006/relationships/image" Target="../media/image70.png"/><Relationship Id="rId4" Type="http://schemas.openxmlformats.org/officeDocument/2006/relationships/image" Target="../media/image68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69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8.jpg"/><Relationship Id="rId4" Type="http://schemas.openxmlformats.org/officeDocument/2006/relationships/image" Target="../media/image26.jp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g"/><Relationship Id="rId3" Type="http://schemas.openxmlformats.org/officeDocument/2006/relationships/image" Target="../media/image72.jpg"/><Relationship Id="rId7" Type="http://schemas.openxmlformats.org/officeDocument/2006/relationships/image" Target="../media/image7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5" Type="http://schemas.openxmlformats.org/officeDocument/2006/relationships/image" Target="../media/image26.jpg"/><Relationship Id="rId4" Type="http://schemas.openxmlformats.org/officeDocument/2006/relationships/image" Target="../media/image71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g"/><Relationship Id="rId3" Type="http://schemas.openxmlformats.org/officeDocument/2006/relationships/image" Target="../media/image72.jpg"/><Relationship Id="rId7" Type="http://schemas.openxmlformats.org/officeDocument/2006/relationships/image" Target="../media/image7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5" Type="http://schemas.openxmlformats.org/officeDocument/2006/relationships/image" Target="../media/image26.jpg"/><Relationship Id="rId4" Type="http://schemas.openxmlformats.org/officeDocument/2006/relationships/image" Target="../media/image71.png"/><Relationship Id="rId9" Type="http://schemas.openxmlformats.org/officeDocument/2006/relationships/image" Target="../media/image66.jp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65" y="7037069"/>
            <a:ext cx="9700895" cy="485140"/>
          </a:xfrm>
          <a:custGeom>
            <a:avLst/>
            <a:gdLst/>
            <a:ahLst/>
            <a:cxnLst/>
            <a:rect l="l" t="t" r="r" b="b"/>
            <a:pathLst>
              <a:path w="9700895" h="485140">
                <a:moveTo>
                  <a:pt x="0" y="485139"/>
                </a:moveTo>
                <a:lnTo>
                  <a:pt x="9700272" y="485139"/>
                </a:lnTo>
                <a:lnTo>
                  <a:pt x="9700272" y="0"/>
                </a:lnTo>
                <a:lnTo>
                  <a:pt x="0" y="0"/>
                </a:lnTo>
                <a:lnTo>
                  <a:pt x="0" y="485139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050" y="6966522"/>
            <a:ext cx="9700895" cy="67945"/>
          </a:xfrm>
          <a:custGeom>
            <a:avLst/>
            <a:gdLst/>
            <a:ahLst/>
            <a:cxnLst/>
            <a:rect l="l" t="t" r="r" b="b"/>
            <a:pathLst>
              <a:path w="9700895" h="67945">
                <a:moveTo>
                  <a:pt x="0" y="67919"/>
                </a:moveTo>
                <a:lnTo>
                  <a:pt x="9700272" y="67919"/>
                </a:lnTo>
                <a:lnTo>
                  <a:pt x="9700272" y="0"/>
                </a:lnTo>
                <a:lnTo>
                  <a:pt x="0" y="0"/>
                </a:lnTo>
                <a:lnTo>
                  <a:pt x="0" y="67919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8133" y="4853940"/>
            <a:ext cx="7859395" cy="0"/>
          </a:xfrm>
          <a:custGeom>
            <a:avLst/>
            <a:gdLst/>
            <a:ahLst/>
            <a:cxnLst/>
            <a:rect l="l" t="t" r="r" b="b"/>
            <a:pathLst>
              <a:path w="7859395">
                <a:moveTo>
                  <a:pt x="0" y="0"/>
                </a:moveTo>
                <a:lnTo>
                  <a:pt x="7859272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 marR="5080">
              <a:lnSpc>
                <a:spcPct val="84800"/>
              </a:lnSpc>
              <a:spcBef>
                <a:spcPts val="1650"/>
              </a:spcBef>
            </a:pPr>
            <a:r>
              <a:rPr sz="8500" spc="-114" dirty="0"/>
              <a:t>Mining  </a:t>
            </a:r>
            <a:r>
              <a:rPr sz="8500" spc="-400" dirty="0"/>
              <a:t>Knowledge  </a:t>
            </a:r>
            <a:r>
              <a:rPr sz="8500" spc="-365" dirty="0"/>
              <a:t>Graphs </a:t>
            </a:r>
            <a:r>
              <a:rPr sz="8500" spc="-395" dirty="0"/>
              <a:t>from</a:t>
            </a:r>
            <a:r>
              <a:rPr sz="8500" spc="-1235" dirty="0"/>
              <a:t> </a:t>
            </a:r>
            <a:r>
              <a:rPr sz="8500" spc="-840" dirty="0"/>
              <a:t>Text</a:t>
            </a:r>
            <a:endParaRPr sz="8500"/>
          </a:p>
        </p:txBody>
      </p:sp>
      <p:sp>
        <p:nvSpPr>
          <p:cNvPr id="6" name="object 6"/>
          <p:cNvSpPr txBox="1"/>
          <p:nvPr/>
        </p:nvSpPr>
        <p:spPr>
          <a:xfrm>
            <a:off x="1136822" y="4798081"/>
            <a:ext cx="3637915" cy="110109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500" spc="265" dirty="0">
                <a:solidFill>
                  <a:srgbClr val="335B74"/>
                </a:solidFill>
                <a:latin typeface="Trebuchet MS"/>
                <a:cs typeface="Trebuchet MS"/>
              </a:rPr>
              <a:t>WSDM</a:t>
            </a:r>
            <a:r>
              <a:rPr sz="2500" spc="235" dirty="0">
                <a:solidFill>
                  <a:srgbClr val="335B74"/>
                </a:solidFill>
                <a:latin typeface="Trebuchet MS"/>
                <a:cs typeface="Trebuchet MS"/>
              </a:rPr>
              <a:t> </a:t>
            </a:r>
            <a:r>
              <a:rPr sz="2500" spc="130" dirty="0">
                <a:solidFill>
                  <a:srgbClr val="335B74"/>
                </a:solidFill>
                <a:latin typeface="Trebuchet MS"/>
                <a:cs typeface="Trebuchet MS"/>
              </a:rPr>
              <a:t>2018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500" spc="-140" dirty="0">
                <a:solidFill>
                  <a:srgbClr val="335B74"/>
                </a:solidFill>
                <a:latin typeface="Trebuchet MS"/>
                <a:cs typeface="Trebuchet MS"/>
              </a:rPr>
              <a:t>J</a:t>
            </a:r>
            <a:r>
              <a:rPr sz="2000" spc="-140" dirty="0">
                <a:solidFill>
                  <a:srgbClr val="335B74"/>
                </a:solidFill>
                <a:latin typeface="Trebuchet MS"/>
                <a:cs typeface="Trebuchet MS"/>
              </a:rPr>
              <a:t>AY </a:t>
            </a:r>
            <a:r>
              <a:rPr sz="2500" spc="10" dirty="0">
                <a:solidFill>
                  <a:srgbClr val="335B74"/>
                </a:solidFill>
                <a:latin typeface="Trebuchet MS"/>
                <a:cs typeface="Trebuchet MS"/>
              </a:rPr>
              <a:t>P</a:t>
            </a:r>
            <a:r>
              <a:rPr sz="2000" spc="10" dirty="0">
                <a:solidFill>
                  <a:srgbClr val="335B74"/>
                </a:solidFill>
                <a:latin typeface="Trebuchet MS"/>
                <a:cs typeface="Trebuchet MS"/>
              </a:rPr>
              <a:t>UJARA</a:t>
            </a:r>
            <a:r>
              <a:rPr sz="2500" spc="10" dirty="0">
                <a:solidFill>
                  <a:srgbClr val="335B74"/>
                </a:solidFill>
                <a:latin typeface="Trebuchet MS"/>
                <a:cs typeface="Trebuchet MS"/>
              </a:rPr>
              <a:t>, </a:t>
            </a:r>
            <a:r>
              <a:rPr sz="2500" spc="140" dirty="0">
                <a:solidFill>
                  <a:srgbClr val="335B74"/>
                </a:solidFill>
                <a:latin typeface="Trebuchet MS"/>
                <a:cs typeface="Trebuchet MS"/>
              </a:rPr>
              <a:t>S</a:t>
            </a:r>
            <a:r>
              <a:rPr sz="2000" spc="140" dirty="0">
                <a:solidFill>
                  <a:srgbClr val="335B74"/>
                </a:solidFill>
                <a:latin typeface="Trebuchet MS"/>
                <a:cs typeface="Trebuchet MS"/>
              </a:rPr>
              <a:t>AMEER</a:t>
            </a:r>
            <a:r>
              <a:rPr sz="2000" spc="215" dirty="0">
                <a:solidFill>
                  <a:srgbClr val="335B74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335B74"/>
                </a:solidFill>
                <a:latin typeface="Trebuchet MS"/>
                <a:cs typeface="Trebuchet MS"/>
              </a:rPr>
              <a:t>S</a:t>
            </a:r>
            <a:r>
              <a:rPr sz="2000" spc="100" dirty="0">
                <a:solidFill>
                  <a:srgbClr val="335B74"/>
                </a:solidFill>
                <a:latin typeface="Trebuchet MS"/>
                <a:cs typeface="Trebuchet MS"/>
              </a:rPr>
              <a:t>INGH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503682"/>
            <a:ext cx="665416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85" dirty="0">
                <a:solidFill>
                  <a:srgbClr val="404040"/>
                </a:solidFill>
              </a:rPr>
              <a:t>Graph </a:t>
            </a:r>
            <a:r>
              <a:rPr sz="5100" spc="-275" dirty="0">
                <a:solidFill>
                  <a:srgbClr val="404040"/>
                </a:solidFill>
              </a:rPr>
              <a:t>Construction</a:t>
            </a:r>
            <a:r>
              <a:rPr sz="5100" spc="-760" dirty="0">
                <a:solidFill>
                  <a:srgbClr val="404040"/>
                </a:solidFill>
              </a:rPr>
              <a:t> </a:t>
            </a:r>
            <a:r>
              <a:rPr sz="5100" spc="-190" dirty="0">
                <a:solidFill>
                  <a:srgbClr val="404040"/>
                </a:solidFill>
              </a:rPr>
              <a:t>Issues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1037589" y="1410991"/>
            <a:ext cx="2616835" cy="982344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100" spc="-110" dirty="0">
                <a:solidFill>
                  <a:srgbClr val="404040"/>
                </a:solidFill>
                <a:latin typeface="Trebuchet MS"/>
                <a:cs typeface="Trebuchet MS"/>
              </a:rPr>
              <a:t>Extracted </a:t>
            </a:r>
            <a:r>
              <a:rPr sz="2100" spc="-75" dirty="0">
                <a:solidFill>
                  <a:srgbClr val="404040"/>
                </a:solidFill>
                <a:latin typeface="Trebuchet MS"/>
                <a:cs typeface="Trebuchet MS"/>
              </a:rPr>
              <a:t>knowledge</a:t>
            </a:r>
            <a:r>
              <a:rPr sz="2100" spc="-2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110" dirty="0">
                <a:solidFill>
                  <a:srgbClr val="404040"/>
                </a:solidFill>
                <a:latin typeface="Trebuchet MS"/>
                <a:cs typeface="Trebuchet MS"/>
              </a:rPr>
              <a:t>is:</a:t>
            </a:r>
            <a:endParaRPr sz="210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245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100" spc="-55" dirty="0">
                <a:latin typeface="Trebuchet MS"/>
                <a:cs typeface="Trebuchet MS"/>
              </a:rPr>
              <a:t>ambiguous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589" y="3206771"/>
            <a:ext cx="144208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100" spc="-90" dirty="0">
                <a:latin typeface="Trebuchet MS"/>
                <a:cs typeface="Trebuchet MS"/>
              </a:rPr>
              <a:t>incomplete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589" y="4371006"/>
            <a:ext cx="153225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100" spc="-80" dirty="0">
                <a:solidFill>
                  <a:srgbClr val="404040"/>
                </a:solidFill>
                <a:latin typeface="Trebuchet MS"/>
                <a:cs typeface="Trebuchet MS"/>
              </a:rPr>
              <a:t>inconsistent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17589" y="3234658"/>
            <a:ext cx="720806" cy="825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53197" y="2134233"/>
            <a:ext cx="862191" cy="862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53197" y="3709052"/>
            <a:ext cx="732562" cy="8978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1524" y="2565247"/>
            <a:ext cx="732155" cy="1093470"/>
          </a:xfrm>
          <a:custGeom>
            <a:avLst/>
            <a:gdLst/>
            <a:ahLst/>
            <a:cxnLst/>
            <a:rect l="l" t="t" r="r" b="b"/>
            <a:pathLst>
              <a:path w="732154" h="1093470">
                <a:moveTo>
                  <a:pt x="727001" y="84721"/>
                </a:moveTo>
                <a:lnTo>
                  <a:pt x="651535" y="84721"/>
                </a:lnTo>
                <a:lnTo>
                  <a:pt x="0" y="1071143"/>
                </a:lnTo>
                <a:lnTo>
                  <a:pt x="33731" y="1093419"/>
                </a:lnTo>
                <a:lnTo>
                  <a:pt x="685266" y="107010"/>
                </a:lnTo>
                <a:lnTo>
                  <a:pt x="725759" y="107010"/>
                </a:lnTo>
                <a:lnTo>
                  <a:pt x="727001" y="84721"/>
                </a:lnTo>
                <a:close/>
              </a:path>
              <a:path w="732154" h="1093470">
                <a:moveTo>
                  <a:pt x="725759" y="107010"/>
                </a:moveTo>
                <a:lnTo>
                  <a:pt x="685266" y="107010"/>
                </a:lnTo>
                <a:lnTo>
                  <a:pt x="681621" y="172542"/>
                </a:lnTo>
                <a:lnTo>
                  <a:pt x="682769" y="180488"/>
                </a:lnTo>
                <a:lnTo>
                  <a:pt x="686736" y="187145"/>
                </a:lnTo>
                <a:lnTo>
                  <a:pt x="692908" y="191828"/>
                </a:lnTo>
                <a:lnTo>
                  <a:pt x="700671" y="193852"/>
                </a:lnTo>
                <a:lnTo>
                  <a:pt x="708618" y="192704"/>
                </a:lnTo>
                <a:lnTo>
                  <a:pt x="715275" y="188736"/>
                </a:lnTo>
                <a:lnTo>
                  <a:pt x="719958" y="182560"/>
                </a:lnTo>
                <a:lnTo>
                  <a:pt x="721982" y="174790"/>
                </a:lnTo>
                <a:lnTo>
                  <a:pt x="725759" y="107010"/>
                </a:lnTo>
                <a:close/>
              </a:path>
              <a:path w="732154" h="1093470">
                <a:moveTo>
                  <a:pt x="731723" y="0"/>
                </a:moveTo>
                <a:lnTo>
                  <a:pt x="574776" y="77558"/>
                </a:lnTo>
                <a:lnTo>
                  <a:pt x="568427" y="82471"/>
                </a:lnTo>
                <a:lnTo>
                  <a:pt x="564586" y="89201"/>
                </a:lnTo>
                <a:lnTo>
                  <a:pt x="563548" y="96879"/>
                </a:lnTo>
                <a:lnTo>
                  <a:pt x="565607" y="104635"/>
                </a:lnTo>
                <a:lnTo>
                  <a:pt x="570520" y="110984"/>
                </a:lnTo>
                <a:lnTo>
                  <a:pt x="577249" y="114825"/>
                </a:lnTo>
                <a:lnTo>
                  <a:pt x="584927" y="115863"/>
                </a:lnTo>
                <a:lnTo>
                  <a:pt x="592683" y="113804"/>
                </a:lnTo>
                <a:lnTo>
                  <a:pt x="651535" y="84721"/>
                </a:lnTo>
                <a:lnTo>
                  <a:pt x="727001" y="84721"/>
                </a:lnTo>
                <a:lnTo>
                  <a:pt x="731723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9285" y="2996323"/>
            <a:ext cx="181610" cy="715010"/>
          </a:xfrm>
          <a:custGeom>
            <a:avLst/>
            <a:gdLst/>
            <a:ahLst/>
            <a:cxnLst/>
            <a:rect l="l" t="t" r="r" b="b"/>
            <a:pathLst>
              <a:path w="181609" h="715010">
                <a:moveTo>
                  <a:pt x="157658" y="112585"/>
                </a:moveTo>
                <a:lnTo>
                  <a:pt x="74469" y="112585"/>
                </a:lnTo>
                <a:lnTo>
                  <a:pt x="20062" y="710895"/>
                </a:lnTo>
                <a:lnTo>
                  <a:pt x="60321" y="714552"/>
                </a:lnTo>
                <a:lnTo>
                  <a:pt x="114741" y="116255"/>
                </a:lnTo>
                <a:lnTo>
                  <a:pt x="159375" y="116255"/>
                </a:lnTo>
                <a:lnTo>
                  <a:pt x="157658" y="112585"/>
                </a:lnTo>
                <a:close/>
              </a:path>
              <a:path w="181609" h="715010">
                <a:moveTo>
                  <a:pt x="159375" y="116255"/>
                </a:moveTo>
                <a:lnTo>
                  <a:pt x="114741" y="116255"/>
                </a:lnTo>
                <a:lnTo>
                  <a:pt x="142541" y="175717"/>
                </a:lnTo>
                <a:lnTo>
                  <a:pt x="147312" y="182170"/>
                </a:lnTo>
                <a:lnTo>
                  <a:pt x="153958" y="186155"/>
                </a:lnTo>
                <a:lnTo>
                  <a:pt x="161615" y="187356"/>
                </a:lnTo>
                <a:lnTo>
                  <a:pt x="169414" y="185458"/>
                </a:lnTo>
                <a:lnTo>
                  <a:pt x="175868" y="180689"/>
                </a:lnTo>
                <a:lnTo>
                  <a:pt x="179854" y="174045"/>
                </a:lnTo>
                <a:lnTo>
                  <a:pt x="181059" y="166389"/>
                </a:lnTo>
                <a:lnTo>
                  <a:pt x="179168" y="158584"/>
                </a:lnTo>
                <a:lnTo>
                  <a:pt x="159375" y="116255"/>
                </a:lnTo>
                <a:close/>
              </a:path>
              <a:path w="181609" h="715010">
                <a:moveTo>
                  <a:pt x="105013" y="0"/>
                </a:moveTo>
                <a:lnTo>
                  <a:pt x="3463" y="142608"/>
                </a:lnTo>
                <a:lnTo>
                  <a:pt x="194" y="149938"/>
                </a:lnTo>
                <a:lnTo>
                  <a:pt x="0" y="157686"/>
                </a:lnTo>
                <a:lnTo>
                  <a:pt x="2724" y="164943"/>
                </a:lnTo>
                <a:lnTo>
                  <a:pt x="8213" y="170802"/>
                </a:lnTo>
                <a:lnTo>
                  <a:pt x="15544" y="174073"/>
                </a:lnTo>
                <a:lnTo>
                  <a:pt x="23290" y="174272"/>
                </a:lnTo>
                <a:lnTo>
                  <a:pt x="30543" y="171552"/>
                </a:lnTo>
                <a:lnTo>
                  <a:pt x="36395" y="166065"/>
                </a:lnTo>
                <a:lnTo>
                  <a:pt x="74469" y="112585"/>
                </a:lnTo>
                <a:lnTo>
                  <a:pt x="157658" y="112585"/>
                </a:lnTo>
                <a:lnTo>
                  <a:pt x="105013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38314" y="3647478"/>
            <a:ext cx="727075" cy="527050"/>
          </a:xfrm>
          <a:custGeom>
            <a:avLst/>
            <a:gdLst/>
            <a:ahLst/>
            <a:cxnLst/>
            <a:rect l="l" t="t" r="r" b="b"/>
            <a:pathLst>
              <a:path w="727075" h="527050">
                <a:moveTo>
                  <a:pt x="0" y="0"/>
                </a:moveTo>
                <a:lnTo>
                  <a:pt x="75234" y="167297"/>
                </a:lnTo>
                <a:lnTo>
                  <a:pt x="82816" y="171767"/>
                </a:lnTo>
                <a:lnTo>
                  <a:pt x="93319" y="171526"/>
                </a:lnTo>
                <a:lnTo>
                  <a:pt x="110447" y="150907"/>
                </a:lnTo>
                <a:lnTo>
                  <a:pt x="108673" y="143078"/>
                </a:lnTo>
                <a:lnTo>
                  <a:pt x="81749" y="83210"/>
                </a:lnTo>
                <a:lnTo>
                  <a:pt x="151304" y="83210"/>
                </a:lnTo>
                <a:lnTo>
                  <a:pt x="144547" y="78384"/>
                </a:lnTo>
                <a:lnTo>
                  <a:pt x="79578" y="78384"/>
                </a:lnTo>
                <a:lnTo>
                  <a:pt x="65290" y="46621"/>
                </a:lnTo>
                <a:lnTo>
                  <a:pt x="189591" y="46621"/>
                </a:lnTo>
                <a:lnTo>
                  <a:pt x="190289" y="45768"/>
                </a:lnTo>
                <a:lnTo>
                  <a:pt x="192595" y="38074"/>
                </a:lnTo>
                <a:lnTo>
                  <a:pt x="191738" y="30096"/>
                </a:lnTo>
                <a:lnTo>
                  <a:pt x="188015" y="23301"/>
                </a:lnTo>
                <a:lnTo>
                  <a:pt x="182013" y="18397"/>
                </a:lnTo>
                <a:lnTo>
                  <a:pt x="174320" y="16090"/>
                </a:lnTo>
                <a:lnTo>
                  <a:pt x="0" y="0"/>
                </a:lnTo>
                <a:close/>
              </a:path>
              <a:path w="727075" h="527050">
                <a:moveTo>
                  <a:pt x="151304" y="83210"/>
                </a:moveTo>
                <a:lnTo>
                  <a:pt x="81749" y="83210"/>
                </a:lnTo>
                <a:lnTo>
                  <a:pt x="176733" y="151041"/>
                </a:lnTo>
                <a:lnTo>
                  <a:pt x="200228" y="118148"/>
                </a:lnTo>
                <a:lnTo>
                  <a:pt x="151304" y="83210"/>
                </a:lnTo>
                <a:close/>
              </a:path>
              <a:path w="727075" h="527050">
                <a:moveTo>
                  <a:pt x="189591" y="46621"/>
                </a:moveTo>
                <a:lnTo>
                  <a:pt x="65290" y="46621"/>
                </a:lnTo>
                <a:lnTo>
                  <a:pt x="99974" y="49822"/>
                </a:lnTo>
                <a:lnTo>
                  <a:pt x="79578" y="78384"/>
                </a:lnTo>
                <a:lnTo>
                  <a:pt x="144547" y="78384"/>
                </a:lnTo>
                <a:lnTo>
                  <a:pt x="105244" y="50317"/>
                </a:lnTo>
                <a:lnTo>
                  <a:pt x="186572" y="50317"/>
                </a:lnTo>
                <a:lnTo>
                  <a:pt x="189591" y="46621"/>
                </a:lnTo>
                <a:close/>
              </a:path>
              <a:path w="727075" h="527050">
                <a:moveTo>
                  <a:pt x="186572" y="50317"/>
                </a:moveTo>
                <a:lnTo>
                  <a:pt x="105244" y="50317"/>
                </a:lnTo>
                <a:lnTo>
                  <a:pt x="170611" y="56349"/>
                </a:lnTo>
                <a:lnTo>
                  <a:pt x="178590" y="55492"/>
                </a:lnTo>
                <a:lnTo>
                  <a:pt x="185385" y="51769"/>
                </a:lnTo>
                <a:lnTo>
                  <a:pt x="186572" y="50317"/>
                </a:lnTo>
                <a:close/>
              </a:path>
              <a:path w="727075" h="527050">
                <a:moveTo>
                  <a:pt x="233121" y="141643"/>
                </a:moveTo>
                <a:lnTo>
                  <a:pt x="209626" y="174536"/>
                </a:lnTo>
                <a:lnTo>
                  <a:pt x="308330" y="245021"/>
                </a:lnTo>
                <a:lnTo>
                  <a:pt x="331825" y="212128"/>
                </a:lnTo>
                <a:lnTo>
                  <a:pt x="233121" y="141643"/>
                </a:lnTo>
                <a:close/>
              </a:path>
              <a:path w="727075" h="527050">
                <a:moveTo>
                  <a:pt x="364731" y="235623"/>
                </a:moveTo>
                <a:lnTo>
                  <a:pt x="341236" y="268516"/>
                </a:lnTo>
                <a:lnTo>
                  <a:pt x="439927" y="339001"/>
                </a:lnTo>
                <a:lnTo>
                  <a:pt x="463423" y="306108"/>
                </a:lnTo>
                <a:lnTo>
                  <a:pt x="364731" y="235623"/>
                </a:lnTo>
                <a:close/>
              </a:path>
              <a:path w="727075" h="527050">
                <a:moveTo>
                  <a:pt x="496328" y="329603"/>
                </a:moveTo>
                <a:lnTo>
                  <a:pt x="472833" y="362496"/>
                </a:lnTo>
                <a:lnTo>
                  <a:pt x="571538" y="432993"/>
                </a:lnTo>
                <a:lnTo>
                  <a:pt x="595020" y="400088"/>
                </a:lnTo>
                <a:lnTo>
                  <a:pt x="496328" y="329603"/>
                </a:lnTo>
                <a:close/>
              </a:path>
              <a:path w="727075" h="527050">
                <a:moveTo>
                  <a:pt x="627926" y="423583"/>
                </a:moveTo>
                <a:lnTo>
                  <a:pt x="604431" y="456488"/>
                </a:lnTo>
                <a:lnTo>
                  <a:pt x="703135" y="526973"/>
                </a:lnTo>
                <a:lnTo>
                  <a:pt x="726630" y="494068"/>
                </a:lnTo>
                <a:lnTo>
                  <a:pt x="627926" y="423583"/>
                </a:lnTo>
                <a:close/>
              </a:path>
            </a:pathLst>
          </a:custGeom>
          <a:solidFill>
            <a:srgbClr val="42BA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94371" y="5240204"/>
            <a:ext cx="1238647" cy="9289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00148" y="4601019"/>
            <a:ext cx="254000" cy="639445"/>
          </a:xfrm>
          <a:custGeom>
            <a:avLst/>
            <a:gdLst/>
            <a:ahLst/>
            <a:cxnLst/>
            <a:rect l="l" t="t" r="r" b="b"/>
            <a:pathLst>
              <a:path w="254000" h="639445">
                <a:moveTo>
                  <a:pt x="97786" y="485511"/>
                </a:moveTo>
                <a:lnTo>
                  <a:pt x="90246" y="487293"/>
                </a:lnTo>
                <a:lnTo>
                  <a:pt x="83743" y="491998"/>
                </a:lnTo>
                <a:lnTo>
                  <a:pt x="79577" y="498857"/>
                </a:lnTo>
                <a:lnTo>
                  <a:pt x="78406" y="506517"/>
                </a:lnTo>
                <a:lnTo>
                  <a:pt x="80193" y="514057"/>
                </a:lnTo>
                <a:lnTo>
                  <a:pt x="84899" y="520560"/>
                </a:lnTo>
                <a:lnTo>
                  <a:pt x="213575" y="639267"/>
                </a:lnTo>
                <a:lnTo>
                  <a:pt x="237958" y="535355"/>
                </a:lnTo>
                <a:lnTo>
                  <a:pt x="160553" y="535355"/>
                </a:lnTo>
                <a:lnTo>
                  <a:pt x="112306" y="490855"/>
                </a:lnTo>
                <a:lnTo>
                  <a:pt x="105446" y="486686"/>
                </a:lnTo>
                <a:lnTo>
                  <a:pt x="97786" y="485511"/>
                </a:lnTo>
                <a:close/>
              </a:path>
              <a:path w="254000" h="639445">
                <a:moveTo>
                  <a:pt x="38646" y="0"/>
                </a:moveTo>
                <a:lnTo>
                  <a:pt x="0" y="11849"/>
                </a:lnTo>
                <a:lnTo>
                  <a:pt x="160553" y="535355"/>
                </a:lnTo>
                <a:lnTo>
                  <a:pt x="237958" y="535355"/>
                </a:lnTo>
                <a:lnTo>
                  <a:pt x="240739" y="523506"/>
                </a:lnTo>
                <a:lnTo>
                  <a:pt x="199212" y="523506"/>
                </a:lnTo>
                <a:lnTo>
                  <a:pt x="38646" y="0"/>
                </a:lnTo>
                <a:close/>
              </a:path>
              <a:path w="254000" h="639445">
                <a:moveTo>
                  <a:pt x="230480" y="444285"/>
                </a:moveTo>
                <a:lnTo>
                  <a:pt x="223234" y="447035"/>
                </a:lnTo>
                <a:lnTo>
                  <a:pt x="217549" y="452301"/>
                </a:lnTo>
                <a:lnTo>
                  <a:pt x="214210" y="459600"/>
                </a:lnTo>
                <a:lnTo>
                  <a:pt x="199212" y="523506"/>
                </a:lnTo>
                <a:lnTo>
                  <a:pt x="240739" y="523506"/>
                </a:lnTo>
                <a:lnTo>
                  <a:pt x="253568" y="468833"/>
                </a:lnTo>
                <a:lnTo>
                  <a:pt x="253818" y="460809"/>
                </a:lnTo>
                <a:lnTo>
                  <a:pt x="251066" y="453566"/>
                </a:lnTo>
                <a:lnTo>
                  <a:pt x="245799" y="447882"/>
                </a:lnTo>
                <a:lnTo>
                  <a:pt x="238505" y="444538"/>
                </a:lnTo>
                <a:lnTo>
                  <a:pt x="230480" y="444285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85397" y="3709051"/>
            <a:ext cx="817567" cy="747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21173" y="2505230"/>
            <a:ext cx="863235" cy="729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84354" y="2869869"/>
            <a:ext cx="648970" cy="790575"/>
          </a:xfrm>
          <a:custGeom>
            <a:avLst/>
            <a:gdLst/>
            <a:ahLst/>
            <a:cxnLst/>
            <a:rect l="l" t="t" r="r" b="b"/>
            <a:pathLst>
              <a:path w="648970" h="790575">
                <a:moveTo>
                  <a:pt x="109000" y="101854"/>
                </a:moveTo>
                <a:lnTo>
                  <a:pt x="56857" y="101854"/>
                </a:lnTo>
                <a:lnTo>
                  <a:pt x="617550" y="790422"/>
                </a:lnTo>
                <a:lnTo>
                  <a:pt x="648906" y="764895"/>
                </a:lnTo>
                <a:lnTo>
                  <a:pt x="109000" y="101854"/>
                </a:lnTo>
                <a:close/>
              </a:path>
              <a:path w="648970" h="790575">
                <a:moveTo>
                  <a:pt x="0" y="0"/>
                </a:moveTo>
                <a:lnTo>
                  <a:pt x="27076" y="172961"/>
                </a:lnTo>
                <a:lnTo>
                  <a:pt x="50177" y="189801"/>
                </a:lnTo>
                <a:lnTo>
                  <a:pt x="57702" y="187015"/>
                </a:lnTo>
                <a:lnTo>
                  <a:pt x="63379" y="181741"/>
                </a:lnTo>
                <a:lnTo>
                  <a:pt x="66665" y="174722"/>
                </a:lnTo>
                <a:lnTo>
                  <a:pt x="67017" y="166700"/>
                </a:lnTo>
                <a:lnTo>
                  <a:pt x="56857" y="101854"/>
                </a:lnTo>
                <a:lnTo>
                  <a:pt x="109000" y="101854"/>
                </a:lnTo>
                <a:lnTo>
                  <a:pt x="88214" y="76326"/>
                </a:lnTo>
                <a:lnTo>
                  <a:pt x="176177" y="76326"/>
                </a:lnTo>
                <a:lnTo>
                  <a:pt x="175177" y="72126"/>
                </a:lnTo>
                <a:lnTo>
                  <a:pt x="170687" y="65810"/>
                </a:lnTo>
                <a:lnTo>
                  <a:pt x="163880" y="61556"/>
                </a:lnTo>
                <a:lnTo>
                  <a:pt x="0" y="0"/>
                </a:lnTo>
                <a:close/>
              </a:path>
              <a:path w="648970" h="790575">
                <a:moveTo>
                  <a:pt x="176177" y="76326"/>
                </a:moveTo>
                <a:lnTo>
                  <a:pt x="88214" y="76326"/>
                </a:lnTo>
                <a:lnTo>
                  <a:pt x="149656" y="99402"/>
                </a:lnTo>
                <a:lnTo>
                  <a:pt x="157582" y="100688"/>
                </a:lnTo>
                <a:lnTo>
                  <a:pt x="165122" y="98893"/>
                </a:lnTo>
                <a:lnTo>
                  <a:pt x="171438" y="94400"/>
                </a:lnTo>
                <a:lnTo>
                  <a:pt x="175691" y="87591"/>
                </a:lnTo>
                <a:lnTo>
                  <a:pt x="176971" y="79666"/>
                </a:lnTo>
                <a:lnTo>
                  <a:pt x="176177" y="76326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2896" y="3631031"/>
            <a:ext cx="626745" cy="452120"/>
          </a:xfrm>
          <a:custGeom>
            <a:avLst/>
            <a:gdLst/>
            <a:ahLst/>
            <a:cxnLst/>
            <a:rect l="l" t="t" r="r" b="b"/>
            <a:pathLst>
              <a:path w="626745" h="452120">
                <a:moveTo>
                  <a:pt x="91405" y="280420"/>
                </a:moveTo>
                <a:lnTo>
                  <a:pt x="83762" y="281705"/>
                </a:lnTo>
                <a:lnTo>
                  <a:pt x="77158" y="285761"/>
                </a:lnTo>
                <a:lnTo>
                  <a:pt x="72453" y="292265"/>
                </a:lnTo>
                <a:lnTo>
                  <a:pt x="0" y="451637"/>
                </a:lnTo>
                <a:lnTo>
                  <a:pt x="174383" y="436257"/>
                </a:lnTo>
                <a:lnTo>
                  <a:pt x="182084" y="433986"/>
                </a:lnTo>
                <a:lnTo>
                  <a:pt x="188104" y="429109"/>
                </a:lnTo>
                <a:lnTo>
                  <a:pt x="191855" y="422329"/>
                </a:lnTo>
                <a:lnTo>
                  <a:pt x="192747" y="414350"/>
                </a:lnTo>
                <a:lnTo>
                  <a:pt x="190474" y="406649"/>
                </a:lnTo>
                <a:lnTo>
                  <a:pt x="186504" y="401751"/>
                </a:lnTo>
                <a:lnTo>
                  <a:pt x="105448" y="401751"/>
                </a:lnTo>
                <a:lnTo>
                  <a:pt x="152057" y="368757"/>
                </a:lnTo>
                <a:lnTo>
                  <a:pt x="82092" y="368757"/>
                </a:lnTo>
                <a:lnTo>
                  <a:pt x="109258" y="309003"/>
                </a:lnTo>
                <a:lnTo>
                  <a:pt x="111069" y="301179"/>
                </a:lnTo>
                <a:lnTo>
                  <a:pt x="109785" y="293536"/>
                </a:lnTo>
                <a:lnTo>
                  <a:pt x="105729" y="286934"/>
                </a:lnTo>
                <a:lnTo>
                  <a:pt x="99225" y="282232"/>
                </a:lnTo>
                <a:lnTo>
                  <a:pt x="91405" y="280420"/>
                </a:lnTo>
                <a:close/>
              </a:path>
              <a:path w="626745" h="452120">
                <a:moveTo>
                  <a:pt x="170840" y="395986"/>
                </a:moveTo>
                <a:lnTo>
                  <a:pt x="105448" y="401751"/>
                </a:lnTo>
                <a:lnTo>
                  <a:pt x="186504" y="401751"/>
                </a:lnTo>
                <a:lnTo>
                  <a:pt x="185594" y="400629"/>
                </a:lnTo>
                <a:lnTo>
                  <a:pt x="178814" y="396878"/>
                </a:lnTo>
                <a:lnTo>
                  <a:pt x="170840" y="395986"/>
                </a:lnTo>
                <a:close/>
              </a:path>
              <a:path w="626745" h="452120">
                <a:moveTo>
                  <a:pt x="603008" y="0"/>
                </a:moveTo>
                <a:lnTo>
                  <a:pt x="82092" y="368757"/>
                </a:lnTo>
                <a:lnTo>
                  <a:pt x="152057" y="368757"/>
                </a:lnTo>
                <a:lnTo>
                  <a:pt x="626363" y="32994"/>
                </a:lnTo>
                <a:lnTo>
                  <a:pt x="603008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69204" y="4664230"/>
            <a:ext cx="1217560" cy="6724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87183" y="4060393"/>
            <a:ext cx="181610" cy="604520"/>
          </a:xfrm>
          <a:custGeom>
            <a:avLst/>
            <a:gdLst/>
            <a:ahLst/>
            <a:cxnLst/>
            <a:rect l="l" t="t" r="r" b="b"/>
            <a:pathLst>
              <a:path w="181609" h="604520">
                <a:moveTo>
                  <a:pt x="17464" y="422475"/>
                </a:moveTo>
                <a:lnTo>
                  <a:pt x="9869" y="425068"/>
                </a:lnTo>
                <a:lnTo>
                  <a:pt x="3874" y="430405"/>
                </a:lnTo>
                <a:lnTo>
                  <a:pt x="506" y="437383"/>
                </a:lnTo>
                <a:lnTo>
                  <a:pt x="0" y="445116"/>
                </a:lnTo>
                <a:lnTo>
                  <a:pt x="2591" y="452716"/>
                </a:lnTo>
                <a:lnTo>
                  <a:pt x="90806" y="603935"/>
                </a:lnTo>
                <a:lnTo>
                  <a:pt x="157831" y="489038"/>
                </a:lnTo>
                <a:lnTo>
                  <a:pt x="70587" y="489038"/>
                </a:lnTo>
                <a:lnTo>
                  <a:pt x="37516" y="432346"/>
                </a:lnTo>
                <a:lnTo>
                  <a:pt x="32179" y="426345"/>
                </a:lnTo>
                <a:lnTo>
                  <a:pt x="25197" y="422978"/>
                </a:lnTo>
                <a:lnTo>
                  <a:pt x="17464" y="422475"/>
                </a:lnTo>
                <a:close/>
              </a:path>
              <a:path w="181609" h="604520">
                <a:moveTo>
                  <a:pt x="111024" y="0"/>
                </a:moveTo>
                <a:lnTo>
                  <a:pt x="70587" y="0"/>
                </a:lnTo>
                <a:lnTo>
                  <a:pt x="70587" y="489038"/>
                </a:lnTo>
                <a:lnTo>
                  <a:pt x="111024" y="489038"/>
                </a:lnTo>
                <a:lnTo>
                  <a:pt x="111024" y="0"/>
                </a:lnTo>
                <a:close/>
              </a:path>
              <a:path w="181609" h="604520">
                <a:moveTo>
                  <a:pt x="164142" y="422475"/>
                </a:moveTo>
                <a:lnTo>
                  <a:pt x="156409" y="422978"/>
                </a:lnTo>
                <a:lnTo>
                  <a:pt x="149431" y="426345"/>
                </a:lnTo>
                <a:lnTo>
                  <a:pt x="144095" y="432346"/>
                </a:lnTo>
                <a:lnTo>
                  <a:pt x="111024" y="489038"/>
                </a:lnTo>
                <a:lnTo>
                  <a:pt x="157831" y="489038"/>
                </a:lnTo>
                <a:lnTo>
                  <a:pt x="179020" y="452716"/>
                </a:lnTo>
                <a:lnTo>
                  <a:pt x="181612" y="445116"/>
                </a:lnTo>
                <a:lnTo>
                  <a:pt x="181106" y="437383"/>
                </a:lnTo>
                <a:lnTo>
                  <a:pt x="177738" y="430405"/>
                </a:lnTo>
                <a:lnTo>
                  <a:pt x="171743" y="425068"/>
                </a:lnTo>
                <a:lnTo>
                  <a:pt x="164142" y="422475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10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751395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85" dirty="0">
                <a:solidFill>
                  <a:srgbClr val="404040"/>
                </a:solidFill>
              </a:rPr>
              <a:t>Graph </a:t>
            </a:r>
            <a:r>
              <a:rPr sz="5100" spc="-275" dirty="0">
                <a:solidFill>
                  <a:srgbClr val="404040"/>
                </a:solidFill>
              </a:rPr>
              <a:t>Construction</a:t>
            </a:r>
            <a:r>
              <a:rPr sz="5100" spc="-755" dirty="0">
                <a:solidFill>
                  <a:srgbClr val="404040"/>
                </a:solidFill>
              </a:rPr>
              <a:t> </a:t>
            </a:r>
            <a:r>
              <a:rPr sz="5100" spc="-285" dirty="0">
                <a:solidFill>
                  <a:srgbClr val="404040"/>
                </a:solidFill>
              </a:rPr>
              <a:t>approach</a:t>
            </a:r>
            <a:endParaRPr sz="51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11</a:t>
            </a:fld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37588" y="1531552"/>
            <a:ext cx="788860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Graph construction </a:t>
            </a:r>
            <a:r>
              <a:rPr sz="2500" b="1" spc="-125" dirty="0">
                <a:solidFill>
                  <a:srgbClr val="404040"/>
                </a:solidFill>
                <a:latin typeface="Trebuchet MS"/>
                <a:cs typeface="Trebuchet MS"/>
              </a:rPr>
              <a:t>cleans </a:t>
            </a:r>
            <a:r>
              <a:rPr sz="2500" spc="-6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500" spc="-5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25" dirty="0">
                <a:solidFill>
                  <a:srgbClr val="404040"/>
                </a:solidFill>
                <a:latin typeface="Trebuchet MS"/>
                <a:cs typeface="Trebuchet MS"/>
              </a:rPr>
              <a:t>completes </a:t>
            </a:r>
            <a:r>
              <a:rPr sz="2500" spc="-114" dirty="0">
                <a:solidFill>
                  <a:srgbClr val="404040"/>
                </a:solidFill>
                <a:latin typeface="Trebuchet MS"/>
                <a:cs typeface="Trebuchet MS"/>
              </a:rPr>
              <a:t>extraction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588" y="3144427"/>
            <a:ext cx="782764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90" dirty="0">
                <a:solidFill>
                  <a:srgbClr val="404040"/>
                </a:solidFill>
                <a:latin typeface="Trebuchet MS"/>
                <a:cs typeface="Trebuchet MS"/>
              </a:rPr>
              <a:t>Incorporate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ontological constraints </a:t>
            </a:r>
            <a:r>
              <a:rPr sz="2500" spc="-6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500" spc="-105" dirty="0">
                <a:solidFill>
                  <a:srgbClr val="404040"/>
                </a:solidFill>
                <a:latin typeface="Trebuchet MS"/>
                <a:cs typeface="Trebuchet MS"/>
              </a:rPr>
              <a:t>relational</a:t>
            </a:r>
            <a:r>
              <a:rPr sz="2500" spc="-5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patterns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588" y="4621869"/>
            <a:ext cx="7611109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Discover </a:t>
            </a:r>
            <a:r>
              <a:rPr sz="2500" spc="-130" dirty="0">
                <a:solidFill>
                  <a:srgbClr val="404040"/>
                </a:solidFill>
                <a:latin typeface="Trebuchet MS"/>
                <a:cs typeface="Trebuchet MS"/>
              </a:rPr>
              <a:t>statistical </a:t>
            </a: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relationships </a:t>
            </a:r>
            <a:r>
              <a:rPr sz="2500" spc="-90" dirty="0">
                <a:solidFill>
                  <a:srgbClr val="404040"/>
                </a:solidFill>
                <a:latin typeface="Trebuchet MS"/>
                <a:cs typeface="Trebuchet MS"/>
              </a:rPr>
              <a:t>within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knowledge</a:t>
            </a:r>
            <a:r>
              <a:rPr sz="2500" spc="-4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70A55-8582-4D36-88EE-D034E312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1676400"/>
            <a:ext cx="7789164" cy="384721"/>
          </a:xfrm>
        </p:spPr>
        <p:txBody>
          <a:bodyPr/>
          <a:lstStyle/>
          <a:p>
            <a:r>
              <a:rPr lang="en-US" altLang="zh-TW" sz="2500" dirty="0"/>
              <a:t>Graph construction</a:t>
            </a:r>
            <a:r>
              <a:rPr lang="zh-TW" altLang="en-US" sz="2500" dirty="0"/>
              <a:t>的三個問題分別是甚麼</a:t>
            </a:r>
            <a:r>
              <a:rPr lang="en-US" altLang="zh-TW" sz="2500" dirty="0"/>
              <a:t>?</a:t>
            </a:r>
            <a:endParaRPr lang="zh-TW" altLang="en-US" sz="25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FED3A08-9623-4C73-9A71-D02F7A02DE66}"/>
              </a:ext>
            </a:extLst>
          </p:cNvPr>
          <p:cNvSpPr txBox="1">
            <a:spLocks/>
          </p:cNvSpPr>
          <p:nvPr/>
        </p:nvSpPr>
        <p:spPr>
          <a:xfrm>
            <a:off x="1134617" y="496113"/>
            <a:ext cx="751395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350" b="0" i="0">
                <a:solidFill>
                  <a:srgbClr val="26262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5100" kern="0" spc="-285" dirty="0">
                <a:solidFill>
                  <a:srgbClr val="404040"/>
                </a:solidFill>
              </a:rPr>
              <a:t>Q &amp; A</a:t>
            </a:r>
            <a:endParaRPr lang="en-US" sz="5100" kern="0" dirty="0"/>
          </a:p>
        </p:txBody>
      </p:sp>
    </p:spTree>
    <p:extLst>
      <p:ext uri="{BB962C8B-B14F-4D97-AF65-F5344CB8AC3E}">
        <p14:creationId xmlns:p14="http://schemas.microsoft.com/office/powerpoint/2010/main" val="14266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65" y="7037069"/>
            <a:ext cx="9700895" cy="485140"/>
          </a:xfrm>
          <a:custGeom>
            <a:avLst/>
            <a:gdLst/>
            <a:ahLst/>
            <a:cxnLst/>
            <a:rect l="l" t="t" r="r" b="b"/>
            <a:pathLst>
              <a:path w="9700895" h="485140">
                <a:moveTo>
                  <a:pt x="0" y="485139"/>
                </a:moveTo>
                <a:lnTo>
                  <a:pt x="9700272" y="485139"/>
                </a:lnTo>
                <a:lnTo>
                  <a:pt x="9700272" y="0"/>
                </a:lnTo>
                <a:lnTo>
                  <a:pt x="0" y="0"/>
                </a:lnTo>
                <a:lnTo>
                  <a:pt x="0" y="485139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050" y="6966522"/>
            <a:ext cx="9700895" cy="67945"/>
          </a:xfrm>
          <a:custGeom>
            <a:avLst/>
            <a:gdLst/>
            <a:ahLst/>
            <a:cxnLst/>
            <a:rect l="l" t="t" r="r" b="b"/>
            <a:pathLst>
              <a:path w="9700895" h="67945">
                <a:moveTo>
                  <a:pt x="0" y="67919"/>
                </a:moveTo>
                <a:lnTo>
                  <a:pt x="9700272" y="67919"/>
                </a:lnTo>
                <a:lnTo>
                  <a:pt x="9700272" y="0"/>
                </a:lnTo>
                <a:lnTo>
                  <a:pt x="0" y="0"/>
                </a:lnTo>
                <a:lnTo>
                  <a:pt x="0" y="67919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8133" y="3374263"/>
            <a:ext cx="7859395" cy="0"/>
          </a:xfrm>
          <a:custGeom>
            <a:avLst/>
            <a:gdLst/>
            <a:ahLst/>
            <a:cxnLst/>
            <a:rect l="l" t="t" r="r" b="b"/>
            <a:pathLst>
              <a:path w="7859395">
                <a:moveTo>
                  <a:pt x="0" y="0"/>
                </a:moveTo>
                <a:lnTo>
                  <a:pt x="7859272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2952" rIns="0" bIns="0" rtlCol="0">
            <a:spAutoFit/>
          </a:bodyPr>
          <a:lstStyle/>
          <a:p>
            <a:pPr marL="1848485" marR="5080" indent="-790575">
              <a:lnSpc>
                <a:spcPts val="6500"/>
              </a:lnSpc>
              <a:spcBef>
                <a:spcPts val="1265"/>
              </a:spcBef>
            </a:pPr>
            <a:r>
              <a:rPr spc="-305" dirty="0"/>
              <a:t>Knowledge</a:t>
            </a:r>
            <a:r>
              <a:rPr spc="-650" dirty="0"/>
              <a:t> </a:t>
            </a:r>
            <a:r>
              <a:rPr spc="-300" dirty="0"/>
              <a:t>Graph  Construction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13</a:t>
            </a:fld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1222461" y="3264434"/>
            <a:ext cx="3569335" cy="223266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50" spc="75" dirty="0">
                <a:solidFill>
                  <a:srgbClr val="335B74"/>
                </a:solidFill>
                <a:latin typeface="Trebuchet MS"/>
                <a:cs typeface="Trebuchet MS"/>
              </a:rPr>
              <a:t>TOPICS:</a:t>
            </a:r>
            <a:endParaRPr sz="245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280"/>
              </a:spcBef>
            </a:pPr>
            <a:r>
              <a:rPr sz="2500" spc="85" dirty="0">
                <a:solidFill>
                  <a:srgbClr val="335B74"/>
                </a:solidFill>
                <a:latin typeface="Trebuchet MS"/>
                <a:cs typeface="Trebuchet MS"/>
              </a:rPr>
              <a:t>P</a:t>
            </a:r>
            <a:r>
              <a:rPr sz="2000" spc="85" dirty="0">
                <a:solidFill>
                  <a:srgbClr val="335B74"/>
                </a:solidFill>
                <a:latin typeface="Trebuchet MS"/>
                <a:cs typeface="Trebuchet MS"/>
              </a:rPr>
              <a:t>ROBLEM</a:t>
            </a:r>
            <a:r>
              <a:rPr sz="2000" spc="75" dirty="0">
                <a:solidFill>
                  <a:srgbClr val="335B74"/>
                </a:solidFill>
                <a:latin typeface="Trebuchet MS"/>
                <a:cs typeface="Trebuchet MS"/>
              </a:rPr>
              <a:t> </a:t>
            </a:r>
            <a:r>
              <a:rPr sz="2500" spc="30" dirty="0">
                <a:solidFill>
                  <a:srgbClr val="335B74"/>
                </a:solidFill>
                <a:latin typeface="Trebuchet MS"/>
                <a:cs typeface="Trebuchet MS"/>
              </a:rPr>
              <a:t>S</a:t>
            </a:r>
            <a:r>
              <a:rPr sz="2000" spc="30" dirty="0">
                <a:solidFill>
                  <a:srgbClr val="335B74"/>
                </a:solidFill>
                <a:latin typeface="Trebuchet MS"/>
                <a:cs typeface="Trebuchet MS"/>
              </a:rPr>
              <a:t>ETTING</a:t>
            </a:r>
            <a:endParaRPr sz="200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150"/>
              </a:spcBef>
            </a:pPr>
            <a:r>
              <a:rPr sz="2950" u="heavy" spc="15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P</a:t>
            </a:r>
            <a:r>
              <a:rPr sz="2350" u="heavy" spc="15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ROBABILISTIC</a:t>
            </a:r>
            <a:r>
              <a:rPr sz="2350" u="heavy" spc="200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 </a:t>
            </a:r>
            <a:r>
              <a:rPr sz="2950" u="heavy" spc="135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M</a:t>
            </a:r>
            <a:r>
              <a:rPr sz="2350" u="heavy" spc="135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ODELS</a:t>
            </a:r>
            <a:endParaRPr sz="235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240"/>
              </a:spcBef>
            </a:pPr>
            <a:r>
              <a:rPr sz="2500" spc="110" dirty="0">
                <a:solidFill>
                  <a:srgbClr val="335B74"/>
                </a:solidFill>
                <a:latin typeface="Trebuchet MS"/>
                <a:cs typeface="Trebuchet MS"/>
              </a:rPr>
              <a:t>E</a:t>
            </a:r>
            <a:r>
              <a:rPr sz="2000" spc="110" dirty="0">
                <a:solidFill>
                  <a:srgbClr val="335B74"/>
                </a:solidFill>
                <a:latin typeface="Trebuchet MS"/>
                <a:cs typeface="Trebuchet MS"/>
              </a:rPr>
              <a:t>MBEDDING</a:t>
            </a:r>
            <a:r>
              <a:rPr sz="2000" spc="65" dirty="0">
                <a:solidFill>
                  <a:srgbClr val="335B74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335B74"/>
                </a:solidFill>
                <a:latin typeface="Trebuchet MS"/>
                <a:cs typeface="Trebuchet MS"/>
              </a:rPr>
              <a:t>T</a:t>
            </a:r>
            <a:r>
              <a:rPr sz="2000" spc="60" dirty="0">
                <a:solidFill>
                  <a:srgbClr val="335B74"/>
                </a:solidFill>
                <a:latin typeface="Trebuchet MS"/>
                <a:cs typeface="Trebuchet MS"/>
              </a:rPr>
              <a:t>ECHNIQUES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65" y="7037069"/>
            <a:ext cx="9700895" cy="485140"/>
          </a:xfrm>
          <a:custGeom>
            <a:avLst/>
            <a:gdLst/>
            <a:ahLst/>
            <a:cxnLst/>
            <a:rect l="l" t="t" r="r" b="b"/>
            <a:pathLst>
              <a:path w="9700895" h="485140">
                <a:moveTo>
                  <a:pt x="0" y="485139"/>
                </a:moveTo>
                <a:lnTo>
                  <a:pt x="9700272" y="485139"/>
                </a:lnTo>
                <a:lnTo>
                  <a:pt x="9700272" y="0"/>
                </a:lnTo>
                <a:lnTo>
                  <a:pt x="0" y="0"/>
                </a:lnTo>
                <a:lnTo>
                  <a:pt x="0" y="485139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050" y="6966522"/>
            <a:ext cx="9700895" cy="67945"/>
          </a:xfrm>
          <a:custGeom>
            <a:avLst/>
            <a:gdLst/>
            <a:ahLst/>
            <a:cxnLst/>
            <a:rect l="l" t="t" r="r" b="b"/>
            <a:pathLst>
              <a:path w="9700895" h="67945">
                <a:moveTo>
                  <a:pt x="0" y="67919"/>
                </a:moveTo>
                <a:lnTo>
                  <a:pt x="9700272" y="67919"/>
                </a:lnTo>
                <a:lnTo>
                  <a:pt x="9700272" y="0"/>
                </a:lnTo>
                <a:lnTo>
                  <a:pt x="0" y="0"/>
                </a:lnTo>
                <a:lnTo>
                  <a:pt x="0" y="67919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8133" y="3374263"/>
            <a:ext cx="7859395" cy="0"/>
          </a:xfrm>
          <a:custGeom>
            <a:avLst/>
            <a:gdLst/>
            <a:ahLst/>
            <a:cxnLst/>
            <a:rect l="l" t="t" r="r" b="b"/>
            <a:pathLst>
              <a:path w="7859395">
                <a:moveTo>
                  <a:pt x="0" y="0"/>
                </a:moveTo>
                <a:lnTo>
                  <a:pt x="7859272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1849" rIns="0" bIns="0" rtlCol="0">
            <a:spAutoFit/>
          </a:bodyPr>
          <a:lstStyle/>
          <a:p>
            <a:pPr marL="40640" algn="ctr">
              <a:lnSpc>
                <a:spcPts val="7184"/>
              </a:lnSpc>
              <a:spcBef>
                <a:spcPts val="114"/>
              </a:spcBef>
            </a:pPr>
            <a:r>
              <a:rPr spc="-300" dirty="0"/>
              <a:t>Graph</a:t>
            </a:r>
            <a:r>
              <a:rPr spc="-620" dirty="0"/>
              <a:t> </a:t>
            </a:r>
            <a:r>
              <a:rPr spc="-300" dirty="0"/>
              <a:t>Construction</a:t>
            </a:r>
          </a:p>
          <a:p>
            <a:pPr marL="48260" algn="ctr">
              <a:lnSpc>
                <a:spcPts val="5685"/>
              </a:lnSpc>
            </a:pPr>
            <a:r>
              <a:rPr sz="5100" spc="-295" dirty="0"/>
              <a:t>Probabilistic</a:t>
            </a:r>
            <a:r>
              <a:rPr sz="5100" spc="-509" dirty="0"/>
              <a:t> </a:t>
            </a:r>
            <a:r>
              <a:rPr sz="5100" spc="-70" dirty="0"/>
              <a:t>Models</a:t>
            </a:r>
            <a:endParaRPr sz="51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14</a:t>
            </a:fld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1222461" y="3264434"/>
            <a:ext cx="3475990" cy="217360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50" spc="75" dirty="0">
                <a:solidFill>
                  <a:srgbClr val="335B74"/>
                </a:solidFill>
                <a:latin typeface="Trebuchet MS"/>
                <a:cs typeface="Trebuchet MS"/>
              </a:rPr>
              <a:t>TOPICS:</a:t>
            </a:r>
            <a:endParaRPr sz="245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280"/>
              </a:spcBef>
            </a:pPr>
            <a:r>
              <a:rPr sz="2500" spc="80" dirty="0">
                <a:solidFill>
                  <a:srgbClr val="335B74"/>
                </a:solidFill>
                <a:latin typeface="Trebuchet MS"/>
                <a:cs typeface="Trebuchet MS"/>
              </a:rPr>
              <a:t>O</a:t>
            </a:r>
            <a:r>
              <a:rPr sz="2000" spc="80" dirty="0">
                <a:solidFill>
                  <a:srgbClr val="335B74"/>
                </a:solidFill>
                <a:latin typeface="Trebuchet MS"/>
                <a:cs typeface="Trebuchet MS"/>
              </a:rPr>
              <a:t>VERVIEW</a:t>
            </a:r>
            <a:endParaRPr sz="200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230"/>
              </a:spcBef>
            </a:pPr>
            <a:r>
              <a:rPr sz="2500" spc="35" dirty="0">
                <a:solidFill>
                  <a:srgbClr val="335B74"/>
                </a:solidFill>
                <a:latin typeface="Trebuchet MS"/>
                <a:cs typeface="Trebuchet MS"/>
              </a:rPr>
              <a:t>G</a:t>
            </a:r>
            <a:r>
              <a:rPr sz="2000" spc="35" dirty="0">
                <a:solidFill>
                  <a:srgbClr val="335B74"/>
                </a:solidFill>
                <a:latin typeface="Trebuchet MS"/>
                <a:cs typeface="Trebuchet MS"/>
              </a:rPr>
              <a:t>RAPHICAL</a:t>
            </a:r>
            <a:r>
              <a:rPr sz="2000" spc="235" dirty="0">
                <a:solidFill>
                  <a:srgbClr val="335B74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rgbClr val="335B74"/>
                </a:solidFill>
                <a:latin typeface="Trebuchet MS"/>
                <a:cs typeface="Trebuchet MS"/>
              </a:rPr>
              <a:t>MODELS</a:t>
            </a:r>
            <a:endParaRPr sz="200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235"/>
              </a:spcBef>
            </a:pPr>
            <a:r>
              <a:rPr sz="2500" spc="135" dirty="0">
                <a:solidFill>
                  <a:srgbClr val="335B74"/>
                </a:solidFill>
                <a:latin typeface="Trebuchet MS"/>
                <a:cs typeface="Trebuchet MS"/>
              </a:rPr>
              <a:t>R</a:t>
            </a:r>
            <a:r>
              <a:rPr sz="2000" spc="135" dirty="0">
                <a:solidFill>
                  <a:srgbClr val="335B74"/>
                </a:solidFill>
                <a:latin typeface="Trebuchet MS"/>
                <a:cs typeface="Trebuchet MS"/>
              </a:rPr>
              <a:t>ANDOM </a:t>
            </a:r>
            <a:r>
              <a:rPr sz="2500" spc="20" dirty="0">
                <a:solidFill>
                  <a:srgbClr val="335B74"/>
                </a:solidFill>
                <a:latin typeface="Trebuchet MS"/>
                <a:cs typeface="Trebuchet MS"/>
              </a:rPr>
              <a:t>W</a:t>
            </a:r>
            <a:r>
              <a:rPr sz="2000" spc="20" dirty="0">
                <a:solidFill>
                  <a:srgbClr val="335B74"/>
                </a:solidFill>
                <a:latin typeface="Trebuchet MS"/>
                <a:cs typeface="Trebuchet MS"/>
              </a:rPr>
              <a:t>ALK</a:t>
            </a:r>
            <a:r>
              <a:rPr sz="2000" spc="35" dirty="0">
                <a:solidFill>
                  <a:srgbClr val="335B74"/>
                </a:solidFill>
                <a:latin typeface="Trebuchet MS"/>
                <a:cs typeface="Trebuchet MS"/>
              </a:rPr>
              <a:t> </a:t>
            </a:r>
            <a:r>
              <a:rPr sz="2500" spc="110" dirty="0">
                <a:solidFill>
                  <a:srgbClr val="335B74"/>
                </a:solidFill>
                <a:latin typeface="Trebuchet MS"/>
                <a:cs typeface="Trebuchet MS"/>
              </a:rPr>
              <a:t>M</a:t>
            </a:r>
            <a:r>
              <a:rPr sz="2000" spc="110" dirty="0">
                <a:solidFill>
                  <a:srgbClr val="335B74"/>
                </a:solidFill>
                <a:latin typeface="Trebuchet MS"/>
                <a:cs typeface="Trebuchet MS"/>
              </a:rPr>
              <a:t>ETHODS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65" y="7037069"/>
            <a:ext cx="9700895" cy="485140"/>
          </a:xfrm>
          <a:custGeom>
            <a:avLst/>
            <a:gdLst/>
            <a:ahLst/>
            <a:cxnLst/>
            <a:rect l="l" t="t" r="r" b="b"/>
            <a:pathLst>
              <a:path w="9700895" h="485140">
                <a:moveTo>
                  <a:pt x="0" y="485139"/>
                </a:moveTo>
                <a:lnTo>
                  <a:pt x="9700272" y="485139"/>
                </a:lnTo>
                <a:lnTo>
                  <a:pt x="9700272" y="0"/>
                </a:lnTo>
                <a:lnTo>
                  <a:pt x="0" y="0"/>
                </a:lnTo>
                <a:lnTo>
                  <a:pt x="0" y="485139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050" y="6966522"/>
            <a:ext cx="9700895" cy="67945"/>
          </a:xfrm>
          <a:custGeom>
            <a:avLst/>
            <a:gdLst/>
            <a:ahLst/>
            <a:cxnLst/>
            <a:rect l="l" t="t" r="r" b="b"/>
            <a:pathLst>
              <a:path w="9700895" h="67945">
                <a:moveTo>
                  <a:pt x="0" y="67919"/>
                </a:moveTo>
                <a:lnTo>
                  <a:pt x="9700272" y="67919"/>
                </a:lnTo>
                <a:lnTo>
                  <a:pt x="9700272" y="0"/>
                </a:lnTo>
                <a:lnTo>
                  <a:pt x="0" y="0"/>
                </a:lnTo>
                <a:lnTo>
                  <a:pt x="0" y="67919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8133" y="3374263"/>
            <a:ext cx="7859395" cy="0"/>
          </a:xfrm>
          <a:custGeom>
            <a:avLst/>
            <a:gdLst/>
            <a:ahLst/>
            <a:cxnLst/>
            <a:rect l="l" t="t" r="r" b="b"/>
            <a:pathLst>
              <a:path w="7859395">
                <a:moveTo>
                  <a:pt x="0" y="0"/>
                </a:moveTo>
                <a:lnTo>
                  <a:pt x="7859272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4243" y="1597614"/>
            <a:ext cx="6310630" cy="9956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300" dirty="0"/>
              <a:t>Graph</a:t>
            </a:r>
            <a:r>
              <a:rPr spc="-620" dirty="0"/>
              <a:t> </a:t>
            </a:r>
            <a:r>
              <a:rPr spc="-300" dirty="0"/>
              <a:t>Construction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15</a:t>
            </a:fld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2449245" y="2456942"/>
            <a:ext cx="520827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95" dirty="0">
                <a:solidFill>
                  <a:srgbClr val="262626"/>
                </a:solidFill>
                <a:latin typeface="Trebuchet MS"/>
                <a:cs typeface="Trebuchet MS"/>
              </a:rPr>
              <a:t>Probabilistic</a:t>
            </a:r>
            <a:r>
              <a:rPr sz="5100" spc="-5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5100" spc="-70" dirty="0">
                <a:solidFill>
                  <a:srgbClr val="262626"/>
                </a:solidFill>
                <a:latin typeface="Trebuchet MS"/>
                <a:cs typeface="Trebuchet MS"/>
              </a:rPr>
              <a:t>Models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461" y="3293905"/>
            <a:ext cx="3475990" cy="22034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450" spc="75" dirty="0">
                <a:solidFill>
                  <a:srgbClr val="335B74"/>
                </a:solidFill>
                <a:latin typeface="Trebuchet MS"/>
                <a:cs typeface="Trebuchet MS"/>
              </a:rPr>
              <a:t>TOPICS:</a:t>
            </a:r>
            <a:endParaRPr sz="245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190"/>
              </a:spcBef>
            </a:pPr>
            <a:r>
              <a:rPr sz="2950" u="heavy" spc="45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O</a:t>
            </a:r>
            <a:r>
              <a:rPr sz="2350" u="heavy" spc="45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VERVIEW</a:t>
            </a:r>
            <a:endParaRPr sz="235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245"/>
              </a:spcBef>
            </a:pPr>
            <a:r>
              <a:rPr sz="2500" spc="35" dirty="0">
                <a:solidFill>
                  <a:srgbClr val="335B74"/>
                </a:solidFill>
                <a:latin typeface="Trebuchet MS"/>
                <a:cs typeface="Trebuchet MS"/>
              </a:rPr>
              <a:t>G</a:t>
            </a:r>
            <a:r>
              <a:rPr sz="2000" spc="35" dirty="0">
                <a:solidFill>
                  <a:srgbClr val="335B74"/>
                </a:solidFill>
                <a:latin typeface="Trebuchet MS"/>
                <a:cs typeface="Trebuchet MS"/>
              </a:rPr>
              <a:t>RAPHICAL</a:t>
            </a:r>
            <a:r>
              <a:rPr sz="2000" spc="235" dirty="0">
                <a:solidFill>
                  <a:srgbClr val="335B74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rgbClr val="335B74"/>
                </a:solidFill>
                <a:latin typeface="Trebuchet MS"/>
                <a:cs typeface="Trebuchet MS"/>
              </a:rPr>
              <a:t>MODELS</a:t>
            </a:r>
            <a:endParaRPr sz="200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235"/>
              </a:spcBef>
            </a:pPr>
            <a:r>
              <a:rPr sz="2500" spc="135" dirty="0">
                <a:solidFill>
                  <a:srgbClr val="335B74"/>
                </a:solidFill>
                <a:latin typeface="Trebuchet MS"/>
                <a:cs typeface="Trebuchet MS"/>
              </a:rPr>
              <a:t>R</a:t>
            </a:r>
            <a:r>
              <a:rPr sz="2000" spc="135" dirty="0">
                <a:solidFill>
                  <a:srgbClr val="335B74"/>
                </a:solidFill>
                <a:latin typeface="Trebuchet MS"/>
                <a:cs typeface="Trebuchet MS"/>
              </a:rPr>
              <a:t>ANDOM </a:t>
            </a:r>
            <a:r>
              <a:rPr sz="2500" spc="20" dirty="0">
                <a:solidFill>
                  <a:srgbClr val="335B74"/>
                </a:solidFill>
                <a:latin typeface="Trebuchet MS"/>
                <a:cs typeface="Trebuchet MS"/>
              </a:rPr>
              <a:t>W</a:t>
            </a:r>
            <a:r>
              <a:rPr sz="2000" spc="20" dirty="0">
                <a:solidFill>
                  <a:srgbClr val="335B74"/>
                </a:solidFill>
                <a:latin typeface="Trebuchet MS"/>
                <a:cs typeface="Trebuchet MS"/>
              </a:rPr>
              <a:t>ALK</a:t>
            </a:r>
            <a:r>
              <a:rPr sz="2000" spc="35" dirty="0">
                <a:solidFill>
                  <a:srgbClr val="335B74"/>
                </a:solidFill>
                <a:latin typeface="Trebuchet MS"/>
                <a:cs typeface="Trebuchet MS"/>
              </a:rPr>
              <a:t> </a:t>
            </a:r>
            <a:r>
              <a:rPr sz="2500" spc="110" dirty="0">
                <a:solidFill>
                  <a:srgbClr val="335B74"/>
                </a:solidFill>
                <a:latin typeface="Trebuchet MS"/>
                <a:cs typeface="Trebuchet MS"/>
              </a:rPr>
              <a:t>M</a:t>
            </a:r>
            <a:r>
              <a:rPr sz="2000" spc="110" dirty="0">
                <a:solidFill>
                  <a:srgbClr val="335B74"/>
                </a:solidFill>
                <a:latin typeface="Trebuchet MS"/>
                <a:cs typeface="Trebuchet MS"/>
              </a:rPr>
              <a:t>ETHODS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59874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50" dirty="0">
                <a:solidFill>
                  <a:srgbClr val="404040"/>
                </a:solidFill>
              </a:rPr>
              <a:t>Beyond </a:t>
            </a:r>
            <a:r>
              <a:rPr sz="5100" spc="-295" dirty="0">
                <a:solidFill>
                  <a:srgbClr val="404040"/>
                </a:solidFill>
              </a:rPr>
              <a:t>Pure</a:t>
            </a:r>
            <a:r>
              <a:rPr sz="5100" spc="-765" dirty="0">
                <a:solidFill>
                  <a:srgbClr val="404040"/>
                </a:solidFill>
              </a:rPr>
              <a:t> </a:t>
            </a:r>
            <a:r>
              <a:rPr sz="5100" spc="-260" dirty="0">
                <a:solidFill>
                  <a:srgbClr val="404040"/>
                </a:solidFill>
              </a:rPr>
              <a:t>Reasoning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1037588" y="3512966"/>
            <a:ext cx="7590790" cy="109220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46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114" dirty="0">
                <a:solidFill>
                  <a:srgbClr val="404040"/>
                </a:solidFill>
                <a:latin typeface="Trebuchet MS"/>
                <a:cs typeface="Trebuchet MS"/>
              </a:rPr>
              <a:t>Classical </a:t>
            </a:r>
            <a:r>
              <a:rPr sz="2500" spc="-35" dirty="0">
                <a:solidFill>
                  <a:srgbClr val="404040"/>
                </a:solidFill>
                <a:latin typeface="Trebuchet MS"/>
                <a:cs typeface="Trebuchet MS"/>
              </a:rPr>
              <a:t>AI</a:t>
            </a:r>
            <a:r>
              <a:rPr sz="2500" spc="-5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approach </a:t>
            </a:r>
            <a:r>
              <a:rPr sz="2500" spc="-9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knowledge: </a:t>
            </a:r>
            <a:r>
              <a:rPr sz="2500" spc="-70" dirty="0">
                <a:solidFill>
                  <a:srgbClr val="404040"/>
                </a:solidFill>
                <a:latin typeface="Trebuchet MS"/>
                <a:cs typeface="Trebuchet MS"/>
              </a:rPr>
              <a:t>reasoning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300" spc="-120" dirty="0">
                <a:solidFill>
                  <a:srgbClr val="404040"/>
                </a:solidFill>
                <a:latin typeface="Trebuchet MS"/>
                <a:cs typeface="Trebuchet MS"/>
              </a:rPr>
              <a:t>Lbl(Socrates,</a:t>
            </a:r>
            <a:r>
              <a:rPr sz="23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15" dirty="0">
                <a:solidFill>
                  <a:srgbClr val="404040"/>
                </a:solidFill>
                <a:latin typeface="Trebuchet MS"/>
                <a:cs typeface="Trebuchet MS"/>
              </a:rPr>
              <a:t>Man)</a:t>
            </a:r>
            <a:r>
              <a:rPr sz="23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35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23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404040"/>
                </a:solidFill>
                <a:latin typeface="Trebuchet MS"/>
                <a:cs typeface="Trebuchet MS"/>
              </a:rPr>
              <a:t>Sub(Man,</a:t>
            </a:r>
            <a:r>
              <a:rPr sz="23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404040"/>
                </a:solidFill>
                <a:latin typeface="Trebuchet MS"/>
                <a:cs typeface="Trebuchet MS"/>
              </a:rPr>
              <a:t>Mortal)</a:t>
            </a:r>
            <a:r>
              <a:rPr sz="23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90" dirty="0">
                <a:solidFill>
                  <a:srgbClr val="404040"/>
                </a:solidFill>
                <a:latin typeface="Trebuchet MS"/>
                <a:cs typeface="Trebuchet MS"/>
              </a:rPr>
              <a:t>-&gt;</a:t>
            </a:r>
            <a:r>
              <a:rPr sz="23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20" dirty="0">
                <a:solidFill>
                  <a:srgbClr val="404040"/>
                </a:solidFill>
                <a:latin typeface="Trebuchet MS"/>
                <a:cs typeface="Trebuchet MS"/>
              </a:rPr>
              <a:t>Lbl(Socrates,</a:t>
            </a:r>
            <a:r>
              <a:rPr sz="23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404040"/>
                </a:solidFill>
                <a:latin typeface="Trebuchet MS"/>
                <a:cs typeface="Trebuchet MS"/>
              </a:rPr>
              <a:t>Mortal)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8429" y="1554988"/>
            <a:ext cx="1593430" cy="2124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2742" y="1536153"/>
            <a:ext cx="1363941" cy="2162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16</a:t>
            </a:fld>
            <a:endParaRPr spc="-2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59874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50" dirty="0">
                <a:solidFill>
                  <a:srgbClr val="404040"/>
                </a:solidFill>
              </a:rPr>
              <a:t>Beyond </a:t>
            </a:r>
            <a:r>
              <a:rPr sz="5100" spc="-295" dirty="0">
                <a:solidFill>
                  <a:srgbClr val="404040"/>
                </a:solidFill>
              </a:rPr>
              <a:t>Pure</a:t>
            </a:r>
            <a:r>
              <a:rPr sz="5100" spc="-765" dirty="0">
                <a:solidFill>
                  <a:srgbClr val="404040"/>
                </a:solidFill>
              </a:rPr>
              <a:t> </a:t>
            </a:r>
            <a:r>
              <a:rPr sz="5100" spc="-260" dirty="0">
                <a:solidFill>
                  <a:srgbClr val="404040"/>
                </a:solidFill>
              </a:rPr>
              <a:t>Reasoning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1037588" y="3512966"/>
            <a:ext cx="7623809" cy="162687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46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114" dirty="0">
                <a:solidFill>
                  <a:srgbClr val="404040"/>
                </a:solidFill>
                <a:latin typeface="Trebuchet MS"/>
                <a:cs typeface="Trebuchet MS"/>
              </a:rPr>
              <a:t>Classical </a:t>
            </a:r>
            <a:r>
              <a:rPr sz="2500" spc="-35" dirty="0">
                <a:solidFill>
                  <a:srgbClr val="404040"/>
                </a:solidFill>
                <a:latin typeface="Trebuchet MS"/>
                <a:cs typeface="Trebuchet MS"/>
              </a:rPr>
              <a:t>AI</a:t>
            </a:r>
            <a:r>
              <a:rPr sz="2500" spc="-5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approach </a:t>
            </a:r>
            <a:r>
              <a:rPr sz="2500" spc="-9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knowledge: </a:t>
            </a:r>
            <a:r>
              <a:rPr sz="2500" spc="-70" dirty="0">
                <a:solidFill>
                  <a:srgbClr val="404040"/>
                </a:solidFill>
                <a:latin typeface="Trebuchet MS"/>
                <a:cs typeface="Trebuchet MS"/>
              </a:rPr>
              <a:t>reasoning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300" spc="-120" dirty="0">
                <a:solidFill>
                  <a:srgbClr val="404040"/>
                </a:solidFill>
                <a:latin typeface="Trebuchet MS"/>
                <a:cs typeface="Trebuchet MS"/>
              </a:rPr>
              <a:t>Lbl(Socrates,</a:t>
            </a:r>
            <a:r>
              <a:rPr sz="23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15" dirty="0">
                <a:solidFill>
                  <a:srgbClr val="404040"/>
                </a:solidFill>
                <a:latin typeface="Trebuchet MS"/>
                <a:cs typeface="Trebuchet MS"/>
              </a:rPr>
              <a:t>Man)</a:t>
            </a:r>
            <a:r>
              <a:rPr sz="23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35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23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404040"/>
                </a:solidFill>
                <a:latin typeface="Trebuchet MS"/>
                <a:cs typeface="Trebuchet MS"/>
              </a:rPr>
              <a:t>Sub(Man,</a:t>
            </a:r>
            <a:r>
              <a:rPr sz="23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404040"/>
                </a:solidFill>
                <a:latin typeface="Trebuchet MS"/>
                <a:cs typeface="Trebuchet MS"/>
              </a:rPr>
              <a:t>Mortal)</a:t>
            </a:r>
            <a:r>
              <a:rPr sz="23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90" dirty="0">
                <a:solidFill>
                  <a:srgbClr val="404040"/>
                </a:solidFill>
                <a:latin typeface="Trebuchet MS"/>
                <a:cs typeface="Trebuchet MS"/>
              </a:rPr>
              <a:t>-&gt;</a:t>
            </a:r>
            <a:r>
              <a:rPr sz="23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20" dirty="0">
                <a:solidFill>
                  <a:srgbClr val="404040"/>
                </a:solidFill>
                <a:latin typeface="Trebuchet MS"/>
                <a:cs typeface="Trebuchet MS"/>
              </a:rPr>
              <a:t>Lbl(Socrates,</a:t>
            </a:r>
            <a:r>
              <a:rPr sz="23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404040"/>
                </a:solidFill>
                <a:latin typeface="Trebuchet MS"/>
                <a:cs typeface="Trebuchet MS"/>
              </a:rPr>
              <a:t>Mortal)</a:t>
            </a:r>
            <a:endParaRPr sz="230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20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70" dirty="0">
                <a:solidFill>
                  <a:srgbClr val="404040"/>
                </a:solidFill>
                <a:latin typeface="Trebuchet MS"/>
                <a:cs typeface="Trebuchet MS"/>
              </a:rPr>
              <a:t>Reasoning </a:t>
            </a:r>
            <a:r>
              <a:rPr sz="2500" spc="-130" dirty="0">
                <a:solidFill>
                  <a:srgbClr val="404040"/>
                </a:solidFill>
                <a:latin typeface="Trebuchet MS"/>
                <a:cs typeface="Trebuchet MS"/>
              </a:rPr>
              <a:t>difficult </a:t>
            </a:r>
            <a:r>
              <a:rPr sz="2500" spc="-55" dirty="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sz="2500" spc="-130" dirty="0">
                <a:solidFill>
                  <a:srgbClr val="404040"/>
                </a:solidFill>
                <a:latin typeface="Trebuchet MS"/>
                <a:cs typeface="Trebuchet MS"/>
              </a:rPr>
              <a:t>extracted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knowledge </a:t>
            </a:r>
            <a:r>
              <a:rPr sz="2500" spc="-5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2500" spc="-5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errors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8429" y="1554988"/>
            <a:ext cx="1593430" cy="2124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2742" y="1536153"/>
            <a:ext cx="1363941" cy="2162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9966" y="1554982"/>
            <a:ext cx="1594827" cy="12044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70829" y="1680451"/>
            <a:ext cx="1788160" cy="1873885"/>
          </a:xfrm>
          <a:custGeom>
            <a:avLst/>
            <a:gdLst/>
            <a:ahLst/>
            <a:cxnLst/>
            <a:rect l="l" t="t" r="r" b="b"/>
            <a:pathLst>
              <a:path w="1788159" h="1873885">
                <a:moveTo>
                  <a:pt x="893876" y="0"/>
                </a:moveTo>
                <a:lnTo>
                  <a:pt x="846403" y="1298"/>
                </a:lnTo>
                <a:lnTo>
                  <a:pt x="799576" y="5151"/>
                </a:lnTo>
                <a:lnTo>
                  <a:pt x="753456" y="11492"/>
                </a:lnTo>
                <a:lnTo>
                  <a:pt x="708104" y="20259"/>
                </a:lnTo>
                <a:lnTo>
                  <a:pt x="663584" y="31385"/>
                </a:lnTo>
                <a:lnTo>
                  <a:pt x="619955" y="44806"/>
                </a:lnTo>
                <a:lnTo>
                  <a:pt x="577281" y="60457"/>
                </a:lnTo>
                <a:lnTo>
                  <a:pt x="535623" y="78273"/>
                </a:lnTo>
                <a:lnTo>
                  <a:pt x="495043" y="98191"/>
                </a:lnTo>
                <a:lnTo>
                  <a:pt x="455603" y="120144"/>
                </a:lnTo>
                <a:lnTo>
                  <a:pt x="417363" y="144069"/>
                </a:lnTo>
                <a:lnTo>
                  <a:pt x="380387" y="169901"/>
                </a:lnTo>
                <a:lnTo>
                  <a:pt x="344736" y="197574"/>
                </a:lnTo>
                <a:lnTo>
                  <a:pt x="310472" y="227024"/>
                </a:lnTo>
                <a:lnTo>
                  <a:pt x="277656" y="258186"/>
                </a:lnTo>
                <a:lnTo>
                  <a:pt x="246350" y="290996"/>
                </a:lnTo>
                <a:lnTo>
                  <a:pt x="216616" y="325389"/>
                </a:lnTo>
                <a:lnTo>
                  <a:pt x="188516" y="361300"/>
                </a:lnTo>
                <a:lnTo>
                  <a:pt x="162112" y="398664"/>
                </a:lnTo>
                <a:lnTo>
                  <a:pt x="137464" y="437417"/>
                </a:lnTo>
                <a:lnTo>
                  <a:pt x="114637" y="477494"/>
                </a:lnTo>
                <a:lnTo>
                  <a:pt x="93689" y="518829"/>
                </a:lnTo>
                <a:lnTo>
                  <a:pt x="74685" y="561359"/>
                </a:lnTo>
                <a:lnTo>
                  <a:pt x="57685" y="605019"/>
                </a:lnTo>
                <a:lnTo>
                  <a:pt x="42751" y="649744"/>
                </a:lnTo>
                <a:lnTo>
                  <a:pt x="29946" y="695468"/>
                </a:lnTo>
                <a:lnTo>
                  <a:pt x="19330" y="742128"/>
                </a:lnTo>
                <a:lnTo>
                  <a:pt x="10965" y="789659"/>
                </a:lnTo>
                <a:lnTo>
                  <a:pt x="4914" y="837996"/>
                </a:lnTo>
                <a:lnTo>
                  <a:pt x="1239" y="887074"/>
                </a:lnTo>
                <a:lnTo>
                  <a:pt x="0" y="936828"/>
                </a:lnTo>
                <a:lnTo>
                  <a:pt x="1239" y="986581"/>
                </a:lnTo>
                <a:lnTo>
                  <a:pt x="4914" y="1035657"/>
                </a:lnTo>
                <a:lnTo>
                  <a:pt x="10965" y="1083993"/>
                </a:lnTo>
                <a:lnTo>
                  <a:pt x="19330" y="1131523"/>
                </a:lnTo>
                <a:lnTo>
                  <a:pt x="29946" y="1178182"/>
                </a:lnTo>
                <a:lnTo>
                  <a:pt x="42751" y="1223906"/>
                </a:lnTo>
                <a:lnTo>
                  <a:pt x="57685" y="1268629"/>
                </a:lnTo>
                <a:lnTo>
                  <a:pt x="74685" y="1312288"/>
                </a:lnTo>
                <a:lnTo>
                  <a:pt x="93689" y="1354818"/>
                </a:lnTo>
                <a:lnTo>
                  <a:pt x="114637" y="1396153"/>
                </a:lnTo>
                <a:lnTo>
                  <a:pt x="137464" y="1436229"/>
                </a:lnTo>
                <a:lnTo>
                  <a:pt x="162112" y="1474981"/>
                </a:lnTo>
                <a:lnTo>
                  <a:pt x="188516" y="1512345"/>
                </a:lnTo>
                <a:lnTo>
                  <a:pt x="216616" y="1548256"/>
                </a:lnTo>
                <a:lnTo>
                  <a:pt x="246350" y="1582648"/>
                </a:lnTo>
                <a:lnTo>
                  <a:pt x="277656" y="1615458"/>
                </a:lnTo>
                <a:lnTo>
                  <a:pt x="310472" y="1646620"/>
                </a:lnTo>
                <a:lnTo>
                  <a:pt x="344736" y="1676070"/>
                </a:lnTo>
                <a:lnTo>
                  <a:pt x="380387" y="1703743"/>
                </a:lnTo>
                <a:lnTo>
                  <a:pt x="417363" y="1729574"/>
                </a:lnTo>
                <a:lnTo>
                  <a:pt x="455603" y="1753499"/>
                </a:lnTo>
                <a:lnTo>
                  <a:pt x="495043" y="1775452"/>
                </a:lnTo>
                <a:lnTo>
                  <a:pt x="535623" y="1795369"/>
                </a:lnTo>
                <a:lnTo>
                  <a:pt x="577281" y="1813186"/>
                </a:lnTo>
                <a:lnTo>
                  <a:pt x="619955" y="1828837"/>
                </a:lnTo>
                <a:lnTo>
                  <a:pt x="663584" y="1842258"/>
                </a:lnTo>
                <a:lnTo>
                  <a:pt x="708104" y="1853384"/>
                </a:lnTo>
                <a:lnTo>
                  <a:pt x="753456" y="1862150"/>
                </a:lnTo>
                <a:lnTo>
                  <a:pt x="799576" y="1868492"/>
                </a:lnTo>
                <a:lnTo>
                  <a:pt x="846403" y="1872345"/>
                </a:lnTo>
                <a:lnTo>
                  <a:pt x="893876" y="1873643"/>
                </a:lnTo>
                <a:lnTo>
                  <a:pt x="941350" y="1872345"/>
                </a:lnTo>
                <a:lnTo>
                  <a:pt x="988179" y="1868492"/>
                </a:lnTo>
                <a:lnTo>
                  <a:pt x="1034300" y="1862150"/>
                </a:lnTo>
                <a:lnTo>
                  <a:pt x="1079653" y="1853384"/>
                </a:lnTo>
                <a:lnTo>
                  <a:pt x="1124174" y="1842258"/>
                </a:lnTo>
                <a:lnTo>
                  <a:pt x="1167803" y="1828837"/>
                </a:lnTo>
                <a:lnTo>
                  <a:pt x="1210478" y="1813186"/>
                </a:lnTo>
                <a:lnTo>
                  <a:pt x="1252137" y="1795369"/>
                </a:lnTo>
                <a:lnTo>
                  <a:pt x="1292718" y="1775452"/>
                </a:lnTo>
                <a:lnTo>
                  <a:pt x="1332159" y="1753499"/>
                </a:lnTo>
                <a:lnTo>
                  <a:pt x="1370399" y="1729574"/>
                </a:lnTo>
                <a:lnTo>
                  <a:pt x="1407375" y="1703743"/>
                </a:lnTo>
                <a:lnTo>
                  <a:pt x="1443027" y="1676070"/>
                </a:lnTo>
                <a:lnTo>
                  <a:pt x="1477292" y="1646620"/>
                </a:lnTo>
                <a:lnTo>
                  <a:pt x="1510108" y="1615458"/>
                </a:lnTo>
                <a:lnTo>
                  <a:pt x="1541414" y="1582648"/>
                </a:lnTo>
                <a:lnTo>
                  <a:pt x="1571148" y="1548256"/>
                </a:lnTo>
                <a:lnTo>
                  <a:pt x="1578839" y="1538427"/>
                </a:lnTo>
                <a:lnTo>
                  <a:pt x="898266" y="1538427"/>
                </a:lnTo>
                <a:lnTo>
                  <a:pt x="851857" y="1536743"/>
                </a:lnTo>
                <a:lnTo>
                  <a:pt x="805665" y="1530905"/>
                </a:lnTo>
                <a:lnTo>
                  <a:pt x="759940" y="1520911"/>
                </a:lnTo>
                <a:lnTo>
                  <a:pt x="714928" y="1506759"/>
                </a:lnTo>
                <a:lnTo>
                  <a:pt x="670879" y="1488447"/>
                </a:lnTo>
                <a:lnTo>
                  <a:pt x="628040" y="1465973"/>
                </a:lnTo>
                <a:lnTo>
                  <a:pt x="588622" y="1440739"/>
                </a:lnTo>
                <a:lnTo>
                  <a:pt x="551817" y="1412610"/>
                </a:lnTo>
                <a:lnTo>
                  <a:pt x="517685" y="1381796"/>
                </a:lnTo>
                <a:lnTo>
                  <a:pt x="486282" y="1348508"/>
                </a:lnTo>
                <a:lnTo>
                  <a:pt x="457668" y="1312954"/>
                </a:lnTo>
                <a:lnTo>
                  <a:pt x="431901" y="1275345"/>
                </a:lnTo>
                <a:lnTo>
                  <a:pt x="409037" y="1235892"/>
                </a:lnTo>
                <a:lnTo>
                  <a:pt x="389136" y="1194802"/>
                </a:lnTo>
                <a:lnTo>
                  <a:pt x="372255" y="1152288"/>
                </a:lnTo>
                <a:lnTo>
                  <a:pt x="358452" y="1108557"/>
                </a:lnTo>
                <a:lnTo>
                  <a:pt x="347786" y="1063821"/>
                </a:lnTo>
                <a:lnTo>
                  <a:pt x="340315" y="1018288"/>
                </a:lnTo>
                <a:lnTo>
                  <a:pt x="336096" y="972170"/>
                </a:lnTo>
                <a:lnTo>
                  <a:pt x="335188" y="925675"/>
                </a:lnTo>
                <a:lnTo>
                  <a:pt x="337648" y="879014"/>
                </a:lnTo>
                <a:lnTo>
                  <a:pt x="343536" y="832396"/>
                </a:lnTo>
                <a:lnTo>
                  <a:pt x="352908" y="786032"/>
                </a:lnTo>
                <a:lnTo>
                  <a:pt x="365823" y="740131"/>
                </a:lnTo>
                <a:lnTo>
                  <a:pt x="382338" y="694902"/>
                </a:lnTo>
                <a:lnTo>
                  <a:pt x="402513" y="650557"/>
                </a:lnTo>
                <a:lnTo>
                  <a:pt x="845164" y="650557"/>
                </a:lnTo>
                <a:lnTo>
                  <a:pt x="620356" y="412241"/>
                </a:lnTo>
                <a:lnTo>
                  <a:pt x="662864" y="389045"/>
                </a:lnTo>
                <a:lnTo>
                  <a:pt x="706641" y="369990"/>
                </a:lnTo>
                <a:lnTo>
                  <a:pt x="751440" y="355079"/>
                </a:lnTo>
                <a:lnTo>
                  <a:pt x="797014" y="344314"/>
                </a:lnTo>
                <a:lnTo>
                  <a:pt x="843115" y="337696"/>
                </a:lnTo>
                <a:lnTo>
                  <a:pt x="889493" y="335229"/>
                </a:lnTo>
                <a:lnTo>
                  <a:pt x="1578848" y="335229"/>
                </a:lnTo>
                <a:lnTo>
                  <a:pt x="1571148" y="325389"/>
                </a:lnTo>
                <a:lnTo>
                  <a:pt x="1541414" y="290996"/>
                </a:lnTo>
                <a:lnTo>
                  <a:pt x="1510108" y="258186"/>
                </a:lnTo>
                <a:lnTo>
                  <a:pt x="1477292" y="227024"/>
                </a:lnTo>
                <a:lnTo>
                  <a:pt x="1443027" y="197574"/>
                </a:lnTo>
                <a:lnTo>
                  <a:pt x="1407375" y="169901"/>
                </a:lnTo>
                <a:lnTo>
                  <a:pt x="1370399" y="144069"/>
                </a:lnTo>
                <a:lnTo>
                  <a:pt x="1332159" y="120144"/>
                </a:lnTo>
                <a:lnTo>
                  <a:pt x="1292718" y="98191"/>
                </a:lnTo>
                <a:lnTo>
                  <a:pt x="1252137" y="78273"/>
                </a:lnTo>
                <a:lnTo>
                  <a:pt x="1210478" y="60457"/>
                </a:lnTo>
                <a:lnTo>
                  <a:pt x="1167803" y="44806"/>
                </a:lnTo>
                <a:lnTo>
                  <a:pt x="1124174" y="31385"/>
                </a:lnTo>
                <a:lnTo>
                  <a:pt x="1079653" y="20259"/>
                </a:lnTo>
                <a:lnTo>
                  <a:pt x="1034300" y="11492"/>
                </a:lnTo>
                <a:lnTo>
                  <a:pt x="988179" y="5151"/>
                </a:lnTo>
                <a:lnTo>
                  <a:pt x="941350" y="1298"/>
                </a:lnTo>
                <a:lnTo>
                  <a:pt x="893876" y="0"/>
                </a:lnTo>
                <a:close/>
              </a:path>
              <a:path w="1788159" h="1873885">
                <a:moveTo>
                  <a:pt x="845164" y="650557"/>
                </a:moveTo>
                <a:lnTo>
                  <a:pt x="402513" y="650557"/>
                </a:lnTo>
                <a:lnTo>
                  <a:pt x="1167396" y="1461414"/>
                </a:lnTo>
                <a:lnTo>
                  <a:pt x="1124892" y="1484610"/>
                </a:lnTo>
                <a:lnTo>
                  <a:pt x="1081116" y="1503665"/>
                </a:lnTo>
                <a:lnTo>
                  <a:pt x="1036318" y="1518576"/>
                </a:lnTo>
                <a:lnTo>
                  <a:pt x="990744" y="1529341"/>
                </a:lnTo>
                <a:lnTo>
                  <a:pt x="944644" y="1535959"/>
                </a:lnTo>
                <a:lnTo>
                  <a:pt x="898266" y="1538427"/>
                </a:lnTo>
                <a:lnTo>
                  <a:pt x="1578839" y="1538427"/>
                </a:lnTo>
                <a:lnTo>
                  <a:pt x="1625653" y="1474981"/>
                </a:lnTo>
                <a:lnTo>
                  <a:pt x="1650300" y="1436229"/>
                </a:lnTo>
                <a:lnTo>
                  <a:pt x="1673128" y="1396153"/>
                </a:lnTo>
                <a:lnTo>
                  <a:pt x="1694076" y="1354818"/>
                </a:lnTo>
                <a:lnTo>
                  <a:pt x="1713080" y="1312288"/>
                </a:lnTo>
                <a:lnTo>
                  <a:pt x="1730080" y="1268629"/>
                </a:lnTo>
                <a:lnTo>
                  <a:pt x="1745014" y="1223906"/>
                </a:lnTo>
                <a:lnTo>
                  <a:pt x="1745240" y="1223098"/>
                </a:lnTo>
                <a:lnTo>
                  <a:pt x="1385252" y="1223098"/>
                </a:lnTo>
                <a:lnTo>
                  <a:pt x="845164" y="650557"/>
                </a:lnTo>
                <a:close/>
              </a:path>
              <a:path w="1788159" h="1873885">
                <a:moveTo>
                  <a:pt x="1578848" y="335229"/>
                </a:moveTo>
                <a:lnTo>
                  <a:pt x="889493" y="335229"/>
                </a:lnTo>
                <a:lnTo>
                  <a:pt x="935902" y="336913"/>
                </a:lnTo>
                <a:lnTo>
                  <a:pt x="982094" y="342751"/>
                </a:lnTo>
                <a:lnTo>
                  <a:pt x="1027820" y="352745"/>
                </a:lnTo>
                <a:lnTo>
                  <a:pt x="1072832" y="366897"/>
                </a:lnTo>
                <a:lnTo>
                  <a:pt x="1116884" y="385208"/>
                </a:lnTo>
                <a:lnTo>
                  <a:pt x="1159725" y="407682"/>
                </a:lnTo>
                <a:lnTo>
                  <a:pt x="1199144" y="432915"/>
                </a:lnTo>
                <a:lnTo>
                  <a:pt x="1235948" y="461042"/>
                </a:lnTo>
                <a:lnTo>
                  <a:pt x="1270081" y="491854"/>
                </a:lnTo>
                <a:lnTo>
                  <a:pt x="1301483" y="525142"/>
                </a:lnTo>
                <a:lnTo>
                  <a:pt x="1330097" y="560694"/>
                </a:lnTo>
                <a:lnTo>
                  <a:pt x="1355865" y="598302"/>
                </a:lnTo>
                <a:lnTo>
                  <a:pt x="1378728" y="637755"/>
                </a:lnTo>
                <a:lnTo>
                  <a:pt x="1398630" y="678844"/>
                </a:lnTo>
                <a:lnTo>
                  <a:pt x="1415511" y="721358"/>
                </a:lnTo>
                <a:lnTo>
                  <a:pt x="1429313" y="765089"/>
                </a:lnTo>
                <a:lnTo>
                  <a:pt x="1439979" y="809825"/>
                </a:lnTo>
                <a:lnTo>
                  <a:pt x="1447451" y="855358"/>
                </a:lnTo>
                <a:lnTo>
                  <a:pt x="1451669" y="901477"/>
                </a:lnTo>
                <a:lnTo>
                  <a:pt x="1452578" y="947972"/>
                </a:lnTo>
                <a:lnTo>
                  <a:pt x="1450117" y="994634"/>
                </a:lnTo>
                <a:lnTo>
                  <a:pt x="1444230" y="1041253"/>
                </a:lnTo>
                <a:lnTo>
                  <a:pt x="1434858" y="1087619"/>
                </a:lnTo>
                <a:lnTo>
                  <a:pt x="1421943" y="1133521"/>
                </a:lnTo>
                <a:lnTo>
                  <a:pt x="1405427" y="1178751"/>
                </a:lnTo>
                <a:lnTo>
                  <a:pt x="1385252" y="1223098"/>
                </a:lnTo>
                <a:lnTo>
                  <a:pt x="1745240" y="1223098"/>
                </a:lnTo>
                <a:lnTo>
                  <a:pt x="1757819" y="1178182"/>
                </a:lnTo>
                <a:lnTo>
                  <a:pt x="1768435" y="1131523"/>
                </a:lnTo>
                <a:lnTo>
                  <a:pt x="1776800" y="1083993"/>
                </a:lnTo>
                <a:lnTo>
                  <a:pt x="1782851" y="1035657"/>
                </a:lnTo>
                <a:lnTo>
                  <a:pt x="1786527" y="986581"/>
                </a:lnTo>
                <a:lnTo>
                  <a:pt x="1787766" y="936828"/>
                </a:lnTo>
                <a:lnTo>
                  <a:pt x="1786527" y="887074"/>
                </a:lnTo>
                <a:lnTo>
                  <a:pt x="1782851" y="837996"/>
                </a:lnTo>
                <a:lnTo>
                  <a:pt x="1776800" y="789659"/>
                </a:lnTo>
                <a:lnTo>
                  <a:pt x="1768435" y="742128"/>
                </a:lnTo>
                <a:lnTo>
                  <a:pt x="1757819" y="695468"/>
                </a:lnTo>
                <a:lnTo>
                  <a:pt x="1745014" y="649744"/>
                </a:lnTo>
                <a:lnTo>
                  <a:pt x="1730080" y="605019"/>
                </a:lnTo>
                <a:lnTo>
                  <a:pt x="1713080" y="561359"/>
                </a:lnTo>
                <a:lnTo>
                  <a:pt x="1694076" y="518829"/>
                </a:lnTo>
                <a:lnTo>
                  <a:pt x="1673128" y="477494"/>
                </a:lnTo>
                <a:lnTo>
                  <a:pt x="1650300" y="437417"/>
                </a:lnTo>
                <a:lnTo>
                  <a:pt x="1625653" y="398664"/>
                </a:lnTo>
                <a:lnTo>
                  <a:pt x="1599248" y="361300"/>
                </a:lnTo>
                <a:lnTo>
                  <a:pt x="1578848" y="3352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70829" y="1680451"/>
            <a:ext cx="1788160" cy="1873885"/>
          </a:xfrm>
          <a:custGeom>
            <a:avLst/>
            <a:gdLst/>
            <a:ahLst/>
            <a:cxnLst/>
            <a:rect l="l" t="t" r="r" b="b"/>
            <a:pathLst>
              <a:path w="1788159" h="1873885">
                <a:moveTo>
                  <a:pt x="0" y="936822"/>
                </a:moveTo>
                <a:lnTo>
                  <a:pt x="1239" y="887068"/>
                </a:lnTo>
                <a:lnTo>
                  <a:pt x="4914" y="837991"/>
                </a:lnTo>
                <a:lnTo>
                  <a:pt x="10966" y="789655"/>
                </a:lnTo>
                <a:lnTo>
                  <a:pt x="19330" y="742125"/>
                </a:lnTo>
                <a:lnTo>
                  <a:pt x="29946" y="695465"/>
                </a:lnTo>
                <a:lnTo>
                  <a:pt x="42752" y="649741"/>
                </a:lnTo>
                <a:lnTo>
                  <a:pt x="57685" y="605016"/>
                </a:lnTo>
                <a:lnTo>
                  <a:pt x="74685" y="561357"/>
                </a:lnTo>
                <a:lnTo>
                  <a:pt x="93690" y="518827"/>
                </a:lnTo>
                <a:lnTo>
                  <a:pt x="114637" y="477492"/>
                </a:lnTo>
                <a:lnTo>
                  <a:pt x="137465" y="437415"/>
                </a:lnTo>
                <a:lnTo>
                  <a:pt x="162112" y="398663"/>
                </a:lnTo>
                <a:lnTo>
                  <a:pt x="188517" y="361299"/>
                </a:lnTo>
                <a:lnTo>
                  <a:pt x="216617" y="325388"/>
                </a:lnTo>
                <a:lnTo>
                  <a:pt x="246351" y="290995"/>
                </a:lnTo>
                <a:lnTo>
                  <a:pt x="277657" y="258185"/>
                </a:lnTo>
                <a:lnTo>
                  <a:pt x="310473" y="227023"/>
                </a:lnTo>
                <a:lnTo>
                  <a:pt x="344738" y="197573"/>
                </a:lnTo>
                <a:lnTo>
                  <a:pt x="380389" y="169900"/>
                </a:lnTo>
                <a:lnTo>
                  <a:pt x="417365" y="144069"/>
                </a:lnTo>
                <a:lnTo>
                  <a:pt x="455605" y="120144"/>
                </a:lnTo>
                <a:lnTo>
                  <a:pt x="495045" y="98191"/>
                </a:lnTo>
                <a:lnTo>
                  <a:pt x="535626" y="78273"/>
                </a:lnTo>
                <a:lnTo>
                  <a:pt x="577284" y="60457"/>
                </a:lnTo>
                <a:lnTo>
                  <a:pt x="619958" y="44805"/>
                </a:lnTo>
                <a:lnTo>
                  <a:pt x="663586" y="31385"/>
                </a:lnTo>
                <a:lnTo>
                  <a:pt x="708107" y="20259"/>
                </a:lnTo>
                <a:lnTo>
                  <a:pt x="753459" y="11492"/>
                </a:lnTo>
                <a:lnTo>
                  <a:pt x="799579" y="5151"/>
                </a:lnTo>
                <a:lnTo>
                  <a:pt x="846407" y="1298"/>
                </a:lnTo>
                <a:lnTo>
                  <a:pt x="893880" y="0"/>
                </a:lnTo>
                <a:lnTo>
                  <a:pt x="941353" y="1298"/>
                </a:lnTo>
                <a:lnTo>
                  <a:pt x="988180" y="5151"/>
                </a:lnTo>
                <a:lnTo>
                  <a:pt x="1034300" y="11492"/>
                </a:lnTo>
                <a:lnTo>
                  <a:pt x="1079651" y="20259"/>
                </a:lnTo>
                <a:lnTo>
                  <a:pt x="1124172" y="31385"/>
                </a:lnTo>
                <a:lnTo>
                  <a:pt x="1167800" y="44805"/>
                </a:lnTo>
                <a:lnTo>
                  <a:pt x="1210474" y="60457"/>
                </a:lnTo>
                <a:lnTo>
                  <a:pt x="1252132" y="78273"/>
                </a:lnTo>
                <a:lnTo>
                  <a:pt x="1292713" y="98191"/>
                </a:lnTo>
                <a:lnTo>
                  <a:pt x="1332153" y="120144"/>
                </a:lnTo>
                <a:lnTo>
                  <a:pt x="1370393" y="144069"/>
                </a:lnTo>
                <a:lnTo>
                  <a:pt x="1407369" y="169900"/>
                </a:lnTo>
                <a:lnTo>
                  <a:pt x="1443020" y="197573"/>
                </a:lnTo>
                <a:lnTo>
                  <a:pt x="1477285" y="227023"/>
                </a:lnTo>
                <a:lnTo>
                  <a:pt x="1510101" y="258185"/>
                </a:lnTo>
                <a:lnTo>
                  <a:pt x="1541407" y="290995"/>
                </a:lnTo>
                <a:lnTo>
                  <a:pt x="1571141" y="325388"/>
                </a:lnTo>
                <a:lnTo>
                  <a:pt x="1599242" y="361299"/>
                </a:lnTo>
                <a:lnTo>
                  <a:pt x="1625646" y="398663"/>
                </a:lnTo>
                <a:lnTo>
                  <a:pt x="1650294" y="437415"/>
                </a:lnTo>
                <a:lnTo>
                  <a:pt x="1673122" y="477492"/>
                </a:lnTo>
                <a:lnTo>
                  <a:pt x="1694069" y="518827"/>
                </a:lnTo>
                <a:lnTo>
                  <a:pt x="1713074" y="561357"/>
                </a:lnTo>
                <a:lnTo>
                  <a:pt x="1730074" y="605016"/>
                </a:lnTo>
                <a:lnTo>
                  <a:pt x="1745008" y="649741"/>
                </a:lnTo>
                <a:lnTo>
                  <a:pt x="1757814" y="695465"/>
                </a:lnTo>
                <a:lnTo>
                  <a:pt x="1768430" y="742125"/>
                </a:lnTo>
                <a:lnTo>
                  <a:pt x="1776794" y="789655"/>
                </a:lnTo>
                <a:lnTo>
                  <a:pt x="1782845" y="837991"/>
                </a:lnTo>
                <a:lnTo>
                  <a:pt x="1786521" y="887068"/>
                </a:lnTo>
                <a:lnTo>
                  <a:pt x="1787760" y="936822"/>
                </a:lnTo>
                <a:lnTo>
                  <a:pt x="1786521" y="986575"/>
                </a:lnTo>
                <a:lnTo>
                  <a:pt x="1782845" y="1035652"/>
                </a:lnTo>
                <a:lnTo>
                  <a:pt x="1776794" y="1083988"/>
                </a:lnTo>
                <a:lnTo>
                  <a:pt x="1768430" y="1131518"/>
                </a:lnTo>
                <a:lnTo>
                  <a:pt x="1757814" y="1178178"/>
                </a:lnTo>
                <a:lnTo>
                  <a:pt x="1745008" y="1223902"/>
                </a:lnTo>
                <a:lnTo>
                  <a:pt x="1730074" y="1268626"/>
                </a:lnTo>
                <a:lnTo>
                  <a:pt x="1713074" y="1312286"/>
                </a:lnTo>
                <a:lnTo>
                  <a:pt x="1694069" y="1354816"/>
                </a:lnTo>
                <a:lnTo>
                  <a:pt x="1673122" y="1396151"/>
                </a:lnTo>
                <a:lnTo>
                  <a:pt x="1650294" y="1436228"/>
                </a:lnTo>
                <a:lnTo>
                  <a:pt x="1625646" y="1474980"/>
                </a:lnTo>
                <a:lnTo>
                  <a:pt x="1599242" y="1512344"/>
                </a:lnTo>
                <a:lnTo>
                  <a:pt x="1571141" y="1548255"/>
                </a:lnTo>
                <a:lnTo>
                  <a:pt x="1541407" y="1582648"/>
                </a:lnTo>
                <a:lnTo>
                  <a:pt x="1510101" y="1615458"/>
                </a:lnTo>
                <a:lnTo>
                  <a:pt x="1477285" y="1646621"/>
                </a:lnTo>
                <a:lnTo>
                  <a:pt x="1443020" y="1676071"/>
                </a:lnTo>
                <a:lnTo>
                  <a:pt x="1407369" y="1703744"/>
                </a:lnTo>
                <a:lnTo>
                  <a:pt x="1370393" y="1729576"/>
                </a:lnTo>
                <a:lnTo>
                  <a:pt x="1332153" y="1753501"/>
                </a:lnTo>
                <a:lnTo>
                  <a:pt x="1292713" y="1775454"/>
                </a:lnTo>
                <a:lnTo>
                  <a:pt x="1252132" y="1795372"/>
                </a:lnTo>
                <a:lnTo>
                  <a:pt x="1210474" y="1813189"/>
                </a:lnTo>
                <a:lnTo>
                  <a:pt x="1167800" y="1828840"/>
                </a:lnTo>
                <a:lnTo>
                  <a:pt x="1124172" y="1842261"/>
                </a:lnTo>
                <a:lnTo>
                  <a:pt x="1079651" y="1853387"/>
                </a:lnTo>
                <a:lnTo>
                  <a:pt x="1034300" y="1862154"/>
                </a:lnTo>
                <a:lnTo>
                  <a:pt x="988180" y="1868496"/>
                </a:lnTo>
                <a:lnTo>
                  <a:pt x="941353" y="1872348"/>
                </a:lnTo>
                <a:lnTo>
                  <a:pt x="893880" y="1873647"/>
                </a:lnTo>
                <a:lnTo>
                  <a:pt x="846407" y="1872348"/>
                </a:lnTo>
                <a:lnTo>
                  <a:pt x="799579" y="1868496"/>
                </a:lnTo>
                <a:lnTo>
                  <a:pt x="753459" y="1862154"/>
                </a:lnTo>
                <a:lnTo>
                  <a:pt x="708107" y="1853387"/>
                </a:lnTo>
                <a:lnTo>
                  <a:pt x="663586" y="1842261"/>
                </a:lnTo>
                <a:lnTo>
                  <a:pt x="619958" y="1828840"/>
                </a:lnTo>
                <a:lnTo>
                  <a:pt x="577284" y="1813189"/>
                </a:lnTo>
                <a:lnTo>
                  <a:pt x="535626" y="1795372"/>
                </a:lnTo>
                <a:lnTo>
                  <a:pt x="495045" y="1775454"/>
                </a:lnTo>
                <a:lnTo>
                  <a:pt x="455605" y="1753501"/>
                </a:lnTo>
                <a:lnTo>
                  <a:pt x="417365" y="1729576"/>
                </a:lnTo>
                <a:lnTo>
                  <a:pt x="380389" y="1703744"/>
                </a:lnTo>
                <a:lnTo>
                  <a:pt x="344738" y="1676071"/>
                </a:lnTo>
                <a:lnTo>
                  <a:pt x="310473" y="1646621"/>
                </a:lnTo>
                <a:lnTo>
                  <a:pt x="277657" y="1615458"/>
                </a:lnTo>
                <a:lnTo>
                  <a:pt x="246351" y="1582648"/>
                </a:lnTo>
                <a:lnTo>
                  <a:pt x="216617" y="1548255"/>
                </a:lnTo>
                <a:lnTo>
                  <a:pt x="188517" y="1512344"/>
                </a:lnTo>
                <a:lnTo>
                  <a:pt x="162112" y="1474980"/>
                </a:lnTo>
                <a:lnTo>
                  <a:pt x="137465" y="1436228"/>
                </a:lnTo>
                <a:lnTo>
                  <a:pt x="114637" y="1396151"/>
                </a:lnTo>
                <a:lnTo>
                  <a:pt x="93690" y="1354816"/>
                </a:lnTo>
                <a:lnTo>
                  <a:pt x="74685" y="1312286"/>
                </a:lnTo>
                <a:lnTo>
                  <a:pt x="57685" y="1268626"/>
                </a:lnTo>
                <a:lnTo>
                  <a:pt x="42752" y="1223902"/>
                </a:lnTo>
                <a:lnTo>
                  <a:pt x="29946" y="1178178"/>
                </a:lnTo>
                <a:lnTo>
                  <a:pt x="19330" y="1131518"/>
                </a:lnTo>
                <a:lnTo>
                  <a:pt x="10966" y="1083988"/>
                </a:lnTo>
                <a:lnTo>
                  <a:pt x="4914" y="1035652"/>
                </a:lnTo>
                <a:lnTo>
                  <a:pt x="1239" y="986575"/>
                </a:lnTo>
                <a:lnTo>
                  <a:pt x="0" y="936822"/>
                </a:lnTo>
                <a:close/>
              </a:path>
            </a:pathLst>
          </a:custGeom>
          <a:ln w="16845">
            <a:solidFill>
              <a:srgbClr val="1D6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1189" y="2015675"/>
            <a:ext cx="832485" cy="888365"/>
          </a:xfrm>
          <a:custGeom>
            <a:avLst/>
            <a:gdLst/>
            <a:ahLst/>
            <a:cxnLst/>
            <a:rect l="l" t="t" r="r" b="b"/>
            <a:pathLst>
              <a:path w="832484" h="888364">
                <a:moveTo>
                  <a:pt x="764889" y="887876"/>
                </a:moveTo>
                <a:lnTo>
                  <a:pt x="785064" y="843529"/>
                </a:lnTo>
                <a:lnTo>
                  <a:pt x="801580" y="798299"/>
                </a:lnTo>
                <a:lnTo>
                  <a:pt x="814495" y="752396"/>
                </a:lnTo>
                <a:lnTo>
                  <a:pt x="823868" y="706030"/>
                </a:lnTo>
                <a:lnTo>
                  <a:pt x="829755" y="659411"/>
                </a:lnTo>
                <a:lnTo>
                  <a:pt x="832216" y="612749"/>
                </a:lnTo>
                <a:lnTo>
                  <a:pt x="831308" y="566253"/>
                </a:lnTo>
                <a:lnTo>
                  <a:pt x="827089" y="520134"/>
                </a:lnTo>
                <a:lnTo>
                  <a:pt x="819618" y="474602"/>
                </a:lnTo>
                <a:lnTo>
                  <a:pt x="808952" y="429865"/>
                </a:lnTo>
                <a:lnTo>
                  <a:pt x="795149" y="386135"/>
                </a:lnTo>
                <a:lnTo>
                  <a:pt x="778268" y="343620"/>
                </a:lnTo>
                <a:lnTo>
                  <a:pt x="758367" y="302531"/>
                </a:lnTo>
                <a:lnTo>
                  <a:pt x="735503" y="263078"/>
                </a:lnTo>
                <a:lnTo>
                  <a:pt x="709735" y="225470"/>
                </a:lnTo>
                <a:lnTo>
                  <a:pt x="681120" y="189917"/>
                </a:lnTo>
                <a:lnTo>
                  <a:pt x="649718" y="156630"/>
                </a:lnTo>
                <a:lnTo>
                  <a:pt x="615585" y="125817"/>
                </a:lnTo>
                <a:lnTo>
                  <a:pt x="578780" y="97690"/>
                </a:lnTo>
                <a:lnTo>
                  <a:pt x="539360" y="72457"/>
                </a:lnTo>
                <a:lnTo>
                  <a:pt x="496521" y="49981"/>
                </a:lnTo>
                <a:lnTo>
                  <a:pt x="452471" y="31668"/>
                </a:lnTo>
                <a:lnTo>
                  <a:pt x="407460" y="17516"/>
                </a:lnTo>
                <a:lnTo>
                  <a:pt x="361735" y="7522"/>
                </a:lnTo>
                <a:lnTo>
                  <a:pt x="315544" y="1684"/>
                </a:lnTo>
                <a:lnTo>
                  <a:pt x="269135" y="0"/>
                </a:lnTo>
                <a:lnTo>
                  <a:pt x="222756" y="2467"/>
                </a:lnTo>
                <a:lnTo>
                  <a:pt x="176656" y="9085"/>
                </a:lnTo>
                <a:lnTo>
                  <a:pt x="131082" y="19851"/>
                </a:lnTo>
                <a:lnTo>
                  <a:pt x="86283" y="34763"/>
                </a:lnTo>
                <a:lnTo>
                  <a:pt x="42506" y="53818"/>
                </a:lnTo>
                <a:lnTo>
                  <a:pt x="0" y="77014"/>
                </a:lnTo>
                <a:lnTo>
                  <a:pt x="764889" y="887876"/>
                </a:lnTo>
                <a:close/>
              </a:path>
            </a:pathLst>
          </a:custGeom>
          <a:ln w="16845">
            <a:solidFill>
              <a:srgbClr val="1D6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6015" y="2330999"/>
            <a:ext cx="832485" cy="888365"/>
          </a:xfrm>
          <a:custGeom>
            <a:avLst/>
            <a:gdLst/>
            <a:ahLst/>
            <a:cxnLst/>
            <a:rect l="l" t="t" r="r" b="b"/>
            <a:pathLst>
              <a:path w="832484" h="888364">
                <a:moveTo>
                  <a:pt x="67322" y="0"/>
                </a:moveTo>
                <a:lnTo>
                  <a:pt x="47148" y="44346"/>
                </a:lnTo>
                <a:lnTo>
                  <a:pt x="30633" y="89576"/>
                </a:lnTo>
                <a:lnTo>
                  <a:pt x="17718" y="135479"/>
                </a:lnTo>
                <a:lnTo>
                  <a:pt x="8347" y="181844"/>
                </a:lnTo>
                <a:lnTo>
                  <a:pt x="2460" y="228463"/>
                </a:lnTo>
                <a:lnTo>
                  <a:pt x="0" y="275125"/>
                </a:lnTo>
                <a:lnTo>
                  <a:pt x="908" y="321620"/>
                </a:lnTo>
                <a:lnTo>
                  <a:pt x="5127" y="367739"/>
                </a:lnTo>
                <a:lnTo>
                  <a:pt x="12598" y="413272"/>
                </a:lnTo>
                <a:lnTo>
                  <a:pt x="23265" y="458009"/>
                </a:lnTo>
                <a:lnTo>
                  <a:pt x="37067" y="501739"/>
                </a:lnTo>
                <a:lnTo>
                  <a:pt x="53948" y="544254"/>
                </a:lnTo>
                <a:lnTo>
                  <a:pt x="73850" y="585343"/>
                </a:lnTo>
                <a:lnTo>
                  <a:pt x="96713" y="624797"/>
                </a:lnTo>
                <a:lnTo>
                  <a:pt x="122482" y="662405"/>
                </a:lnTo>
                <a:lnTo>
                  <a:pt x="151096" y="697958"/>
                </a:lnTo>
                <a:lnTo>
                  <a:pt x="182499" y="731246"/>
                </a:lnTo>
                <a:lnTo>
                  <a:pt x="216631" y="762058"/>
                </a:lnTo>
                <a:lnTo>
                  <a:pt x="253436" y="790186"/>
                </a:lnTo>
                <a:lnTo>
                  <a:pt x="292855" y="815419"/>
                </a:lnTo>
                <a:lnTo>
                  <a:pt x="335694" y="837894"/>
                </a:lnTo>
                <a:lnTo>
                  <a:pt x="379743" y="856207"/>
                </a:lnTo>
                <a:lnTo>
                  <a:pt x="424755" y="870359"/>
                </a:lnTo>
                <a:lnTo>
                  <a:pt x="470480" y="880353"/>
                </a:lnTo>
                <a:lnTo>
                  <a:pt x="516671" y="886191"/>
                </a:lnTo>
                <a:lnTo>
                  <a:pt x="563079" y="887875"/>
                </a:lnTo>
                <a:lnTo>
                  <a:pt x="609458" y="885406"/>
                </a:lnTo>
                <a:lnTo>
                  <a:pt x="655559" y="878788"/>
                </a:lnTo>
                <a:lnTo>
                  <a:pt x="701133" y="868022"/>
                </a:lnTo>
                <a:lnTo>
                  <a:pt x="745933" y="853110"/>
                </a:lnTo>
                <a:lnTo>
                  <a:pt x="789710" y="834054"/>
                </a:lnTo>
                <a:lnTo>
                  <a:pt x="832217" y="810856"/>
                </a:lnTo>
                <a:lnTo>
                  <a:pt x="67322" y="0"/>
                </a:lnTo>
                <a:close/>
              </a:path>
            </a:pathLst>
          </a:custGeom>
          <a:ln w="16845">
            <a:solidFill>
              <a:srgbClr val="1D6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17</a:t>
            </a:fld>
            <a:endParaRPr spc="-2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59874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50" dirty="0">
                <a:solidFill>
                  <a:srgbClr val="404040"/>
                </a:solidFill>
              </a:rPr>
              <a:t>Beyond </a:t>
            </a:r>
            <a:r>
              <a:rPr sz="5100" spc="-295" dirty="0">
                <a:solidFill>
                  <a:srgbClr val="404040"/>
                </a:solidFill>
              </a:rPr>
              <a:t>Pure</a:t>
            </a:r>
            <a:r>
              <a:rPr sz="5100" spc="-765" dirty="0">
                <a:solidFill>
                  <a:srgbClr val="404040"/>
                </a:solidFill>
              </a:rPr>
              <a:t> </a:t>
            </a:r>
            <a:r>
              <a:rPr sz="5100" spc="-260" dirty="0">
                <a:solidFill>
                  <a:srgbClr val="404040"/>
                </a:solidFill>
              </a:rPr>
              <a:t>Reasoning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1037588" y="3512966"/>
            <a:ext cx="7623809" cy="270192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46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114" dirty="0">
                <a:solidFill>
                  <a:srgbClr val="404040"/>
                </a:solidFill>
                <a:latin typeface="Trebuchet MS"/>
                <a:cs typeface="Trebuchet MS"/>
              </a:rPr>
              <a:t>Classical </a:t>
            </a:r>
            <a:r>
              <a:rPr sz="2500" spc="-35" dirty="0">
                <a:solidFill>
                  <a:srgbClr val="404040"/>
                </a:solidFill>
                <a:latin typeface="Trebuchet MS"/>
                <a:cs typeface="Trebuchet MS"/>
              </a:rPr>
              <a:t>AI</a:t>
            </a:r>
            <a:r>
              <a:rPr sz="2500" spc="-5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approach </a:t>
            </a:r>
            <a:r>
              <a:rPr sz="2500" spc="-9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knowledge: </a:t>
            </a:r>
            <a:r>
              <a:rPr sz="2500" spc="-70" dirty="0">
                <a:solidFill>
                  <a:srgbClr val="404040"/>
                </a:solidFill>
                <a:latin typeface="Trebuchet MS"/>
                <a:cs typeface="Trebuchet MS"/>
              </a:rPr>
              <a:t>reasoning</a:t>
            </a:r>
            <a:endParaRPr sz="2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300" spc="-120" dirty="0">
                <a:solidFill>
                  <a:srgbClr val="404040"/>
                </a:solidFill>
                <a:latin typeface="Trebuchet MS"/>
                <a:cs typeface="Trebuchet MS"/>
              </a:rPr>
              <a:t>Lbl(Socrates,</a:t>
            </a:r>
            <a:r>
              <a:rPr sz="23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15" dirty="0">
                <a:solidFill>
                  <a:srgbClr val="404040"/>
                </a:solidFill>
                <a:latin typeface="Trebuchet MS"/>
                <a:cs typeface="Trebuchet MS"/>
              </a:rPr>
              <a:t>Man)</a:t>
            </a:r>
            <a:r>
              <a:rPr sz="23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35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23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404040"/>
                </a:solidFill>
                <a:latin typeface="Trebuchet MS"/>
                <a:cs typeface="Trebuchet MS"/>
              </a:rPr>
              <a:t>Sub(Man,</a:t>
            </a:r>
            <a:r>
              <a:rPr sz="23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404040"/>
                </a:solidFill>
                <a:latin typeface="Trebuchet MS"/>
                <a:cs typeface="Trebuchet MS"/>
              </a:rPr>
              <a:t>Mortal)</a:t>
            </a:r>
            <a:r>
              <a:rPr sz="23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90" dirty="0">
                <a:solidFill>
                  <a:srgbClr val="404040"/>
                </a:solidFill>
                <a:latin typeface="Trebuchet MS"/>
                <a:cs typeface="Trebuchet MS"/>
              </a:rPr>
              <a:t>-&gt;</a:t>
            </a:r>
            <a:r>
              <a:rPr sz="23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20" dirty="0">
                <a:solidFill>
                  <a:srgbClr val="404040"/>
                </a:solidFill>
                <a:latin typeface="Trebuchet MS"/>
                <a:cs typeface="Trebuchet MS"/>
              </a:rPr>
              <a:t>Lbl(Socrates,</a:t>
            </a:r>
            <a:r>
              <a:rPr sz="23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404040"/>
                </a:solidFill>
                <a:latin typeface="Trebuchet MS"/>
                <a:cs typeface="Trebuchet MS"/>
              </a:rPr>
              <a:t>Mortal)</a:t>
            </a:r>
            <a:endParaRPr sz="23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20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70" dirty="0">
                <a:solidFill>
                  <a:srgbClr val="404040"/>
                </a:solidFill>
                <a:latin typeface="Trebuchet MS"/>
                <a:cs typeface="Trebuchet MS"/>
              </a:rPr>
              <a:t>Reasoning </a:t>
            </a:r>
            <a:r>
              <a:rPr sz="2500" spc="-130" dirty="0">
                <a:solidFill>
                  <a:srgbClr val="404040"/>
                </a:solidFill>
                <a:latin typeface="Trebuchet MS"/>
                <a:cs typeface="Trebuchet MS"/>
              </a:rPr>
              <a:t>difficult </a:t>
            </a:r>
            <a:r>
              <a:rPr sz="2500" spc="-55" dirty="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sz="2500" spc="-130" dirty="0">
                <a:solidFill>
                  <a:srgbClr val="404040"/>
                </a:solidFill>
                <a:latin typeface="Trebuchet MS"/>
                <a:cs typeface="Trebuchet MS"/>
              </a:rPr>
              <a:t>extracted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knowledge </a:t>
            </a:r>
            <a:r>
              <a:rPr sz="2500" spc="-5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2500" spc="-5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errors</a:t>
            </a:r>
            <a:endParaRPr sz="25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23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90" dirty="0">
                <a:solidFill>
                  <a:srgbClr val="404040"/>
                </a:solidFill>
                <a:latin typeface="Trebuchet MS"/>
                <a:cs typeface="Trebuchet MS"/>
              </a:rPr>
              <a:t>Solution: </a:t>
            </a:r>
            <a:r>
              <a:rPr sz="2500" spc="-105" dirty="0">
                <a:solidFill>
                  <a:srgbClr val="404040"/>
                </a:solidFill>
                <a:latin typeface="Trebuchet MS"/>
                <a:cs typeface="Trebuchet MS"/>
              </a:rPr>
              <a:t>probabilistic</a:t>
            </a:r>
            <a:r>
              <a:rPr sz="2500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65" dirty="0">
                <a:solidFill>
                  <a:srgbClr val="404040"/>
                </a:solidFill>
                <a:latin typeface="Trebuchet MS"/>
                <a:cs typeface="Trebuchet MS"/>
              </a:rPr>
              <a:t>models</a:t>
            </a:r>
            <a:endParaRPr sz="2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500" spc="-125" dirty="0">
                <a:solidFill>
                  <a:srgbClr val="404040"/>
                </a:solidFill>
                <a:latin typeface="Trebuchet MS"/>
                <a:cs typeface="Trebuchet MS"/>
              </a:rPr>
              <a:t>P(Lbl(Socrates,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Mortal)|Lbl(Socrates,Man)=0.9)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8429" y="1554988"/>
            <a:ext cx="1593430" cy="2124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2742" y="1536153"/>
            <a:ext cx="1363941" cy="2162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9966" y="1554982"/>
            <a:ext cx="1594827" cy="12044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70829" y="1680451"/>
            <a:ext cx="1788160" cy="1873885"/>
          </a:xfrm>
          <a:custGeom>
            <a:avLst/>
            <a:gdLst/>
            <a:ahLst/>
            <a:cxnLst/>
            <a:rect l="l" t="t" r="r" b="b"/>
            <a:pathLst>
              <a:path w="1788159" h="1873885">
                <a:moveTo>
                  <a:pt x="893876" y="0"/>
                </a:moveTo>
                <a:lnTo>
                  <a:pt x="846403" y="1298"/>
                </a:lnTo>
                <a:lnTo>
                  <a:pt x="799576" y="5151"/>
                </a:lnTo>
                <a:lnTo>
                  <a:pt x="753456" y="11492"/>
                </a:lnTo>
                <a:lnTo>
                  <a:pt x="708104" y="20259"/>
                </a:lnTo>
                <a:lnTo>
                  <a:pt x="663584" y="31385"/>
                </a:lnTo>
                <a:lnTo>
                  <a:pt x="619955" y="44806"/>
                </a:lnTo>
                <a:lnTo>
                  <a:pt x="577281" y="60457"/>
                </a:lnTo>
                <a:lnTo>
                  <a:pt x="535623" y="78273"/>
                </a:lnTo>
                <a:lnTo>
                  <a:pt x="495043" y="98191"/>
                </a:lnTo>
                <a:lnTo>
                  <a:pt x="455603" y="120144"/>
                </a:lnTo>
                <a:lnTo>
                  <a:pt x="417363" y="144069"/>
                </a:lnTo>
                <a:lnTo>
                  <a:pt x="380387" y="169901"/>
                </a:lnTo>
                <a:lnTo>
                  <a:pt x="344736" y="197574"/>
                </a:lnTo>
                <a:lnTo>
                  <a:pt x="310472" y="227024"/>
                </a:lnTo>
                <a:lnTo>
                  <a:pt x="277656" y="258186"/>
                </a:lnTo>
                <a:lnTo>
                  <a:pt x="246350" y="290996"/>
                </a:lnTo>
                <a:lnTo>
                  <a:pt x="216616" y="325389"/>
                </a:lnTo>
                <a:lnTo>
                  <a:pt x="188516" y="361300"/>
                </a:lnTo>
                <a:lnTo>
                  <a:pt x="162112" y="398664"/>
                </a:lnTo>
                <a:lnTo>
                  <a:pt x="137464" y="437417"/>
                </a:lnTo>
                <a:lnTo>
                  <a:pt x="114637" y="477494"/>
                </a:lnTo>
                <a:lnTo>
                  <a:pt x="93689" y="518829"/>
                </a:lnTo>
                <a:lnTo>
                  <a:pt x="74685" y="561359"/>
                </a:lnTo>
                <a:lnTo>
                  <a:pt x="57685" y="605019"/>
                </a:lnTo>
                <a:lnTo>
                  <a:pt x="42751" y="649744"/>
                </a:lnTo>
                <a:lnTo>
                  <a:pt x="29946" y="695468"/>
                </a:lnTo>
                <a:lnTo>
                  <a:pt x="19330" y="742128"/>
                </a:lnTo>
                <a:lnTo>
                  <a:pt x="10965" y="789659"/>
                </a:lnTo>
                <a:lnTo>
                  <a:pt x="4914" y="837996"/>
                </a:lnTo>
                <a:lnTo>
                  <a:pt x="1239" y="887074"/>
                </a:lnTo>
                <a:lnTo>
                  <a:pt x="0" y="936828"/>
                </a:lnTo>
                <a:lnTo>
                  <a:pt x="1239" y="986581"/>
                </a:lnTo>
                <a:lnTo>
                  <a:pt x="4914" y="1035657"/>
                </a:lnTo>
                <a:lnTo>
                  <a:pt x="10965" y="1083993"/>
                </a:lnTo>
                <a:lnTo>
                  <a:pt x="19330" y="1131523"/>
                </a:lnTo>
                <a:lnTo>
                  <a:pt x="29946" y="1178182"/>
                </a:lnTo>
                <a:lnTo>
                  <a:pt x="42751" y="1223906"/>
                </a:lnTo>
                <a:lnTo>
                  <a:pt x="57685" y="1268629"/>
                </a:lnTo>
                <a:lnTo>
                  <a:pt x="74685" y="1312288"/>
                </a:lnTo>
                <a:lnTo>
                  <a:pt x="93689" y="1354818"/>
                </a:lnTo>
                <a:lnTo>
                  <a:pt x="114637" y="1396153"/>
                </a:lnTo>
                <a:lnTo>
                  <a:pt x="137464" y="1436229"/>
                </a:lnTo>
                <a:lnTo>
                  <a:pt x="162112" y="1474981"/>
                </a:lnTo>
                <a:lnTo>
                  <a:pt x="188516" y="1512345"/>
                </a:lnTo>
                <a:lnTo>
                  <a:pt x="216616" y="1548256"/>
                </a:lnTo>
                <a:lnTo>
                  <a:pt x="246350" y="1582648"/>
                </a:lnTo>
                <a:lnTo>
                  <a:pt x="277656" y="1615458"/>
                </a:lnTo>
                <a:lnTo>
                  <a:pt x="310472" y="1646620"/>
                </a:lnTo>
                <a:lnTo>
                  <a:pt x="344736" y="1676070"/>
                </a:lnTo>
                <a:lnTo>
                  <a:pt x="380387" y="1703743"/>
                </a:lnTo>
                <a:lnTo>
                  <a:pt x="417363" y="1729574"/>
                </a:lnTo>
                <a:lnTo>
                  <a:pt x="455603" y="1753499"/>
                </a:lnTo>
                <a:lnTo>
                  <a:pt x="495043" y="1775452"/>
                </a:lnTo>
                <a:lnTo>
                  <a:pt x="535623" y="1795369"/>
                </a:lnTo>
                <a:lnTo>
                  <a:pt x="577281" y="1813186"/>
                </a:lnTo>
                <a:lnTo>
                  <a:pt x="619955" y="1828837"/>
                </a:lnTo>
                <a:lnTo>
                  <a:pt x="663584" y="1842258"/>
                </a:lnTo>
                <a:lnTo>
                  <a:pt x="708104" y="1853384"/>
                </a:lnTo>
                <a:lnTo>
                  <a:pt x="753456" y="1862150"/>
                </a:lnTo>
                <a:lnTo>
                  <a:pt x="799576" y="1868492"/>
                </a:lnTo>
                <a:lnTo>
                  <a:pt x="846403" y="1872345"/>
                </a:lnTo>
                <a:lnTo>
                  <a:pt x="893876" y="1873643"/>
                </a:lnTo>
                <a:lnTo>
                  <a:pt x="941350" y="1872345"/>
                </a:lnTo>
                <a:lnTo>
                  <a:pt x="988179" y="1868492"/>
                </a:lnTo>
                <a:lnTo>
                  <a:pt x="1034300" y="1862150"/>
                </a:lnTo>
                <a:lnTo>
                  <a:pt x="1079653" y="1853384"/>
                </a:lnTo>
                <a:lnTo>
                  <a:pt x="1124174" y="1842258"/>
                </a:lnTo>
                <a:lnTo>
                  <a:pt x="1167803" y="1828837"/>
                </a:lnTo>
                <a:lnTo>
                  <a:pt x="1210478" y="1813186"/>
                </a:lnTo>
                <a:lnTo>
                  <a:pt x="1252137" y="1795369"/>
                </a:lnTo>
                <a:lnTo>
                  <a:pt x="1292718" y="1775452"/>
                </a:lnTo>
                <a:lnTo>
                  <a:pt x="1332159" y="1753499"/>
                </a:lnTo>
                <a:lnTo>
                  <a:pt x="1370399" y="1729574"/>
                </a:lnTo>
                <a:lnTo>
                  <a:pt x="1407375" y="1703743"/>
                </a:lnTo>
                <a:lnTo>
                  <a:pt x="1443027" y="1676070"/>
                </a:lnTo>
                <a:lnTo>
                  <a:pt x="1477292" y="1646620"/>
                </a:lnTo>
                <a:lnTo>
                  <a:pt x="1510108" y="1615458"/>
                </a:lnTo>
                <a:lnTo>
                  <a:pt x="1541414" y="1582648"/>
                </a:lnTo>
                <a:lnTo>
                  <a:pt x="1571148" y="1548256"/>
                </a:lnTo>
                <a:lnTo>
                  <a:pt x="1578839" y="1538427"/>
                </a:lnTo>
                <a:lnTo>
                  <a:pt x="898266" y="1538427"/>
                </a:lnTo>
                <a:lnTo>
                  <a:pt x="851857" y="1536743"/>
                </a:lnTo>
                <a:lnTo>
                  <a:pt x="805665" y="1530905"/>
                </a:lnTo>
                <a:lnTo>
                  <a:pt x="759940" y="1520911"/>
                </a:lnTo>
                <a:lnTo>
                  <a:pt x="714928" y="1506759"/>
                </a:lnTo>
                <a:lnTo>
                  <a:pt x="670879" y="1488447"/>
                </a:lnTo>
                <a:lnTo>
                  <a:pt x="628040" y="1465973"/>
                </a:lnTo>
                <a:lnTo>
                  <a:pt x="588622" y="1440739"/>
                </a:lnTo>
                <a:lnTo>
                  <a:pt x="551817" y="1412610"/>
                </a:lnTo>
                <a:lnTo>
                  <a:pt x="517685" y="1381796"/>
                </a:lnTo>
                <a:lnTo>
                  <a:pt x="486282" y="1348508"/>
                </a:lnTo>
                <a:lnTo>
                  <a:pt x="457668" y="1312954"/>
                </a:lnTo>
                <a:lnTo>
                  <a:pt x="431901" y="1275345"/>
                </a:lnTo>
                <a:lnTo>
                  <a:pt x="409037" y="1235892"/>
                </a:lnTo>
                <a:lnTo>
                  <a:pt x="389136" y="1194802"/>
                </a:lnTo>
                <a:lnTo>
                  <a:pt x="372255" y="1152288"/>
                </a:lnTo>
                <a:lnTo>
                  <a:pt x="358452" y="1108557"/>
                </a:lnTo>
                <a:lnTo>
                  <a:pt x="347786" y="1063821"/>
                </a:lnTo>
                <a:lnTo>
                  <a:pt x="340315" y="1018288"/>
                </a:lnTo>
                <a:lnTo>
                  <a:pt x="336096" y="972170"/>
                </a:lnTo>
                <a:lnTo>
                  <a:pt x="335188" y="925675"/>
                </a:lnTo>
                <a:lnTo>
                  <a:pt x="337648" y="879014"/>
                </a:lnTo>
                <a:lnTo>
                  <a:pt x="343536" y="832396"/>
                </a:lnTo>
                <a:lnTo>
                  <a:pt x="352908" y="786032"/>
                </a:lnTo>
                <a:lnTo>
                  <a:pt x="365823" y="740131"/>
                </a:lnTo>
                <a:lnTo>
                  <a:pt x="382338" y="694902"/>
                </a:lnTo>
                <a:lnTo>
                  <a:pt x="402513" y="650557"/>
                </a:lnTo>
                <a:lnTo>
                  <a:pt x="845164" y="650557"/>
                </a:lnTo>
                <a:lnTo>
                  <a:pt x="620356" y="412241"/>
                </a:lnTo>
                <a:lnTo>
                  <a:pt x="662864" y="389045"/>
                </a:lnTo>
                <a:lnTo>
                  <a:pt x="706641" y="369990"/>
                </a:lnTo>
                <a:lnTo>
                  <a:pt x="751440" y="355079"/>
                </a:lnTo>
                <a:lnTo>
                  <a:pt x="797014" y="344314"/>
                </a:lnTo>
                <a:lnTo>
                  <a:pt x="843115" y="337696"/>
                </a:lnTo>
                <a:lnTo>
                  <a:pt x="889493" y="335229"/>
                </a:lnTo>
                <a:lnTo>
                  <a:pt x="1578848" y="335229"/>
                </a:lnTo>
                <a:lnTo>
                  <a:pt x="1571148" y="325389"/>
                </a:lnTo>
                <a:lnTo>
                  <a:pt x="1541414" y="290996"/>
                </a:lnTo>
                <a:lnTo>
                  <a:pt x="1510108" y="258186"/>
                </a:lnTo>
                <a:lnTo>
                  <a:pt x="1477292" y="227024"/>
                </a:lnTo>
                <a:lnTo>
                  <a:pt x="1443027" y="197574"/>
                </a:lnTo>
                <a:lnTo>
                  <a:pt x="1407375" y="169901"/>
                </a:lnTo>
                <a:lnTo>
                  <a:pt x="1370399" y="144069"/>
                </a:lnTo>
                <a:lnTo>
                  <a:pt x="1332159" y="120144"/>
                </a:lnTo>
                <a:lnTo>
                  <a:pt x="1292718" y="98191"/>
                </a:lnTo>
                <a:lnTo>
                  <a:pt x="1252137" y="78273"/>
                </a:lnTo>
                <a:lnTo>
                  <a:pt x="1210478" y="60457"/>
                </a:lnTo>
                <a:lnTo>
                  <a:pt x="1167803" y="44806"/>
                </a:lnTo>
                <a:lnTo>
                  <a:pt x="1124174" y="31385"/>
                </a:lnTo>
                <a:lnTo>
                  <a:pt x="1079653" y="20259"/>
                </a:lnTo>
                <a:lnTo>
                  <a:pt x="1034300" y="11492"/>
                </a:lnTo>
                <a:lnTo>
                  <a:pt x="988179" y="5151"/>
                </a:lnTo>
                <a:lnTo>
                  <a:pt x="941350" y="1298"/>
                </a:lnTo>
                <a:lnTo>
                  <a:pt x="893876" y="0"/>
                </a:lnTo>
                <a:close/>
              </a:path>
              <a:path w="1788159" h="1873885">
                <a:moveTo>
                  <a:pt x="845164" y="650557"/>
                </a:moveTo>
                <a:lnTo>
                  <a:pt x="402513" y="650557"/>
                </a:lnTo>
                <a:lnTo>
                  <a:pt x="1167396" y="1461414"/>
                </a:lnTo>
                <a:lnTo>
                  <a:pt x="1124892" y="1484610"/>
                </a:lnTo>
                <a:lnTo>
                  <a:pt x="1081116" y="1503665"/>
                </a:lnTo>
                <a:lnTo>
                  <a:pt x="1036318" y="1518576"/>
                </a:lnTo>
                <a:lnTo>
                  <a:pt x="990744" y="1529341"/>
                </a:lnTo>
                <a:lnTo>
                  <a:pt x="944644" y="1535959"/>
                </a:lnTo>
                <a:lnTo>
                  <a:pt x="898266" y="1538427"/>
                </a:lnTo>
                <a:lnTo>
                  <a:pt x="1578839" y="1538427"/>
                </a:lnTo>
                <a:lnTo>
                  <a:pt x="1625653" y="1474981"/>
                </a:lnTo>
                <a:lnTo>
                  <a:pt x="1650300" y="1436229"/>
                </a:lnTo>
                <a:lnTo>
                  <a:pt x="1673128" y="1396153"/>
                </a:lnTo>
                <a:lnTo>
                  <a:pt x="1694076" y="1354818"/>
                </a:lnTo>
                <a:lnTo>
                  <a:pt x="1713080" y="1312288"/>
                </a:lnTo>
                <a:lnTo>
                  <a:pt x="1730080" y="1268629"/>
                </a:lnTo>
                <a:lnTo>
                  <a:pt x="1745014" y="1223906"/>
                </a:lnTo>
                <a:lnTo>
                  <a:pt x="1745240" y="1223098"/>
                </a:lnTo>
                <a:lnTo>
                  <a:pt x="1385252" y="1223098"/>
                </a:lnTo>
                <a:lnTo>
                  <a:pt x="845164" y="650557"/>
                </a:lnTo>
                <a:close/>
              </a:path>
              <a:path w="1788159" h="1873885">
                <a:moveTo>
                  <a:pt x="1578848" y="335229"/>
                </a:moveTo>
                <a:lnTo>
                  <a:pt x="889493" y="335229"/>
                </a:lnTo>
                <a:lnTo>
                  <a:pt x="935902" y="336913"/>
                </a:lnTo>
                <a:lnTo>
                  <a:pt x="982094" y="342751"/>
                </a:lnTo>
                <a:lnTo>
                  <a:pt x="1027820" y="352745"/>
                </a:lnTo>
                <a:lnTo>
                  <a:pt x="1072832" y="366897"/>
                </a:lnTo>
                <a:lnTo>
                  <a:pt x="1116884" y="385208"/>
                </a:lnTo>
                <a:lnTo>
                  <a:pt x="1159725" y="407682"/>
                </a:lnTo>
                <a:lnTo>
                  <a:pt x="1199144" y="432915"/>
                </a:lnTo>
                <a:lnTo>
                  <a:pt x="1235948" y="461042"/>
                </a:lnTo>
                <a:lnTo>
                  <a:pt x="1270081" y="491854"/>
                </a:lnTo>
                <a:lnTo>
                  <a:pt x="1301483" y="525142"/>
                </a:lnTo>
                <a:lnTo>
                  <a:pt x="1330097" y="560694"/>
                </a:lnTo>
                <a:lnTo>
                  <a:pt x="1355865" y="598302"/>
                </a:lnTo>
                <a:lnTo>
                  <a:pt x="1378728" y="637755"/>
                </a:lnTo>
                <a:lnTo>
                  <a:pt x="1398630" y="678844"/>
                </a:lnTo>
                <a:lnTo>
                  <a:pt x="1415511" y="721358"/>
                </a:lnTo>
                <a:lnTo>
                  <a:pt x="1429313" y="765089"/>
                </a:lnTo>
                <a:lnTo>
                  <a:pt x="1439979" y="809825"/>
                </a:lnTo>
                <a:lnTo>
                  <a:pt x="1447451" y="855358"/>
                </a:lnTo>
                <a:lnTo>
                  <a:pt x="1451669" y="901477"/>
                </a:lnTo>
                <a:lnTo>
                  <a:pt x="1452578" y="947972"/>
                </a:lnTo>
                <a:lnTo>
                  <a:pt x="1450117" y="994634"/>
                </a:lnTo>
                <a:lnTo>
                  <a:pt x="1444230" y="1041253"/>
                </a:lnTo>
                <a:lnTo>
                  <a:pt x="1434858" y="1087619"/>
                </a:lnTo>
                <a:lnTo>
                  <a:pt x="1421943" y="1133521"/>
                </a:lnTo>
                <a:lnTo>
                  <a:pt x="1405427" y="1178751"/>
                </a:lnTo>
                <a:lnTo>
                  <a:pt x="1385252" y="1223098"/>
                </a:lnTo>
                <a:lnTo>
                  <a:pt x="1745240" y="1223098"/>
                </a:lnTo>
                <a:lnTo>
                  <a:pt x="1757819" y="1178182"/>
                </a:lnTo>
                <a:lnTo>
                  <a:pt x="1768435" y="1131523"/>
                </a:lnTo>
                <a:lnTo>
                  <a:pt x="1776800" y="1083993"/>
                </a:lnTo>
                <a:lnTo>
                  <a:pt x="1782851" y="1035657"/>
                </a:lnTo>
                <a:lnTo>
                  <a:pt x="1786527" y="986581"/>
                </a:lnTo>
                <a:lnTo>
                  <a:pt x="1787766" y="936828"/>
                </a:lnTo>
                <a:lnTo>
                  <a:pt x="1786527" y="887074"/>
                </a:lnTo>
                <a:lnTo>
                  <a:pt x="1782851" y="837996"/>
                </a:lnTo>
                <a:lnTo>
                  <a:pt x="1776800" y="789659"/>
                </a:lnTo>
                <a:lnTo>
                  <a:pt x="1768435" y="742128"/>
                </a:lnTo>
                <a:lnTo>
                  <a:pt x="1757819" y="695468"/>
                </a:lnTo>
                <a:lnTo>
                  <a:pt x="1745014" y="649744"/>
                </a:lnTo>
                <a:lnTo>
                  <a:pt x="1730080" y="605019"/>
                </a:lnTo>
                <a:lnTo>
                  <a:pt x="1713080" y="561359"/>
                </a:lnTo>
                <a:lnTo>
                  <a:pt x="1694076" y="518829"/>
                </a:lnTo>
                <a:lnTo>
                  <a:pt x="1673128" y="477494"/>
                </a:lnTo>
                <a:lnTo>
                  <a:pt x="1650300" y="437417"/>
                </a:lnTo>
                <a:lnTo>
                  <a:pt x="1625653" y="398664"/>
                </a:lnTo>
                <a:lnTo>
                  <a:pt x="1599248" y="361300"/>
                </a:lnTo>
                <a:lnTo>
                  <a:pt x="1578848" y="335229"/>
                </a:lnTo>
                <a:close/>
              </a:path>
            </a:pathLst>
          </a:custGeom>
          <a:solidFill>
            <a:srgbClr val="FF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70829" y="1680451"/>
            <a:ext cx="1788160" cy="1873885"/>
          </a:xfrm>
          <a:custGeom>
            <a:avLst/>
            <a:gdLst/>
            <a:ahLst/>
            <a:cxnLst/>
            <a:rect l="l" t="t" r="r" b="b"/>
            <a:pathLst>
              <a:path w="1788159" h="1873885">
                <a:moveTo>
                  <a:pt x="0" y="936822"/>
                </a:moveTo>
                <a:lnTo>
                  <a:pt x="1239" y="887068"/>
                </a:lnTo>
                <a:lnTo>
                  <a:pt x="4914" y="837991"/>
                </a:lnTo>
                <a:lnTo>
                  <a:pt x="10966" y="789655"/>
                </a:lnTo>
                <a:lnTo>
                  <a:pt x="19330" y="742125"/>
                </a:lnTo>
                <a:lnTo>
                  <a:pt x="29946" y="695465"/>
                </a:lnTo>
                <a:lnTo>
                  <a:pt x="42752" y="649741"/>
                </a:lnTo>
                <a:lnTo>
                  <a:pt x="57685" y="605016"/>
                </a:lnTo>
                <a:lnTo>
                  <a:pt x="74685" y="561357"/>
                </a:lnTo>
                <a:lnTo>
                  <a:pt x="93690" y="518827"/>
                </a:lnTo>
                <a:lnTo>
                  <a:pt x="114637" y="477492"/>
                </a:lnTo>
                <a:lnTo>
                  <a:pt x="137465" y="437415"/>
                </a:lnTo>
                <a:lnTo>
                  <a:pt x="162112" y="398663"/>
                </a:lnTo>
                <a:lnTo>
                  <a:pt x="188517" y="361299"/>
                </a:lnTo>
                <a:lnTo>
                  <a:pt x="216617" y="325388"/>
                </a:lnTo>
                <a:lnTo>
                  <a:pt x="246351" y="290995"/>
                </a:lnTo>
                <a:lnTo>
                  <a:pt x="277657" y="258185"/>
                </a:lnTo>
                <a:lnTo>
                  <a:pt x="310473" y="227023"/>
                </a:lnTo>
                <a:lnTo>
                  <a:pt x="344738" y="197573"/>
                </a:lnTo>
                <a:lnTo>
                  <a:pt x="380389" y="169900"/>
                </a:lnTo>
                <a:lnTo>
                  <a:pt x="417365" y="144069"/>
                </a:lnTo>
                <a:lnTo>
                  <a:pt x="455605" y="120144"/>
                </a:lnTo>
                <a:lnTo>
                  <a:pt x="495045" y="98191"/>
                </a:lnTo>
                <a:lnTo>
                  <a:pt x="535626" y="78273"/>
                </a:lnTo>
                <a:lnTo>
                  <a:pt x="577284" y="60457"/>
                </a:lnTo>
                <a:lnTo>
                  <a:pt x="619958" y="44805"/>
                </a:lnTo>
                <a:lnTo>
                  <a:pt x="663586" y="31385"/>
                </a:lnTo>
                <a:lnTo>
                  <a:pt x="708107" y="20259"/>
                </a:lnTo>
                <a:lnTo>
                  <a:pt x="753459" y="11492"/>
                </a:lnTo>
                <a:lnTo>
                  <a:pt x="799579" y="5151"/>
                </a:lnTo>
                <a:lnTo>
                  <a:pt x="846407" y="1298"/>
                </a:lnTo>
                <a:lnTo>
                  <a:pt x="893880" y="0"/>
                </a:lnTo>
                <a:lnTo>
                  <a:pt x="941353" y="1298"/>
                </a:lnTo>
                <a:lnTo>
                  <a:pt x="988180" y="5151"/>
                </a:lnTo>
                <a:lnTo>
                  <a:pt x="1034300" y="11492"/>
                </a:lnTo>
                <a:lnTo>
                  <a:pt x="1079651" y="20259"/>
                </a:lnTo>
                <a:lnTo>
                  <a:pt x="1124172" y="31385"/>
                </a:lnTo>
                <a:lnTo>
                  <a:pt x="1167800" y="44805"/>
                </a:lnTo>
                <a:lnTo>
                  <a:pt x="1210474" y="60457"/>
                </a:lnTo>
                <a:lnTo>
                  <a:pt x="1252132" y="78273"/>
                </a:lnTo>
                <a:lnTo>
                  <a:pt x="1292713" y="98191"/>
                </a:lnTo>
                <a:lnTo>
                  <a:pt x="1332153" y="120144"/>
                </a:lnTo>
                <a:lnTo>
                  <a:pt x="1370393" y="144069"/>
                </a:lnTo>
                <a:lnTo>
                  <a:pt x="1407369" y="169900"/>
                </a:lnTo>
                <a:lnTo>
                  <a:pt x="1443020" y="197573"/>
                </a:lnTo>
                <a:lnTo>
                  <a:pt x="1477285" y="227023"/>
                </a:lnTo>
                <a:lnTo>
                  <a:pt x="1510101" y="258185"/>
                </a:lnTo>
                <a:lnTo>
                  <a:pt x="1541407" y="290995"/>
                </a:lnTo>
                <a:lnTo>
                  <a:pt x="1571141" y="325388"/>
                </a:lnTo>
                <a:lnTo>
                  <a:pt x="1599242" y="361299"/>
                </a:lnTo>
                <a:lnTo>
                  <a:pt x="1625646" y="398663"/>
                </a:lnTo>
                <a:lnTo>
                  <a:pt x="1650294" y="437415"/>
                </a:lnTo>
                <a:lnTo>
                  <a:pt x="1673122" y="477492"/>
                </a:lnTo>
                <a:lnTo>
                  <a:pt x="1694069" y="518827"/>
                </a:lnTo>
                <a:lnTo>
                  <a:pt x="1713074" y="561357"/>
                </a:lnTo>
                <a:lnTo>
                  <a:pt x="1730074" y="605016"/>
                </a:lnTo>
                <a:lnTo>
                  <a:pt x="1745008" y="649741"/>
                </a:lnTo>
                <a:lnTo>
                  <a:pt x="1757814" y="695465"/>
                </a:lnTo>
                <a:lnTo>
                  <a:pt x="1768430" y="742125"/>
                </a:lnTo>
                <a:lnTo>
                  <a:pt x="1776794" y="789655"/>
                </a:lnTo>
                <a:lnTo>
                  <a:pt x="1782845" y="837991"/>
                </a:lnTo>
                <a:lnTo>
                  <a:pt x="1786521" y="887068"/>
                </a:lnTo>
                <a:lnTo>
                  <a:pt x="1787760" y="936822"/>
                </a:lnTo>
                <a:lnTo>
                  <a:pt x="1786521" y="986575"/>
                </a:lnTo>
                <a:lnTo>
                  <a:pt x="1782845" y="1035652"/>
                </a:lnTo>
                <a:lnTo>
                  <a:pt x="1776794" y="1083988"/>
                </a:lnTo>
                <a:lnTo>
                  <a:pt x="1768430" y="1131518"/>
                </a:lnTo>
                <a:lnTo>
                  <a:pt x="1757814" y="1178178"/>
                </a:lnTo>
                <a:lnTo>
                  <a:pt x="1745008" y="1223902"/>
                </a:lnTo>
                <a:lnTo>
                  <a:pt x="1730074" y="1268626"/>
                </a:lnTo>
                <a:lnTo>
                  <a:pt x="1713074" y="1312286"/>
                </a:lnTo>
                <a:lnTo>
                  <a:pt x="1694069" y="1354816"/>
                </a:lnTo>
                <a:lnTo>
                  <a:pt x="1673122" y="1396151"/>
                </a:lnTo>
                <a:lnTo>
                  <a:pt x="1650294" y="1436228"/>
                </a:lnTo>
                <a:lnTo>
                  <a:pt x="1625646" y="1474980"/>
                </a:lnTo>
                <a:lnTo>
                  <a:pt x="1599242" y="1512344"/>
                </a:lnTo>
                <a:lnTo>
                  <a:pt x="1571141" y="1548255"/>
                </a:lnTo>
                <a:lnTo>
                  <a:pt x="1541407" y="1582648"/>
                </a:lnTo>
                <a:lnTo>
                  <a:pt x="1510101" y="1615458"/>
                </a:lnTo>
                <a:lnTo>
                  <a:pt x="1477285" y="1646621"/>
                </a:lnTo>
                <a:lnTo>
                  <a:pt x="1443020" y="1676071"/>
                </a:lnTo>
                <a:lnTo>
                  <a:pt x="1407369" y="1703744"/>
                </a:lnTo>
                <a:lnTo>
                  <a:pt x="1370393" y="1729576"/>
                </a:lnTo>
                <a:lnTo>
                  <a:pt x="1332153" y="1753501"/>
                </a:lnTo>
                <a:lnTo>
                  <a:pt x="1292713" y="1775454"/>
                </a:lnTo>
                <a:lnTo>
                  <a:pt x="1252132" y="1795372"/>
                </a:lnTo>
                <a:lnTo>
                  <a:pt x="1210474" y="1813189"/>
                </a:lnTo>
                <a:lnTo>
                  <a:pt x="1167800" y="1828840"/>
                </a:lnTo>
                <a:lnTo>
                  <a:pt x="1124172" y="1842261"/>
                </a:lnTo>
                <a:lnTo>
                  <a:pt x="1079651" y="1853387"/>
                </a:lnTo>
                <a:lnTo>
                  <a:pt x="1034300" y="1862154"/>
                </a:lnTo>
                <a:lnTo>
                  <a:pt x="988180" y="1868496"/>
                </a:lnTo>
                <a:lnTo>
                  <a:pt x="941353" y="1872348"/>
                </a:lnTo>
                <a:lnTo>
                  <a:pt x="893880" y="1873647"/>
                </a:lnTo>
                <a:lnTo>
                  <a:pt x="846407" y="1872348"/>
                </a:lnTo>
                <a:lnTo>
                  <a:pt x="799579" y="1868496"/>
                </a:lnTo>
                <a:lnTo>
                  <a:pt x="753459" y="1862154"/>
                </a:lnTo>
                <a:lnTo>
                  <a:pt x="708107" y="1853387"/>
                </a:lnTo>
                <a:lnTo>
                  <a:pt x="663586" y="1842261"/>
                </a:lnTo>
                <a:lnTo>
                  <a:pt x="619958" y="1828840"/>
                </a:lnTo>
                <a:lnTo>
                  <a:pt x="577284" y="1813189"/>
                </a:lnTo>
                <a:lnTo>
                  <a:pt x="535626" y="1795372"/>
                </a:lnTo>
                <a:lnTo>
                  <a:pt x="495045" y="1775454"/>
                </a:lnTo>
                <a:lnTo>
                  <a:pt x="455605" y="1753501"/>
                </a:lnTo>
                <a:lnTo>
                  <a:pt x="417365" y="1729576"/>
                </a:lnTo>
                <a:lnTo>
                  <a:pt x="380389" y="1703744"/>
                </a:lnTo>
                <a:lnTo>
                  <a:pt x="344738" y="1676071"/>
                </a:lnTo>
                <a:lnTo>
                  <a:pt x="310473" y="1646621"/>
                </a:lnTo>
                <a:lnTo>
                  <a:pt x="277657" y="1615458"/>
                </a:lnTo>
                <a:lnTo>
                  <a:pt x="246351" y="1582648"/>
                </a:lnTo>
                <a:lnTo>
                  <a:pt x="216617" y="1548255"/>
                </a:lnTo>
                <a:lnTo>
                  <a:pt x="188517" y="1512344"/>
                </a:lnTo>
                <a:lnTo>
                  <a:pt x="162112" y="1474980"/>
                </a:lnTo>
                <a:lnTo>
                  <a:pt x="137465" y="1436228"/>
                </a:lnTo>
                <a:lnTo>
                  <a:pt x="114637" y="1396151"/>
                </a:lnTo>
                <a:lnTo>
                  <a:pt x="93690" y="1354816"/>
                </a:lnTo>
                <a:lnTo>
                  <a:pt x="74685" y="1312286"/>
                </a:lnTo>
                <a:lnTo>
                  <a:pt x="57685" y="1268626"/>
                </a:lnTo>
                <a:lnTo>
                  <a:pt x="42752" y="1223902"/>
                </a:lnTo>
                <a:lnTo>
                  <a:pt x="29946" y="1178178"/>
                </a:lnTo>
                <a:lnTo>
                  <a:pt x="19330" y="1131518"/>
                </a:lnTo>
                <a:lnTo>
                  <a:pt x="10966" y="1083988"/>
                </a:lnTo>
                <a:lnTo>
                  <a:pt x="4914" y="1035652"/>
                </a:lnTo>
                <a:lnTo>
                  <a:pt x="1239" y="986575"/>
                </a:lnTo>
                <a:lnTo>
                  <a:pt x="0" y="936822"/>
                </a:lnTo>
                <a:close/>
              </a:path>
            </a:pathLst>
          </a:custGeom>
          <a:ln w="16845">
            <a:solidFill>
              <a:srgbClr val="1D6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1189" y="2015675"/>
            <a:ext cx="832485" cy="888365"/>
          </a:xfrm>
          <a:custGeom>
            <a:avLst/>
            <a:gdLst/>
            <a:ahLst/>
            <a:cxnLst/>
            <a:rect l="l" t="t" r="r" b="b"/>
            <a:pathLst>
              <a:path w="832484" h="888364">
                <a:moveTo>
                  <a:pt x="764889" y="887876"/>
                </a:moveTo>
                <a:lnTo>
                  <a:pt x="785064" y="843529"/>
                </a:lnTo>
                <a:lnTo>
                  <a:pt x="801580" y="798299"/>
                </a:lnTo>
                <a:lnTo>
                  <a:pt x="814495" y="752396"/>
                </a:lnTo>
                <a:lnTo>
                  <a:pt x="823868" y="706030"/>
                </a:lnTo>
                <a:lnTo>
                  <a:pt x="829755" y="659411"/>
                </a:lnTo>
                <a:lnTo>
                  <a:pt x="832216" y="612749"/>
                </a:lnTo>
                <a:lnTo>
                  <a:pt x="831308" y="566253"/>
                </a:lnTo>
                <a:lnTo>
                  <a:pt x="827089" y="520134"/>
                </a:lnTo>
                <a:lnTo>
                  <a:pt x="819618" y="474602"/>
                </a:lnTo>
                <a:lnTo>
                  <a:pt x="808952" y="429865"/>
                </a:lnTo>
                <a:lnTo>
                  <a:pt x="795149" y="386135"/>
                </a:lnTo>
                <a:lnTo>
                  <a:pt x="778268" y="343620"/>
                </a:lnTo>
                <a:lnTo>
                  <a:pt x="758367" y="302531"/>
                </a:lnTo>
                <a:lnTo>
                  <a:pt x="735503" y="263078"/>
                </a:lnTo>
                <a:lnTo>
                  <a:pt x="709735" y="225470"/>
                </a:lnTo>
                <a:lnTo>
                  <a:pt x="681120" y="189917"/>
                </a:lnTo>
                <a:lnTo>
                  <a:pt x="649718" y="156630"/>
                </a:lnTo>
                <a:lnTo>
                  <a:pt x="615585" y="125817"/>
                </a:lnTo>
                <a:lnTo>
                  <a:pt x="578780" y="97690"/>
                </a:lnTo>
                <a:lnTo>
                  <a:pt x="539360" y="72457"/>
                </a:lnTo>
                <a:lnTo>
                  <a:pt x="496521" y="49981"/>
                </a:lnTo>
                <a:lnTo>
                  <a:pt x="452471" y="31668"/>
                </a:lnTo>
                <a:lnTo>
                  <a:pt x="407460" y="17516"/>
                </a:lnTo>
                <a:lnTo>
                  <a:pt x="361735" y="7522"/>
                </a:lnTo>
                <a:lnTo>
                  <a:pt x="315544" y="1684"/>
                </a:lnTo>
                <a:lnTo>
                  <a:pt x="269135" y="0"/>
                </a:lnTo>
                <a:lnTo>
                  <a:pt x="222756" y="2467"/>
                </a:lnTo>
                <a:lnTo>
                  <a:pt x="176656" y="9085"/>
                </a:lnTo>
                <a:lnTo>
                  <a:pt x="131082" y="19851"/>
                </a:lnTo>
                <a:lnTo>
                  <a:pt x="86283" y="34763"/>
                </a:lnTo>
                <a:lnTo>
                  <a:pt x="42506" y="53818"/>
                </a:lnTo>
                <a:lnTo>
                  <a:pt x="0" y="77014"/>
                </a:lnTo>
                <a:lnTo>
                  <a:pt x="764889" y="887876"/>
                </a:lnTo>
                <a:close/>
              </a:path>
            </a:pathLst>
          </a:custGeom>
          <a:ln w="16845">
            <a:solidFill>
              <a:srgbClr val="1D6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6015" y="2330999"/>
            <a:ext cx="832485" cy="888365"/>
          </a:xfrm>
          <a:custGeom>
            <a:avLst/>
            <a:gdLst/>
            <a:ahLst/>
            <a:cxnLst/>
            <a:rect l="l" t="t" r="r" b="b"/>
            <a:pathLst>
              <a:path w="832484" h="888364">
                <a:moveTo>
                  <a:pt x="67322" y="0"/>
                </a:moveTo>
                <a:lnTo>
                  <a:pt x="47148" y="44346"/>
                </a:lnTo>
                <a:lnTo>
                  <a:pt x="30633" y="89576"/>
                </a:lnTo>
                <a:lnTo>
                  <a:pt x="17718" y="135479"/>
                </a:lnTo>
                <a:lnTo>
                  <a:pt x="8347" y="181844"/>
                </a:lnTo>
                <a:lnTo>
                  <a:pt x="2460" y="228463"/>
                </a:lnTo>
                <a:lnTo>
                  <a:pt x="0" y="275125"/>
                </a:lnTo>
                <a:lnTo>
                  <a:pt x="908" y="321620"/>
                </a:lnTo>
                <a:lnTo>
                  <a:pt x="5127" y="367739"/>
                </a:lnTo>
                <a:lnTo>
                  <a:pt x="12598" y="413272"/>
                </a:lnTo>
                <a:lnTo>
                  <a:pt x="23265" y="458009"/>
                </a:lnTo>
                <a:lnTo>
                  <a:pt x="37067" y="501739"/>
                </a:lnTo>
                <a:lnTo>
                  <a:pt x="53948" y="544254"/>
                </a:lnTo>
                <a:lnTo>
                  <a:pt x="73850" y="585343"/>
                </a:lnTo>
                <a:lnTo>
                  <a:pt x="96713" y="624797"/>
                </a:lnTo>
                <a:lnTo>
                  <a:pt x="122482" y="662405"/>
                </a:lnTo>
                <a:lnTo>
                  <a:pt x="151096" y="697958"/>
                </a:lnTo>
                <a:lnTo>
                  <a:pt x="182499" y="731246"/>
                </a:lnTo>
                <a:lnTo>
                  <a:pt x="216631" y="762058"/>
                </a:lnTo>
                <a:lnTo>
                  <a:pt x="253436" y="790186"/>
                </a:lnTo>
                <a:lnTo>
                  <a:pt x="292855" y="815419"/>
                </a:lnTo>
                <a:lnTo>
                  <a:pt x="335694" y="837894"/>
                </a:lnTo>
                <a:lnTo>
                  <a:pt x="379743" y="856207"/>
                </a:lnTo>
                <a:lnTo>
                  <a:pt x="424755" y="870359"/>
                </a:lnTo>
                <a:lnTo>
                  <a:pt x="470480" y="880353"/>
                </a:lnTo>
                <a:lnTo>
                  <a:pt x="516671" y="886191"/>
                </a:lnTo>
                <a:lnTo>
                  <a:pt x="563079" y="887875"/>
                </a:lnTo>
                <a:lnTo>
                  <a:pt x="609458" y="885406"/>
                </a:lnTo>
                <a:lnTo>
                  <a:pt x="655559" y="878788"/>
                </a:lnTo>
                <a:lnTo>
                  <a:pt x="701133" y="868022"/>
                </a:lnTo>
                <a:lnTo>
                  <a:pt x="745933" y="853110"/>
                </a:lnTo>
                <a:lnTo>
                  <a:pt x="789710" y="834054"/>
                </a:lnTo>
                <a:lnTo>
                  <a:pt x="832217" y="810856"/>
                </a:lnTo>
                <a:lnTo>
                  <a:pt x="67322" y="0"/>
                </a:lnTo>
                <a:close/>
              </a:path>
            </a:pathLst>
          </a:custGeom>
          <a:ln w="16845">
            <a:solidFill>
              <a:srgbClr val="1D6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18</a:t>
            </a:fld>
            <a:endParaRPr spc="-2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65" y="7037069"/>
            <a:ext cx="9700895" cy="485140"/>
          </a:xfrm>
          <a:custGeom>
            <a:avLst/>
            <a:gdLst/>
            <a:ahLst/>
            <a:cxnLst/>
            <a:rect l="l" t="t" r="r" b="b"/>
            <a:pathLst>
              <a:path w="9700895" h="485140">
                <a:moveTo>
                  <a:pt x="0" y="485139"/>
                </a:moveTo>
                <a:lnTo>
                  <a:pt x="9700272" y="485139"/>
                </a:lnTo>
                <a:lnTo>
                  <a:pt x="9700272" y="0"/>
                </a:lnTo>
                <a:lnTo>
                  <a:pt x="0" y="0"/>
                </a:lnTo>
                <a:lnTo>
                  <a:pt x="0" y="485139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050" y="6966522"/>
            <a:ext cx="9700895" cy="67945"/>
          </a:xfrm>
          <a:custGeom>
            <a:avLst/>
            <a:gdLst/>
            <a:ahLst/>
            <a:cxnLst/>
            <a:rect l="l" t="t" r="r" b="b"/>
            <a:pathLst>
              <a:path w="9700895" h="67945">
                <a:moveTo>
                  <a:pt x="0" y="67919"/>
                </a:moveTo>
                <a:lnTo>
                  <a:pt x="9700272" y="67919"/>
                </a:lnTo>
                <a:lnTo>
                  <a:pt x="9700272" y="0"/>
                </a:lnTo>
                <a:lnTo>
                  <a:pt x="0" y="0"/>
                </a:lnTo>
                <a:lnTo>
                  <a:pt x="0" y="67919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8133" y="3374263"/>
            <a:ext cx="7859395" cy="0"/>
          </a:xfrm>
          <a:custGeom>
            <a:avLst/>
            <a:gdLst/>
            <a:ahLst/>
            <a:cxnLst/>
            <a:rect l="l" t="t" r="r" b="b"/>
            <a:pathLst>
              <a:path w="7859395">
                <a:moveTo>
                  <a:pt x="0" y="0"/>
                </a:moveTo>
                <a:lnTo>
                  <a:pt x="7859272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1849" rIns="0" bIns="0" rtlCol="0">
            <a:spAutoFit/>
          </a:bodyPr>
          <a:lstStyle/>
          <a:p>
            <a:pPr marL="40640" algn="ctr">
              <a:lnSpc>
                <a:spcPts val="7184"/>
              </a:lnSpc>
              <a:spcBef>
                <a:spcPts val="114"/>
              </a:spcBef>
            </a:pPr>
            <a:r>
              <a:rPr spc="-300" smtClean="0"/>
              <a:t>Graph</a:t>
            </a:r>
            <a:r>
              <a:rPr spc="-620" smtClean="0"/>
              <a:t> </a:t>
            </a:r>
            <a:r>
              <a:rPr spc="-300" smtClean="0"/>
              <a:t>Construction</a:t>
            </a:r>
          </a:p>
          <a:p>
            <a:pPr marL="48260" algn="ctr">
              <a:lnSpc>
                <a:spcPts val="5685"/>
              </a:lnSpc>
            </a:pPr>
            <a:r>
              <a:rPr sz="5100" spc="-295" smtClean="0"/>
              <a:t>Probabilistic</a:t>
            </a:r>
            <a:r>
              <a:rPr sz="5100" spc="-509" smtClean="0"/>
              <a:t> </a:t>
            </a:r>
            <a:r>
              <a:rPr sz="5100" spc="-70" smtClean="0"/>
              <a:t>Models</a:t>
            </a:r>
            <a:endParaRPr sz="51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smtClean="0"/>
              <a:t>19</a:t>
            </a:fld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1222461" y="3264434"/>
            <a:ext cx="3475990" cy="223266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50" spc="75" dirty="0">
                <a:solidFill>
                  <a:srgbClr val="335B74"/>
                </a:solidFill>
                <a:latin typeface="Trebuchet MS"/>
                <a:cs typeface="Trebuchet MS"/>
              </a:rPr>
              <a:t>TOPICS:</a:t>
            </a:r>
            <a:endParaRPr sz="245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280"/>
              </a:spcBef>
            </a:pPr>
            <a:r>
              <a:rPr sz="2500" spc="80" dirty="0">
                <a:solidFill>
                  <a:srgbClr val="335B74"/>
                </a:solidFill>
                <a:latin typeface="Trebuchet MS"/>
                <a:cs typeface="Trebuchet MS"/>
              </a:rPr>
              <a:t>O</a:t>
            </a:r>
            <a:r>
              <a:rPr sz="2000" spc="80" dirty="0">
                <a:solidFill>
                  <a:srgbClr val="335B74"/>
                </a:solidFill>
                <a:latin typeface="Trebuchet MS"/>
                <a:cs typeface="Trebuchet MS"/>
              </a:rPr>
              <a:t>VERVIEW</a:t>
            </a:r>
            <a:endParaRPr sz="200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150"/>
              </a:spcBef>
            </a:pPr>
            <a:r>
              <a:rPr sz="2950" u="heavy" spc="10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G</a:t>
            </a:r>
            <a:r>
              <a:rPr sz="2350" u="heavy" spc="10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RAPHICAL</a:t>
            </a:r>
            <a:r>
              <a:rPr sz="2350" u="heavy" spc="240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 </a:t>
            </a:r>
            <a:r>
              <a:rPr sz="2350" u="heavy" spc="114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MODELS</a:t>
            </a:r>
            <a:endParaRPr sz="235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240"/>
              </a:spcBef>
            </a:pPr>
            <a:r>
              <a:rPr sz="2500" spc="135" dirty="0">
                <a:solidFill>
                  <a:srgbClr val="335B74"/>
                </a:solidFill>
                <a:latin typeface="Trebuchet MS"/>
                <a:cs typeface="Trebuchet MS"/>
              </a:rPr>
              <a:t>R</a:t>
            </a:r>
            <a:r>
              <a:rPr sz="2000" spc="135" dirty="0">
                <a:solidFill>
                  <a:srgbClr val="335B74"/>
                </a:solidFill>
                <a:latin typeface="Trebuchet MS"/>
                <a:cs typeface="Trebuchet MS"/>
              </a:rPr>
              <a:t>ANDOM </a:t>
            </a:r>
            <a:r>
              <a:rPr sz="2500" spc="20" dirty="0">
                <a:solidFill>
                  <a:srgbClr val="335B74"/>
                </a:solidFill>
                <a:latin typeface="Trebuchet MS"/>
                <a:cs typeface="Trebuchet MS"/>
              </a:rPr>
              <a:t>W</a:t>
            </a:r>
            <a:r>
              <a:rPr sz="2000" spc="20" dirty="0">
                <a:solidFill>
                  <a:srgbClr val="335B74"/>
                </a:solidFill>
                <a:latin typeface="Trebuchet MS"/>
                <a:cs typeface="Trebuchet MS"/>
              </a:rPr>
              <a:t>ALK</a:t>
            </a:r>
            <a:r>
              <a:rPr sz="2000" spc="35" dirty="0">
                <a:solidFill>
                  <a:srgbClr val="335B74"/>
                </a:solidFill>
                <a:latin typeface="Trebuchet MS"/>
                <a:cs typeface="Trebuchet MS"/>
              </a:rPr>
              <a:t> </a:t>
            </a:r>
            <a:r>
              <a:rPr sz="2500" spc="110" dirty="0">
                <a:solidFill>
                  <a:srgbClr val="335B74"/>
                </a:solidFill>
                <a:latin typeface="Trebuchet MS"/>
                <a:cs typeface="Trebuchet MS"/>
              </a:rPr>
              <a:t>M</a:t>
            </a:r>
            <a:r>
              <a:rPr sz="2000" spc="110" dirty="0">
                <a:solidFill>
                  <a:srgbClr val="335B74"/>
                </a:solidFill>
                <a:latin typeface="Trebuchet MS"/>
                <a:cs typeface="Trebuchet MS"/>
              </a:rPr>
              <a:t>ETHODS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62537" y="2737535"/>
            <a:ext cx="1784985" cy="1727200"/>
          </a:xfrm>
          <a:custGeom>
            <a:avLst/>
            <a:gdLst/>
            <a:ahLst/>
            <a:cxnLst/>
            <a:rect l="l" t="t" r="r" b="b"/>
            <a:pathLst>
              <a:path w="1784984" h="1727200">
                <a:moveTo>
                  <a:pt x="1496885" y="0"/>
                </a:moveTo>
                <a:lnTo>
                  <a:pt x="287858" y="0"/>
                </a:lnTo>
                <a:lnTo>
                  <a:pt x="241166" y="3767"/>
                </a:lnTo>
                <a:lnTo>
                  <a:pt x="196873" y="14675"/>
                </a:lnTo>
                <a:lnTo>
                  <a:pt x="155571" y="32130"/>
                </a:lnTo>
                <a:lnTo>
                  <a:pt x="117853" y="55539"/>
                </a:lnTo>
                <a:lnTo>
                  <a:pt x="84312" y="84310"/>
                </a:lnTo>
                <a:lnTo>
                  <a:pt x="55540" y="117850"/>
                </a:lnTo>
                <a:lnTo>
                  <a:pt x="32130" y="155566"/>
                </a:lnTo>
                <a:lnTo>
                  <a:pt x="14675" y="196866"/>
                </a:lnTo>
                <a:lnTo>
                  <a:pt x="3767" y="241157"/>
                </a:lnTo>
                <a:lnTo>
                  <a:pt x="0" y="287845"/>
                </a:lnTo>
                <a:lnTo>
                  <a:pt x="0" y="1439240"/>
                </a:lnTo>
                <a:lnTo>
                  <a:pt x="3767" y="1485932"/>
                </a:lnTo>
                <a:lnTo>
                  <a:pt x="14675" y="1530225"/>
                </a:lnTo>
                <a:lnTo>
                  <a:pt x="32130" y="1571527"/>
                </a:lnTo>
                <a:lnTo>
                  <a:pt x="55540" y="1609245"/>
                </a:lnTo>
                <a:lnTo>
                  <a:pt x="84312" y="1642786"/>
                </a:lnTo>
                <a:lnTo>
                  <a:pt x="117853" y="1671558"/>
                </a:lnTo>
                <a:lnTo>
                  <a:pt x="155571" y="1694967"/>
                </a:lnTo>
                <a:lnTo>
                  <a:pt x="196873" y="1712423"/>
                </a:lnTo>
                <a:lnTo>
                  <a:pt x="241166" y="1723330"/>
                </a:lnTo>
                <a:lnTo>
                  <a:pt x="287858" y="1727098"/>
                </a:lnTo>
                <a:lnTo>
                  <a:pt x="1496885" y="1727098"/>
                </a:lnTo>
                <a:lnTo>
                  <a:pt x="1543577" y="1723330"/>
                </a:lnTo>
                <a:lnTo>
                  <a:pt x="1587870" y="1712423"/>
                </a:lnTo>
                <a:lnTo>
                  <a:pt x="1629172" y="1694967"/>
                </a:lnTo>
                <a:lnTo>
                  <a:pt x="1666890" y="1671558"/>
                </a:lnTo>
                <a:lnTo>
                  <a:pt x="1700431" y="1642786"/>
                </a:lnTo>
                <a:lnTo>
                  <a:pt x="1729203" y="1609245"/>
                </a:lnTo>
                <a:lnTo>
                  <a:pt x="1752613" y="1571527"/>
                </a:lnTo>
                <a:lnTo>
                  <a:pt x="1770068" y="1530225"/>
                </a:lnTo>
                <a:lnTo>
                  <a:pt x="1780976" y="1485932"/>
                </a:lnTo>
                <a:lnTo>
                  <a:pt x="1784743" y="1439240"/>
                </a:lnTo>
                <a:lnTo>
                  <a:pt x="1784743" y="287845"/>
                </a:lnTo>
                <a:lnTo>
                  <a:pt x="1780976" y="241157"/>
                </a:lnTo>
                <a:lnTo>
                  <a:pt x="1770068" y="196866"/>
                </a:lnTo>
                <a:lnTo>
                  <a:pt x="1752613" y="155566"/>
                </a:lnTo>
                <a:lnTo>
                  <a:pt x="1729203" y="117850"/>
                </a:lnTo>
                <a:lnTo>
                  <a:pt x="1700431" y="84310"/>
                </a:lnTo>
                <a:lnTo>
                  <a:pt x="1666890" y="55539"/>
                </a:lnTo>
                <a:lnTo>
                  <a:pt x="1629172" y="32130"/>
                </a:lnTo>
                <a:lnTo>
                  <a:pt x="1587870" y="14675"/>
                </a:lnTo>
                <a:lnTo>
                  <a:pt x="1543577" y="3767"/>
                </a:lnTo>
                <a:lnTo>
                  <a:pt x="149688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2537" y="2737535"/>
            <a:ext cx="1784985" cy="1727200"/>
          </a:xfrm>
          <a:custGeom>
            <a:avLst/>
            <a:gdLst/>
            <a:ahLst/>
            <a:cxnLst/>
            <a:rect l="l" t="t" r="r" b="b"/>
            <a:pathLst>
              <a:path w="1784984" h="1727200">
                <a:moveTo>
                  <a:pt x="0" y="287855"/>
                </a:moveTo>
                <a:lnTo>
                  <a:pt x="3767" y="241163"/>
                </a:lnTo>
                <a:lnTo>
                  <a:pt x="14675" y="196870"/>
                </a:lnTo>
                <a:lnTo>
                  <a:pt x="32129" y="155569"/>
                </a:lnTo>
                <a:lnTo>
                  <a:pt x="55539" y="117851"/>
                </a:lnTo>
                <a:lnTo>
                  <a:pt x="84310" y="84310"/>
                </a:lnTo>
                <a:lnTo>
                  <a:pt x="117851" y="55539"/>
                </a:lnTo>
                <a:lnTo>
                  <a:pt x="155569" y="32129"/>
                </a:lnTo>
                <a:lnTo>
                  <a:pt x="196870" y="14675"/>
                </a:lnTo>
                <a:lnTo>
                  <a:pt x="241163" y="3767"/>
                </a:lnTo>
                <a:lnTo>
                  <a:pt x="287855" y="0"/>
                </a:lnTo>
                <a:lnTo>
                  <a:pt x="1496878" y="0"/>
                </a:lnTo>
                <a:lnTo>
                  <a:pt x="1543572" y="3767"/>
                </a:lnTo>
                <a:lnTo>
                  <a:pt x="1587866" y="14675"/>
                </a:lnTo>
                <a:lnTo>
                  <a:pt x="1629168" y="32129"/>
                </a:lnTo>
                <a:lnTo>
                  <a:pt x="1666886" y="55539"/>
                </a:lnTo>
                <a:lnTo>
                  <a:pt x="1700427" y="84310"/>
                </a:lnTo>
                <a:lnTo>
                  <a:pt x="1729198" y="117851"/>
                </a:lnTo>
                <a:lnTo>
                  <a:pt x="1752607" y="155569"/>
                </a:lnTo>
                <a:lnTo>
                  <a:pt x="1770062" y="196870"/>
                </a:lnTo>
                <a:lnTo>
                  <a:pt x="1780969" y="241163"/>
                </a:lnTo>
                <a:lnTo>
                  <a:pt x="1784736" y="287855"/>
                </a:lnTo>
                <a:lnTo>
                  <a:pt x="1784736" y="1439249"/>
                </a:lnTo>
                <a:lnTo>
                  <a:pt x="1780969" y="1485940"/>
                </a:lnTo>
                <a:lnTo>
                  <a:pt x="1770062" y="1530232"/>
                </a:lnTo>
                <a:lnTo>
                  <a:pt x="1752607" y="1571532"/>
                </a:lnTo>
                <a:lnTo>
                  <a:pt x="1729198" y="1609249"/>
                </a:lnTo>
                <a:lnTo>
                  <a:pt x="1700427" y="1642789"/>
                </a:lnTo>
                <a:lnTo>
                  <a:pt x="1666886" y="1671559"/>
                </a:lnTo>
                <a:lnTo>
                  <a:pt x="1629168" y="1694968"/>
                </a:lnTo>
                <a:lnTo>
                  <a:pt x="1587866" y="1712422"/>
                </a:lnTo>
                <a:lnTo>
                  <a:pt x="1543572" y="1723329"/>
                </a:lnTo>
                <a:lnTo>
                  <a:pt x="1496878" y="1727097"/>
                </a:lnTo>
                <a:lnTo>
                  <a:pt x="287855" y="1727097"/>
                </a:lnTo>
                <a:lnTo>
                  <a:pt x="241163" y="1723329"/>
                </a:lnTo>
                <a:lnTo>
                  <a:pt x="196870" y="1712422"/>
                </a:lnTo>
                <a:lnTo>
                  <a:pt x="155569" y="1694968"/>
                </a:lnTo>
                <a:lnTo>
                  <a:pt x="117851" y="1671559"/>
                </a:lnTo>
                <a:lnTo>
                  <a:pt x="84310" y="1642789"/>
                </a:lnTo>
                <a:lnTo>
                  <a:pt x="55539" y="1609249"/>
                </a:lnTo>
                <a:lnTo>
                  <a:pt x="32129" y="1571532"/>
                </a:lnTo>
                <a:lnTo>
                  <a:pt x="14675" y="1530232"/>
                </a:lnTo>
                <a:lnTo>
                  <a:pt x="3767" y="1485940"/>
                </a:lnTo>
                <a:lnTo>
                  <a:pt x="0" y="1439249"/>
                </a:lnTo>
                <a:lnTo>
                  <a:pt x="0" y="287855"/>
                </a:lnTo>
                <a:close/>
              </a:path>
            </a:pathLst>
          </a:custGeom>
          <a:ln w="60642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447103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85" dirty="0">
                <a:solidFill>
                  <a:srgbClr val="404040"/>
                </a:solidFill>
              </a:rPr>
              <a:t>Tutorial</a:t>
            </a:r>
            <a:r>
              <a:rPr sz="5100" spc="-570" dirty="0">
                <a:solidFill>
                  <a:srgbClr val="404040"/>
                </a:solidFill>
              </a:rPr>
              <a:t> </a:t>
            </a:r>
            <a:r>
              <a:rPr sz="5100" spc="-295" dirty="0">
                <a:solidFill>
                  <a:srgbClr val="404040"/>
                </a:solidFill>
              </a:rPr>
              <a:t>Overview</a:t>
            </a:r>
            <a:endParaRPr sz="5100"/>
          </a:p>
        </p:txBody>
      </p:sp>
      <p:sp>
        <p:nvSpPr>
          <p:cNvPr id="6" name="object 6"/>
          <p:cNvSpPr/>
          <p:nvPr/>
        </p:nvSpPr>
        <p:spPr>
          <a:xfrm>
            <a:off x="7660513" y="2891383"/>
            <a:ext cx="301625" cy="299720"/>
          </a:xfrm>
          <a:custGeom>
            <a:avLst/>
            <a:gdLst/>
            <a:ahLst/>
            <a:cxnLst/>
            <a:rect l="l" t="t" r="r" b="b"/>
            <a:pathLst>
              <a:path w="301625" h="299719">
                <a:moveTo>
                  <a:pt x="0" y="149678"/>
                </a:moveTo>
                <a:lnTo>
                  <a:pt x="7684" y="102368"/>
                </a:lnTo>
                <a:lnTo>
                  <a:pt x="29081" y="61280"/>
                </a:lnTo>
                <a:lnTo>
                  <a:pt x="61709" y="28879"/>
                </a:lnTo>
                <a:lnTo>
                  <a:pt x="103086" y="7630"/>
                </a:lnTo>
                <a:lnTo>
                  <a:pt x="150727" y="0"/>
                </a:lnTo>
                <a:lnTo>
                  <a:pt x="198369" y="7630"/>
                </a:lnTo>
                <a:lnTo>
                  <a:pt x="239745" y="28879"/>
                </a:lnTo>
                <a:lnTo>
                  <a:pt x="272372" y="61280"/>
                </a:lnTo>
                <a:lnTo>
                  <a:pt x="293770" y="102368"/>
                </a:lnTo>
                <a:lnTo>
                  <a:pt x="301454" y="149678"/>
                </a:lnTo>
                <a:lnTo>
                  <a:pt x="293770" y="196988"/>
                </a:lnTo>
                <a:lnTo>
                  <a:pt x="272372" y="238076"/>
                </a:lnTo>
                <a:lnTo>
                  <a:pt x="239745" y="270477"/>
                </a:lnTo>
                <a:lnTo>
                  <a:pt x="198369" y="291725"/>
                </a:lnTo>
                <a:lnTo>
                  <a:pt x="150727" y="299356"/>
                </a:lnTo>
                <a:lnTo>
                  <a:pt x="103086" y="291725"/>
                </a:lnTo>
                <a:lnTo>
                  <a:pt x="61709" y="270477"/>
                </a:lnTo>
                <a:lnTo>
                  <a:pt x="29081" y="238076"/>
                </a:lnTo>
                <a:lnTo>
                  <a:pt x="7684" y="196988"/>
                </a:lnTo>
                <a:lnTo>
                  <a:pt x="0" y="149678"/>
                </a:lnTo>
                <a:close/>
              </a:path>
            </a:pathLst>
          </a:custGeom>
          <a:ln w="2021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3647" y="3345053"/>
            <a:ext cx="301625" cy="299720"/>
          </a:xfrm>
          <a:custGeom>
            <a:avLst/>
            <a:gdLst/>
            <a:ahLst/>
            <a:cxnLst/>
            <a:rect l="l" t="t" r="r" b="b"/>
            <a:pathLst>
              <a:path w="301625" h="299720">
                <a:moveTo>
                  <a:pt x="0" y="149678"/>
                </a:moveTo>
                <a:lnTo>
                  <a:pt x="7684" y="102368"/>
                </a:lnTo>
                <a:lnTo>
                  <a:pt x="29081" y="61280"/>
                </a:lnTo>
                <a:lnTo>
                  <a:pt x="61709" y="28879"/>
                </a:lnTo>
                <a:lnTo>
                  <a:pt x="103086" y="7630"/>
                </a:lnTo>
                <a:lnTo>
                  <a:pt x="150727" y="0"/>
                </a:lnTo>
                <a:lnTo>
                  <a:pt x="198369" y="7630"/>
                </a:lnTo>
                <a:lnTo>
                  <a:pt x="239745" y="28879"/>
                </a:lnTo>
                <a:lnTo>
                  <a:pt x="272372" y="61280"/>
                </a:lnTo>
                <a:lnTo>
                  <a:pt x="293770" y="102368"/>
                </a:lnTo>
                <a:lnTo>
                  <a:pt x="301454" y="149678"/>
                </a:lnTo>
                <a:lnTo>
                  <a:pt x="293770" y="196988"/>
                </a:lnTo>
                <a:lnTo>
                  <a:pt x="272372" y="238076"/>
                </a:lnTo>
                <a:lnTo>
                  <a:pt x="239745" y="270477"/>
                </a:lnTo>
                <a:lnTo>
                  <a:pt x="198369" y="291725"/>
                </a:lnTo>
                <a:lnTo>
                  <a:pt x="150727" y="299356"/>
                </a:lnTo>
                <a:lnTo>
                  <a:pt x="103086" y="291725"/>
                </a:lnTo>
                <a:lnTo>
                  <a:pt x="61709" y="270477"/>
                </a:lnTo>
                <a:lnTo>
                  <a:pt x="29081" y="238076"/>
                </a:lnTo>
                <a:lnTo>
                  <a:pt x="7684" y="196988"/>
                </a:lnTo>
                <a:lnTo>
                  <a:pt x="0" y="149678"/>
                </a:lnTo>
                <a:close/>
              </a:path>
            </a:pathLst>
          </a:custGeom>
          <a:ln w="2021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36813" y="3632898"/>
            <a:ext cx="301625" cy="299720"/>
          </a:xfrm>
          <a:custGeom>
            <a:avLst/>
            <a:gdLst/>
            <a:ahLst/>
            <a:cxnLst/>
            <a:rect l="l" t="t" r="r" b="b"/>
            <a:pathLst>
              <a:path w="301625" h="299720">
                <a:moveTo>
                  <a:pt x="0" y="149678"/>
                </a:moveTo>
                <a:lnTo>
                  <a:pt x="7684" y="102368"/>
                </a:lnTo>
                <a:lnTo>
                  <a:pt x="29081" y="61280"/>
                </a:lnTo>
                <a:lnTo>
                  <a:pt x="61709" y="28879"/>
                </a:lnTo>
                <a:lnTo>
                  <a:pt x="103086" y="7630"/>
                </a:lnTo>
                <a:lnTo>
                  <a:pt x="150727" y="0"/>
                </a:lnTo>
                <a:lnTo>
                  <a:pt x="198369" y="7630"/>
                </a:lnTo>
                <a:lnTo>
                  <a:pt x="239745" y="28879"/>
                </a:lnTo>
                <a:lnTo>
                  <a:pt x="272372" y="61280"/>
                </a:lnTo>
                <a:lnTo>
                  <a:pt x="293770" y="102368"/>
                </a:lnTo>
                <a:lnTo>
                  <a:pt x="301454" y="149678"/>
                </a:lnTo>
                <a:lnTo>
                  <a:pt x="293770" y="196988"/>
                </a:lnTo>
                <a:lnTo>
                  <a:pt x="272372" y="238076"/>
                </a:lnTo>
                <a:lnTo>
                  <a:pt x="239745" y="270477"/>
                </a:lnTo>
                <a:lnTo>
                  <a:pt x="198369" y="291725"/>
                </a:lnTo>
                <a:lnTo>
                  <a:pt x="150727" y="299356"/>
                </a:lnTo>
                <a:lnTo>
                  <a:pt x="103086" y="291725"/>
                </a:lnTo>
                <a:lnTo>
                  <a:pt x="61709" y="270477"/>
                </a:lnTo>
                <a:lnTo>
                  <a:pt x="29081" y="238076"/>
                </a:lnTo>
                <a:lnTo>
                  <a:pt x="7684" y="196988"/>
                </a:lnTo>
                <a:lnTo>
                  <a:pt x="0" y="149678"/>
                </a:lnTo>
                <a:close/>
              </a:path>
            </a:pathLst>
          </a:custGeom>
          <a:ln w="2021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42108" y="3593782"/>
            <a:ext cx="301625" cy="299720"/>
          </a:xfrm>
          <a:custGeom>
            <a:avLst/>
            <a:gdLst/>
            <a:ahLst/>
            <a:cxnLst/>
            <a:rect l="l" t="t" r="r" b="b"/>
            <a:pathLst>
              <a:path w="301625" h="299720">
                <a:moveTo>
                  <a:pt x="0" y="149678"/>
                </a:moveTo>
                <a:lnTo>
                  <a:pt x="7684" y="102368"/>
                </a:lnTo>
                <a:lnTo>
                  <a:pt x="29081" y="61280"/>
                </a:lnTo>
                <a:lnTo>
                  <a:pt x="61709" y="28879"/>
                </a:lnTo>
                <a:lnTo>
                  <a:pt x="103086" y="7630"/>
                </a:lnTo>
                <a:lnTo>
                  <a:pt x="150727" y="0"/>
                </a:lnTo>
                <a:lnTo>
                  <a:pt x="198369" y="7630"/>
                </a:lnTo>
                <a:lnTo>
                  <a:pt x="239745" y="28879"/>
                </a:lnTo>
                <a:lnTo>
                  <a:pt x="272372" y="61280"/>
                </a:lnTo>
                <a:lnTo>
                  <a:pt x="293770" y="102368"/>
                </a:lnTo>
                <a:lnTo>
                  <a:pt x="301454" y="149678"/>
                </a:lnTo>
                <a:lnTo>
                  <a:pt x="293770" y="196988"/>
                </a:lnTo>
                <a:lnTo>
                  <a:pt x="272372" y="238076"/>
                </a:lnTo>
                <a:lnTo>
                  <a:pt x="239745" y="270477"/>
                </a:lnTo>
                <a:lnTo>
                  <a:pt x="198369" y="291725"/>
                </a:lnTo>
                <a:lnTo>
                  <a:pt x="150727" y="299356"/>
                </a:lnTo>
                <a:lnTo>
                  <a:pt x="103086" y="291725"/>
                </a:lnTo>
                <a:lnTo>
                  <a:pt x="61709" y="270477"/>
                </a:lnTo>
                <a:lnTo>
                  <a:pt x="29081" y="238076"/>
                </a:lnTo>
                <a:lnTo>
                  <a:pt x="7684" y="196988"/>
                </a:lnTo>
                <a:lnTo>
                  <a:pt x="0" y="149678"/>
                </a:lnTo>
                <a:close/>
              </a:path>
            </a:pathLst>
          </a:custGeom>
          <a:ln w="2021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88210" y="4020210"/>
            <a:ext cx="301625" cy="299720"/>
          </a:xfrm>
          <a:custGeom>
            <a:avLst/>
            <a:gdLst/>
            <a:ahLst/>
            <a:cxnLst/>
            <a:rect l="l" t="t" r="r" b="b"/>
            <a:pathLst>
              <a:path w="301625" h="299720">
                <a:moveTo>
                  <a:pt x="0" y="149678"/>
                </a:moveTo>
                <a:lnTo>
                  <a:pt x="7684" y="102368"/>
                </a:lnTo>
                <a:lnTo>
                  <a:pt x="29081" y="61280"/>
                </a:lnTo>
                <a:lnTo>
                  <a:pt x="61709" y="28879"/>
                </a:lnTo>
                <a:lnTo>
                  <a:pt x="103086" y="7630"/>
                </a:lnTo>
                <a:lnTo>
                  <a:pt x="150727" y="0"/>
                </a:lnTo>
                <a:lnTo>
                  <a:pt x="198369" y="7630"/>
                </a:lnTo>
                <a:lnTo>
                  <a:pt x="239745" y="28879"/>
                </a:lnTo>
                <a:lnTo>
                  <a:pt x="272372" y="61280"/>
                </a:lnTo>
                <a:lnTo>
                  <a:pt x="293770" y="102368"/>
                </a:lnTo>
                <a:lnTo>
                  <a:pt x="301454" y="149678"/>
                </a:lnTo>
                <a:lnTo>
                  <a:pt x="293770" y="196988"/>
                </a:lnTo>
                <a:lnTo>
                  <a:pt x="272372" y="238076"/>
                </a:lnTo>
                <a:lnTo>
                  <a:pt x="239745" y="270477"/>
                </a:lnTo>
                <a:lnTo>
                  <a:pt x="198369" y="291725"/>
                </a:lnTo>
                <a:lnTo>
                  <a:pt x="150727" y="299356"/>
                </a:lnTo>
                <a:lnTo>
                  <a:pt x="103086" y="291725"/>
                </a:lnTo>
                <a:lnTo>
                  <a:pt x="61709" y="270477"/>
                </a:lnTo>
                <a:lnTo>
                  <a:pt x="29081" y="238076"/>
                </a:lnTo>
                <a:lnTo>
                  <a:pt x="7684" y="196988"/>
                </a:lnTo>
                <a:lnTo>
                  <a:pt x="0" y="149678"/>
                </a:lnTo>
                <a:close/>
              </a:path>
            </a:pathLst>
          </a:custGeom>
          <a:ln w="2021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85048" y="3041065"/>
            <a:ext cx="301625" cy="299720"/>
          </a:xfrm>
          <a:custGeom>
            <a:avLst/>
            <a:gdLst/>
            <a:ahLst/>
            <a:cxnLst/>
            <a:rect l="l" t="t" r="r" b="b"/>
            <a:pathLst>
              <a:path w="301625" h="299720">
                <a:moveTo>
                  <a:pt x="0" y="149678"/>
                </a:moveTo>
                <a:lnTo>
                  <a:pt x="7684" y="102368"/>
                </a:lnTo>
                <a:lnTo>
                  <a:pt x="29081" y="61280"/>
                </a:lnTo>
                <a:lnTo>
                  <a:pt x="61709" y="28879"/>
                </a:lnTo>
                <a:lnTo>
                  <a:pt x="103086" y="7630"/>
                </a:lnTo>
                <a:lnTo>
                  <a:pt x="150727" y="0"/>
                </a:lnTo>
                <a:lnTo>
                  <a:pt x="198369" y="7630"/>
                </a:lnTo>
                <a:lnTo>
                  <a:pt x="239745" y="28879"/>
                </a:lnTo>
                <a:lnTo>
                  <a:pt x="272372" y="61280"/>
                </a:lnTo>
                <a:lnTo>
                  <a:pt x="293770" y="102368"/>
                </a:lnTo>
                <a:lnTo>
                  <a:pt x="301454" y="149678"/>
                </a:lnTo>
                <a:lnTo>
                  <a:pt x="293770" y="196988"/>
                </a:lnTo>
                <a:lnTo>
                  <a:pt x="272372" y="238076"/>
                </a:lnTo>
                <a:lnTo>
                  <a:pt x="239745" y="270477"/>
                </a:lnTo>
                <a:lnTo>
                  <a:pt x="198369" y="291725"/>
                </a:lnTo>
                <a:lnTo>
                  <a:pt x="150727" y="299356"/>
                </a:lnTo>
                <a:lnTo>
                  <a:pt x="103086" y="291725"/>
                </a:lnTo>
                <a:lnTo>
                  <a:pt x="61709" y="270477"/>
                </a:lnTo>
                <a:lnTo>
                  <a:pt x="29081" y="238076"/>
                </a:lnTo>
                <a:lnTo>
                  <a:pt x="7684" y="196988"/>
                </a:lnTo>
                <a:lnTo>
                  <a:pt x="0" y="149678"/>
                </a:lnTo>
                <a:close/>
              </a:path>
            </a:pathLst>
          </a:custGeom>
          <a:ln w="2021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4645" y="3826687"/>
            <a:ext cx="301625" cy="299720"/>
          </a:xfrm>
          <a:custGeom>
            <a:avLst/>
            <a:gdLst/>
            <a:ahLst/>
            <a:cxnLst/>
            <a:rect l="l" t="t" r="r" b="b"/>
            <a:pathLst>
              <a:path w="301625" h="299720">
                <a:moveTo>
                  <a:pt x="0" y="149678"/>
                </a:moveTo>
                <a:lnTo>
                  <a:pt x="7684" y="102368"/>
                </a:lnTo>
                <a:lnTo>
                  <a:pt x="29081" y="61280"/>
                </a:lnTo>
                <a:lnTo>
                  <a:pt x="61709" y="28879"/>
                </a:lnTo>
                <a:lnTo>
                  <a:pt x="103086" y="7630"/>
                </a:lnTo>
                <a:lnTo>
                  <a:pt x="150727" y="0"/>
                </a:lnTo>
                <a:lnTo>
                  <a:pt x="198369" y="7630"/>
                </a:lnTo>
                <a:lnTo>
                  <a:pt x="239745" y="28879"/>
                </a:lnTo>
                <a:lnTo>
                  <a:pt x="272372" y="61280"/>
                </a:lnTo>
                <a:lnTo>
                  <a:pt x="293770" y="102368"/>
                </a:lnTo>
                <a:lnTo>
                  <a:pt x="301454" y="149678"/>
                </a:lnTo>
                <a:lnTo>
                  <a:pt x="293770" y="196988"/>
                </a:lnTo>
                <a:lnTo>
                  <a:pt x="272372" y="238076"/>
                </a:lnTo>
                <a:lnTo>
                  <a:pt x="239745" y="270477"/>
                </a:lnTo>
                <a:lnTo>
                  <a:pt x="198369" y="291725"/>
                </a:lnTo>
                <a:lnTo>
                  <a:pt x="150727" y="299356"/>
                </a:lnTo>
                <a:lnTo>
                  <a:pt x="103086" y="291725"/>
                </a:lnTo>
                <a:lnTo>
                  <a:pt x="61709" y="270477"/>
                </a:lnTo>
                <a:lnTo>
                  <a:pt x="29081" y="238076"/>
                </a:lnTo>
                <a:lnTo>
                  <a:pt x="7684" y="196988"/>
                </a:lnTo>
                <a:lnTo>
                  <a:pt x="0" y="149678"/>
                </a:lnTo>
                <a:close/>
              </a:path>
            </a:pathLst>
          </a:custGeom>
          <a:ln w="2021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00950" y="3185820"/>
            <a:ext cx="119125" cy="203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01698" y="3187407"/>
            <a:ext cx="191135" cy="489584"/>
          </a:xfrm>
          <a:custGeom>
            <a:avLst/>
            <a:gdLst/>
            <a:ahLst/>
            <a:cxnLst/>
            <a:rect l="l" t="t" r="r" b="b"/>
            <a:pathLst>
              <a:path w="191134" h="489585">
                <a:moveTo>
                  <a:pt x="19088" y="0"/>
                </a:moveTo>
                <a:lnTo>
                  <a:pt x="0" y="6667"/>
                </a:lnTo>
                <a:lnTo>
                  <a:pt x="143065" y="416318"/>
                </a:lnTo>
                <a:lnTo>
                  <a:pt x="114439" y="426313"/>
                </a:lnTo>
                <a:lnTo>
                  <a:pt x="179260" y="489318"/>
                </a:lnTo>
                <a:lnTo>
                  <a:pt x="189484" y="409651"/>
                </a:lnTo>
                <a:lnTo>
                  <a:pt x="162140" y="409651"/>
                </a:lnTo>
                <a:lnTo>
                  <a:pt x="19088" y="0"/>
                </a:lnTo>
                <a:close/>
              </a:path>
              <a:path w="191134" h="489585">
                <a:moveTo>
                  <a:pt x="190766" y="399656"/>
                </a:moveTo>
                <a:lnTo>
                  <a:pt x="162140" y="409651"/>
                </a:lnTo>
                <a:lnTo>
                  <a:pt x="189484" y="409651"/>
                </a:lnTo>
                <a:lnTo>
                  <a:pt x="190766" y="39965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35238" y="3289401"/>
            <a:ext cx="351155" cy="348615"/>
          </a:xfrm>
          <a:custGeom>
            <a:avLst/>
            <a:gdLst/>
            <a:ahLst/>
            <a:cxnLst/>
            <a:rect l="l" t="t" r="r" b="b"/>
            <a:pathLst>
              <a:path w="351154" h="348614">
                <a:moveTo>
                  <a:pt x="14236" y="0"/>
                </a:moveTo>
                <a:lnTo>
                  <a:pt x="0" y="14350"/>
                </a:lnTo>
                <a:lnTo>
                  <a:pt x="286499" y="298462"/>
                </a:lnTo>
                <a:lnTo>
                  <a:pt x="265137" y="319989"/>
                </a:lnTo>
                <a:lnTo>
                  <a:pt x="351027" y="348221"/>
                </a:lnTo>
                <a:lnTo>
                  <a:pt x="329360" y="284111"/>
                </a:lnTo>
                <a:lnTo>
                  <a:pt x="300723" y="284111"/>
                </a:lnTo>
                <a:lnTo>
                  <a:pt x="14236" y="0"/>
                </a:lnTo>
                <a:close/>
              </a:path>
              <a:path w="351154" h="348614">
                <a:moveTo>
                  <a:pt x="322084" y="262585"/>
                </a:moveTo>
                <a:lnTo>
                  <a:pt x="300723" y="284111"/>
                </a:lnTo>
                <a:lnTo>
                  <a:pt x="329360" y="284111"/>
                </a:lnTo>
                <a:lnTo>
                  <a:pt x="322084" y="26258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87538" y="3335845"/>
            <a:ext cx="157480" cy="297180"/>
          </a:xfrm>
          <a:custGeom>
            <a:avLst/>
            <a:gdLst/>
            <a:ahLst/>
            <a:cxnLst/>
            <a:rect l="l" t="t" r="r" b="b"/>
            <a:pathLst>
              <a:path w="157479" h="297179">
                <a:moveTo>
                  <a:pt x="139217" y="0"/>
                </a:moveTo>
                <a:lnTo>
                  <a:pt x="27533" y="220357"/>
                </a:lnTo>
                <a:lnTo>
                  <a:pt x="420" y="220357"/>
                </a:lnTo>
                <a:lnTo>
                  <a:pt x="0" y="297052"/>
                </a:lnTo>
                <a:lnTo>
                  <a:pt x="72618" y="243204"/>
                </a:lnTo>
                <a:lnTo>
                  <a:pt x="45567" y="229488"/>
                </a:lnTo>
                <a:lnTo>
                  <a:pt x="50195" y="220357"/>
                </a:lnTo>
                <a:lnTo>
                  <a:pt x="27533" y="220357"/>
                </a:lnTo>
                <a:lnTo>
                  <a:pt x="495" y="206641"/>
                </a:lnTo>
                <a:lnTo>
                  <a:pt x="57147" y="206641"/>
                </a:lnTo>
                <a:lnTo>
                  <a:pt x="157251" y="9143"/>
                </a:lnTo>
                <a:lnTo>
                  <a:pt x="13921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59407" y="3025292"/>
            <a:ext cx="169786" cy="78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11947" y="3773157"/>
            <a:ext cx="228549" cy="105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86178" y="3882161"/>
            <a:ext cx="146189" cy="181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45524" y="3843756"/>
            <a:ext cx="149186" cy="2202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52651" y="3966870"/>
            <a:ext cx="535940" cy="213995"/>
          </a:xfrm>
          <a:custGeom>
            <a:avLst/>
            <a:gdLst/>
            <a:ahLst/>
            <a:cxnLst/>
            <a:rect l="l" t="t" r="r" b="b"/>
            <a:pathLst>
              <a:path w="535940" h="213995">
                <a:moveTo>
                  <a:pt x="6908" y="0"/>
                </a:moveTo>
                <a:lnTo>
                  <a:pt x="0" y="18999"/>
                </a:lnTo>
                <a:lnTo>
                  <a:pt x="456120" y="184873"/>
                </a:lnTo>
                <a:lnTo>
                  <a:pt x="445757" y="213372"/>
                </a:lnTo>
                <a:lnTo>
                  <a:pt x="535571" y="203022"/>
                </a:lnTo>
                <a:lnTo>
                  <a:pt x="500391" y="165887"/>
                </a:lnTo>
                <a:lnTo>
                  <a:pt x="463029" y="165887"/>
                </a:lnTo>
                <a:lnTo>
                  <a:pt x="6908" y="0"/>
                </a:lnTo>
                <a:close/>
              </a:path>
              <a:path w="535940" h="213995">
                <a:moveTo>
                  <a:pt x="473392" y="137388"/>
                </a:moveTo>
                <a:lnTo>
                  <a:pt x="463029" y="165887"/>
                </a:lnTo>
                <a:lnTo>
                  <a:pt x="500391" y="165887"/>
                </a:lnTo>
                <a:lnTo>
                  <a:pt x="473392" y="13738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998" y="3207241"/>
            <a:ext cx="780415" cy="1318260"/>
          </a:xfrm>
          <a:custGeom>
            <a:avLst/>
            <a:gdLst/>
            <a:ahLst/>
            <a:cxnLst/>
            <a:rect l="l" t="t" r="r" b="b"/>
            <a:pathLst>
              <a:path w="780415" h="1318260">
                <a:moveTo>
                  <a:pt x="0" y="0"/>
                </a:moveTo>
                <a:lnTo>
                  <a:pt x="780305" y="0"/>
                </a:lnTo>
                <a:lnTo>
                  <a:pt x="780305" y="1057529"/>
                </a:lnTo>
                <a:lnTo>
                  <a:pt x="733514" y="1059574"/>
                </a:lnTo>
                <a:lnTo>
                  <a:pt x="690448" y="1065417"/>
                </a:lnTo>
                <a:lnTo>
                  <a:pt x="650769" y="1074615"/>
                </a:lnTo>
                <a:lnTo>
                  <a:pt x="614138" y="1086726"/>
                </a:lnTo>
                <a:lnTo>
                  <a:pt x="548664" y="1117925"/>
                </a:lnTo>
                <a:lnTo>
                  <a:pt x="491317" y="1155482"/>
                </a:lnTo>
                <a:lnTo>
                  <a:pt x="439388" y="1195864"/>
                </a:lnTo>
                <a:lnTo>
                  <a:pt x="414609" y="1216011"/>
                </a:lnTo>
                <a:lnTo>
                  <a:pt x="390168" y="1235540"/>
                </a:lnTo>
                <a:lnTo>
                  <a:pt x="340947" y="1270977"/>
                </a:lnTo>
                <a:lnTo>
                  <a:pt x="289016" y="1298643"/>
                </a:lnTo>
                <a:lnTo>
                  <a:pt x="231665" y="1315007"/>
                </a:lnTo>
                <a:lnTo>
                  <a:pt x="200110" y="1317847"/>
                </a:lnTo>
                <a:lnTo>
                  <a:pt x="166184" y="1316537"/>
                </a:lnTo>
                <a:lnTo>
                  <a:pt x="129549" y="1310635"/>
                </a:lnTo>
                <a:lnTo>
                  <a:pt x="89866" y="1299700"/>
                </a:lnTo>
                <a:lnTo>
                  <a:pt x="46796" y="1283291"/>
                </a:lnTo>
                <a:lnTo>
                  <a:pt x="0" y="1260965"/>
                </a:lnTo>
                <a:lnTo>
                  <a:pt x="0" y="0"/>
                </a:lnTo>
                <a:close/>
              </a:path>
            </a:pathLst>
          </a:custGeom>
          <a:ln w="2021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4286" y="3070139"/>
            <a:ext cx="775335" cy="1071880"/>
          </a:xfrm>
          <a:custGeom>
            <a:avLst/>
            <a:gdLst/>
            <a:ahLst/>
            <a:cxnLst/>
            <a:rect l="l" t="t" r="r" b="b"/>
            <a:pathLst>
              <a:path w="775335" h="1071879">
                <a:moveTo>
                  <a:pt x="0" y="137101"/>
                </a:moveTo>
                <a:lnTo>
                  <a:pt x="0" y="0"/>
                </a:lnTo>
                <a:lnTo>
                  <a:pt x="774976" y="0"/>
                </a:lnTo>
                <a:lnTo>
                  <a:pt x="774976" y="1064157"/>
                </a:lnTo>
                <a:lnTo>
                  <a:pt x="753336" y="1065309"/>
                </a:lnTo>
                <a:lnTo>
                  <a:pt x="734450" y="1067844"/>
                </a:lnTo>
                <a:lnTo>
                  <a:pt x="721087" y="1070379"/>
                </a:lnTo>
                <a:lnTo>
                  <a:pt x="716017" y="1071531"/>
                </a:lnTo>
              </a:path>
            </a:pathLst>
          </a:custGeom>
          <a:ln w="2021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4713" y="2936354"/>
            <a:ext cx="781685" cy="1066800"/>
          </a:xfrm>
          <a:custGeom>
            <a:avLst/>
            <a:gdLst/>
            <a:ahLst/>
            <a:cxnLst/>
            <a:rect l="l" t="t" r="r" b="b"/>
            <a:pathLst>
              <a:path w="781685" h="1066800">
                <a:moveTo>
                  <a:pt x="0" y="133784"/>
                </a:moveTo>
                <a:lnTo>
                  <a:pt x="0" y="0"/>
                </a:lnTo>
                <a:lnTo>
                  <a:pt x="781690" y="0"/>
                </a:lnTo>
                <a:lnTo>
                  <a:pt x="781690" y="1060843"/>
                </a:lnTo>
                <a:lnTo>
                  <a:pt x="757036" y="1061707"/>
                </a:lnTo>
                <a:lnTo>
                  <a:pt x="735530" y="1063608"/>
                </a:lnTo>
                <a:lnTo>
                  <a:pt x="720319" y="1065510"/>
                </a:lnTo>
                <a:lnTo>
                  <a:pt x="714549" y="1066374"/>
                </a:lnTo>
              </a:path>
            </a:pathLst>
          </a:custGeom>
          <a:ln w="2021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73641" y="3067198"/>
            <a:ext cx="1269365" cy="994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20"/>
              </a:spcBef>
            </a:pPr>
            <a:r>
              <a:rPr sz="2100" b="1" spc="-114" dirty="0">
                <a:solidFill>
                  <a:srgbClr val="C00000"/>
                </a:solidFill>
                <a:latin typeface="Trebuchet MS"/>
                <a:cs typeface="Trebuchet MS"/>
              </a:rPr>
              <a:t>Part </a:t>
            </a:r>
            <a:r>
              <a:rPr sz="2100" b="1" spc="-175" dirty="0">
                <a:solidFill>
                  <a:srgbClr val="C00000"/>
                </a:solidFill>
                <a:latin typeface="Trebuchet MS"/>
                <a:cs typeface="Trebuchet MS"/>
              </a:rPr>
              <a:t>2:  </a:t>
            </a:r>
            <a:r>
              <a:rPr sz="2100" b="1" spc="-140" dirty="0">
                <a:solidFill>
                  <a:srgbClr val="C00000"/>
                </a:solidFill>
                <a:latin typeface="Trebuchet MS"/>
                <a:cs typeface="Trebuchet MS"/>
              </a:rPr>
              <a:t>K</a:t>
            </a:r>
            <a:r>
              <a:rPr sz="2100" b="1" spc="-114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2100" b="1" spc="-55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2100" b="1" spc="-75" dirty="0">
                <a:solidFill>
                  <a:srgbClr val="C00000"/>
                </a:solidFill>
                <a:latin typeface="Trebuchet MS"/>
                <a:cs typeface="Trebuchet MS"/>
              </a:rPr>
              <a:t>w</a:t>
            </a:r>
            <a:r>
              <a:rPr sz="2100" b="1" spc="-110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2100" b="1" spc="-135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2100" b="1" spc="-80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2100" b="1" spc="-75" dirty="0">
                <a:solidFill>
                  <a:srgbClr val="C00000"/>
                </a:solidFill>
                <a:latin typeface="Trebuchet MS"/>
                <a:cs typeface="Trebuchet MS"/>
              </a:rPr>
              <a:t>g</a:t>
            </a:r>
            <a:r>
              <a:rPr sz="2100" b="1" spc="-95" dirty="0">
                <a:solidFill>
                  <a:srgbClr val="C00000"/>
                </a:solidFill>
                <a:latin typeface="Trebuchet MS"/>
                <a:cs typeface="Trebuchet MS"/>
              </a:rPr>
              <a:t>e  </a:t>
            </a:r>
            <a:r>
              <a:rPr sz="2100" b="1" spc="-130" dirty="0">
                <a:solidFill>
                  <a:srgbClr val="C00000"/>
                </a:solidFill>
                <a:latin typeface="Trebuchet MS"/>
                <a:cs typeface="Trebuchet MS"/>
              </a:rPr>
              <a:t>Extraction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97589" y="3089613"/>
            <a:ext cx="1456690" cy="994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20"/>
              </a:spcBef>
            </a:pPr>
            <a:r>
              <a:rPr sz="2100" b="1" spc="-114" dirty="0">
                <a:solidFill>
                  <a:srgbClr val="F2F2F2"/>
                </a:solidFill>
                <a:latin typeface="Trebuchet MS"/>
                <a:cs typeface="Trebuchet MS"/>
              </a:rPr>
              <a:t>Part </a:t>
            </a:r>
            <a:r>
              <a:rPr sz="2100" b="1" spc="-175" dirty="0">
                <a:solidFill>
                  <a:srgbClr val="F2F2F2"/>
                </a:solidFill>
                <a:latin typeface="Trebuchet MS"/>
                <a:cs typeface="Trebuchet MS"/>
              </a:rPr>
              <a:t>3:  </a:t>
            </a:r>
            <a:r>
              <a:rPr sz="2100" b="1" spc="-105" dirty="0">
                <a:solidFill>
                  <a:srgbClr val="F2F2F2"/>
                </a:solidFill>
                <a:latin typeface="Trebuchet MS"/>
                <a:cs typeface="Trebuchet MS"/>
              </a:rPr>
              <a:t>Graph  </a:t>
            </a:r>
            <a:r>
              <a:rPr sz="2100" b="1" spc="-110" dirty="0">
                <a:solidFill>
                  <a:srgbClr val="F2F2F2"/>
                </a:solidFill>
                <a:latin typeface="Trebuchet MS"/>
                <a:cs typeface="Trebuchet MS"/>
              </a:rPr>
              <a:t>C</a:t>
            </a:r>
            <a:r>
              <a:rPr sz="2100" b="1" spc="-105" dirty="0">
                <a:solidFill>
                  <a:srgbClr val="F2F2F2"/>
                </a:solidFill>
                <a:latin typeface="Trebuchet MS"/>
                <a:cs typeface="Trebuchet MS"/>
              </a:rPr>
              <a:t>on</a:t>
            </a:r>
            <a:r>
              <a:rPr sz="2100" b="1" spc="-85" dirty="0">
                <a:solidFill>
                  <a:srgbClr val="F2F2F2"/>
                </a:solidFill>
                <a:latin typeface="Trebuchet MS"/>
                <a:cs typeface="Trebuchet MS"/>
              </a:rPr>
              <a:t>s</a:t>
            </a:r>
            <a:r>
              <a:rPr sz="2100" b="1" spc="-105" dirty="0">
                <a:solidFill>
                  <a:srgbClr val="F2F2F2"/>
                </a:solidFill>
                <a:latin typeface="Trebuchet MS"/>
                <a:cs typeface="Trebuchet MS"/>
              </a:rPr>
              <a:t>tr</a:t>
            </a:r>
            <a:r>
              <a:rPr sz="2100" b="1" spc="-150" dirty="0">
                <a:solidFill>
                  <a:srgbClr val="F2F2F2"/>
                </a:solidFill>
                <a:latin typeface="Trebuchet MS"/>
                <a:cs typeface="Trebuchet MS"/>
              </a:rPr>
              <a:t>u</a:t>
            </a:r>
            <a:r>
              <a:rPr sz="2100" b="1" spc="-195" dirty="0">
                <a:solidFill>
                  <a:srgbClr val="F2F2F2"/>
                </a:solidFill>
                <a:latin typeface="Trebuchet MS"/>
                <a:cs typeface="Trebuchet MS"/>
              </a:rPr>
              <a:t>c</a:t>
            </a:r>
            <a:r>
              <a:rPr sz="2100" b="1" spc="-105" dirty="0">
                <a:solidFill>
                  <a:srgbClr val="F2F2F2"/>
                </a:solidFill>
                <a:latin typeface="Trebuchet MS"/>
                <a:cs typeface="Trebuchet MS"/>
              </a:rPr>
              <a:t>t</a:t>
            </a:r>
            <a:r>
              <a:rPr sz="2100" b="1" spc="-114" dirty="0">
                <a:solidFill>
                  <a:srgbClr val="F2F2F2"/>
                </a:solidFill>
                <a:latin typeface="Trebuchet MS"/>
                <a:cs typeface="Trebuchet MS"/>
              </a:rPr>
              <a:t>i</a:t>
            </a:r>
            <a:r>
              <a:rPr sz="2100" b="1" spc="-55" dirty="0">
                <a:solidFill>
                  <a:srgbClr val="F2F2F2"/>
                </a:solidFill>
                <a:latin typeface="Trebuchet MS"/>
                <a:cs typeface="Trebuchet MS"/>
              </a:rPr>
              <a:t>o</a:t>
            </a:r>
            <a:r>
              <a:rPr sz="2100" b="1" spc="-95" dirty="0">
                <a:solidFill>
                  <a:srgbClr val="F2F2F2"/>
                </a:solidFill>
                <a:latin typeface="Trebuchet MS"/>
                <a:cs typeface="Trebuchet MS"/>
              </a:rPr>
              <a:t>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12012" y="3532327"/>
            <a:ext cx="358775" cy="210820"/>
          </a:xfrm>
          <a:custGeom>
            <a:avLst/>
            <a:gdLst/>
            <a:ahLst/>
            <a:cxnLst/>
            <a:rect l="l" t="t" r="r" b="b"/>
            <a:pathLst>
              <a:path w="358775" h="210820">
                <a:moveTo>
                  <a:pt x="0" y="52644"/>
                </a:moveTo>
                <a:lnTo>
                  <a:pt x="253294" y="52644"/>
                </a:lnTo>
                <a:lnTo>
                  <a:pt x="253294" y="0"/>
                </a:lnTo>
                <a:lnTo>
                  <a:pt x="358583" y="105289"/>
                </a:lnTo>
                <a:lnTo>
                  <a:pt x="253294" y="210578"/>
                </a:lnTo>
                <a:lnTo>
                  <a:pt x="253294" y="157933"/>
                </a:lnTo>
                <a:lnTo>
                  <a:pt x="0" y="157933"/>
                </a:lnTo>
                <a:lnTo>
                  <a:pt x="0" y="52644"/>
                </a:lnTo>
                <a:close/>
              </a:path>
            </a:pathLst>
          </a:custGeom>
          <a:ln w="2021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02661" y="2738450"/>
            <a:ext cx="1744980" cy="1725295"/>
          </a:xfrm>
          <a:custGeom>
            <a:avLst/>
            <a:gdLst/>
            <a:ahLst/>
            <a:cxnLst/>
            <a:rect l="l" t="t" r="r" b="b"/>
            <a:pathLst>
              <a:path w="1744979" h="1725295">
                <a:moveTo>
                  <a:pt x="0" y="287547"/>
                </a:moveTo>
                <a:lnTo>
                  <a:pt x="3763" y="240905"/>
                </a:lnTo>
                <a:lnTo>
                  <a:pt x="14659" y="196660"/>
                </a:lnTo>
                <a:lnTo>
                  <a:pt x="32095" y="155402"/>
                </a:lnTo>
                <a:lnTo>
                  <a:pt x="55479" y="117725"/>
                </a:lnTo>
                <a:lnTo>
                  <a:pt x="84220" y="84220"/>
                </a:lnTo>
                <a:lnTo>
                  <a:pt x="117725" y="55479"/>
                </a:lnTo>
                <a:lnTo>
                  <a:pt x="155402" y="32095"/>
                </a:lnTo>
                <a:lnTo>
                  <a:pt x="196660" y="14659"/>
                </a:lnTo>
                <a:lnTo>
                  <a:pt x="240905" y="3763"/>
                </a:lnTo>
                <a:lnTo>
                  <a:pt x="287547" y="0"/>
                </a:lnTo>
                <a:lnTo>
                  <a:pt x="1457076" y="0"/>
                </a:lnTo>
                <a:lnTo>
                  <a:pt x="1503717" y="3763"/>
                </a:lnTo>
                <a:lnTo>
                  <a:pt x="1547961" y="14659"/>
                </a:lnTo>
                <a:lnTo>
                  <a:pt x="1589218" y="32095"/>
                </a:lnTo>
                <a:lnTo>
                  <a:pt x="1626894" y="55479"/>
                </a:lnTo>
                <a:lnTo>
                  <a:pt x="1660398" y="84220"/>
                </a:lnTo>
                <a:lnTo>
                  <a:pt x="1689138" y="117725"/>
                </a:lnTo>
                <a:lnTo>
                  <a:pt x="1712521" y="155402"/>
                </a:lnTo>
                <a:lnTo>
                  <a:pt x="1729957" y="196660"/>
                </a:lnTo>
                <a:lnTo>
                  <a:pt x="1740852" y="240905"/>
                </a:lnTo>
                <a:lnTo>
                  <a:pt x="1744616" y="287547"/>
                </a:lnTo>
                <a:lnTo>
                  <a:pt x="1744616" y="1437710"/>
                </a:lnTo>
                <a:lnTo>
                  <a:pt x="1740852" y="1484351"/>
                </a:lnTo>
                <a:lnTo>
                  <a:pt x="1729957" y="1528596"/>
                </a:lnTo>
                <a:lnTo>
                  <a:pt x="1712521" y="1569852"/>
                </a:lnTo>
                <a:lnTo>
                  <a:pt x="1689138" y="1607529"/>
                </a:lnTo>
                <a:lnTo>
                  <a:pt x="1660398" y="1641033"/>
                </a:lnTo>
                <a:lnTo>
                  <a:pt x="1626894" y="1669772"/>
                </a:lnTo>
                <a:lnTo>
                  <a:pt x="1589218" y="1693156"/>
                </a:lnTo>
                <a:lnTo>
                  <a:pt x="1547961" y="1710592"/>
                </a:lnTo>
                <a:lnTo>
                  <a:pt x="1503717" y="1721487"/>
                </a:lnTo>
                <a:lnTo>
                  <a:pt x="1457076" y="1725250"/>
                </a:lnTo>
                <a:lnTo>
                  <a:pt x="287547" y="1725250"/>
                </a:lnTo>
                <a:lnTo>
                  <a:pt x="240905" y="1721487"/>
                </a:lnTo>
                <a:lnTo>
                  <a:pt x="196660" y="1710592"/>
                </a:lnTo>
                <a:lnTo>
                  <a:pt x="155402" y="1693156"/>
                </a:lnTo>
                <a:lnTo>
                  <a:pt x="117725" y="1669772"/>
                </a:lnTo>
                <a:lnTo>
                  <a:pt x="84220" y="1641033"/>
                </a:lnTo>
                <a:lnTo>
                  <a:pt x="55479" y="1607529"/>
                </a:lnTo>
                <a:lnTo>
                  <a:pt x="32095" y="1569852"/>
                </a:lnTo>
                <a:lnTo>
                  <a:pt x="14659" y="1528596"/>
                </a:lnTo>
                <a:lnTo>
                  <a:pt x="3763" y="1484351"/>
                </a:lnTo>
                <a:lnTo>
                  <a:pt x="0" y="1437710"/>
                </a:lnTo>
                <a:lnTo>
                  <a:pt x="0" y="287547"/>
                </a:lnTo>
                <a:close/>
              </a:path>
            </a:pathLst>
          </a:custGeom>
          <a:ln w="6064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89658" y="3534968"/>
            <a:ext cx="372745" cy="257810"/>
          </a:xfrm>
          <a:custGeom>
            <a:avLst/>
            <a:gdLst/>
            <a:ahLst/>
            <a:cxnLst/>
            <a:rect l="l" t="t" r="r" b="b"/>
            <a:pathLst>
              <a:path w="372744" h="257810">
                <a:moveTo>
                  <a:pt x="0" y="64352"/>
                </a:moveTo>
                <a:lnTo>
                  <a:pt x="260403" y="64352"/>
                </a:lnTo>
                <a:lnTo>
                  <a:pt x="260403" y="0"/>
                </a:lnTo>
                <a:lnTo>
                  <a:pt x="372465" y="128703"/>
                </a:lnTo>
                <a:lnTo>
                  <a:pt x="260403" y="257407"/>
                </a:lnTo>
                <a:lnTo>
                  <a:pt x="260403" y="193055"/>
                </a:lnTo>
                <a:lnTo>
                  <a:pt x="0" y="193055"/>
                </a:lnTo>
                <a:lnTo>
                  <a:pt x="0" y="64352"/>
                </a:lnTo>
                <a:close/>
              </a:path>
            </a:pathLst>
          </a:custGeom>
          <a:ln w="2021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01565" y="3519144"/>
            <a:ext cx="358775" cy="237490"/>
          </a:xfrm>
          <a:custGeom>
            <a:avLst/>
            <a:gdLst/>
            <a:ahLst/>
            <a:cxnLst/>
            <a:rect l="l" t="t" r="r" b="b"/>
            <a:pathLst>
              <a:path w="358775" h="237489">
                <a:moveTo>
                  <a:pt x="0" y="59236"/>
                </a:moveTo>
                <a:lnTo>
                  <a:pt x="240110" y="59236"/>
                </a:lnTo>
                <a:lnTo>
                  <a:pt x="240110" y="0"/>
                </a:lnTo>
                <a:lnTo>
                  <a:pt x="358583" y="118473"/>
                </a:lnTo>
                <a:lnTo>
                  <a:pt x="240110" y="236945"/>
                </a:lnTo>
                <a:lnTo>
                  <a:pt x="240110" y="177708"/>
                </a:lnTo>
                <a:lnTo>
                  <a:pt x="0" y="177708"/>
                </a:lnTo>
                <a:lnTo>
                  <a:pt x="0" y="59236"/>
                </a:lnTo>
                <a:close/>
              </a:path>
            </a:pathLst>
          </a:custGeom>
          <a:ln w="2021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86207" y="1783194"/>
            <a:ext cx="3233420" cy="630555"/>
          </a:xfrm>
          <a:custGeom>
            <a:avLst/>
            <a:gdLst/>
            <a:ahLst/>
            <a:cxnLst/>
            <a:rect l="l" t="t" r="r" b="b"/>
            <a:pathLst>
              <a:path w="3233420" h="630555">
                <a:moveTo>
                  <a:pt x="0" y="105020"/>
                </a:moveTo>
                <a:lnTo>
                  <a:pt x="8253" y="64141"/>
                </a:lnTo>
                <a:lnTo>
                  <a:pt x="30759" y="30759"/>
                </a:lnTo>
                <a:lnTo>
                  <a:pt x="64141" y="8253"/>
                </a:lnTo>
                <a:lnTo>
                  <a:pt x="105020" y="0"/>
                </a:lnTo>
                <a:lnTo>
                  <a:pt x="3128019" y="0"/>
                </a:lnTo>
                <a:lnTo>
                  <a:pt x="3168897" y="8253"/>
                </a:lnTo>
                <a:lnTo>
                  <a:pt x="3202278" y="30759"/>
                </a:lnTo>
                <a:lnTo>
                  <a:pt x="3224784" y="64141"/>
                </a:lnTo>
                <a:lnTo>
                  <a:pt x="3233037" y="105020"/>
                </a:lnTo>
                <a:lnTo>
                  <a:pt x="3233037" y="525097"/>
                </a:lnTo>
                <a:lnTo>
                  <a:pt x="3224784" y="565975"/>
                </a:lnTo>
                <a:lnTo>
                  <a:pt x="3202278" y="599357"/>
                </a:lnTo>
                <a:lnTo>
                  <a:pt x="3168897" y="621864"/>
                </a:lnTo>
                <a:lnTo>
                  <a:pt x="3128019" y="630117"/>
                </a:lnTo>
                <a:lnTo>
                  <a:pt x="105020" y="630117"/>
                </a:lnTo>
                <a:lnTo>
                  <a:pt x="64141" y="621864"/>
                </a:lnTo>
                <a:lnTo>
                  <a:pt x="30759" y="599357"/>
                </a:lnTo>
                <a:lnTo>
                  <a:pt x="8253" y="565975"/>
                </a:lnTo>
                <a:lnTo>
                  <a:pt x="0" y="525097"/>
                </a:lnTo>
                <a:lnTo>
                  <a:pt x="0" y="105020"/>
                </a:lnTo>
                <a:close/>
              </a:path>
            </a:pathLst>
          </a:custGeom>
          <a:ln w="43797">
            <a:solidFill>
              <a:srgbClr val="6F95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401295" y="1906901"/>
            <a:ext cx="292925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105" dirty="0">
                <a:solidFill>
                  <a:srgbClr val="4A7C29"/>
                </a:solidFill>
                <a:latin typeface="Trebuchet MS"/>
                <a:cs typeface="Trebuchet MS"/>
              </a:rPr>
              <a:t>Part </a:t>
            </a:r>
            <a:r>
              <a:rPr sz="2100" b="1" spc="-175" dirty="0">
                <a:solidFill>
                  <a:srgbClr val="4A7C29"/>
                </a:solidFill>
                <a:latin typeface="Trebuchet MS"/>
                <a:cs typeface="Trebuchet MS"/>
              </a:rPr>
              <a:t>1: </a:t>
            </a:r>
            <a:r>
              <a:rPr sz="2100" b="1" spc="-100" dirty="0">
                <a:solidFill>
                  <a:srgbClr val="4A7C29"/>
                </a:solidFill>
                <a:latin typeface="Trebuchet MS"/>
                <a:cs typeface="Trebuchet MS"/>
              </a:rPr>
              <a:t>Knowledge</a:t>
            </a:r>
            <a:r>
              <a:rPr sz="2100" b="1" spc="-250" dirty="0">
                <a:solidFill>
                  <a:srgbClr val="4A7C29"/>
                </a:solidFill>
                <a:latin typeface="Trebuchet MS"/>
                <a:cs typeface="Trebuchet MS"/>
              </a:rPr>
              <a:t> </a:t>
            </a:r>
            <a:r>
              <a:rPr sz="2100" b="1" spc="-90" dirty="0">
                <a:solidFill>
                  <a:srgbClr val="4A7C29"/>
                </a:solidFill>
                <a:latin typeface="Trebuchet MS"/>
                <a:cs typeface="Trebuchet MS"/>
              </a:rPr>
              <a:t>Graphs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4921" y="5420347"/>
            <a:ext cx="8375650" cy="630555"/>
          </a:xfrm>
          <a:custGeom>
            <a:avLst/>
            <a:gdLst/>
            <a:ahLst/>
            <a:cxnLst/>
            <a:rect l="l" t="t" r="r" b="b"/>
            <a:pathLst>
              <a:path w="8375650" h="630554">
                <a:moveTo>
                  <a:pt x="0" y="105022"/>
                </a:moveTo>
                <a:lnTo>
                  <a:pt x="8253" y="64143"/>
                </a:lnTo>
                <a:lnTo>
                  <a:pt x="30760" y="30760"/>
                </a:lnTo>
                <a:lnTo>
                  <a:pt x="64142" y="8253"/>
                </a:lnTo>
                <a:lnTo>
                  <a:pt x="105022" y="0"/>
                </a:lnTo>
                <a:lnTo>
                  <a:pt x="8270367" y="0"/>
                </a:lnTo>
                <a:lnTo>
                  <a:pt x="8311245" y="8253"/>
                </a:lnTo>
                <a:lnTo>
                  <a:pt x="8344627" y="30760"/>
                </a:lnTo>
                <a:lnTo>
                  <a:pt x="8367133" y="64143"/>
                </a:lnTo>
                <a:lnTo>
                  <a:pt x="8375386" y="105022"/>
                </a:lnTo>
                <a:lnTo>
                  <a:pt x="8375386" y="525095"/>
                </a:lnTo>
                <a:lnTo>
                  <a:pt x="8367133" y="565974"/>
                </a:lnTo>
                <a:lnTo>
                  <a:pt x="8344627" y="599357"/>
                </a:lnTo>
                <a:lnTo>
                  <a:pt x="8311245" y="621864"/>
                </a:lnTo>
                <a:lnTo>
                  <a:pt x="8270367" y="630117"/>
                </a:lnTo>
                <a:lnTo>
                  <a:pt x="105022" y="630117"/>
                </a:lnTo>
                <a:lnTo>
                  <a:pt x="64142" y="621864"/>
                </a:lnTo>
                <a:lnTo>
                  <a:pt x="30760" y="599357"/>
                </a:lnTo>
                <a:lnTo>
                  <a:pt x="8253" y="565974"/>
                </a:lnTo>
                <a:lnTo>
                  <a:pt x="0" y="525095"/>
                </a:lnTo>
                <a:lnTo>
                  <a:pt x="0" y="105022"/>
                </a:lnTo>
                <a:close/>
              </a:path>
            </a:pathLst>
          </a:custGeom>
          <a:ln w="43797">
            <a:solidFill>
              <a:srgbClr val="6F95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23144" y="5544066"/>
            <a:ext cx="257175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105" dirty="0">
                <a:solidFill>
                  <a:srgbClr val="4A7C29"/>
                </a:solidFill>
                <a:latin typeface="Trebuchet MS"/>
                <a:cs typeface="Trebuchet MS"/>
              </a:rPr>
              <a:t>Part </a:t>
            </a:r>
            <a:r>
              <a:rPr sz="2100" b="1" spc="-175" dirty="0">
                <a:solidFill>
                  <a:srgbClr val="4A7C29"/>
                </a:solidFill>
                <a:latin typeface="Trebuchet MS"/>
                <a:cs typeface="Trebuchet MS"/>
              </a:rPr>
              <a:t>4: </a:t>
            </a:r>
            <a:r>
              <a:rPr sz="2100" b="1" spc="-125" dirty="0">
                <a:solidFill>
                  <a:srgbClr val="4A7C29"/>
                </a:solidFill>
                <a:latin typeface="Trebuchet MS"/>
                <a:cs typeface="Trebuchet MS"/>
              </a:rPr>
              <a:t>Critical</a:t>
            </a:r>
            <a:r>
              <a:rPr sz="2100" b="1" spc="-260" dirty="0">
                <a:solidFill>
                  <a:srgbClr val="4A7C29"/>
                </a:solidFill>
                <a:latin typeface="Trebuchet MS"/>
                <a:cs typeface="Trebuchet MS"/>
              </a:rPr>
              <a:t> </a:t>
            </a:r>
            <a:r>
              <a:rPr sz="2100" b="1" spc="-90" dirty="0">
                <a:solidFill>
                  <a:srgbClr val="4A7C29"/>
                </a:solidFill>
                <a:latin typeface="Trebuchet MS"/>
                <a:cs typeface="Trebuchet MS"/>
              </a:rPr>
              <a:t>Analysis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2</a:t>
            </a:fld>
            <a:endParaRPr spc="-20" dirty="0"/>
          </a:p>
        </p:txBody>
      </p:sp>
      <p:sp>
        <p:nvSpPr>
          <p:cNvPr id="35" name="object 35"/>
          <p:cNvSpPr txBox="1"/>
          <p:nvPr/>
        </p:nvSpPr>
        <p:spPr>
          <a:xfrm>
            <a:off x="809247" y="1644434"/>
            <a:ext cx="47434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heavy" spc="-19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Trebuchet MS"/>
                <a:cs typeface="Trebuchet MS"/>
              </a:rPr>
              <a:t>https://kgtutorial.github.io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715264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40" dirty="0">
                <a:solidFill>
                  <a:srgbClr val="404040"/>
                </a:solidFill>
              </a:rPr>
              <a:t>Graphical </a:t>
            </a:r>
            <a:r>
              <a:rPr sz="5100" spc="-175" dirty="0">
                <a:solidFill>
                  <a:srgbClr val="404040"/>
                </a:solidFill>
              </a:rPr>
              <a:t>Models:</a:t>
            </a:r>
            <a:r>
              <a:rPr sz="5100" spc="-670" dirty="0">
                <a:solidFill>
                  <a:srgbClr val="404040"/>
                </a:solidFill>
              </a:rPr>
              <a:t> </a:t>
            </a:r>
            <a:r>
              <a:rPr sz="5100" spc="-295" dirty="0">
                <a:solidFill>
                  <a:srgbClr val="404040"/>
                </a:solidFill>
              </a:rPr>
              <a:t>Overview</a:t>
            </a:r>
            <a:endParaRPr sz="51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20</a:t>
            </a:fld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37588" y="1531552"/>
            <a:ext cx="8062595" cy="39890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Define </a:t>
            </a:r>
            <a:r>
              <a:rPr sz="2500" b="1" spc="-145" dirty="0">
                <a:solidFill>
                  <a:srgbClr val="404040"/>
                </a:solidFill>
                <a:latin typeface="Trebuchet MS"/>
                <a:cs typeface="Trebuchet MS"/>
              </a:rPr>
              <a:t>joint </a:t>
            </a:r>
            <a:r>
              <a:rPr sz="2500" b="1" spc="-110" dirty="0">
                <a:solidFill>
                  <a:srgbClr val="404040"/>
                </a:solidFill>
                <a:latin typeface="Trebuchet MS"/>
                <a:cs typeface="Trebuchet MS"/>
              </a:rPr>
              <a:t>probability distribution </a:t>
            </a:r>
            <a:r>
              <a:rPr sz="2500" spc="-2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25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knowledge </a:t>
            </a:r>
            <a:r>
              <a:rPr sz="2500" spc="-70" dirty="0">
                <a:solidFill>
                  <a:srgbClr val="404040"/>
                </a:solidFill>
                <a:latin typeface="Trebuchet MS"/>
                <a:cs typeface="Trebuchet MS"/>
              </a:rPr>
              <a:t>graphs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Trebuchet MS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196215" indent="-183515">
              <a:lnSpc>
                <a:spcPct val="100000"/>
              </a:lnSpc>
              <a:spcBef>
                <a:spcPts val="190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11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5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10" dirty="0">
                <a:solidFill>
                  <a:srgbClr val="404040"/>
                </a:solidFill>
                <a:latin typeface="Trebuchet MS"/>
                <a:cs typeface="Trebuchet MS"/>
              </a:rPr>
              <a:t>candidate</a:t>
            </a:r>
            <a:r>
              <a:rPr sz="25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50" dirty="0">
                <a:solidFill>
                  <a:srgbClr val="404040"/>
                </a:solidFill>
                <a:latin typeface="Trebuchet MS"/>
                <a:cs typeface="Trebuchet MS"/>
              </a:rPr>
              <a:t>fact</a:t>
            </a:r>
            <a:r>
              <a:rPr sz="25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5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knowledge</a:t>
            </a:r>
            <a:r>
              <a:rPr sz="25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5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5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20" dirty="0">
                <a:solidFill>
                  <a:srgbClr val="404040"/>
                </a:solidFill>
                <a:latin typeface="Trebuchet MS"/>
                <a:cs typeface="Trebuchet MS"/>
              </a:rPr>
              <a:t>variable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Trebuchet MS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196215" marR="1198880" indent="-183515">
              <a:lnSpc>
                <a:spcPts val="2770"/>
              </a:lnSpc>
              <a:spcBef>
                <a:spcPts val="218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130" dirty="0">
                <a:solidFill>
                  <a:srgbClr val="404040"/>
                </a:solidFill>
                <a:latin typeface="Trebuchet MS"/>
                <a:cs typeface="Trebuchet MS"/>
              </a:rPr>
              <a:t>Statistical </a:t>
            </a:r>
            <a:r>
              <a:rPr sz="2500" spc="-105" dirty="0">
                <a:solidFill>
                  <a:srgbClr val="404040"/>
                </a:solidFill>
                <a:latin typeface="Trebuchet MS"/>
                <a:cs typeface="Trebuchet MS"/>
              </a:rPr>
              <a:t>signals,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ontological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knowledge </a:t>
            </a:r>
            <a:r>
              <a:rPr sz="2500" spc="-6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rules  </a:t>
            </a:r>
            <a:r>
              <a:rPr sz="2500" spc="-114" dirty="0">
                <a:solidFill>
                  <a:srgbClr val="404040"/>
                </a:solidFill>
                <a:latin typeface="Trebuchet MS"/>
                <a:cs typeface="Trebuchet MS"/>
              </a:rPr>
              <a:t>parameterize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500" b="1" spc="-130" dirty="0">
                <a:solidFill>
                  <a:srgbClr val="404040"/>
                </a:solidFill>
                <a:latin typeface="Trebuchet MS"/>
                <a:cs typeface="Trebuchet MS"/>
              </a:rPr>
              <a:t>dependencies </a:t>
            </a:r>
            <a:r>
              <a:rPr sz="2500" spc="-90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2500" spc="-3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Trebuchet MS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196215" indent="-183515">
              <a:lnSpc>
                <a:spcPct val="100000"/>
              </a:lnSpc>
              <a:spcBef>
                <a:spcPts val="184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Find </a:t>
            </a:r>
            <a:r>
              <a:rPr sz="2500" spc="-6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2500" spc="-5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40" dirty="0">
                <a:solidFill>
                  <a:srgbClr val="404040"/>
                </a:solidFill>
                <a:latin typeface="Trebuchet MS"/>
                <a:cs typeface="Trebuchet MS"/>
              </a:rPr>
              <a:t>likely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knowledge graph by </a:t>
            </a:r>
            <a:r>
              <a:rPr sz="2500" b="1" spc="-120" dirty="0">
                <a:solidFill>
                  <a:srgbClr val="404040"/>
                </a:solidFill>
                <a:latin typeface="Trebuchet MS"/>
                <a:cs typeface="Trebuchet MS"/>
              </a:rPr>
              <a:t>optimization</a:t>
            </a:r>
            <a:r>
              <a:rPr sz="2500" spc="-120" dirty="0">
                <a:solidFill>
                  <a:srgbClr val="404040"/>
                </a:solidFill>
                <a:latin typeface="Trebuchet MS"/>
                <a:cs typeface="Trebuchet MS"/>
              </a:rPr>
              <a:t>/</a:t>
            </a:r>
            <a:r>
              <a:rPr sz="2500" b="1" spc="-120" dirty="0">
                <a:solidFill>
                  <a:srgbClr val="404040"/>
                </a:solidFill>
                <a:latin typeface="Trebuchet MS"/>
                <a:cs typeface="Trebuchet MS"/>
              </a:rPr>
              <a:t>sampling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589386"/>
            <a:ext cx="7147559" cy="721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50" spc="-270" dirty="0">
                <a:solidFill>
                  <a:srgbClr val="404040"/>
                </a:solidFill>
              </a:rPr>
              <a:t>Knowledge </a:t>
            </a:r>
            <a:r>
              <a:rPr sz="4550" spc="-250" dirty="0">
                <a:solidFill>
                  <a:srgbClr val="404040"/>
                </a:solidFill>
              </a:rPr>
              <a:t>Graph</a:t>
            </a:r>
            <a:r>
              <a:rPr sz="4550" spc="-660" dirty="0">
                <a:solidFill>
                  <a:srgbClr val="404040"/>
                </a:solidFill>
              </a:rPr>
              <a:t> </a:t>
            </a:r>
            <a:r>
              <a:rPr sz="4550" spc="-290" dirty="0">
                <a:solidFill>
                  <a:srgbClr val="404040"/>
                </a:solidFill>
              </a:rPr>
              <a:t>Identification</a:t>
            </a:r>
            <a:endParaRPr sz="4550"/>
          </a:p>
        </p:txBody>
      </p:sp>
      <p:sp>
        <p:nvSpPr>
          <p:cNvPr id="4" name="object 4"/>
          <p:cNvSpPr txBox="1"/>
          <p:nvPr/>
        </p:nvSpPr>
        <p:spPr>
          <a:xfrm>
            <a:off x="1037589" y="1555809"/>
            <a:ext cx="3710304" cy="11099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80"/>
              </a:spcBef>
            </a:pPr>
            <a:r>
              <a:rPr sz="2500" b="1" spc="-120" dirty="0">
                <a:solidFill>
                  <a:srgbClr val="404040"/>
                </a:solidFill>
                <a:latin typeface="Trebuchet MS"/>
                <a:cs typeface="Trebuchet MS"/>
              </a:rPr>
              <a:t>Define </a:t>
            </a:r>
            <a:r>
              <a:rPr sz="2500" b="1" spc="-8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500" b="1" spc="-125" dirty="0">
                <a:solidFill>
                  <a:srgbClr val="404040"/>
                </a:solidFill>
                <a:latin typeface="Trebuchet MS"/>
                <a:cs typeface="Trebuchet MS"/>
              </a:rPr>
              <a:t>graphical </a:t>
            </a:r>
            <a:r>
              <a:rPr sz="2500" b="1" spc="-10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r>
              <a:rPr sz="2500" b="1" spc="-4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95" dirty="0">
                <a:solidFill>
                  <a:srgbClr val="404040"/>
                </a:solidFill>
                <a:latin typeface="Trebuchet MS"/>
                <a:cs typeface="Trebuchet MS"/>
              </a:rPr>
              <a:t>to  </a:t>
            </a:r>
            <a:r>
              <a:rPr sz="2500" b="1" spc="-130" dirty="0">
                <a:solidFill>
                  <a:srgbClr val="404040"/>
                </a:solidFill>
                <a:latin typeface="Trebuchet MS"/>
                <a:cs typeface="Trebuchet MS"/>
              </a:rPr>
              <a:t>perform </a:t>
            </a:r>
            <a:r>
              <a:rPr sz="2500" b="1" spc="-105" dirty="0">
                <a:solidFill>
                  <a:srgbClr val="404040"/>
                </a:solidFill>
                <a:latin typeface="Trebuchet MS"/>
                <a:cs typeface="Trebuchet MS"/>
              </a:rPr>
              <a:t>all </a:t>
            </a:r>
            <a:r>
              <a:rPr sz="2500" b="1" spc="-150" dirty="0">
                <a:solidFill>
                  <a:srgbClr val="404040"/>
                </a:solidFill>
                <a:latin typeface="Trebuchet MS"/>
                <a:cs typeface="Trebuchet MS"/>
              </a:rPr>
              <a:t>three </a:t>
            </a:r>
            <a:r>
              <a:rPr sz="2500" b="1" spc="-9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500" b="1" spc="-120" dirty="0">
                <a:solidFill>
                  <a:srgbClr val="404040"/>
                </a:solidFill>
                <a:latin typeface="Trebuchet MS"/>
                <a:cs typeface="Trebuchet MS"/>
              </a:rPr>
              <a:t>these  </a:t>
            </a:r>
            <a:r>
              <a:rPr sz="2500" b="1" spc="-105" dirty="0">
                <a:solidFill>
                  <a:srgbClr val="404040"/>
                </a:solidFill>
                <a:latin typeface="Trebuchet MS"/>
                <a:cs typeface="Trebuchet MS"/>
              </a:rPr>
              <a:t>tasks</a:t>
            </a:r>
            <a:r>
              <a:rPr sz="2500" b="1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05" dirty="0">
                <a:solidFill>
                  <a:srgbClr val="404040"/>
                </a:solidFill>
                <a:latin typeface="Trebuchet MS"/>
                <a:cs typeface="Trebuchet MS"/>
              </a:rPr>
              <a:t>simultaneously!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589" y="3088242"/>
            <a:ext cx="3004185" cy="7632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96215" marR="5080" indent="-183515">
              <a:lnSpc>
                <a:spcPts val="2770"/>
              </a:lnSpc>
              <a:spcBef>
                <a:spcPts val="415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b="1" spc="-30" dirty="0">
                <a:solidFill>
                  <a:srgbClr val="404040"/>
                </a:solidFill>
                <a:latin typeface="Trebuchet MS"/>
                <a:cs typeface="Trebuchet MS"/>
              </a:rPr>
              <a:t>Who </a:t>
            </a:r>
            <a:r>
              <a:rPr sz="2500" spc="-11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500" spc="-105" dirty="0">
                <a:solidFill>
                  <a:srgbClr val="404040"/>
                </a:solidFill>
                <a:latin typeface="Trebuchet MS"/>
                <a:cs typeface="Trebuchet MS"/>
              </a:rPr>
              <a:t>entities  </a:t>
            </a:r>
            <a:r>
              <a:rPr sz="2500" spc="-75" dirty="0">
                <a:solidFill>
                  <a:srgbClr val="404040"/>
                </a:solidFill>
                <a:latin typeface="Trebuchet MS"/>
                <a:cs typeface="Trebuchet MS"/>
              </a:rPr>
              <a:t>(nodes) </a:t>
            </a: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500" spc="-4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404040"/>
                </a:solidFill>
                <a:latin typeface="Trebuchet MS"/>
                <a:cs typeface="Trebuchet MS"/>
              </a:rPr>
              <a:t>graph?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589" y="4269342"/>
            <a:ext cx="3494404" cy="7632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96215" marR="5080" indent="-183515">
              <a:lnSpc>
                <a:spcPts val="2770"/>
              </a:lnSpc>
              <a:spcBef>
                <a:spcPts val="415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b="1" spc="-60" dirty="0">
                <a:solidFill>
                  <a:srgbClr val="404040"/>
                </a:solidFill>
                <a:latin typeface="Trebuchet MS"/>
                <a:cs typeface="Trebuchet MS"/>
              </a:rPr>
              <a:t>What </a:t>
            </a:r>
            <a:r>
              <a:rPr sz="2500" spc="-11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500" spc="-10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2500" spc="-4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05" dirty="0">
                <a:solidFill>
                  <a:srgbClr val="404040"/>
                </a:solidFill>
                <a:latin typeface="Trebuchet MS"/>
                <a:cs typeface="Trebuchet MS"/>
              </a:rPr>
              <a:t>attributes  </a:t>
            </a:r>
            <a:r>
              <a:rPr sz="2500" spc="-6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types</a:t>
            </a:r>
            <a:r>
              <a:rPr sz="2500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70" dirty="0">
                <a:solidFill>
                  <a:srgbClr val="404040"/>
                </a:solidFill>
                <a:latin typeface="Trebuchet MS"/>
                <a:cs typeface="Trebuchet MS"/>
              </a:rPr>
              <a:t>(labels)?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7589" y="5454684"/>
            <a:ext cx="2983865" cy="7588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96215" marR="5080" indent="-183515">
              <a:lnSpc>
                <a:spcPts val="2730"/>
              </a:lnSpc>
              <a:spcBef>
                <a:spcPts val="450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b="1" spc="-80" dirty="0">
                <a:solidFill>
                  <a:srgbClr val="404040"/>
                </a:solidFill>
                <a:latin typeface="Trebuchet MS"/>
                <a:cs typeface="Trebuchet MS"/>
              </a:rPr>
              <a:t>How </a:t>
            </a:r>
            <a:r>
              <a:rPr sz="2500" spc="-11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2500" spc="-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20" dirty="0">
                <a:solidFill>
                  <a:srgbClr val="404040"/>
                </a:solidFill>
                <a:latin typeface="Trebuchet MS"/>
                <a:cs typeface="Trebuchet MS"/>
              </a:rPr>
              <a:t>related  </a:t>
            </a:r>
            <a:r>
              <a:rPr sz="2500" spc="-50" dirty="0">
                <a:solidFill>
                  <a:srgbClr val="404040"/>
                </a:solidFill>
                <a:latin typeface="Trebuchet MS"/>
                <a:cs typeface="Trebuchet MS"/>
              </a:rPr>
              <a:t>(edges)?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80835" y="2685224"/>
            <a:ext cx="1410335" cy="934085"/>
          </a:xfrm>
          <a:custGeom>
            <a:avLst/>
            <a:gdLst/>
            <a:ahLst/>
            <a:cxnLst/>
            <a:rect l="l" t="t" r="r" b="b"/>
            <a:pathLst>
              <a:path w="1410334" h="934085">
                <a:moveTo>
                  <a:pt x="20319" y="0"/>
                </a:moveTo>
                <a:lnTo>
                  <a:pt x="0" y="30987"/>
                </a:lnTo>
                <a:lnTo>
                  <a:pt x="1245222" y="847623"/>
                </a:lnTo>
                <a:lnTo>
                  <a:pt x="1204569" y="909599"/>
                </a:lnTo>
                <a:lnTo>
                  <a:pt x="1410322" y="933742"/>
                </a:lnTo>
                <a:lnTo>
                  <a:pt x="1342230" y="816635"/>
                </a:lnTo>
                <a:lnTo>
                  <a:pt x="1265542" y="816635"/>
                </a:lnTo>
                <a:lnTo>
                  <a:pt x="20319" y="0"/>
                </a:lnTo>
                <a:close/>
              </a:path>
              <a:path w="1410334" h="934085">
                <a:moveTo>
                  <a:pt x="1306194" y="754659"/>
                </a:moveTo>
                <a:lnTo>
                  <a:pt x="1265542" y="816635"/>
                </a:lnTo>
                <a:lnTo>
                  <a:pt x="1342230" y="816635"/>
                </a:lnTo>
                <a:lnTo>
                  <a:pt x="1306194" y="754659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8008" y="4024795"/>
            <a:ext cx="1482725" cy="899160"/>
          </a:xfrm>
          <a:custGeom>
            <a:avLst/>
            <a:gdLst/>
            <a:ahLst/>
            <a:cxnLst/>
            <a:rect l="l" t="t" r="r" b="b"/>
            <a:pathLst>
              <a:path w="1482725" h="899160">
                <a:moveTo>
                  <a:pt x="111328" y="723849"/>
                </a:moveTo>
                <a:lnTo>
                  <a:pt x="0" y="898563"/>
                </a:lnTo>
                <a:lnTo>
                  <a:pt x="206565" y="882802"/>
                </a:lnTo>
                <a:lnTo>
                  <a:pt x="168478" y="819213"/>
                </a:lnTo>
                <a:lnTo>
                  <a:pt x="221531" y="787425"/>
                </a:lnTo>
                <a:lnTo>
                  <a:pt x="149428" y="787425"/>
                </a:lnTo>
                <a:lnTo>
                  <a:pt x="111328" y="723849"/>
                </a:lnTo>
                <a:close/>
              </a:path>
              <a:path w="1482725" h="899160">
                <a:moveTo>
                  <a:pt x="1463636" y="0"/>
                </a:moveTo>
                <a:lnTo>
                  <a:pt x="149428" y="787425"/>
                </a:lnTo>
                <a:lnTo>
                  <a:pt x="221531" y="787425"/>
                </a:lnTo>
                <a:lnTo>
                  <a:pt x="1482674" y="31788"/>
                </a:lnTo>
                <a:lnTo>
                  <a:pt x="1463636" y="0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31382" y="2698203"/>
            <a:ext cx="378460" cy="2138045"/>
          </a:xfrm>
          <a:custGeom>
            <a:avLst/>
            <a:gdLst/>
            <a:ahLst/>
            <a:cxnLst/>
            <a:rect l="l" t="t" r="r" b="b"/>
            <a:pathLst>
              <a:path w="378459" h="2138045">
                <a:moveTo>
                  <a:pt x="0" y="1941639"/>
                </a:moveTo>
                <a:lnTo>
                  <a:pt x="66598" y="2137816"/>
                </a:lnTo>
                <a:lnTo>
                  <a:pt x="183578" y="1966836"/>
                </a:lnTo>
                <a:lnTo>
                  <a:pt x="110147" y="1956752"/>
                </a:lnTo>
                <a:lnTo>
                  <a:pt x="110837" y="1951723"/>
                </a:lnTo>
                <a:lnTo>
                  <a:pt x="73431" y="1951723"/>
                </a:lnTo>
                <a:lnTo>
                  <a:pt x="0" y="1941639"/>
                </a:lnTo>
                <a:close/>
              </a:path>
              <a:path w="378459" h="2138045">
                <a:moveTo>
                  <a:pt x="341248" y="0"/>
                </a:moveTo>
                <a:lnTo>
                  <a:pt x="73431" y="1951723"/>
                </a:lnTo>
                <a:lnTo>
                  <a:pt x="110837" y="1951723"/>
                </a:lnTo>
                <a:lnTo>
                  <a:pt x="377964" y="5041"/>
                </a:lnTo>
                <a:lnTo>
                  <a:pt x="341248" y="0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8473" y="3523119"/>
            <a:ext cx="226098" cy="176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76606" y="2135365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311162" y="0"/>
                </a:moveTo>
                <a:lnTo>
                  <a:pt x="260689" y="3902"/>
                </a:lnTo>
                <a:lnTo>
                  <a:pt x="212808" y="15201"/>
                </a:lnTo>
                <a:lnTo>
                  <a:pt x="168162" y="33282"/>
                </a:lnTo>
                <a:lnTo>
                  <a:pt x="127391" y="57532"/>
                </a:lnTo>
                <a:lnTo>
                  <a:pt x="91135" y="87336"/>
                </a:lnTo>
                <a:lnTo>
                  <a:pt x="60034" y="122080"/>
                </a:lnTo>
                <a:lnTo>
                  <a:pt x="34730" y="161151"/>
                </a:lnTo>
                <a:lnTo>
                  <a:pt x="15862" y="203934"/>
                </a:lnTo>
                <a:lnTo>
                  <a:pt x="4072" y="249816"/>
                </a:lnTo>
                <a:lnTo>
                  <a:pt x="0" y="298183"/>
                </a:lnTo>
                <a:lnTo>
                  <a:pt x="4072" y="346553"/>
                </a:lnTo>
                <a:lnTo>
                  <a:pt x="15862" y="392438"/>
                </a:lnTo>
                <a:lnTo>
                  <a:pt x="34730" y="435223"/>
                </a:lnTo>
                <a:lnTo>
                  <a:pt x="60034" y="474295"/>
                </a:lnTo>
                <a:lnTo>
                  <a:pt x="91135" y="509041"/>
                </a:lnTo>
                <a:lnTo>
                  <a:pt x="127391" y="538846"/>
                </a:lnTo>
                <a:lnTo>
                  <a:pt x="168162" y="563096"/>
                </a:lnTo>
                <a:lnTo>
                  <a:pt x="212808" y="581177"/>
                </a:lnTo>
                <a:lnTo>
                  <a:pt x="260689" y="592476"/>
                </a:lnTo>
                <a:lnTo>
                  <a:pt x="311162" y="596379"/>
                </a:lnTo>
                <a:lnTo>
                  <a:pt x="361633" y="592476"/>
                </a:lnTo>
                <a:lnTo>
                  <a:pt x="409511" y="581177"/>
                </a:lnTo>
                <a:lnTo>
                  <a:pt x="454156" y="563096"/>
                </a:lnTo>
                <a:lnTo>
                  <a:pt x="494928" y="538846"/>
                </a:lnTo>
                <a:lnTo>
                  <a:pt x="531185" y="509041"/>
                </a:lnTo>
                <a:lnTo>
                  <a:pt x="562287" y="474295"/>
                </a:lnTo>
                <a:lnTo>
                  <a:pt x="587592" y="435223"/>
                </a:lnTo>
                <a:lnTo>
                  <a:pt x="606461" y="392438"/>
                </a:lnTo>
                <a:lnTo>
                  <a:pt x="618252" y="346553"/>
                </a:lnTo>
                <a:lnTo>
                  <a:pt x="622325" y="298183"/>
                </a:lnTo>
                <a:lnTo>
                  <a:pt x="618252" y="249816"/>
                </a:lnTo>
                <a:lnTo>
                  <a:pt x="606461" y="203934"/>
                </a:lnTo>
                <a:lnTo>
                  <a:pt x="587592" y="161151"/>
                </a:lnTo>
                <a:lnTo>
                  <a:pt x="562287" y="122080"/>
                </a:lnTo>
                <a:lnTo>
                  <a:pt x="531185" y="87336"/>
                </a:lnTo>
                <a:lnTo>
                  <a:pt x="494928" y="57532"/>
                </a:lnTo>
                <a:lnTo>
                  <a:pt x="454156" y="33282"/>
                </a:lnTo>
                <a:lnTo>
                  <a:pt x="409511" y="15201"/>
                </a:lnTo>
                <a:lnTo>
                  <a:pt x="361633" y="3902"/>
                </a:lnTo>
                <a:lnTo>
                  <a:pt x="311162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76606" y="2135365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0" y="298194"/>
                </a:moveTo>
                <a:lnTo>
                  <a:pt x="4072" y="249825"/>
                </a:lnTo>
                <a:lnTo>
                  <a:pt x="15863" y="203941"/>
                </a:lnTo>
                <a:lnTo>
                  <a:pt x="34731" y="161156"/>
                </a:lnTo>
                <a:lnTo>
                  <a:pt x="60036" y="122084"/>
                </a:lnTo>
                <a:lnTo>
                  <a:pt x="91137" y="87339"/>
                </a:lnTo>
                <a:lnTo>
                  <a:pt x="127394" y="57534"/>
                </a:lnTo>
                <a:lnTo>
                  <a:pt x="168165" y="33283"/>
                </a:lnTo>
                <a:lnTo>
                  <a:pt x="212811" y="15202"/>
                </a:lnTo>
                <a:lnTo>
                  <a:pt x="260690" y="3902"/>
                </a:lnTo>
                <a:lnTo>
                  <a:pt x="311162" y="0"/>
                </a:lnTo>
                <a:lnTo>
                  <a:pt x="361634" y="3902"/>
                </a:lnTo>
                <a:lnTo>
                  <a:pt x="409513" y="15202"/>
                </a:lnTo>
                <a:lnTo>
                  <a:pt x="454159" y="33283"/>
                </a:lnTo>
                <a:lnTo>
                  <a:pt x="494930" y="57534"/>
                </a:lnTo>
                <a:lnTo>
                  <a:pt x="531187" y="87339"/>
                </a:lnTo>
                <a:lnTo>
                  <a:pt x="562288" y="122084"/>
                </a:lnTo>
                <a:lnTo>
                  <a:pt x="587593" y="161156"/>
                </a:lnTo>
                <a:lnTo>
                  <a:pt x="606461" y="203941"/>
                </a:lnTo>
                <a:lnTo>
                  <a:pt x="618252" y="249825"/>
                </a:lnTo>
                <a:lnTo>
                  <a:pt x="622325" y="298194"/>
                </a:lnTo>
                <a:lnTo>
                  <a:pt x="618252" y="346563"/>
                </a:lnTo>
                <a:lnTo>
                  <a:pt x="606461" y="392447"/>
                </a:lnTo>
                <a:lnTo>
                  <a:pt x="587593" y="435232"/>
                </a:lnTo>
                <a:lnTo>
                  <a:pt x="562288" y="474304"/>
                </a:lnTo>
                <a:lnTo>
                  <a:pt x="531187" y="509050"/>
                </a:lnTo>
                <a:lnTo>
                  <a:pt x="494930" y="538855"/>
                </a:lnTo>
                <a:lnTo>
                  <a:pt x="454159" y="563105"/>
                </a:lnTo>
                <a:lnTo>
                  <a:pt x="409513" y="581187"/>
                </a:lnTo>
                <a:lnTo>
                  <a:pt x="361634" y="592486"/>
                </a:lnTo>
                <a:lnTo>
                  <a:pt x="311162" y="596389"/>
                </a:lnTo>
                <a:lnTo>
                  <a:pt x="260690" y="592486"/>
                </a:lnTo>
                <a:lnTo>
                  <a:pt x="212811" y="581187"/>
                </a:lnTo>
                <a:lnTo>
                  <a:pt x="168165" y="563105"/>
                </a:lnTo>
                <a:lnTo>
                  <a:pt x="127394" y="538855"/>
                </a:lnTo>
                <a:lnTo>
                  <a:pt x="91137" y="509050"/>
                </a:lnTo>
                <a:lnTo>
                  <a:pt x="60036" y="474304"/>
                </a:lnTo>
                <a:lnTo>
                  <a:pt x="34731" y="435232"/>
                </a:lnTo>
                <a:lnTo>
                  <a:pt x="15863" y="392447"/>
                </a:lnTo>
                <a:lnTo>
                  <a:pt x="4072" y="346563"/>
                </a:lnTo>
                <a:lnTo>
                  <a:pt x="0" y="298194"/>
                </a:lnTo>
                <a:close/>
              </a:path>
            </a:pathLst>
          </a:custGeom>
          <a:ln w="16845">
            <a:solidFill>
              <a:srgbClr val="117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70050" y="2942501"/>
            <a:ext cx="168262" cy="268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43419" y="4218698"/>
            <a:ext cx="253568" cy="161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5803" y="2017535"/>
            <a:ext cx="533123" cy="697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55803" y="2017534"/>
            <a:ext cx="533400" cy="698500"/>
          </a:xfrm>
          <a:prstGeom prst="rect">
            <a:avLst/>
          </a:prstGeom>
          <a:ln w="13476">
            <a:solidFill>
              <a:srgbClr val="1CADE4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154940" marR="148590">
              <a:lnSpc>
                <a:spcPts val="2270"/>
              </a:lnSpc>
              <a:spcBef>
                <a:spcPts val="439"/>
              </a:spcBef>
            </a:pP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15" baseline="-20000" dirty="0">
                <a:latin typeface="Trebuchet MS"/>
                <a:cs typeface="Trebuchet MS"/>
              </a:rPr>
              <a:t>1  </a:t>
            </a: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22" baseline="-20000" dirty="0">
                <a:latin typeface="Trebuchet MS"/>
                <a:cs typeface="Trebuchet MS"/>
              </a:rPr>
              <a:t>2</a:t>
            </a:r>
            <a:endParaRPr sz="1875" baseline="-200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00022" y="3531628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311162" y="0"/>
                </a:moveTo>
                <a:lnTo>
                  <a:pt x="260692" y="3903"/>
                </a:lnTo>
                <a:lnTo>
                  <a:pt x="212813" y="15203"/>
                </a:lnTo>
                <a:lnTo>
                  <a:pt x="168168" y="33285"/>
                </a:lnTo>
                <a:lnTo>
                  <a:pt x="127396" y="57536"/>
                </a:lnTo>
                <a:lnTo>
                  <a:pt x="91139" y="87342"/>
                </a:lnTo>
                <a:lnTo>
                  <a:pt x="60038" y="122088"/>
                </a:lnTo>
                <a:lnTo>
                  <a:pt x="34732" y="161161"/>
                </a:lnTo>
                <a:lnTo>
                  <a:pt x="15863" y="203946"/>
                </a:lnTo>
                <a:lnTo>
                  <a:pt x="4072" y="249829"/>
                </a:lnTo>
                <a:lnTo>
                  <a:pt x="0" y="298195"/>
                </a:lnTo>
                <a:lnTo>
                  <a:pt x="4072" y="346566"/>
                </a:lnTo>
                <a:lnTo>
                  <a:pt x="15863" y="392450"/>
                </a:lnTo>
                <a:lnTo>
                  <a:pt x="34732" y="435236"/>
                </a:lnTo>
                <a:lnTo>
                  <a:pt x="60038" y="474308"/>
                </a:lnTo>
                <a:lnTo>
                  <a:pt x="91139" y="509054"/>
                </a:lnTo>
                <a:lnTo>
                  <a:pt x="127396" y="538858"/>
                </a:lnTo>
                <a:lnTo>
                  <a:pt x="168168" y="563108"/>
                </a:lnTo>
                <a:lnTo>
                  <a:pt x="212813" y="581190"/>
                </a:lnTo>
                <a:lnTo>
                  <a:pt x="260692" y="592489"/>
                </a:lnTo>
                <a:lnTo>
                  <a:pt x="311162" y="596391"/>
                </a:lnTo>
                <a:lnTo>
                  <a:pt x="361636" y="592489"/>
                </a:lnTo>
                <a:lnTo>
                  <a:pt x="409516" y="581190"/>
                </a:lnTo>
                <a:lnTo>
                  <a:pt x="454162" y="563108"/>
                </a:lnTo>
                <a:lnTo>
                  <a:pt x="494933" y="538858"/>
                </a:lnTo>
                <a:lnTo>
                  <a:pt x="531190" y="509054"/>
                </a:lnTo>
                <a:lnTo>
                  <a:pt x="562290" y="474308"/>
                </a:lnTo>
                <a:lnTo>
                  <a:pt x="587595" y="435236"/>
                </a:lnTo>
                <a:lnTo>
                  <a:pt x="606462" y="392450"/>
                </a:lnTo>
                <a:lnTo>
                  <a:pt x="618252" y="346566"/>
                </a:lnTo>
                <a:lnTo>
                  <a:pt x="622325" y="298195"/>
                </a:lnTo>
                <a:lnTo>
                  <a:pt x="618252" y="249829"/>
                </a:lnTo>
                <a:lnTo>
                  <a:pt x="606462" y="203946"/>
                </a:lnTo>
                <a:lnTo>
                  <a:pt x="587595" y="161161"/>
                </a:lnTo>
                <a:lnTo>
                  <a:pt x="562290" y="122088"/>
                </a:lnTo>
                <a:lnTo>
                  <a:pt x="531190" y="87342"/>
                </a:lnTo>
                <a:lnTo>
                  <a:pt x="494933" y="57536"/>
                </a:lnTo>
                <a:lnTo>
                  <a:pt x="454162" y="33285"/>
                </a:lnTo>
                <a:lnTo>
                  <a:pt x="409516" y="15203"/>
                </a:lnTo>
                <a:lnTo>
                  <a:pt x="361636" y="3903"/>
                </a:lnTo>
                <a:lnTo>
                  <a:pt x="311162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00022" y="3531628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0" y="298194"/>
                </a:moveTo>
                <a:lnTo>
                  <a:pt x="4072" y="249825"/>
                </a:lnTo>
                <a:lnTo>
                  <a:pt x="15863" y="203941"/>
                </a:lnTo>
                <a:lnTo>
                  <a:pt x="34731" y="161156"/>
                </a:lnTo>
                <a:lnTo>
                  <a:pt x="60036" y="122084"/>
                </a:lnTo>
                <a:lnTo>
                  <a:pt x="91137" y="87339"/>
                </a:lnTo>
                <a:lnTo>
                  <a:pt x="127394" y="57534"/>
                </a:lnTo>
                <a:lnTo>
                  <a:pt x="168165" y="33283"/>
                </a:lnTo>
                <a:lnTo>
                  <a:pt x="212811" y="15202"/>
                </a:lnTo>
                <a:lnTo>
                  <a:pt x="260690" y="3902"/>
                </a:lnTo>
                <a:lnTo>
                  <a:pt x="311162" y="0"/>
                </a:lnTo>
                <a:lnTo>
                  <a:pt x="361634" y="3902"/>
                </a:lnTo>
                <a:lnTo>
                  <a:pt x="409513" y="15202"/>
                </a:lnTo>
                <a:lnTo>
                  <a:pt x="454159" y="33283"/>
                </a:lnTo>
                <a:lnTo>
                  <a:pt x="494930" y="57534"/>
                </a:lnTo>
                <a:lnTo>
                  <a:pt x="531187" y="87339"/>
                </a:lnTo>
                <a:lnTo>
                  <a:pt x="562288" y="122084"/>
                </a:lnTo>
                <a:lnTo>
                  <a:pt x="587593" y="161156"/>
                </a:lnTo>
                <a:lnTo>
                  <a:pt x="606461" y="203941"/>
                </a:lnTo>
                <a:lnTo>
                  <a:pt x="618252" y="249825"/>
                </a:lnTo>
                <a:lnTo>
                  <a:pt x="622325" y="298194"/>
                </a:lnTo>
                <a:lnTo>
                  <a:pt x="618252" y="346563"/>
                </a:lnTo>
                <a:lnTo>
                  <a:pt x="606461" y="392447"/>
                </a:lnTo>
                <a:lnTo>
                  <a:pt x="587593" y="435232"/>
                </a:lnTo>
                <a:lnTo>
                  <a:pt x="562288" y="474304"/>
                </a:lnTo>
                <a:lnTo>
                  <a:pt x="531187" y="509050"/>
                </a:lnTo>
                <a:lnTo>
                  <a:pt x="494930" y="538855"/>
                </a:lnTo>
                <a:lnTo>
                  <a:pt x="454159" y="563105"/>
                </a:lnTo>
                <a:lnTo>
                  <a:pt x="409513" y="581187"/>
                </a:lnTo>
                <a:lnTo>
                  <a:pt x="361634" y="592486"/>
                </a:lnTo>
                <a:lnTo>
                  <a:pt x="311162" y="596389"/>
                </a:lnTo>
                <a:lnTo>
                  <a:pt x="260690" y="592486"/>
                </a:lnTo>
                <a:lnTo>
                  <a:pt x="212811" y="581187"/>
                </a:lnTo>
                <a:lnTo>
                  <a:pt x="168165" y="563105"/>
                </a:lnTo>
                <a:lnTo>
                  <a:pt x="127394" y="538855"/>
                </a:lnTo>
                <a:lnTo>
                  <a:pt x="91137" y="509050"/>
                </a:lnTo>
                <a:lnTo>
                  <a:pt x="60036" y="474304"/>
                </a:lnTo>
                <a:lnTo>
                  <a:pt x="34731" y="435232"/>
                </a:lnTo>
                <a:lnTo>
                  <a:pt x="15863" y="392447"/>
                </a:lnTo>
                <a:lnTo>
                  <a:pt x="4072" y="346563"/>
                </a:lnTo>
                <a:lnTo>
                  <a:pt x="0" y="298194"/>
                </a:lnTo>
                <a:close/>
              </a:path>
            </a:pathLst>
          </a:custGeom>
          <a:ln w="16845">
            <a:solidFill>
              <a:srgbClr val="117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6818" y="4836020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311162" y="0"/>
                </a:moveTo>
                <a:lnTo>
                  <a:pt x="260692" y="3902"/>
                </a:lnTo>
                <a:lnTo>
                  <a:pt x="212813" y="15201"/>
                </a:lnTo>
                <a:lnTo>
                  <a:pt x="168168" y="33283"/>
                </a:lnTo>
                <a:lnTo>
                  <a:pt x="127396" y="57533"/>
                </a:lnTo>
                <a:lnTo>
                  <a:pt x="91139" y="87337"/>
                </a:lnTo>
                <a:lnTo>
                  <a:pt x="60038" y="122083"/>
                </a:lnTo>
                <a:lnTo>
                  <a:pt x="34732" y="161155"/>
                </a:lnTo>
                <a:lnTo>
                  <a:pt x="15863" y="203941"/>
                </a:lnTo>
                <a:lnTo>
                  <a:pt x="4072" y="249825"/>
                </a:lnTo>
                <a:lnTo>
                  <a:pt x="0" y="298196"/>
                </a:lnTo>
                <a:lnTo>
                  <a:pt x="4072" y="346562"/>
                </a:lnTo>
                <a:lnTo>
                  <a:pt x="15863" y="392445"/>
                </a:lnTo>
                <a:lnTo>
                  <a:pt x="34732" y="435230"/>
                </a:lnTo>
                <a:lnTo>
                  <a:pt x="60038" y="474303"/>
                </a:lnTo>
                <a:lnTo>
                  <a:pt x="91139" y="509049"/>
                </a:lnTo>
                <a:lnTo>
                  <a:pt x="127396" y="538855"/>
                </a:lnTo>
                <a:lnTo>
                  <a:pt x="168168" y="563106"/>
                </a:lnTo>
                <a:lnTo>
                  <a:pt x="212813" y="581188"/>
                </a:lnTo>
                <a:lnTo>
                  <a:pt x="260692" y="592488"/>
                </a:lnTo>
                <a:lnTo>
                  <a:pt x="311162" y="596392"/>
                </a:lnTo>
                <a:lnTo>
                  <a:pt x="361636" y="592488"/>
                </a:lnTo>
                <a:lnTo>
                  <a:pt x="409516" y="581188"/>
                </a:lnTo>
                <a:lnTo>
                  <a:pt x="454162" y="563106"/>
                </a:lnTo>
                <a:lnTo>
                  <a:pt x="494933" y="538855"/>
                </a:lnTo>
                <a:lnTo>
                  <a:pt x="531190" y="509049"/>
                </a:lnTo>
                <a:lnTo>
                  <a:pt x="562290" y="474303"/>
                </a:lnTo>
                <a:lnTo>
                  <a:pt x="587595" y="435230"/>
                </a:lnTo>
                <a:lnTo>
                  <a:pt x="606462" y="392445"/>
                </a:lnTo>
                <a:lnTo>
                  <a:pt x="618252" y="346562"/>
                </a:lnTo>
                <a:lnTo>
                  <a:pt x="622325" y="298196"/>
                </a:lnTo>
                <a:lnTo>
                  <a:pt x="618252" y="249825"/>
                </a:lnTo>
                <a:lnTo>
                  <a:pt x="606462" y="203941"/>
                </a:lnTo>
                <a:lnTo>
                  <a:pt x="587595" y="161155"/>
                </a:lnTo>
                <a:lnTo>
                  <a:pt x="562290" y="122083"/>
                </a:lnTo>
                <a:lnTo>
                  <a:pt x="531190" y="87337"/>
                </a:lnTo>
                <a:lnTo>
                  <a:pt x="494933" y="57533"/>
                </a:lnTo>
                <a:lnTo>
                  <a:pt x="454162" y="33283"/>
                </a:lnTo>
                <a:lnTo>
                  <a:pt x="409516" y="15201"/>
                </a:lnTo>
                <a:lnTo>
                  <a:pt x="361636" y="3902"/>
                </a:lnTo>
                <a:lnTo>
                  <a:pt x="311162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6818" y="4836020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0" y="298194"/>
                </a:moveTo>
                <a:lnTo>
                  <a:pt x="4072" y="249825"/>
                </a:lnTo>
                <a:lnTo>
                  <a:pt x="15863" y="203941"/>
                </a:lnTo>
                <a:lnTo>
                  <a:pt x="34731" y="161156"/>
                </a:lnTo>
                <a:lnTo>
                  <a:pt x="60036" y="122084"/>
                </a:lnTo>
                <a:lnTo>
                  <a:pt x="91137" y="87339"/>
                </a:lnTo>
                <a:lnTo>
                  <a:pt x="127394" y="57534"/>
                </a:lnTo>
                <a:lnTo>
                  <a:pt x="168165" y="33283"/>
                </a:lnTo>
                <a:lnTo>
                  <a:pt x="212811" y="15202"/>
                </a:lnTo>
                <a:lnTo>
                  <a:pt x="260690" y="3902"/>
                </a:lnTo>
                <a:lnTo>
                  <a:pt x="311162" y="0"/>
                </a:lnTo>
                <a:lnTo>
                  <a:pt x="361634" y="3902"/>
                </a:lnTo>
                <a:lnTo>
                  <a:pt x="409513" y="15202"/>
                </a:lnTo>
                <a:lnTo>
                  <a:pt x="454159" y="33283"/>
                </a:lnTo>
                <a:lnTo>
                  <a:pt x="494930" y="57534"/>
                </a:lnTo>
                <a:lnTo>
                  <a:pt x="531187" y="87339"/>
                </a:lnTo>
                <a:lnTo>
                  <a:pt x="562288" y="122084"/>
                </a:lnTo>
                <a:lnTo>
                  <a:pt x="587593" y="161156"/>
                </a:lnTo>
                <a:lnTo>
                  <a:pt x="606461" y="203941"/>
                </a:lnTo>
                <a:lnTo>
                  <a:pt x="618252" y="249825"/>
                </a:lnTo>
                <a:lnTo>
                  <a:pt x="622325" y="298194"/>
                </a:lnTo>
                <a:lnTo>
                  <a:pt x="618252" y="346563"/>
                </a:lnTo>
                <a:lnTo>
                  <a:pt x="606461" y="392447"/>
                </a:lnTo>
                <a:lnTo>
                  <a:pt x="587593" y="435232"/>
                </a:lnTo>
                <a:lnTo>
                  <a:pt x="562288" y="474304"/>
                </a:lnTo>
                <a:lnTo>
                  <a:pt x="531187" y="509050"/>
                </a:lnTo>
                <a:lnTo>
                  <a:pt x="494930" y="538855"/>
                </a:lnTo>
                <a:lnTo>
                  <a:pt x="454159" y="563105"/>
                </a:lnTo>
                <a:lnTo>
                  <a:pt x="409513" y="581187"/>
                </a:lnTo>
                <a:lnTo>
                  <a:pt x="361634" y="592486"/>
                </a:lnTo>
                <a:lnTo>
                  <a:pt x="311162" y="596389"/>
                </a:lnTo>
                <a:lnTo>
                  <a:pt x="260690" y="592486"/>
                </a:lnTo>
                <a:lnTo>
                  <a:pt x="212811" y="581187"/>
                </a:lnTo>
                <a:lnTo>
                  <a:pt x="168165" y="563105"/>
                </a:lnTo>
                <a:lnTo>
                  <a:pt x="127394" y="538855"/>
                </a:lnTo>
                <a:lnTo>
                  <a:pt x="91137" y="509050"/>
                </a:lnTo>
                <a:lnTo>
                  <a:pt x="60036" y="474304"/>
                </a:lnTo>
                <a:lnTo>
                  <a:pt x="34731" y="435232"/>
                </a:lnTo>
                <a:lnTo>
                  <a:pt x="15863" y="392447"/>
                </a:lnTo>
                <a:lnTo>
                  <a:pt x="4072" y="346563"/>
                </a:lnTo>
                <a:lnTo>
                  <a:pt x="0" y="298194"/>
                </a:lnTo>
                <a:close/>
              </a:path>
            </a:pathLst>
          </a:custGeom>
          <a:ln w="16845">
            <a:solidFill>
              <a:srgbClr val="117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25465" y="1749044"/>
            <a:ext cx="3930015" cy="4269740"/>
          </a:xfrm>
          <a:prstGeom prst="rect">
            <a:avLst/>
          </a:prstGeom>
          <a:ln w="16845">
            <a:solidFill>
              <a:srgbClr val="117E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261745">
              <a:lnSpc>
                <a:spcPct val="100000"/>
              </a:lnSpc>
              <a:spcBef>
                <a:spcPts val="5"/>
              </a:spcBef>
            </a:pPr>
            <a:r>
              <a:rPr sz="1900" spc="-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75" spc="-82" baseline="-200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75" baseline="-20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R="736600" algn="r">
              <a:lnSpc>
                <a:spcPct val="100000"/>
              </a:lnSpc>
            </a:pP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75" spc="-22" baseline="-200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75" baseline="-20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071880">
              <a:lnSpc>
                <a:spcPct val="100000"/>
              </a:lnSpc>
              <a:spcBef>
                <a:spcPts val="2010"/>
              </a:spcBef>
            </a:pPr>
            <a:r>
              <a:rPr sz="1900" spc="-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75" spc="-82" baseline="-200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75" baseline="-200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59381" y="4128022"/>
            <a:ext cx="533123" cy="697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359381" y="4128020"/>
            <a:ext cx="533400" cy="698500"/>
          </a:xfrm>
          <a:prstGeom prst="rect">
            <a:avLst/>
          </a:prstGeom>
          <a:ln w="13476">
            <a:solidFill>
              <a:srgbClr val="1CADE4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54940" marR="148590">
              <a:lnSpc>
                <a:spcPts val="2270"/>
              </a:lnSpc>
              <a:spcBef>
                <a:spcPts val="440"/>
              </a:spcBef>
            </a:pP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15" baseline="-20000" dirty="0">
                <a:latin typeface="Trebuchet MS"/>
                <a:cs typeface="Trebuchet MS"/>
              </a:rPr>
              <a:t>1  </a:t>
            </a: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22" baseline="-20000" dirty="0">
                <a:latin typeface="Trebuchet MS"/>
                <a:cs typeface="Trebuchet MS"/>
              </a:rPr>
              <a:t>2</a:t>
            </a:r>
            <a:endParaRPr sz="1875" baseline="-200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34657" y="5209008"/>
            <a:ext cx="533123" cy="697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34657" y="5209006"/>
            <a:ext cx="533400" cy="698500"/>
          </a:xfrm>
          <a:prstGeom prst="rect">
            <a:avLst/>
          </a:prstGeom>
          <a:ln w="13476">
            <a:solidFill>
              <a:srgbClr val="1CADE4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154940" marR="148590">
              <a:lnSpc>
                <a:spcPts val="2270"/>
              </a:lnSpc>
              <a:spcBef>
                <a:spcPts val="439"/>
              </a:spcBef>
            </a:pP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15" baseline="-20000" dirty="0">
                <a:latin typeface="Trebuchet MS"/>
                <a:cs typeface="Trebuchet MS"/>
              </a:rPr>
              <a:t>1  </a:t>
            </a: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22" baseline="-20000" dirty="0">
                <a:latin typeface="Trebuchet MS"/>
                <a:cs typeface="Trebuchet MS"/>
              </a:rPr>
              <a:t>2</a:t>
            </a:r>
            <a:endParaRPr sz="1875" baseline="-20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75823" y="7163892"/>
            <a:ext cx="1305560" cy="2584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PUJARA+ISWC13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21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589386"/>
            <a:ext cx="7147559" cy="721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50" spc="-270" dirty="0">
                <a:solidFill>
                  <a:srgbClr val="404040"/>
                </a:solidFill>
              </a:rPr>
              <a:t>Knowledge </a:t>
            </a:r>
            <a:r>
              <a:rPr sz="4550" spc="-250" dirty="0">
                <a:solidFill>
                  <a:srgbClr val="404040"/>
                </a:solidFill>
              </a:rPr>
              <a:t>Graph</a:t>
            </a:r>
            <a:r>
              <a:rPr sz="4550" spc="-660" dirty="0">
                <a:solidFill>
                  <a:srgbClr val="404040"/>
                </a:solidFill>
              </a:rPr>
              <a:t> </a:t>
            </a:r>
            <a:r>
              <a:rPr sz="4550" spc="-290" dirty="0">
                <a:solidFill>
                  <a:srgbClr val="404040"/>
                </a:solidFill>
              </a:rPr>
              <a:t>Identification</a:t>
            </a:r>
            <a:endParaRPr sz="4550"/>
          </a:p>
        </p:txBody>
      </p:sp>
      <p:sp>
        <p:nvSpPr>
          <p:cNvPr id="4" name="object 4"/>
          <p:cNvSpPr txBox="1"/>
          <p:nvPr/>
        </p:nvSpPr>
        <p:spPr>
          <a:xfrm>
            <a:off x="321979" y="2774632"/>
            <a:ext cx="58667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75" dirty="0">
                <a:solidFill>
                  <a:srgbClr val="404040"/>
                </a:solidFill>
                <a:latin typeface="Trebuchet MS"/>
                <a:cs typeface="Trebuchet MS"/>
              </a:rPr>
              <a:t>P(Who, What,</a:t>
            </a:r>
            <a:r>
              <a:rPr sz="3400" b="1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400" b="1" spc="-170" dirty="0">
                <a:solidFill>
                  <a:srgbClr val="404040"/>
                </a:solidFill>
                <a:latin typeface="Trebuchet MS"/>
                <a:cs typeface="Trebuchet MS"/>
              </a:rPr>
              <a:t>How|Extractions)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80835" y="2685224"/>
            <a:ext cx="1410335" cy="934085"/>
          </a:xfrm>
          <a:custGeom>
            <a:avLst/>
            <a:gdLst/>
            <a:ahLst/>
            <a:cxnLst/>
            <a:rect l="l" t="t" r="r" b="b"/>
            <a:pathLst>
              <a:path w="1410334" h="934085">
                <a:moveTo>
                  <a:pt x="20319" y="0"/>
                </a:moveTo>
                <a:lnTo>
                  <a:pt x="0" y="30987"/>
                </a:lnTo>
                <a:lnTo>
                  <a:pt x="1245222" y="847623"/>
                </a:lnTo>
                <a:lnTo>
                  <a:pt x="1204569" y="909599"/>
                </a:lnTo>
                <a:lnTo>
                  <a:pt x="1410322" y="933742"/>
                </a:lnTo>
                <a:lnTo>
                  <a:pt x="1342230" y="816635"/>
                </a:lnTo>
                <a:lnTo>
                  <a:pt x="1265542" y="816635"/>
                </a:lnTo>
                <a:lnTo>
                  <a:pt x="20319" y="0"/>
                </a:lnTo>
                <a:close/>
              </a:path>
              <a:path w="1410334" h="934085">
                <a:moveTo>
                  <a:pt x="1306194" y="754659"/>
                </a:moveTo>
                <a:lnTo>
                  <a:pt x="1265542" y="816635"/>
                </a:lnTo>
                <a:lnTo>
                  <a:pt x="1342230" y="816635"/>
                </a:lnTo>
                <a:lnTo>
                  <a:pt x="1306194" y="754659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8008" y="4024795"/>
            <a:ext cx="1482725" cy="899160"/>
          </a:xfrm>
          <a:custGeom>
            <a:avLst/>
            <a:gdLst/>
            <a:ahLst/>
            <a:cxnLst/>
            <a:rect l="l" t="t" r="r" b="b"/>
            <a:pathLst>
              <a:path w="1482725" h="899160">
                <a:moveTo>
                  <a:pt x="111328" y="723849"/>
                </a:moveTo>
                <a:lnTo>
                  <a:pt x="0" y="898563"/>
                </a:lnTo>
                <a:lnTo>
                  <a:pt x="206565" y="882802"/>
                </a:lnTo>
                <a:lnTo>
                  <a:pt x="168478" y="819213"/>
                </a:lnTo>
                <a:lnTo>
                  <a:pt x="221531" y="787425"/>
                </a:lnTo>
                <a:lnTo>
                  <a:pt x="149428" y="787425"/>
                </a:lnTo>
                <a:lnTo>
                  <a:pt x="111328" y="723849"/>
                </a:lnTo>
                <a:close/>
              </a:path>
              <a:path w="1482725" h="899160">
                <a:moveTo>
                  <a:pt x="1463636" y="0"/>
                </a:moveTo>
                <a:lnTo>
                  <a:pt x="149428" y="787425"/>
                </a:lnTo>
                <a:lnTo>
                  <a:pt x="221531" y="787425"/>
                </a:lnTo>
                <a:lnTo>
                  <a:pt x="1482674" y="31788"/>
                </a:lnTo>
                <a:lnTo>
                  <a:pt x="1463636" y="0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1382" y="2698203"/>
            <a:ext cx="378460" cy="2138045"/>
          </a:xfrm>
          <a:custGeom>
            <a:avLst/>
            <a:gdLst/>
            <a:ahLst/>
            <a:cxnLst/>
            <a:rect l="l" t="t" r="r" b="b"/>
            <a:pathLst>
              <a:path w="378459" h="2138045">
                <a:moveTo>
                  <a:pt x="0" y="1941639"/>
                </a:moveTo>
                <a:lnTo>
                  <a:pt x="66598" y="2137816"/>
                </a:lnTo>
                <a:lnTo>
                  <a:pt x="183578" y="1966836"/>
                </a:lnTo>
                <a:lnTo>
                  <a:pt x="110147" y="1956752"/>
                </a:lnTo>
                <a:lnTo>
                  <a:pt x="110837" y="1951723"/>
                </a:lnTo>
                <a:lnTo>
                  <a:pt x="73431" y="1951723"/>
                </a:lnTo>
                <a:lnTo>
                  <a:pt x="0" y="1941639"/>
                </a:lnTo>
                <a:close/>
              </a:path>
              <a:path w="378459" h="2138045">
                <a:moveTo>
                  <a:pt x="341248" y="0"/>
                </a:moveTo>
                <a:lnTo>
                  <a:pt x="73431" y="1951723"/>
                </a:lnTo>
                <a:lnTo>
                  <a:pt x="110837" y="1951723"/>
                </a:lnTo>
                <a:lnTo>
                  <a:pt x="377964" y="5041"/>
                </a:lnTo>
                <a:lnTo>
                  <a:pt x="341248" y="0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8473" y="3523119"/>
            <a:ext cx="226098" cy="176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6606" y="2135365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311162" y="0"/>
                </a:moveTo>
                <a:lnTo>
                  <a:pt x="260689" y="3902"/>
                </a:lnTo>
                <a:lnTo>
                  <a:pt x="212808" y="15201"/>
                </a:lnTo>
                <a:lnTo>
                  <a:pt x="168162" y="33282"/>
                </a:lnTo>
                <a:lnTo>
                  <a:pt x="127391" y="57532"/>
                </a:lnTo>
                <a:lnTo>
                  <a:pt x="91135" y="87336"/>
                </a:lnTo>
                <a:lnTo>
                  <a:pt x="60034" y="122080"/>
                </a:lnTo>
                <a:lnTo>
                  <a:pt x="34730" y="161151"/>
                </a:lnTo>
                <a:lnTo>
                  <a:pt x="15862" y="203934"/>
                </a:lnTo>
                <a:lnTo>
                  <a:pt x="4072" y="249816"/>
                </a:lnTo>
                <a:lnTo>
                  <a:pt x="0" y="298183"/>
                </a:lnTo>
                <a:lnTo>
                  <a:pt x="4072" y="346553"/>
                </a:lnTo>
                <a:lnTo>
                  <a:pt x="15862" y="392438"/>
                </a:lnTo>
                <a:lnTo>
                  <a:pt x="34730" y="435223"/>
                </a:lnTo>
                <a:lnTo>
                  <a:pt x="60034" y="474295"/>
                </a:lnTo>
                <a:lnTo>
                  <a:pt x="91135" y="509041"/>
                </a:lnTo>
                <a:lnTo>
                  <a:pt x="127391" y="538846"/>
                </a:lnTo>
                <a:lnTo>
                  <a:pt x="168162" y="563096"/>
                </a:lnTo>
                <a:lnTo>
                  <a:pt x="212808" y="581177"/>
                </a:lnTo>
                <a:lnTo>
                  <a:pt x="260689" y="592476"/>
                </a:lnTo>
                <a:lnTo>
                  <a:pt x="311162" y="596379"/>
                </a:lnTo>
                <a:lnTo>
                  <a:pt x="361633" y="592476"/>
                </a:lnTo>
                <a:lnTo>
                  <a:pt x="409511" y="581177"/>
                </a:lnTo>
                <a:lnTo>
                  <a:pt x="454156" y="563096"/>
                </a:lnTo>
                <a:lnTo>
                  <a:pt x="494928" y="538846"/>
                </a:lnTo>
                <a:lnTo>
                  <a:pt x="531185" y="509041"/>
                </a:lnTo>
                <a:lnTo>
                  <a:pt x="562287" y="474295"/>
                </a:lnTo>
                <a:lnTo>
                  <a:pt x="587592" y="435223"/>
                </a:lnTo>
                <a:lnTo>
                  <a:pt x="606461" y="392438"/>
                </a:lnTo>
                <a:lnTo>
                  <a:pt x="618252" y="346553"/>
                </a:lnTo>
                <a:lnTo>
                  <a:pt x="622325" y="298183"/>
                </a:lnTo>
                <a:lnTo>
                  <a:pt x="618252" y="249816"/>
                </a:lnTo>
                <a:lnTo>
                  <a:pt x="606461" y="203934"/>
                </a:lnTo>
                <a:lnTo>
                  <a:pt x="587592" y="161151"/>
                </a:lnTo>
                <a:lnTo>
                  <a:pt x="562287" y="122080"/>
                </a:lnTo>
                <a:lnTo>
                  <a:pt x="531185" y="87336"/>
                </a:lnTo>
                <a:lnTo>
                  <a:pt x="494928" y="57532"/>
                </a:lnTo>
                <a:lnTo>
                  <a:pt x="454156" y="33282"/>
                </a:lnTo>
                <a:lnTo>
                  <a:pt x="409511" y="15201"/>
                </a:lnTo>
                <a:lnTo>
                  <a:pt x="361633" y="3902"/>
                </a:lnTo>
                <a:lnTo>
                  <a:pt x="311162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6606" y="2135365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0" y="298194"/>
                </a:moveTo>
                <a:lnTo>
                  <a:pt x="4072" y="249825"/>
                </a:lnTo>
                <a:lnTo>
                  <a:pt x="15863" y="203941"/>
                </a:lnTo>
                <a:lnTo>
                  <a:pt x="34731" y="161156"/>
                </a:lnTo>
                <a:lnTo>
                  <a:pt x="60036" y="122084"/>
                </a:lnTo>
                <a:lnTo>
                  <a:pt x="91137" y="87339"/>
                </a:lnTo>
                <a:lnTo>
                  <a:pt x="127394" y="57534"/>
                </a:lnTo>
                <a:lnTo>
                  <a:pt x="168165" y="33283"/>
                </a:lnTo>
                <a:lnTo>
                  <a:pt x="212811" y="15202"/>
                </a:lnTo>
                <a:lnTo>
                  <a:pt x="260690" y="3902"/>
                </a:lnTo>
                <a:lnTo>
                  <a:pt x="311162" y="0"/>
                </a:lnTo>
                <a:lnTo>
                  <a:pt x="361634" y="3902"/>
                </a:lnTo>
                <a:lnTo>
                  <a:pt x="409513" y="15202"/>
                </a:lnTo>
                <a:lnTo>
                  <a:pt x="454159" y="33283"/>
                </a:lnTo>
                <a:lnTo>
                  <a:pt x="494930" y="57534"/>
                </a:lnTo>
                <a:lnTo>
                  <a:pt x="531187" y="87339"/>
                </a:lnTo>
                <a:lnTo>
                  <a:pt x="562288" y="122084"/>
                </a:lnTo>
                <a:lnTo>
                  <a:pt x="587593" y="161156"/>
                </a:lnTo>
                <a:lnTo>
                  <a:pt x="606461" y="203941"/>
                </a:lnTo>
                <a:lnTo>
                  <a:pt x="618252" y="249825"/>
                </a:lnTo>
                <a:lnTo>
                  <a:pt x="622325" y="298194"/>
                </a:lnTo>
                <a:lnTo>
                  <a:pt x="618252" y="346563"/>
                </a:lnTo>
                <a:lnTo>
                  <a:pt x="606461" y="392447"/>
                </a:lnTo>
                <a:lnTo>
                  <a:pt x="587593" y="435232"/>
                </a:lnTo>
                <a:lnTo>
                  <a:pt x="562288" y="474304"/>
                </a:lnTo>
                <a:lnTo>
                  <a:pt x="531187" y="509050"/>
                </a:lnTo>
                <a:lnTo>
                  <a:pt x="494930" y="538855"/>
                </a:lnTo>
                <a:lnTo>
                  <a:pt x="454159" y="563105"/>
                </a:lnTo>
                <a:lnTo>
                  <a:pt x="409513" y="581187"/>
                </a:lnTo>
                <a:lnTo>
                  <a:pt x="361634" y="592486"/>
                </a:lnTo>
                <a:lnTo>
                  <a:pt x="311162" y="596389"/>
                </a:lnTo>
                <a:lnTo>
                  <a:pt x="260690" y="592486"/>
                </a:lnTo>
                <a:lnTo>
                  <a:pt x="212811" y="581187"/>
                </a:lnTo>
                <a:lnTo>
                  <a:pt x="168165" y="563105"/>
                </a:lnTo>
                <a:lnTo>
                  <a:pt x="127394" y="538855"/>
                </a:lnTo>
                <a:lnTo>
                  <a:pt x="91137" y="509050"/>
                </a:lnTo>
                <a:lnTo>
                  <a:pt x="60036" y="474304"/>
                </a:lnTo>
                <a:lnTo>
                  <a:pt x="34731" y="435232"/>
                </a:lnTo>
                <a:lnTo>
                  <a:pt x="15863" y="392447"/>
                </a:lnTo>
                <a:lnTo>
                  <a:pt x="4072" y="346563"/>
                </a:lnTo>
                <a:lnTo>
                  <a:pt x="0" y="298194"/>
                </a:lnTo>
                <a:close/>
              </a:path>
            </a:pathLst>
          </a:custGeom>
          <a:ln w="16845">
            <a:solidFill>
              <a:srgbClr val="117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74815" y="2262632"/>
            <a:ext cx="14351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2633" y="2398069"/>
            <a:ext cx="107314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1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70050" y="2942501"/>
            <a:ext cx="168262" cy="268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43419" y="4218698"/>
            <a:ext cx="253568" cy="161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5803" y="2017535"/>
            <a:ext cx="533123" cy="697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55803" y="2017534"/>
            <a:ext cx="533400" cy="698500"/>
          </a:xfrm>
          <a:prstGeom prst="rect">
            <a:avLst/>
          </a:prstGeom>
          <a:ln w="13476">
            <a:solidFill>
              <a:srgbClr val="1CADE4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154940" marR="148590">
              <a:lnSpc>
                <a:spcPts val="2270"/>
              </a:lnSpc>
              <a:spcBef>
                <a:spcPts val="439"/>
              </a:spcBef>
            </a:pP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15" baseline="-20000" dirty="0">
                <a:latin typeface="Trebuchet MS"/>
                <a:cs typeface="Trebuchet MS"/>
              </a:rPr>
              <a:t>1  </a:t>
            </a: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22" baseline="-20000" dirty="0">
                <a:latin typeface="Trebuchet MS"/>
                <a:cs typeface="Trebuchet MS"/>
              </a:rPr>
              <a:t>2</a:t>
            </a:r>
            <a:endParaRPr sz="1875" baseline="-200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00022" y="3531628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311162" y="0"/>
                </a:moveTo>
                <a:lnTo>
                  <a:pt x="260692" y="3903"/>
                </a:lnTo>
                <a:lnTo>
                  <a:pt x="212813" y="15203"/>
                </a:lnTo>
                <a:lnTo>
                  <a:pt x="168168" y="33285"/>
                </a:lnTo>
                <a:lnTo>
                  <a:pt x="127396" y="57536"/>
                </a:lnTo>
                <a:lnTo>
                  <a:pt x="91139" y="87342"/>
                </a:lnTo>
                <a:lnTo>
                  <a:pt x="60038" y="122088"/>
                </a:lnTo>
                <a:lnTo>
                  <a:pt x="34732" y="161161"/>
                </a:lnTo>
                <a:lnTo>
                  <a:pt x="15863" y="203946"/>
                </a:lnTo>
                <a:lnTo>
                  <a:pt x="4072" y="249829"/>
                </a:lnTo>
                <a:lnTo>
                  <a:pt x="0" y="298195"/>
                </a:lnTo>
                <a:lnTo>
                  <a:pt x="4072" y="346566"/>
                </a:lnTo>
                <a:lnTo>
                  <a:pt x="15863" y="392450"/>
                </a:lnTo>
                <a:lnTo>
                  <a:pt x="34732" y="435236"/>
                </a:lnTo>
                <a:lnTo>
                  <a:pt x="60038" y="474308"/>
                </a:lnTo>
                <a:lnTo>
                  <a:pt x="91139" y="509054"/>
                </a:lnTo>
                <a:lnTo>
                  <a:pt x="127396" y="538858"/>
                </a:lnTo>
                <a:lnTo>
                  <a:pt x="168168" y="563108"/>
                </a:lnTo>
                <a:lnTo>
                  <a:pt x="212813" y="581190"/>
                </a:lnTo>
                <a:lnTo>
                  <a:pt x="260692" y="592489"/>
                </a:lnTo>
                <a:lnTo>
                  <a:pt x="311162" y="596391"/>
                </a:lnTo>
                <a:lnTo>
                  <a:pt x="361636" y="592489"/>
                </a:lnTo>
                <a:lnTo>
                  <a:pt x="409516" y="581190"/>
                </a:lnTo>
                <a:lnTo>
                  <a:pt x="454162" y="563108"/>
                </a:lnTo>
                <a:lnTo>
                  <a:pt x="494933" y="538858"/>
                </a:lnTo>
                <a:lnTo>
                  <a:pt x="531190" y="509054"/>
                </a:lnTo>
                <a:lnTo>
                  <a:pt x="562290" y="474308"/>
                </a:lnTo>
                <a:lnTo>
                  <a:pt x="587595" y="435236"/>
                </a:lnTo>
                <a:lnTo>
                  <a:pt x="606462" y="392450"/>
                </a:lnTo>
                <a:lnTo>
                  <a:pt x="618252" y="346566"/>
                </a:lnTo>
                <a:lnTo>
                  <a:pt x="622325" y="298195"/>
                </a:lnTo>
                <a:lnTo>
                  <a:pt x="618252" y="249829"/>
                </a:lnTo>
                <a:lnTo>
                  <a:pt x="606462" y="203946"/>
                </a:lnTo>
                <a:lnTo>
                  <a:pt x="587595" y="161161"/>
                </a:lnTo>
                <a:lnTo>
                  <a:pt x="562290" y="122088"/>
                </a:lnTo>
                <a:lnTo>
                  <a:pt x="531190" y="87342"/>
                </a:lnTo>
                <a:lnTo>
                  <a:pt x="494933" y="57536"/>
                </a:lnTo>
                <a:lnTo>
                  <a:pt x="454162" y="33285"/>
                </a:lnTo>
                <a:lnTo>
                  <a:pt x="409516" y="15203"/>
                </a:lnTo>
                <a:lnTo>
                  <a:pt x="361636" y="3903"/>
                </a:lnTo>
                <a:lnTo>
                  <a:pt x="311162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00022" y="3531628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0" y="298194"/>
                </a:moveTo>
                <a:lnTo>
                  <a:pt x="4072" y="249825"/>
                </a:lnTo>
                <a:lnTo>
                  <a:pt x="15863" y="203941"/>
                </a:lnTo>
                <a:lnTo>
                  <a:pt x="34731" y="161156"/>
                </a:lnTo>
                <a:lnTo>
                  <a:pt x="60036" y="122084"/>
                </a:lnTo>
                <a:lnTo>
                  <a:pt x="91137" y="87339"/>
                </a:lnTo>
                <a:lnTo>
                  <a:pt x="127394" y="57534"/>
                </a:lnTo>
                <a:lnTo>
                  <a:pt x="168165" y="33283"/>
                </a:lnTo>
                <a:lnTo>
                  <a:pt x="212811" y="15202"/>
                </a:lnTo>
                <a:lnTo>
                  <a:pt x="260690" y="3902"/>
                </a:lnTo>
                <a:lnTo>
                  <a:pt x="311162" y="0"/>
                </a:lnTo>
                <a:lnTo>
                  <a:pt x="361634" y="3902"/>
                </a:lnTo>
                <a:lnTo>
                  <a:pt x="409513" y="15202"/>
                </a:lnTo>
                <a:lnTo>
                  <a:pt x="454159" y="33283"/>
                </a:lnTo>
                <a:lnTo>
                  <a:pt x="494930" y="57534"/>
                </a:lnTo>
                <a:lnTo>
                  <a:pt x="531187" y="87339"/>
                </a:lnTo>
                <a:lnTo>
                  <a:pt x="562288" y="122084"/>
                </a:lnTo>
                <a:lnTo>
                  <a:pt x="587593" y="161156"/>
                </a:lnTo>
                <a:lnTo>
                  <a:pt x="606461" y="203941"/>
                </a:lnTo>
                <a:lnTo>
                  <a:pt x="618252" y="249825"/>
                </a:lnTo>
                <a:lnTo>
                  <a:pt x="622325" y="298194"/>
                </a:lnTo>
                <a:lnTo>
                  <a:pt x="618252" y="346563"/>
                </a:lnTo>
                <a:lnTo>
                  <a:pt x="606461" y="392447"/>
                </a:lnTo>
                <a:lnTo>
                  <a:pt x="587593" y="435232"/>
                </a:lnTo>
                <a:lnTo>
                  <a:pt x="562288" y="474304"/>
                </a:lnTo>
                <a:lnTo>
                  <a:pt x="531187" y="509050"/>
                </a:lnTo>
                <a:lnTo>
                  <a:pt x="494930" y="538855"/>
                </a:lnTo>
                <a:lnTo>
                  <a:pt x="454159" y="563105"/>
                </a:lnTo>
                <a:lnTo>
                  <a:pt x="409513" y="581187"/>
                </a:lnTo>
                <a:lnTo>
                  <a:pt x="361634" y="592486"/>
                </a:lnTo>
                <a:lnTo>
                  <a:pt x="311162" y="596389"/>
                </a:lnTo>
                <a:lnTo>
                  <a:pt x="260690" y="592486"/>
                </a:lnTo>
                <a:lnTo>
                  <a:pt x="212811" y="581187"/>
                </a:lnTo>
                <a:lnTo>
                  <a:pt x="168165" y="563105"/>
                </a:lnTo>
                <a:lnTo>
                  <a:pt x="127394" y="538855"/>
                </a:lnTo>
                <a:lnTo>
                  <a:pt x="91137" y="509050"/>
                </a:lnTo>
                <a:lnTo>
                  <a:pt x="60036" y="474304"/>
                </a:lnTo>
                <a:lnTo>
                  <a:pt x="34731" y="435232"/>
                </a:lnTo>
                <a:lnTo>
                  <a:pt x="15863" y="392447"/>
                </a:lnTo>
                <a:lnTo>
                  <a:pt x="4072" y="346563"/>
                </a:lnTo>
                <a:lnTo>
                  <a:pt x="0" y="298194"/>
                </a:lnTo>
                <a:close/>
              </a:path>
            </a:pathLst>
          </a:custGeom>
          <a:ln w="16845">
            <a:solidFill>
              <a:srgbClr val="117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098243" y="3658908"/>
            <a:ext cx="2247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75" spc="-22" baseline="-200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75" baseline="-200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86818" y="4836020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311162" y="0"/>
                </a:moveTo>
                <a:lnTo>
                  <a:pt x="260692" y="3902"/>
                </a:lnTo>
                <a:lnTo>
                  <a:pt x="212813" y="15201"/>
                </a:lnTo>
                <a:lnTo>
                  <a:pt x="168168" y="33283"/>
                </a:lnTo>
                <a:lnTo>
                  <a:pt x="127396" y="57533"/>
                </a:lnTo>
                <a:lnTo>
                  <a:pt x="91139" y="87337"/>
                </a:lnTo>
                <a:lnTo>
                  <a:pt x="60038" y="122083"/>
                </a:lnTo>
                <a:lnTo>
                  <a:pt x="34732" y="161155"/>
                </a:lnTo>
                <a:lnTo>
                  <a:pt x="15863" y="203941"/>
                </a:lnTo>
                <a:lnTo>
                  <a:pt x="4072" y="249825"/>
                </a:lnTo>
                <a:lnTo>
                  <a:pt x="0" y="298196"/>
                </a:lnTo>
                <a:lnTo>
                  <a:pt x="4072" y="346562"/>
                </a:lnTo>
                <a:lnTo>
                  <a:pt x="15863" y="392445"/>
                </a:lnTo>
                <a:lnTo>
                  <a:pt x="34732" y="435230"/>
                </a:lnTo>
                <a:lnTo>
                  <a:pt x="60038" y="474303"/>
                </a:lnTo>
                <a:lnTo>
                  <a:pt x="91139" y="509049"/>
                </a:lnTo>
                <a:lnTo>
                  <a:pt x="127396" y="538855"/>
                </a:lnTo>
                <a:lnTo>
                  <a:pt x="168168" y="563106"/>
                </a:lnTo>
                <a:lnTo>
                  <a:pt x="212813" y="581188"/>
                </a:lnTo>
                <a:lnTo>
                  <a:pt x="260692" y="592488"/>
                </a:lnTo>
                <a:lnTo>
                  <a:pt x="311162" y="596392"/>
                </a:lnTo>
                <a:lnTo>
                  <a:pt x="361636" y="592488"/>
                </a:lnTo>
                <a:lnTo>
                  <a:pt x="409516" y="581188"/>
                </a:lnTo>
                <a:lnTo>
                  <a:pt x="454162" y="563106"/>
                </a:lnTo>
                <a:lnTo>
                  <a:pt x="494933" y="538855"/>
                </a:lnTo>
                <a:lnTo>
                  <a:pt x="531190" y="509049"/>
                </a:lnTo>
                <a:lnTo>
                  <a:pt x="562290" y="474303"/>
                </a:lnTo>
                <a:lnTo>
                  <a:pt x="587595" y="435230"/>
                </a:lnTo>
                <a:lnTo>
                  <a:pt x="606462" y="392445"/>
                </a:lnTo>
                <a:lnTo>
                  <a:pt x="618252" y="346562"/>
                </a:lnTo>
                <a:lnTo>
                  <a:pt x="622325" y="298196"/>
                </a:lnTo>
                <a:lnTo>
                  <a:pt x="618252" y="249825"/>
                </a:lnTo>
                <a:lnTo>
                  <a:pt x="606462" y="203941"/>
                </a:lnTo>
                <a:lnTo>
                  <a:pt x="587595" y="161155"/>
                </a:lnTo>
                <a:lnTo>
                  <a:pt x="562290" y="122083"/>
                </a:lnTo>
                <a:lnTo>
                  <a:pt x="531190" y="87337"/>
                </a:lnTo>
                <a:lnTo>
                  <a:pt x="494933" y="57533"/>
                </a:lnTo>
                <a:lnTo>
                  <a:pt x="454162" y="33283"/>
                </a:lnTo>
                <a:lnTo>
                  <a:pt x="409516" y="15201"/>
                </a:lnTo>
                <a:lnTo>
                  <a:pt x="361636" y="3902"/>
                </a:lnTo>
                <a:lnTo>
                  <a:pt x="311162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6818" y="4836020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0" y="298194"/>
                </a:moveTo>
                <a:lnTo>
                  <a:pt x="4072" y="249825"/>
                </a:lnTo>
                <a:lnTo>
                  <a:pt x="15863" y="203941"/>
                </a:lnTo>
                <a:lnTo>
                  <a:pt x="34731" y="161156"/>
                </a:lnTo>
                <a:lnTo>
                  <a:pt x="60036" y="122084"/>
                </a:lnTo>
                <a:lnTo>
                  <a:pt x="91137" y="87339"/>
                </a:lnTo>
                <a:lnTo>
                  <a:pt x="127394" y="57534"/>
                </a:lnTo>
                <a:lnTo>
                  <a:pt x="168165" y="33283"/>
                </a:lnTo>
                <a:lnTo>
                  <a:pt x="212811" y="15202"/>
                </a:lnTo>
                <a:lnTo>
                  <a:pt x="260690" y="3902"/>
                </a:lnTo>
                <a:lnTo>
                  <a:pt x="311162" y="0"/>
                </a:lnTo>
                <a:lnTo>
                  <a:pt x="361634" y="3902"/>
                </a:lnTo>
                <a:lnTo>
                  <a:pt x="409513" y="15202"/>
                </a:lnTo>
                <a:lnTo>
                  <a:pt x="454159" y="33283"/>
                </a:lnTo>
                <a:lnTo>
                  <a:pt x="494930" y="57534"/>
                </a:lnTo>
                <a:lnTo>
                  <a:pt x="531187" y="87339"/>
                </a:lnTo>
                <a:lnTo>
                  <a:pt x="562288" y="122084"/>
                </a:lnTo>
                <a:lnTo>
                  <a:pt x="587593" y="161156"/>
                </a:lnTo>
                <a:lnTo>
                  <a:pt x="606461" y="203941"/>
                </a:lnTo>
                <a:lnTo>
                  <a:pt x="618252" y="249825"/>
                </a:lnTo>
                <a:lnTo>
                  <a:pt x="622325" y="298194"/>
                </a:lnTo>
                <a:lnTo>
                  <a:pt x="618252" y="346563"/>
                </a:lnTo>
                <a:lnTo>
                  <a:pt x="606461" y="392447"/>
                </a:lnTo>
                <a:lnTo>
                  <a:pt x="587593" y="435232"/>
                </a:lnTo>
                <a:lnTo>
                  <a:pt x="562288" y="474304"/>
                </a:lnTo>
                <a:lnTo>
                  <a:pt x="531187" y="509050"/>
                </a:lnTo>
                <a:lnTo>
                  <a:pt x="494930" y="538855"/>
                </a:lnTo>
                <a:lnTo>
                  <a:pt x="454159" y="563105"/>
                </a:lnTo>
                <a:lnTo>
                  <a:pt x="409513" y="581187"/>
                </a:lnTo>
                <a:lnTo>
                  <a:pt x="361634" y="592486"/>
                </a:lnTo>
                <a:lnTo>
                  <a:pt x="311162" y="596389"/>
                </a:lnTo>
                <a:lnTo>
                  <a:pt x="260690" y="592486"/>
                </a:lnTo>
                <a:lnTo>
                  <a:pt x="212811" y="581187"/>
                </a:lnTo>
                <a:lnTo>
                  <a:pt x="168165" y="563105"/>
                </a:lnTo>
                <a:lnTo>
                  <a:pt x="127394" y="538855"/>
                </a:lnTo>
                <a:lnTo>
                  <a:pt x="91137" y="509050"/>
                </a:lnTo>
                <a:lnTo>
                  <a:pt x="60036" y="474304"/>
                </a:lnTo>
                <a:lnTo>
                  <a:pt x="34731" y="435232"/>
                </a:lnTo>
                <a:lnTo>
                  <a:pt x="15863" y="392447"/>
                </a:lnTo>
                <a:lnTo>
                  <a:pt x="4072" y="346563"/>
                </a:lnTo>
                <a:lnTo>
                  <a:pt x="0" y="298194"/>
                </a:lnTo>
                <a:close/>
              </a:path>
            </a:pathLst>
          </a:custGeom>
          <a:ln w="16845">
            <a:solidFill>
              <a:srgbClr val="117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85039" y="4963300"/>
            <a:ext cx="2247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75" spc="-22" baseline="-200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75" baseline="-200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59381" y="4128022"/>
            <a:ext cx="533123" cy="697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359381" y="4128020"/>
            <a:ext cx="533400" cy="698500"/>
          </a:xfrm>
          <a:prstGeom prst="rect">
            <a:avLst/>
          </a:prstGeom>
          <a:ln w="13476">
            <a:solidFill>
              <a:srgbClr val="1CADE4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54940" marR="148590">
              <a:lnSpc>
                <a:spcPts val="2270"/>
              </a:lnSpc>
              <a:spcBef>
                <a:spcPts val="440"/>
              </a:spcBef>
            </a:pP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15" baseline="-20000" dirty="0">
                <a:latin typeface="Trebuchet MS"/>
                <a:cs typeface="Trebuchet MS"/>
              </a:rPr>
              <a:t>1  </a:t>
            </a: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22" baseline="-20000" dirty="0">
                <a:latin typeface="Trebuchet MS"/>
                <a:cs typeface="Trebuchet MS"/>
              </a:rPr>
              <a:t>2</a:t>
            </a:r>
            <a:endParaRPr sz="1875" baseline="-200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34657" y="5209008"/>
            <a:ext cx="533123" cy="697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34657" y="5209006"/>
            <a:ext cx="533400" cy="698500"/>
          </a:xfrm>
          <a:prstGeom prst="rect">
            <a:avLst/>
          </a:prstGeom>
          <a:ln w="13476">
            <a:solidFill>
              <a:srgbClr val="1CADE4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154940" marR="148590">
              <a:lnSpc>
                <a:spcPts val="2270"/>
              </a:lnSpc>
              <a:spcBef>
                <a:spcPts val="439"/>
              </a:spcBef>
            </a:pP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15" baseline="-20000" dirty="0">
                <a:latin typeface="Trebuchet MS"/>
                <a:cs typeface="Trebuchet MS"/>
              </a:rPr>
              <a:t>1  </a:t>
            </a: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22" baseline="-20000" dirty="0">
                <a:latin typeface="Trebuchet MS"/>
                <a:cs typeface="Trebuchet MS"/>
              </a:rPr>
              <a:t>2</a:t>
            </a:r>
            <a:endParaRPr sz="1875" baseline="-20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75823" y="7163892"/>
            <a:ext cx="1305560" cy="2584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PUJARA+ISWC13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22</a:t>
            </a:fld>
            <a:endParaRPr spc="-2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512445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30" dirty="0">
                <a:solidFill>
                  <a:srgbClr val="404040"/>
                </a:solidFill>
              </a:rPr>
              <a:t>Probabilistic</a:t>
            </a:r>
            <a:r>
              <a:rPr sz="5100" spc="-560" dirty="0">
                <a:solidFill>
                  <a:srgbClr val="404040"/>
                </a:solidFill>
              </a:rPr>
              <a:t> </a:t>
            </a:r>
            <a:r>
              <a:rPr sz="5100" spc="-105" dirty="0">
                <a:solidFill>
                  <a:srgbClr val="404040"/>
                </a:solidFill>
              </a:rPr>
              <a:t>Models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1037588" y="1531552"/>
            <a:ext cx="5278120" cy="14871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40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2500" spc="-5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dependencies </a:t>
            </a:r>
            <a:r>
              <a:rPr sz="2500" spc="-90" dirty="0">
                <a:solidFill>
                  <a:srgbClr val="404040"/>
                </a:solidFill>
                <a:latin typeface="Trebuchet MS"/>
                <a:cs typeface="Trebuchet MS"/>
              </a:rPr>
              <a:t>between </a:t>
            </a:r>
            <a:r>
              <a:rPr sz="2500" spc="-125" dirty="0">
                <a:solidFill>
                  <a:srgbClr val="404040"/>
                </a:solidFill>
                <a:latin typeface="Trebuchet MS"/>
                <a:cs typeface="Trebuchet MS"/>
              </a:rPr>
              <a:t>facts </a:t>
            </a: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500" spc="-155" dirty="0">
                <a:solidFill>
                  <a:srgbClr val="404040"/>
                </a:solidFill>
                <a:latin typeface="Trebuchet MS"/>
                <a:cs typeface="Trebuchet MS"/>
              </a:rPr>
              <a:t>KG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Trebuchet MS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196215" indent="-183515">
              <a:lnSpc>
                <a:spcPct val="100000"/>
              </a:lnSpc>
              <a:spcBef>
                <a:spcPts val="190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100" dirty="0">
                <a:solidFill>
                  <a:srgbClr val="404040"/>
                </a:solidFill>
                <a:latin typeface="Trebuchet MS"/>
                <a:cs typeface="Trebuchet MS"/>
              </a:rPr>
              <a:t>Probability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defined </a:t>
            </a:r>
            <a:r>
              <a:rPr sz="2500" i="1" spc="-165" dirty="0">
                <a:solidFill>
                  <a:srgbClr val="404040"/>
                </a:solidFill>
                <a:latin typeface="Trebuchet MS"/>
                <a:cs typeface="Trebuchet MS"/>
              </a:rPr>
              <a:t>jointly </a:t>
            </a:r>
            <a:r>
              <a:rPr sz="2500" spc="-75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2500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25" dirty="0">
                <a:solidFill>
                  <a:srgbClr val="404040"/>
                </a:solidFill>
                <a:latin typeface="Trebuchet MS"/>
                <a:cs typeface="Trebuchet MS"/>
              </a:rPr>
              <a:t>facts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0961" y="4845316"/>
            <a:ext cx="605892" cy="694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0289" y="3626044"/>
            <a:ext cx="707236" cy="64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6340" y="4820604"/>
            <a:ext cx="850656" cy="718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6498" y="5091984"/>
            <a:ext cx="709930" cy="182880"/>
          </a:xfrm>
          <a:custGeom>
            <a:avLst/>
            <a:gdLst/>
            <a:ahLst/>
            <a:cxnLst/>
            <a:rect l="l" t="t" r="r" b="b"/>
            <a:pathLst>
              <a:path w="709930" h="182879">
                <a:moveTo>
                  <a:pt x="673331" y="110240"/>
                </a:moveTo>
                <a:lnTo>
                  <a:pt x="595414" y="110240"/>
                </a:lnTo>
                <a:lnTo>
                  <a:pt x="539292" y="144289"/>
                </a:lnTo>
                <a:lnTo>
                  <a:pt x="533393" y="149729"/>
                </a:lnTo>
                <a:lnTo>
                  <a:pt x="530147" y="156767"/>
                </a:lnTo>
                <a:lnTo>
                  <a:pt x="529775" y="164509"/>
                </a:lnTo>
                <a:lnTo>
                  <a:pt x="532498" y="172064"/>
                </a:lnTo>
                <a:lnTo>
                  <a:pt x="536841" y="179214"/>
                </a:lnTo>
                <a:lnTo>
                  <a:pt x="544931" y="182719"/>
                </a:lnTo>
                <a:lnTo>
                  <a:pt x="555320" y="181195"/>
                </a:lnTo>
                <a:lnTo>
                  <a:pt x="557885" y="180306"/>
                </a:lnTo>
                <a:lnTo>
                  <a:pt x="673331" y="110240"/>
                </a:lnTo>
                <a:close/>
              </a:path>
              <a:path w="709930" h="182879">
                <a:moveTo>
                  <a:pt x="549558" y="0"/>
                </a:moveTo>
                <a:lnTo>
                  <a:pt x="541834" y="639"/>
                </a:lnTo>
                <a:lnTo>
                  <a:pt x="534913" y="4127"/>
                </a:lnTo>
                <a:lnTo>
                  <a:pt x="529678" y="10215"/>
                </a:lnTo>
                <a:lnTo>
                  <a:pt x="527223" y="17857"/>
                </a:lnTo>
                <a:lnTo>
                  <a:pt x="527862" y="25580"/>
                </a:lnTo>
                <a:lnTo>
                  <a:pt x="531350" y="32502"/>
                </a:lnTo>
                <a:lnTo>
                  <a:pt x="537438" y="37736"/>
                </a:lnTo>
                <a:lnTo>
                  <a:pt x="594702" y="69816"/>
                </a:lnTo>
                <a:lnTo>
                  <a:pt x="485063" y="71721"/>
                </a:lnTo>
                <a:lnTo>
                  <a:pt x="485775" y="112145"/>
                </a:lnTo>
                <a:lnTo>
                  <a:pt x="595414" y="110240"/>
                </a:lnTo>
                <a:lnTo>
                  <a:pt x="673331" y="110240"/>
                </a:lnTo>
                <a:lnTo>
                  <a:pt x="684840" y="103255"/>
                </a:lnTo>
                <a:lnTo>
                  <a:pt x="606920" y="103255"/>
                </a:lnTo>
                <a:lnTo>
                  <a:pt x="606450" y="76395"/>
                </a:lnTo>
                <a:lnTo>
                  <a:pt x="689167" y="76395"/>
                </a:lnTo>
                <a:lnTo>
                  <a:pt x="557199" y="2455"/>
                </a:lnTo>
                <a:lnTo>
                  <a:pt x="549558" y="0"/>
                </a:lnTo>
                <a:close/>
              </a:path>
              <a:path w="709930" h="182879">
                <a:moveTo>
                  <a:pt x="689167" y="76395"/>
                </a:moveTo>
                <a:lnTo>
                  <a:pt x="606450" y="76395"/>
                </a:lnTo>
                <a:lnTo>
                  <a:pt x="629704" y="89425"/>
                </a:lnTo>
                <a:lnTo>
                  <a:pt x="606920" y="103255"/>
                </a:lnTo>
                <a:lnTo>
                  <a:pt x="684840" y="103255"/>
                </a:lnTo>
                <a:lnTo>
                  <a:pt x="709930" y="88028"/>
                </a:lnTo>
                <a:lnTo>
                  <a:pt x="689167" y="76395"/>
                </a:lnTo>
                <a:close/>
              </a:path>
              <a:path w="709930" h="182879">
                <a:moveTo>
                  <a:pt x="444652" y="72432"/>
                </a:moveTo>
                <a:lnTo>
                  <a:pt x="323380" y="74541"/>
                </a:lnTo>
                <a:lnTo>
                  <a:pt x="324091" y="114965"/>
                </a:lnTo>
                <a:lnTo>
                  <a:pt x="445350" y="112844"/>
                </a:lnTo>
                <a:lnTo>
                  <a:pt x="444652" y="72432"/>
                </a:lnTo>
                <a:close/>
              </a:path>
              <a:path w="709930" h="182879">
                <a:moveTo>
                  <a:pt x="282956" y="75239"/>
                </a:moveTo>
                <a:lnTo>
                  <a:pt x="161696" y="77360"/>
                </a:lnTo>
                <a:lnTo>
                  <a:pt x="162394" y="117771"/>
                </a:lnTo>
                <a:lnTo>
                  <a:pt x="283667" y="115663"/>
                </a:lnTo>
                <a:lnTo>
                  <a:pt x="282956" y="75239"/>
                </a:lnTo>
                <a:close/>
              </a:path>
              <a:path w="709930" h="182879">
                <a:moveTo>
                  <a:pt x="121272" y="78058"/>
                </a:moveTo>
                <a:lnTo>
                  <a:pt x="0" y="80167"/>
                </a:lnTo>
                <a:lnTo>
                  <a:pt x="711" y="120591"/>
                </a:lnTo>
                <a:lnTo>
                  <a:pt x="121970" y="118483"/>
                </a:lnTo>
                <a:lnTo>
                  <a:pt x="121272" y="78058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3102" y="4272254"/>
            <a:ext cx="181610" cy="573405"/>
          </a:xfrm>
          <a:custGeom>
            <a:avLst/>
            <a:gdLst/>
            <a:ahLst/>
            <a:cxnLst/>
            <a:rect l="l" t="t" r="r" b="b"/>
            <a:pathLst>
              <a:path w="181609" h="573404">
                <a:moveTo>
                  <a:pt x="111024" y="128346"/>
                </a:moveTo>
                <a:lnTo>
                  <a:pt x="70587" y="128346"/>
                </a:lnTo>
                <a:lnTo>
                  <a:pt x="70587" y="249631"/>
                </a:lnTo>
                <a:lnTo>
                  <a:pt x="111024" y="249631"/>
                </a:lnTo>
                <a:lnTo>
                  <a:pt x="111024" y="128346"/>
                </a:lnTo>
                <a:close/>
              </a:path>
              <a:path w="181609" h="573404">
                <a:moveTo>
                  <a:pt x="142095" y="87922"/>
                </a:moveTo>
                <a:lnTo>
                  <a:pt x="95289" y="87922"/>
                </a:lnTo>
                <a:lnTo>
                  <a:pt x="146914" y="176415"/>
                </a:lnTo>
                <a:lnTo>
                  <a:pt x="151410" y="179628"/>
                </a:lnTo>
                <a:lnTo>
                  <a:pt x="161418" y="182270"/>
                </a:lnTo>
                <a:lnTo>
                  <a:pt x="166917" y="181673"/>
                </a:lnTo>
                <a:lnTo>
                  <a:pt x="171743" y="178866"/>
                </a:lnTo>
                <a:lnTo>
                  <a:pt x="177738" y="173528"/>
                </a:lnTo>
                <a:lnTo>
                  <a:pt x="181106" y="166547"/>
                </a:lnTo>
                <a:lnTo>
                  <a:pt x="181612" y="158814"/>
                </a:lnTo>
                <a:lnTo>
                  <a:pt x="179020" y="151218"/>
                </a:lnTo>
                <a:lnTo>
                  <a:pt x="142095" y="87922"/>
                </a:lnTo>
                <a:close/>
              </a:path>
              <a:path w="181609" h="573404">
                <a:moveTo>
                  <a:pt x="90806" y="0"/>
                </a:moveTo>
                <a:lnTo>
                  <a:pt x="2591" y="151218"/>
                </a:lnTo>
                <a:lnTo>
                  <a:pt x="0" y="158814"/>
                </a:lnTo>
                <a:lnTo>
                  <a:pt x="506" y="166547"/>
                </a:lnTo>
                <a:lnTo>
                  <a:pt x="3874" y="173528"/>
                </a:lnTo>
                <a:lnTo>
                  <a:pt x="9869" y="178866"/>
                </a:lnTo>
                <a:lnTo>
                  <a:pt x="17469" y="181458"/>
                </a:lnTo>
                <a:lnTo>
                  <a:pt x="25209" y="180949"/>
                </a:lnTo>
                <a:lnTo>
                  <a:pt x="32180" y="177584"/>
                </a:lnTo>
                <a:lnTo>
                  <a:pt x="37516" y="171589"/>
                </a:lnTo>
                <a:lnTo>
                  <a:pt x="86323" y="87922"/>
                </a:lnTo>
                <a:lnTo>
                  <a:pt x="142095" y="87922"/>
                </a:lnTo>
                <a:lnTo>
                  <a:pt x="90806" y="0"/>
                </a:lnTo>
                <a:close/>
              </a:path>
              <a:path w="181609" h="573404">
                <a:moveTo>
                  <a:pt x="111024" y="290067"/>
                </a:moveTo>
                <a:lnTo>
                  <a:pt x="70587" y="290067"/>
                </a:lnTo>
                <a:lnTo>
                  <a:pt x="70587" y="411352"/>
                </a:lnTo>
                <a:lnTo>
                  <a:pt x="111024" y="411352"/>
                </a:lnTo>
                <a:lnTo>
                  <a:pt x="111024" y="290067"/>
                </a:lnTo>
                <a:close/>
              </a:path>
              <a:path w="181609" h="573404">
                <a:moveTo>
                  <a:pt x="111024" y="451777"/>
                </a:moveTo>
                <a:lnTo>
                  <a:pt x="70587" y="451777"/>
                </a:lnTo>
                <a:lnTo>
                  <a:pt x="70587" y="573062"/>
                </a:lnTo>
                <a:lnTo>
                  <a:pt x="111024" y="573062"/>
                </a:lnTo>
                <a:lnTo>
                  <a:pt x="111024" y="451777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5846" y="4873231"/>
            <a:ext cx="605892" cy="694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55173" y="3653958"/>
            <a:ext cx="707236" cy="64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1223" y="4848520"/>
            <a:ext cx="850656" cy="718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7996" y="4300169"/>
            <a:ext cx="181610" cy="573405"/>
          </a:xfrm>
          <a:custGeom>
            <a:avLst/>
            <a:gdLst/>
            <a:ahLst/>
            <a:cxnLst/>
            <a:rect l="l" t="t" r="r" b="b"/>
            <a:pathLst>
              <a:path w="181610" h="573404">
                <a:moveTo>
                  <a:pt x="111013" y="128346"/>
                </a:moveTo>
                <a:lnTo>
                  <a:pt x="70589" y="128346"/>
                </a:lnTo>
                <a:lnTo>
                  <a:pt x="70589" y="249631"/>
                </a:lnTo>
                <a:lnTo>
                  <a:pt x="111013" y="249631"/>
                </a:lnTo>
                <a:lnTo>
                  <a:pt x="111013" y="128346"/>
                </a:lnTo>
                <a:close/>
              </a:path>
              <a:path w="181610" h="573404">
                <a:moveTo>
                  <a:pt x="142090" y="87922"/>
                </a:moveTo>
                <a:lnTo>
                  <a:pt x="95291" y="87922"/>
                </a:lnTo>
                <a:lnTo>
                  <a:pt x="146903" y="176415"/>
                </a:lnTo>
                <a:lnTo>
                  <a:pt x="151399" y="179628"/>
                </a:lnTo>
                <a:lnTo>
                  <a:pt x="161407" y="182270"/>
                </a:lnTo>
                <a:lnTo>
                  <a:pt x="166919" y="181673"/>
                </a:lnTo>
                <a:lnTo>
                  <a:pt x="171732" y="178866"/>
                </a:lnTo>
                <a:lnTo>
                  <a:pt x="177732" y="173528"/>
                </a:lnTo>
                <a:lnTo>
                  <a:pt x="181100" y="166547"/>
                </a:lnTo>
                <a:lnTo>
                  <a:pt x="181603" y="158814"/>
                </a:lnTo>
                <a:lnTo>
                  <a:pt x="179009" y="151218"/>
                </a:lnTo>
                <a:lnTo>
                  <a:pt x="142090" y="87922"/>
                </a:lnTo>
                <a:close/>
              </a:path>
              <a:path w="181610" h="573404">
                <a:moveTo>
                  <a:pt x="90807" y="0"/>
                </a:moveTo>
                <a:lnTo>
                  <a:pt x="2593" y="151218"/>
                </a:lnTo>
                <a:lnTo>
                  <a:pt x="0" y="158814"/>
                </a:lnTo>
                <a:lnTo>
                  <a:pt x="503" y="166547"/>
                </a:lnTo>
                <a:lnTo>
                  <a:pt x="3870" y="173528"/>
                </a:lnTo>
                <a:lnTo>
                  <a:pt x="9870" y="178866"/>
                </a:lnTo>
                <a:lnTo>
                  <a:pt x="17466" y="181458"/>
                </a:lnTo>
                <a:lnTo>
                  <a:pt x="25206" y="180949"/>
                </a:lnTo>
                <a:lnTo>
                  <a:pt x="32180" y="177584"/>
                </a:lnTo>
                <a:lnTo>
                  <a:pt x="37518" y="171589"/>
                </a:lnTo>
                <a:lnTo>
                  <a:pt x="86312" y="87922"/>
                </a:lnTo>
                <a:lnTo>
                  <a:pt x="142090" y="87922"/>
                </a:lnTo>
                <a:lnTo>
                  <a:pt x="90807" y="0"/>
                </a:lnTo>
                <a:close/>
              </a:path>
              <a:path w="181610" h="573404">
                <a:moveTo>
                  <a:pt x="111013" y="290068"/>
                </a:moveTo>
                <a:lnTo>
                  <a:pt x="70589" y="290068"/>
                </a:lnTo>
                <a:lnTo>
                  <a:pt x="70589" y="411352"/>
                </a:lnTo>
                <a:lnTo>
                  <a:pt x="111013" y="411352"/>
                </a:lnTo>
                <a:lnTo>
                  <a:pt x="111013" y="290068"/>
                </a:lnTo>
                <a:close/>
              </a:path>
              <a:path w="181610" h="573404">
                <a:moveTo>
                  <a:pt x="111013" y="451777"/>
                </a:moveTo>
                <a:lnTo>
                  <a:pt x="70589" y="451777"/>
                </a:lnTo>
                <a:lnTo>
                  <a:pt x="70589" y="573062"/>
                </a:lnTo>
                <a:lnTo>
                  <a:pt x="111013" y="573062"/>
                </a:lnTo>
                <a:lnTo>
                  <a:pt x="111013" y="451777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79322" y="4870031"/>
            <a:ext cx="605892" cy="694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28650" y="3650758"/>
            <a:ext cx="707236" cy="64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94700" y="4845319"/>
            <a:ext cx="850656" cy="718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84858" y="5116692"/>
            <a:ext cx="709930" cy="182880"/>
          </a:xfrm>
          <a:custGeom>
            <a:avLst/>
            <a:gdLst/>
            <a:ahLst/>
            <a:cxnLst/>
            <a:rect l="l" t="t" r="r" b="b"/>
            <a:pathLst>
              <a:path w="709929" h="182879">
                <a:moveTo>
                  <a:pt x="673331" y="110233"/>
                </a:moveTo>
                <a:lnTo>
                  <a:pt x="595414" y="110233"/>
                </a:lnTo>
                <a:lnTo>
                  <a:pt x="539292" y="144294"/>
                </a:lnTo>
                <a:lnTo>
                  <a:pt x="533393" y="149734"/>
                </a:lnTo>
                <a:lnTo>
                  <a:pt x="530147" y="156770"/>
                </a:lnTo>
                <a:lnTo>
                  <a:pt x="529775" y="164509"/>
                </a:lnTo>
                <a:lnTo>
                  <a:pt x="532498" y="172057"/>
                </a:lnTo>
                <a:lnTo>
                  <a:pt x="536841" y="179219"/>
                </a:lnTo>
                <a:lnTo>
                  <a:pt x="544931" y="182725"/>
                </a:lnTo>
                <a:lnTo>
                  <a:pt x="555320" y="181201"/>
                </a:lnTo>
                <a:lnTo>
                  <a:pt x="557885" y="180299"/>
                </a:lnTo>
                <a:lnTo>
                  <a:pt x="673331" y="110233"/>
                </a:lnTo>
                <a:close/>
              </a:path>
              <a:path w="709929" h="182879">
                <a:moveTo>
                  <a:pt x="549558" y="0"/>
                </a:moveTo>
                <a:lnTo>
                  <a:pt x="541834" y="640"/>
                </a:lnTo>
                <a:lnTo>
                  <a:pt x="534913" y="4131"/>
                </a:lnTo>
                <a:lnTo>
                  <a:pt x="529678" y="10220"/>
                </a:lnTo>
                <a:lnTo>
                  <a:pt x="527223" y="17862"/>
                </a:lnTo>
                <a:lnTo>
                  <a:pt x="527862" y="25584"/>
                </a:lnTo>
                <a:lnTo>
                  <a:pt x="531350" y="32502"/>
                </a:lnTo>
                <a:lnTo>
                  <a:pt x="537438" y="37729"/>
                </a:lnTo>
                <a:lnTo>
                  <a:pt x="594702" y="69822"/>
                </a:lnTo>
                <a:lnTo>
                  <a:pt x="485063" y="71727"/>
                </a:lnTo>
                <a:lnTo>
                  <a:pt x="485775" y="112151"/>
                </a:lnTo>
                <a:lnTo>
                  <a:pt x="595414" y="110233"/>
                </a:lnTo>
                <a:lnTo>
                  <a:pt x="673331" y="110233"/>
                </a:lnTo>
                <a:lnTo>
                  <a:pt x="684840" y="103248"/>
                </a:lnTo>
                <a:lnTo>
                  <a:pt x="606920" y="103248"/>
                </a:lnTo>
                <a:lnTo>
                  <a:pt x="606450" y="76400"/>
                </a:lnTo>
                <a:lnTo>
                  <a:pt x="689186" y="76400"/>
                </a:lnTo>
                <a:lnTo>
                  <a:pt x="557199" y="2461"/>
                </a:lnTo>
                <a:lnTo>
                  <a:pt x="549558" y="0"/>
                </a:lnTo>
                <a:close/>
              </a:path>
              <a:path w="709929" h="182879">
                <a:moveTo>
                  <a:pt x="689186" y="76400"/>
                </a:moveTo>
                <a:lnTo>
                  <a:pt x="606450" y="76400"/>
                </a:lnTo>
                <a:lnTo>
                  <a:pt x="629704" y="89418"/>
                </a:lnTo>
                <a:lnTo>
                  <a:pt x="606920" y="103248"/>
                </a:lnTo>
                <a:lnTo>
                  <a:pt x="684840" y="103248"/>
                </a:lnTo>
                <a:lnTo>
                  <a:pt x="709929" y="88021"/>
                </a:lnTo>
                <a:lnTo>
                  <a:pt x="689186" y="76400"/>
                </a:lnTo>
                <a:close/>
              </a:path>
              <a:path w="709929" h="182879">
                <a:moveTo>
                  <a:pt x="444652" y="72425"/>
                </a:moveTo>
                <a:lnTo>
                  <a:pt x="323380" y="74546"/>
                </a:lnTo>
                <a:lnTo>
                  <a:pt x="324078" y="114957"/>
                </a:lnTo>
                <a:lnTo>
                  <a:pt x="445350" y="112849"/>
                </a:lnTo>
                <a:lnTo>
                  <a:pt x="444652" y="72425"/>
                </a:lnTo>
                <a:close/>
              </a:path>
              <a:path w="709929" h="182879">
                <a:moveTo>
                  <a:pt x="282955" y="75244"/>
                </a:moveTo>
                <a:lnTo>
                  <a:pt x="161696" y="77353"/>
                </a:lnTo>
                <a:lnTo>
                  <a:pt x="162394" y="117777"/>
                </a:lnTo>
                <a:lnTo>
                  <a:pt x="283654" y="115669"/>
                </a:lnTo>
                <a:lnTo>
                  <a:pt x="282955" y="75244"/>
                </a:lnTo>
                <a:close/>
              </a:path>
              <a:path w="709929" h="182879">
                <a:moveTo>
                  <a:pt x="121272" y="78064"/>
                </a:moveTo>
                <a:lnTo>
                  <a:pt x="0" y="80172"/>
                </a:lnTo>
                <a:lnTo>
                  <a:pt x="711" y="120596"/>
                </a:lnTo>
                <a:lnTo>
                  <a:pt x="121970" y="118488"/>
                </a:lnTo>
                <a:lnTo>
                  <a:pt x="121272" y="78064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9596" y="3428174"/>
            <a:ext cx="2695575" cy="2478405"/>
          </a:xfrm>
          <a:prstGeom prst="rect">
            <a:avLst/>
          </a:prstGeom>
          <a:ln w="16845">
            <a:solidFill>
              <a:srgbClr val="1CADE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623695">
              <a:lnSpc>
                <a:spcPct val="100000"/>
              </a:lnSpc>
            </a:pPr>
            <a:r>
              <a:rPr sz="1900" spc="-55" dirty="0">
                <a:latin typeface="Trebuchet MS"/>
                <a:cs typeface="Trebuchet MS"/>
              </a:rPr>
              <a:t>P=0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23</a:t>
            </a:fld>
            <a:endParaRPr spc="-20" dirty="0"/>
          </a:p>
        </p:txBody>
      </p:sp>
      <p:sp>
        <p:nvSpPr>
          <p:cNvPr id="19" name="object 19"/>
          <p:cNvSpPr txBox="1"/>
          <p:nvPr/>
        </p:nvSpPr>
        <p:spPr>
          <a:xfrm>
            <a:off x="3886987" y="3420427"/>
            <a:ext cx="2695575" cy="2478405"/>
          </a:xfrm>
          <a:prstGeom prst="rect">
            <a:avLst/>
          </a:prstGeom>
          <a:ln w="16845">
            <a:solidFill>
              <a:srgbClr val="1CADE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1786255">
              <a:lnSpc>
                <a:spcPct val="100000"/>
              </a:lnSpc>
              <a:spcBef>
                <a:spcPts val="5"/>
              </a:spcBef>
            </a:pPr>
            <a:r>
              <a:rPr sz="1900" spc="-80" dirty="0">
                <a:latin typeface="Trebuchet MS"/>
                <a:cs typeface="Trebuchet MS"/>
              </a:rPr>
              <a:t>P=0.25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30161" y="3420427"/>
            <a:ext cx="2695575" cy="2478405"/>
          </a:xfrm>
          <a:prstGeom prst="rect">
            <a:avLst/>
          </a:prstGeom>
          <a:ln w="16845">
            <a:solidFill>
              <a:srgbClr val="1CADE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1667510">
              <a:lnSpc>
                <a:spcPct val="100000"/>
              </a:lnSpc>
              <a:spcBef>
                <a:spcPts val="5"/>
              </a:spcBef>
            </a:pPr>
            <a:r>
              <a:rPr sz="1900" spc="-80" dirty="0">
                <a:latin typeface="Trebuchet MS"/>
                <a:cs typeface="Trebuchet MS"/>
              </a:rPr>
              <a:t>P=0.75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760285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15" dirty="0">
                <a:solidFill>
                  <a:srgbClr val="404040"/>
                </a:solidFill>
              </a:rPr>
              <a:t>What </a:t>
            </a:r>
            <a:r>
              <a:rPr sz="5100" spc="-290" dirty="0">
                <a:solidFill>
                  <a:srgbClr val="404040"/>
                </a:solidFill>
              </a:rPr>
              <a:t>determines</a:t>
            </a:r>
            <a:r>
              <a:rPr sz="5100" spc="-840" dirty="0">
                <a:solidFill>
                  <a:srgbClr val="404040"/>
                </a:solidFill>
              </a:rPr>
              <a:t> </a:t>
            </a:r>
            <a:r>
              <a:rPr sz="5100" spc="-254" dirty="0">
                <a:solidFill>
                  <a:srgbClr val="404040"/>
                </a:solidFill>
              </a:rPr>
              <a:t>probability?</a:t>
            </a:r>
            <a:endParaRPr sz="51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24</a:t>
            </a:fld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37588" y="1531552"/>
            <a:ext cx="717486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500" b="1" spc="-114" dirty="0">
                <a:solidFill>
                  <a:srgbClr val="404040"/>
                </a:solidFill>
                <a:latin typeface="Trebuchet MS"/>
                <a:cs typeface="Trebuchet MS"/>
              </a:rPr>
              <a:t>Statistical </a:t>
            </a:r>
            <a:r>
              <a:rPr sz="2500" b="1" spc="-90" dirty="0">
                <a:solidFill>
                  <a:srgbClr val="404040"/>
                </a:solidFill>
                <a:latin typeface="Trebuchet MS"/>
                <a:cs typeface="Trebuchet MS"/>
              </a:rPr>
              <a:t>signals </a:t>
            </a:r>
            <a:r>
              <a:rPr sz="2500" b="1" spc="-114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2500" b="1" spc="-165" dirty="0">
                <a:solidFill>
                  <a:srgbClr val="404040"/>
                </a:solidFill>
                <a:latin typeface="Trebuchet MS"/>
                <a:cs typeface="Trebuchet MS"/>
              </a:rPr>
              <a:t>text </a:t>
            </a:r>
            <a:r>
              <a:rPr sz="2500" b="1" spc="-150" dirty="0">
                <a:solidFill>
                  <a:srgbClr val="404040"/>
                </a:solidFill>
                <a:latin typeface="Trebuchet MS"/>
                <a:cs typeface="Trebuchet MS"/>
              </a:rPr>
              <a:t>extractors </a:t>
            </a:r>
            <a:r>
              <a:rPr sz="2500" b="1" spc="-9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500" b="1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20" dirty="0">
                <a:solidFill>
                  <a:srgbClr val="404040"/>
                </a:solidFill>
                <a:latin typeface="Trebuchet MS"/>
                <a:cs typeface="Trebuchet MS"/>
              </a:rPr>
              <a:t>classifiers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760285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15" dirty="0">
                <a:solidFill>
                  <a:srgbClr val="404040"/>
                </a:solidFill>
              </a:rPr>
              <a:t>What </a:t>
            </a:r>
            <a:r>
              <a:rPr sz="5100" spc="-290" dirty="0">
                <a:solidFill>
                  <a:srgbClr val="404040"/>
                </a:solidFill>
              </a:rPr>
              <a:t>determines</a:t>
            </a:r>
            <a:r>
              <a:rPr sz="5100" spc="-840" dirty="0">
                <a:solidFill>
                  <a:srgbClr val="404040"/>
                </a:solidFill>
              </a:rPr>
              <a:t> </a:t>
            </a:r>
            <a:r>
              <a:rPr sz="5100" spc="-254" dirty="0">
                <a:solidFill>
                  <a:srgbClr val="404040"/>
                </a:solidFill>
              </a:rPr>
              <a:t>probability?</a:t>
            </a:r>
            <a:endParaRPr sz="51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25</a:t>
            </a:fld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37588" y="1509545"/>
            <a:ext cx="7864475" cy="12122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305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500" b="1" spc="-114" dirty="0">
                <a:solidFill>
                  <a:srgbClr val="404040"/>
                </a:solidFill>
                <a:latin typeface="Trebuchet MS"/>
                <a:cs typeface="Trebuchet MS"/>
              </a:rPr>
              <a:t>Statistical </a:t>
            </a:r>
            <a:r>
              <a:rPr sz="2500" b="1" spc="-90" dirty="0">
                <a:solidFill>
                  <a:srgbClr val="404040"/>
                </a:solidFill>
                <a:latin typeface="Trebuchet MS"/>
                <a:cs typeface="Trebuchet MS"/>
              </a:rPr>
              <a:t>signals </a:t>
            </a:r>
            <a:r>
              <a:rPr sz="2500" b="1" spc="-114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2500" b="1" spc="-165" dirty="0">
                <a:solidFill>
                  <a:srgbClr val="404040"/>
                </a:solidFill>
                <a:latin typeface="Trebuchet MS"/>
                <a:cs typeface="Trebuchet MS"/>
              </a:rPr>
              <a:t>text </a:t>
            </a:r>
            <a:r>
              <a:rPr sz="2500" b="1" spc="-150" dirty="0">
                <a:solidFill>
                  <a:srgbClr val="404040"/>
                </a:solidFill>
                <a:latin typeface="Trebuchet MS"/>
                <a:cs typeface="Trebuchet MS"/>
              </a:rPr>
              <a:t>extractors </a:t>
            </a:r>
            <a:r>
              <a:rPr sz="2500" b="1" spc="-9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500" b="1" spc="-4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20" dirty="0">
                <a:solidFill>
                  <a:srgbClr val="404040"/>
                </a:solidFill>
                <a:latin typeface="Trebuchet MS"/>
                <a:cs typeface="Trebuchet MS"/>
              </a:rPr>
              <a:t>classifiers</a:t>
            </a:r>
            <a:endParaRPr sz="2500" dirty="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200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2300" spc="-120" dirty="0">
                <a:solidFill>
                  <a:srgbClr val="404040"/>
                </a:solidFill>
                <a:latin typeface="Trebuchet MS"/>
                <a:cs typeface="Trebuchet MS"/>
              </a:rPr>
              <a:t>P(R(John,Spouse,Yoko))=0.75;</a:t>
            </a:r>
            <a:r>
              <a:rPr sz="23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404040"/>
                </a:solidFill>
                <a:latin typeface="Trebuchet MS"/>
                <a:cs typeface="Trebuchet MS"/>
              </a:rPr>
              <a:t>P(R(John,Spouse,Cynthia))=0.25</a:t>
            </a:r>
            <a:endParaRPr sz="2300" dirty="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405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2300" spc="-105" dirty="0">
                <a:solidFill>
                  <a:srgbClr val="404040"/>
                </a:solidFill>
                <a:latin typeface="Trebuchet MS"/>
                <a:cs typeface="Trebuchet MS"/>
              </a:rPr>
              <a:t>LevenshteinSimilarity(Beatles, </a:t>
            </a:r>
            <a:r>
              <a:rPr sz="2300" spc="-95" dirty="0">
                <a:solidFill>
                  <a:srgbClr val="404040"/>
                </a:solidFill>
                <a:latin typeface="Trebuchet MS"/>
                <a:cs typeface="Trebuchet MS"/>
              </a:rPr>
              <a:t>Beetles) </a:t>
            </a:r>
            <a:r>
              <a:rPr sz="2300" spc="-45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300" spc="-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404040"/>
                </a:solidFill>
                <a:latin typeface="Trebuchet MS"/>
                <a:cs typeface="Trebuchet MS"/>
              </a:rPr>
              <a:t>0.9</a:t>
            </a:r>
            <a:endParaRPr sz="2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760285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15" dirty="0">
                <a:solidFill>
                  <a:srgbClr val="404040"/>
                </a:solidFill>
              </a:rPr>
              <a:t>What </a:t>
            </a:r>
            <a:r>
              <a:rPr sz="5100" spc="-290" dirty="0">
                <a:solidFill>
                  <a:srgbClr val="404040"/>
                </a:solidFill>
              </a:rPr>
              <a:t>determines</a:t>
            </a:r>
            <a:r>
              <a:rPr sz="5100" spc="-840" dirty="0">
                <a:solidFill>
                  <a:srgbClr val="404040"/>
                </a:solidFill>
              </a:rPr>
              <a:t> </a:t>
            </a:r>
            <a:r>
              <a:rPr sz="5100" spc="-254" dirty="0">
                <a:solidFill>
                  <a:srgbClr val="404040"/>
                </a:solidFill>
              </a:rPr>
              <a:t>probability?</a:t>
            </a:r>
            <a:endParaRPr sz="51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26</a:t>
            </a:fld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37588" y="1531552"/>
            <a:ext cx="717486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500" b="1" spc="-114" dirty="0">
                <a:solidFill>
                  <a:srgbClr val="A6A6A6"/>
                </a:solidFill>
                <a:latin typeface="Trebuchet MS"/>
                <a:cs typeface="Trebuchet MS"/>
              </a:rPr>
              <a:t>Statistical </a:t>
            </a:r>
            <a:r>
              <a:rPr sz="2500" b="1" spc="-90" dirty="0">
                <a:solidFill>
                  <a:srgbClr val="A6A6A6"/>
                </a:solidFill>
                <a:latin typeface="Trebuchet MS"/>
                <a:cs typeface="Trebuchet MS"/>
              </a:rPr>
              <a:t>signals </a:t>
            </a:r>
            <a:r>
              <a:rPr sz="2500" b="1" spc="-114" dirty="0">
                <a:solidFill>
                  <a:srgbClr val="A6A6A6"/>
                </a:solidFill>
                <a:latin typeface="Trebuchet MS"/>
                <a:cs typeface="Trebuchet MS"/>
              </a:rPr>
              <a:t>from </a:t>
            </a:r>
            <a:r>
              <a:rPr sz="2500" b="1" spc="-165" dirty="0">
                <a:solidFill>
                  <a:srgbClr val="A6A6A6"/>
                </a:solidFill>
                <a:latin typeface="Trebuchet MS"/>
                <a:cs typeface="Trebuchet MS"/>
              </a:rPr>
              <a:t>text </a:t>
            </a:r>
            <a:r>
              <a:rPr sz="2500" b="1" spc="-150" dirty="0">
                <a:solidFill>
                  <a:srgbClr val="A6A6A6"/>
                </a:solidFill>
                <a:latin typeface="Trebuchet MS"/>
                <a:cs typeface="Trebuchet MS"/>
              </a:rPr>
              <a:t>extractors </a:t>
            </a:r>
            <a:r>
              <a:rPr sz="2500" b="1" spc="-95" dirty="0">
                <a:solidFill>
                  <a:srgbClr val="A6A6A6"/>
                </a:solidFill>
                <a:latin typeface="Trebuchet MS"/>
                <a:cs typeface="Trebuchet MS"/>
              </a:rPr>
              <a:t>and</a:t>
            </a:r>
            <a:r>
              <a:rPr sz="2500" b="1" spc="-47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2500" b="1" spc="-120" dirty="0">
                <a:solidFill>
                  <a:srgbClr val="A6A6A6"/>
                </a:solidFill>
                <a:latin typeface="Trebuchet MS"/>
                <a:cs typeface="Trebuchet MS"/>
              </a:rPr>
              <a:t>classifiers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588" y="3271427"/>
            <a:ext cx="524065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500" b="1" spc="-105" dirty="0">
                <a:solidFill>
                  <a:srgbClr val="404040"/>
                </a:solidFill>
                <a:latin typeface="Trebuchet MS"/>
                <a:cs typeface="Trebuchet MS"/>
              </a:rPr>
              <a:t>Ontological </a:t>
            </a:r>
            <a:r>
              <a:rPr sz="2500" b="1" spc="-110" dirty="0">
                <a:solidFill>
                  <a:srgbClr val="404040"/>
                </a:solidFill>
                <a:latin typeface="Trebuchet MS"/>
                <a:cs typeface="Trebuchet MS"/>
              </a:rPr>
              <a:t>knowledge </a:t>
            </a:r>
            <a:r>
              <a:rPr sz="2500" b="1" spc="-90" dirty="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sz="2500" b="1" spc="-3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90" dirty="0">
                <a:solidFill>
                  <a:srgbClr val="404040"/>
                </a:solidFill>
                <a:latin typeface="Trebuchet MS"/>
                <a:cs typeface="Trebuchet MS"/>
              </a:rPr>
              <a:t>domain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760285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15" dirty="0">
                <a:solidFill>
                  <a:srgbClr val="404040"/>
                </a:solidFill>
              </a:rPr>
              <a:t>What </a:t>
            </a:r>
            <a:r>
              <a:rPr sz="5100" spc="-290" dirty="0">
                <a:solidFill>
                  <a:srgbClr val="404040"/>
                </a:solidFill>
              </a:rPr>
              <a:t>determines</a:t>
            </a:r>
            <a:r>
              <a:rPr sz="5100" spc="-840" dirty="0">
                <a:solidFill>
                  <a:srgbClr val="404040"/>
                </a:solidFill>
              </a:rPr>
              <a:t> </a:t>
            </a:r>
            <a:r>
              <a:rPr sz="5100" spc="-254" dirty="0">
                <a:solidFill>
                  <a:srgbClr val="404040"/>
                </a:solidFill>
              </a:rPr>
              <a:t>probability?</a:t>
            </a:r>
            <a:endParaRPr sz="51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27</a:t>
            </a:fld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37588" y="1531552"/>
            <a:ext cx="717486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500" b="1" spc="-114" dirty="0">
                <a:solidFill>
                  <a:srgbClr val="A6A6A6"/>
                </a:solidFill>
                <a:latin typeface="Trebuchet MS"/>
                <a:cs typeface="Trebuchet MS"/>
              </a:rPr>
              <a:t>Statistical </a:t>
            </a:r>
            <a:r>
              <a:rPr sz="2500" b="1" spc="-90" dirty="0">
                <a:solidFill>
                  <a:srgbClr val="A6A6A6"/>
                </a:solidFill>
                <a:latin typeface="Trebuchet MS"/>
                <a:cs typeface="Trebuchet MS"/>
              </a:rPr>
              <a:t>signals </a:t>
            </a:r>
            <a:r>
              <a:rPr sz="2500" b="1" spc="-114" dirty="0">
                <a:solidFill>
                  <a:srgbClr val="A6A6A6"/>
                </a:solidFill>
                <a:latin typeface="Trebuchet MS"/>
                <a:cs typeface="Trebuchet MS"/>
              </a:rPr>
              <a:t>from </a:t>
            </a:r>
            <a:r>
              <a:rPr sz="2500" b="1" spc="-165" dirty="0">
                <a:solidFill>
                  <a:srgbClr val="A6A6A6"/>
                </a:solidFill>
                <a:latin typeface="Trebuchet MS"/>
                <a:cs typeface="Trebuchet MS"/>
              </a:rPr>
              <a:t>text </a:t>
            </a:r>
            <a:r>
              <a:rPr sz="2500" b="1" spc="-150" dirty="0">
                <a:solidFill>
                  <a:srgbClr val="A6A6A6"/>
                </a:solidFill>
                <a:latin typeface="Trebuchet MS"/>
                <a:cs typeface="Trebuchet MS"/>
              </a:rPr>
              <a:t>extractors </a:t>
            </a:r>
            <a:r>
              <a:rPr sz="2500" b="1" spc="-95" dirty="0">
                <a:solidFill>
                  <a:srgbClr val="A6A6A6"/>
                </a:solidFill>
                <a:latin typeface="Trebuchet MS"/>
                <a:cs typeface="Trebuchet MS"/>
              </a:rPr>
              <a:t>and</a:t>
            </a:r>
            <a:r>
              <a:rPr sz="2500" b="1" spc="-47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2500" b="1" spc="-120" dirty="0">
                <a:solidFill>
                  <a:srgbClr val="A6A6A6"/>
                </a:solidFill>
                <a:latin typeface="Trebuchet MS"/>
                <a:cs typeface="Trebuchet MS"/>
              </a:rPr>
              <a:t>classifiers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588" y="3249323"/>
            <a:ext cx="7451090" cy="12122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305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500" b="1" spc="-105" dirty="0">
                <a:solidFill>
                  <a:srgbClr val="404040"/>
                </a:solidFill>
                <a:latin typeface="Trebuchet MS"/>
                <a:cs typeface="Trebuchet MS"/>
              </a:rPr>
              <a:t>Ontological </a:t>
            </a:r>
            <a:r>
              <a:rPr sz="2500" b="1" spc="-110" dirty="0">
                <a:solidFill>
                  <a:srgbClr val="404040"/>
                </a:solidFill>
                <a:latin typeface="Trebuchet MS"/>
                <a:cs typeface="Trebuchet MS"/>
              </a:rPr>
              <a:t>knowledge </a:t>
            </a:r>
            <a:r>
              <a:rPr sz="2500" b="1" spc="-90" dirty="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sz="2500" b="1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90" dirty="0">
                <a:solidFill>
                  <a:srgbClr val="404040"/>
                </a:solidFill>
                <a:latin typeface="Trebuchet MS"/>
                <a:cs typeface="Trebuchet MS"/>
              </a:rPr>
              <a:t>domain</a:t>
            </a:r>
            <a:endParaRPr sz="2500" dirty="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200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2300" spc="-85" dirty="0">
                <a:solidFill>
                  <a:srgbClr val="404040"/>
                </a:solidFill>
                <a:latin typeface="Trebuchet MS"/>
                <a:cs typeface="Trebuchet MS"/>
              </a:rPr>
              <a:t>Functional(Spouse) </a:t>
            </a:r>
            <a:r>
              <a:rPr sz="2300" spc="-35" dirty="0">
                <a:solidFill>
                  <a:srgbClr val="404040"/>
                </a:solidFill>
                <a:latin typeface="Trebuchet MS"/>
                <a:cs typeface="Trebuchet MS"/>
              </a:rPr>
              <a:t>&amp; </a:t>
            </a:r>
            <a:r>
              <a:rPr sz="2300" spc="-90" dirty="0">
                <a:solidFill>
                  <a:srgbClr val="404040"/>
                </a:solidFill>
                <a:latin typeface="Trebuchet MS"/>
                <a:cs typeface="Trebuchet MS"/>
              </a:rPr>
              <a:t>R(A,Spouse,B) -&gt;</a:t>
            </a:r>
            <a:r>
              <a:rPr sz="2300" spc="-4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00" dirty="0">
                <a:solidFill>
                  <a:srgbClr val="404040"/>
                </a:solidFill>
                <a:latin typeface="Trebuchet MS"/>
                <a:cs typeface="Trebuchet MS"/>
              </a:rPr>
              <a:t>!R(A,Spouse,C)</a:t>
            </a:r>
            <a:endParaRPr sz="2300" dirty="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405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2300" spc="-80" dirty="0">
                <a:solidFill>
                  <a:srgbClr val="404040"/>
                </a:solidFill>
                <a:latin typeface="Trebuchet MS"/>
                <a:cs typeface="Trebuchet MS"/>
              </a:rPr>
              <a:t>Range(Spouse, Person) </a:t>
            </a:r>
            <a:r>
              <a:rPr sz="2300" spc="-35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23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90" dirty="0">
                <a:solidFill>
                  <a:srgbClr val="404040"/>
                </a:solidFill>
                <a:latin typeface="Trebuchet MS"/>
                <a:cs typeface="Trebuchet MS"/>
              </a:rPr>
              <a:t>R(A,Spouse,B) -&gt; </a:t>
            </a:r>
            <a:r>
              <a:rPr sz="2300" spc="-145" dirty="0">
                <a:solidFill>
                  <a:srgbClr val="404040"/>
                </a:solidFill>
                <a:latin typeface="Trebuchet MS"/>
                <a:cs typeface="Trebuchet MS"/>
              </a:rPr>
              <a:t>Type(B, </a:t>
            </a:r>
            <a:r>
              <a:rPr sz="2300" spc="-80" dirty="0">
                <a:solidFill>
                  <a:srgbClr val="404040"/>
                </a:solidFill>
                <a:latin typeface="Trebuchet MS"/>
                <a:cs typeface="Trebuchet MS"/>
              </a:rPr>
              <a:t>Person)</a:t>
            </a:r>
            <a:endParaRPr sz="2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760285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15" dirty="0">
                <a:solidFill>
                  <a:srgbClr val="404040"/>
                </a:solidFill>
              </a:rPr>
              <a:t>What </a:t>
            </a:r>
            <a:r>
              <a:rPr sz="5100" spc="-290" dirty="0">
                <a:solidFill>
                  <a:srgbClr val="404040"/>
                </a:solidFill>
              </a:rPr>
              <a:t>determines</a:t>
            </a:r>
            <a:r>
              <a:rPr sz="5100" spc="-840" dirty="0">
                <a:solidFill>
                  <a:srgbClr val="404040"/>
                </a:solidFill>
              </a:rPr>
              <a:t> </a:t>
            </a:r>
            <a:r>
              <a:rPr sz="5100" spc="-254" dirty="0">
                <a:solidFill>
                  <a:srgbClr val="404040"/>
                </a:solidFill>
              </a:rPr>
              <a:t>probability?</a:t>
            </a:r>
            <a:endParaRPr sz="51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28</a:t>
            </a:fld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37588" y="1531552"/>
            <a:ext cx="717486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500" b="1" spc="-114" dirty="0">
                <a:solidFill>
                  <a:srgbClr val="A6A6A6"/>
                </a:solidFill>
                <a:latin typeface="Trebuchet MS"/>
                <a:cs typeface="Trebuchet MS"/>
              </a:rPr>
              <a:t>Statistical </a:t>
            </a:r>
            <a:r>
              <a:rPr sz="2500" b="1" spc="-90" dirty="0">
                <a:solidFill>
                  <a:srgbClr val="A6A6A6"/>
                </a:solidFill>
                <a:latin typeface="Trebuchet MS"/>
                <a:cs typeface="Trebuchet MS"/>
              </a:rPr>
              <a:t>signals </a:t>
            </a:r>
            <a:r>
              <a:rPr sz="2500" b="1" spc="-114" dirty="0">
                <a:solidFill>
                  <a:srgbClr val="A6A6A6"/>
                </a:solidFill>
                <a:latin typeface="Trebuchet MS"/>
                <a:cs typeface="Trebuchet MS"/>
              </a:rPr>
              <a:t>from </a:t>
            </a:r>
            <a:r>
              <a:rPr sz="2500" b="1" spc="-165" dirty="0">
                <a:solidFill>
                  <a:srgbClr val="A6A6A6"/>
                </a:solidFill>
                <a:latin typeface="Trebuchet MS"/>
                <a:cs typeface="Trebuchet MS"/>
              </a:rPr>
              <a:t>text </a:t>
            </a:r>
            <a:r>
              <a:rPr sz="2500" b="1" spc="-150" dirty="0">
                <a:solidFill>
                  <a:srgbClr val="A6A6A6"/>
                </a:solidFill>
                <a:latin typeface="Trebuchet MS"/>
                <a:cs typeface="Trebuchet MS"/>
              </a:rPr>
              <a:t>extractors </a:t>
            </a:r>
            <a:r>
              <a:rPr sz="2500" b="1" spc="-95" dirty="0">
                <a:solidFill>
                  <a:srgbClr val="A6A6A6"/>
                </a:solidFill>
                <a:latin typeface="Trebuchet MS"/>
                <a:cs typeface="Trebuchet MS"/>
              </a:rPr>
              <a:t>and</a:t>
            </a:r>
            <a:r>
              <a:rPr sz="2500" b="1" spc="-47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2500" b="1" spc="-120" dirty="0">
                <a:solidFill>
                  <a:srgbClr val="A6A6A6"/>
                </a:solidFill>
                <a:latin typeface="Trebuchet MS"/>
                <a:cs typeface="Trebuchet MS"/>
              </a:rPr>
              <a:t>classifiers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588" y="3271427"/>
            <a:ext cx="524065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500" b="1" spc="-105" dirty="0">
                <a:solidFill>
                  <a:srgbClr val="A6A6A6"/>
                </a:solidFill>
                <a:latin typeface="Trebuchet MS"/>
                <a:cs typeface="Trebuchet MS"/>
              </a:rPr>
              <a:t>Ontological </a:t>
            </a:r>
            <a:r>
              <a:rPr sz="2500" b="1" spc="-110" dirty="0">
                <a:solidFill>
                  <a:srgbClr val="A6A6A6"/>
                </a:solidFill>
                <a:latin typeface="Trebuchet MS"/>
                <a:cs typeface="Trebuchet MS"/>
              </a:rPr>
              <a:t>knowledge </a:t>
            </a:r>
            <a:r>
              <a:rPr sz="2500" b="1" spc="-90" dirty="0">
                <a:solidFill>
                  <a:srgbClr val="A6A6A6"/>
                </a:solidFill>
                <a:latin typeface="Trebuchet MS"/>
                <a:cs typeface="Trebuchet MS"/>
              </a:rPr>
              <a:t>about</a:t>
            </a:r>
            <a:r>
              <a:rPr sz="2500" b="1" spc="-37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2500" b="1" spc="-90" dirty="0">
                <a:solidFill>
                  <a:srgbClr val="A6A6A6"/>
                </a:solidFill>
                <a:latin typeface="Trebuchet MS"/>
                <a:cs typeface="Trebuchet MS"/>
              </a:rPr>
              <a:t>domain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588" y="5100227"/>
            <a:ext cx="503428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500" b="1" spc="-110" dirty="0">
                <a:solidFill>
                  <a:srgbClr val="404040"/>
                </a:solidFill>
                <a:latin typeface="Trebuchet MS"/>
                <a:cs typeface="Trebuchet MS"/>
              </a:rPr>
              <a:t>Rules </a:t>
            </a:r>
            <a:r>
              <a:rPr sz="2500" b="1" spc="-9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500" b="1" spc="-125" dirty="0">
                <a:solidFill>
                  <a:srgbClr val="404040"/>
                </a:solidFill>
                <a:latin typeface="Trebuchet MS"/>
                <a:cs typeface="Trebuchet MS"/>
              </a:rPr>
              <a:t>patterns </a:t>
            </a:r>
            <a:r>
              <a:rPr sz="2500" b="1" spc="-114" dirty="0">
                <a:solidFill>
                  <a:srgbClr val="404040"/>
                </a:solidFill>
                <a:latin typeface="Trebuchet MS"/>
                <a:cs typeface="Trebuchet MS"/>
              </a:rPr>
              <a:t>mined from</a:t>
            </a:r>
            <a:r>
              <a:rPr sz="2500" b="1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760285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15" dirty="0">
                <a:solidFill>
                  <a:srgbClr val="404040"/>
                </a:solidFill>
              </a:rPr>
              <a:t>What </a:t>
            </a:r>
            <a:r>
              <a:rPr sz="5100" spc="-290" dirty="0">
                <a:solidFill>
                  <a:srgbClr val="404040"/>
                </a:solidFill>
              </a:rPr>
              <a:t>determines</a:t>
            </a:r>
            <a:r>
              <a:rPr sz="5100" spc="-840" dirty="0">
                <a:solidFill>
                  <a:srgbClr val="404040"/>
                </a:solidFill>
              </a:rPr>
              <a:t> </a:t>
            </a:r>
            <a:r>
              <a:rPr sz="5100" spc="-254" dirty="0">
                <a:solidFill>
                  <a:srgbClr val="404040"/>
                </a:solidFill>
              </a:rPr>
              <a:t>probability?</a:t>
            </a:r>
            <a:endParaRPr sz="51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29</a:t>
            </a:fld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37588" y="1531552"/>
            <a:ext cx="717486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500" b="1" spc="-114" dirty="0">
                <a:solidFill>
                  <a:srgbClr val="A6A6A6"/>
                </a:solidFill>
                <a:latin typeface="Trebuchet MS"/>
                <a:cs typeface="Trebuchet MS"/>
              </a:rPr>
              <a:t>Statistical </a:t>
            </a:r>
            <a:r>
              <a:rPr sz="2500" b="1" spc="-90" dirty="0">
                <a:solidFill>
                  <a:srgbClr val="A6A6A6"/>
                </a:solidFill>
                <a:latin typeface="Trebuchet MS"/>
                <a:cs typeface="Trebuchet MS"/>
              </a:rPr>
              <a:t>signals </a:t>
            </a:r>
            <a:r>
              <a:rPr sz="2500" b="1" spc="-114" dirty="0">
                <a:solidFill>
                  <a:srgbClr val="A6A6A6"/>
                </a:solidFill>
                <a:latin typeface="Trebuchet MS"/>
                <a:cs typeface="Trebuchet MS"/>
              </a:rPr>
              <a:t>from </a:t>
            </a:r>
            <a:r>
              <a:rPr sz="2500" b="1" spc="-165" dirty="0">
                <a:solidFill>
                  <a:srgbClr val="A6A6A6"/>
                </a:solidFill>
                <a:latin typeface="Trebuchet MS"/>
                <a:cs typeface="Trebuchet MS"/>
              </a:rPr>
              <a:t>text </a:t>
            </a:r>
            <a:r>
              <a:rPr sz="2500" b="1" spc="-150" dirty="0">
                <a:solidFill>
                  <a:srgbClr val="A6A6A6"/>
                </a:solidFill>
                <a:latin typeface="Trebuchet MS"/>
                <a:cs typeface="Trebuchet MS"/>
              </a:rPr>
              <a:t>extractors </a:t>
            </a:r>
            <a:r>
              <a:rPr sz="2500" b="1" spc="-95" dirty="0">
                <a:solidFill>
                  <a:srgbClr val="A6A6A6"/>
                </a:solidFill>
                <a:latin typeface="Trebuchet MS"/>
                <a:cs typeface="Trebuchet MS"/>
              </a:rPr>
              <a:t>and</a:t>
            </a:r>
            <a:r>
              <a:rPr sz="2500" b="1" spc="-47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2500" b="1" spc="-120" dirty="0">
                <a:solidFill>
                  <a:srgbClr val="A6A6A6"/>
                </a:solidFill>
                <a:latin typeface="Trebuchet MS"/>
                <a:cs typeface="Trebuchet MS"/>
              </a:rPr>
              <a:t>classifiers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588" y="3271427"/>
            <a:ext cx="524065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500" b="1" spc="-105" dirty="0">
                <a:solidFill>
                  <a:srgbClr val="A6A6A6"/>
                </a:solidFill>
                <a:latin typeface="Trebuchet MS"/>
                <a:cs typeface="Trebuchet MS"/>
              </a:rPr>
              <a:t>Ontological </a:t>
            </a:r>
            <a:r>
              <a:rPr sz="2500" b="1" spc="-110" dirty="0">
                <a:solidFill>
                  <a:srgbClr val="A6A6A6"/>
                </a:solidFill>
                <a:latin typeface="Trebuchet MS"/>
                <a:cs typeface="Trebuchet MS"/>
              </a:rPr>
              <a:t>knowledge </a:t>
            </a:r>
            <a:r>
              <a:rPr sz="2500" b="1" spc="-90" dirty="0">
                <a:solidFill>
                  <a:srgbClr val="A6A6A6"/>
                </a:solidFill>
                <a:latin typeface="Trebuchet MS"/>
                <a:cs typeface="Trebuchet MS"/>
              </a:rPr>
              <a:t>about</a:t>
            </a:r>
            <a:r>
              <a:rPr sz="2500" b="1" spc="-37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2500" b="1" spc="-90" dirty="0">
                <a:solidFill>
                  <a:srgbClr val="A6A6A6"/>
                </a:solidFill>
                <a:latin typeface="Trebuchet MS"/>
                <a:cs typeface="Trebuchet MS"/>
              </a:rPr>
              <a:t>domain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588" y="5078109"/>
            <a:ext cx="6066155" cy="12077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305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500" b="1" spc="-110" dirty="0">
                <a:solidFill>
                  <a:srgbClr val="404040"/>
                </a:solidFill>
                <a:latin typeface="Trebuchet MS"/>
                <a:cs typeface="Trebuchet MS"/>
              </a:rPr>
              <a:t>Rules </a:t>
            </a:r>
            <a:r>
              <a:rPr sz="2500" b="1" spc="-9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500" b="1" spc="-125" dirty="0">
                <a:solidFill>
                  <a:srgbClr val="404040"/>
                </a:solidFill>
                <a:latin typeface="Trebuchet MS"/>
                <a:cs typeface="Trebuchet MS"/>
              </a:rPr>
              <a:t>patterns </a:t>
            </a:r>
            <a:r>
              <a:rPr sz="2500" b="1" spc="-114" dirty="0">
                <a:solidFill>
                  <a:srgbClr val="404040"/>
                </a:solidFill>
                <a:latin typeface="Trebuchet MS"/>
                <a:cs typeface="Trebuchet MS"/>
              </a:rPr>
              <a:t>mined from</a:t>
            </a:r>
            <a:r>
              <a:rPr sz="2500" b="1" spc="-4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25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200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2300" spc="-120" dirty="0">
                <a:solidFill>
                  <a:srgbClr val="404040"/>
                </a:solidFill>
                <a:latin typeface="Trebuchet MS"/>
                <a:cs typeface="Trebuchet MS"/>
              </a:rPr>
              <a:t>R(A,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75" dirty="0">
                <a:solidFill>
                  <a:srgbClr val="404040"/>
                </a:solidFill>
                <a:latin typeface="Trebuchet MS"/>
                <a:cs typeface="Trebuchet MS"/>
              </a:rPr>
              <a:t>Spouse,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85" dirty="0">
                <a:solidFill>
                  <a:srgbClr val="404040"/>
                </a:solidFill>
                <a:latin typeface="Trebuchet MS"/>
                <a:cs typeface="Trebuchet MS"/>
              </a:rPr>
              <a:t>B)</a:t>
            </a:r>
            <a:r>
              <a:rPr sz="23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35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23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20" dirty="0">
                <a:solidFill>
                  <a:srgbClr val="404040"/>
                </a:solidFill>
                <a:latin typeface="Trebuchet MS"/>
                <a:cs typeface="Trebuchet MS"/>
              </a:rPr>
              <a:t>R(A,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404040"/>
                </a:solidFill>
                <a:latin typeface="Trebuchet MS"/>
                <a:cs typeface="Trebuchet MS"/>
              </a:rPr>
              <a:t>Lives,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L)</a:t>
            </a:r>
            <a:r>
              <a:rPr sz="23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90" dirty="0">
                <a:solidFill>
                  <a:srgbClr val="404040"/>
                </a:solidFill>
                <a:latin typeface="Trebuchet MS"/>
                <a:cs typeface="Trebuchet MS"/>
              </a:rPr>
              <a:t>-&gt;</a:t>
            </a:r>
            <a:r>
              <a:rPr sz="23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40" dirty="0">
                <a:solidFill>
                  <a:srgbClr val="404040"/>
                </a:solidFill>
                <a:latin typeface="Trebuchet MS"/>
                <a:cs typeface="Trebuchet MS"/>
              </a:rPr>
              <a:t>R(B,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404040"/>
                </a:solidFill>
                <a:latin typeface="Trebuchet MS"/>
                <a:cs typeface="Trebuchet MS"/>
              </a:rPr>
              <a:t>Lives,</a:t>
            </a:r>
            <a:r>
              <a:rPr sz="23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L)</a:t>
            </a:r>
            <a:endParaRPr sz="23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375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2300" spc="-120" dirty="0">
                <a:solidFill>
                  <a:srgbClr val="404040"/>
                </a:solidFill>
                <a:latin typeface="Trebuchet MS"/>
                <a:cs typeface="Trebuchet MS"/>
              </a:rPr>
              <a:t>R(A,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75" dirty="0">
                <a:solidFill>
                  <a:srgbClr val="404040"/>
                </a:solidFill>
                <a:latin typeface="Trebuchet MS"/>
                <a:cs typeface="Trebuchet MS"/>
              </a:rPr>
              <a:t>Spouse,</a:t>
            </a:r>
            <a:r>
              <a:rPr sz="23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85" dirty="0">
                <a:solidFill>
                  <a:srgbClr val="404040"/>
                </a:solidFill>
                <a:latin typeface="Trebuchet MS"/>
                <a:cs typeface="Trebuchet MS"/>
              </a:rPr>
              <a:t>B)</a:t>
            </a:r>
            <a:r>
              <a:rPr sz="23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35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23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20" dirty="0">
                <a:solidFill>
                  <a:srgbClr val="404040"/>
                </a:solidFill>
                <a:latin typeface="Trebuchet MS"/>
                <a:cs typeface="Trebuchet MS"/>
              </a:rPr>
              <a:t>R(A,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404040"/>
                </a:solidFill>
                <a:latin typeface="Trebuchet MS"/>
                <a:cs typeface="Trebuchet MS"/>
              </a:rPr>
              <a:t>Child,</a:t>
            </a:r>
            <a:r>
              <a:rPr sz="23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404040"/>
                </a:solidFill>
                <a:latin typeface="Trebuchet MS"/>
                <a:cs typeface="Trebuchet MS"/>
              </a:rPr>
              <a:t>C)</a:t>
            </a:r>
            <a:r>
              <a:rPr sz="23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90" dirty="0">
                <a:solidFill>
                  <a:srgbClr val="404040"/>
                </a:solidFill>
                <a:latin typeface="Trebuchet MS"/>
                <a:cs typeface="Trebuchet MS"/>
              </a:rPr>
              <a:t>-&gt;</a:t>
            </a:r>
            <a:r>
              <a:rPr sz="23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40" dirty="0">
                <a:solidFill>
                  <a:srgbClr val="404040"/>
                </a:solidFill>
                <a:latin typeface="Trebuchet MS"/>
                <a:cs typeface="Trebuchet MS"/>
              </a:rPr>
              <a:t>R(B,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404040"/>
                </a:solidFill>
                <a:latin typeface="Trebuchet MS"/>
                <a:cs typeface="Trebuchet MS"/>
              </a:rPr>
              <a:t>Child,</a:t>
            </a:r>
            <a:r>
              <a:rPr sz="23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404040"/>
                </a:solidFill>
                <a:latin typeface="Trebuchet MS"/>
                <a:cs typeface="Trebuchet MS"/>
              </a:rPr>
              <a:t>C)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3945254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85" dirty="0">
                <a:solidFill>
                  <a:srgbClr val="404040"/>
                </a:solidFill>
              </a:rPr>
              <a:t>Tutorial</a:t>
            </a:r>
            <a:r>
              <a:rPr sz="5100" spc="-540" dirty="0">
                <a:solidFill>
                  <a:srgbClr val="404040"/>
                </a:solidFill>
              </a:rPr>
              <a:t> </a:t>
            </a:r>
            <a:r>
              <a:rPr sz="5100" spc="-295" dirty="0">
                <a:solidFill>
                  <a:srgbClr val="404040"/>
                </a:solidFill>
              </a:rPr>
              <a:t>Outline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6854190" y="1374054"/>
            <a:ext cx="720090" cy="131254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950" spc="-280" dirty="0">
                <a:solidFill>
                  <a:srgbClr val="008000"/>
                </a:solidFill>
                <a:latin typeface="Trebuchet MS"/>
                <a:cs typeface="Trebuchet MS"/>
              </a:rPr>
              <a:t>[</a:t>
            </a:r>
            <a:r>
              <a:rPr sz="2950" spc="-365" dirty="0">
                <a:solidFill>
                  <a:srgbClr val="008000"/>
                </a:solidFill>
                <a:latin typeface="Trebuchet MS"/>
                <a:cs typeface="Trebuchet MS"/>
              </a:rPr>
              <a:t>J</a:t>
            </a:r>
            <a:r>
              <a:rPr sz="2950" spc="-190" dirty="0">
                <a:solidFill>
                  <a:srgbClr val="008000"/>
                </a:solidFill>
                <a:latin typeface="Trebuchet MS"/>
                <a:cs typeface="Trebuchet MS"/>
              </a:rPr>
              <a:t>a</a:t>
            </a:r>
            <a:r>
              <a:rPr sz="2950" spc="-120" dirty="0">
                <a:solidFill>
                  <a:srgbClr val="008000"/>
                </a:solidFill>
                <a:latin typeface="Trebuchet MS"/>
                <a:cs typeface="Trebuchet MS"/>
              </a:rPr>
              <a:t>y</a:t>
            </a:r>
            <a:r>
              <a:rPr sz="2950" spc="-175" dirty="0">
                <a:solidFill>
                  <a:srgbClr val="008000"/>
                </a:solidFill>
                <a:latin typeface="Trebuchet MS"/>
                <a:cs typeface="Trebuchet MS"/>
              </a:rPr>
              <a:t>]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2950" spc="-280" dirty="0">
                <a:solidFill>
                  <a:srgbClr val="C00000"/>
                </a:solidFill>
                <a:latin typeface="Trebuchet MS"/>
                <a:cs typeface="Trebuchet MS"/>
              </a:rPr>
              <a:t>[</a:t>
            </a:r>
            <a:r>
              <a:rPr sz="2950" spc="-365" dirty="0">
                <a:solidFill>
                  <a:srgbClr val="C00000"/>
                </a:solidFill>
                <a:latin typeface="Trebuchet MS"/>
                <a:cs typeface="Trebuchet MS"/>
              </a:rPr>
              <a:t>J</a:t>
            </a:r>
            <a:r>
              <a:rPr sz="2950" spc="-19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2950" spc="-120" dirty="0">
                <a:solidFill>
                  <a:srgbClr val="C00000"/>
                </a:solidFill>
                <a:latin typeface="Trebuchet MS"/>
                <a:cs typeface="Trebuchet MS"/>
              </a:rPr>
              <a:t>y</a:t>
            </a:r>
            <a:r>
              <a:rPr sz="2950" spc="-175" dirty="0">
                <a:solidFill>
                  <a:srgbClr val="C00000"/>
                </a:solidFill>
                <a:latin typeface="Trebuchet MS"/>
                <a:cs typeface="Trebuchet MS"/>
              </a:rPr>
              <a:t>]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588" y="1374054"/>
            <a:ext cx="5337175" cy="1951989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561340" indent="-548640">
              <a:lnSpc>
                <a:spcPct val="100000"/>
              </a:lnSpc>
              <a:spcBef>
                <a:spcPts val="1620"/>
              </a:spcBef>
              <a:buAutoNum type="arabicPeriod"/>
              <a:tabLst>
                <a:tab pos="560705" algn="l"/>
                <a:tab pos="561975" algn="l"/>
              </a:tabLst>
            </a:pPr>
            <a:r>
              <a:rPr sz="2950" spc="-114" dirty="0">
                <a:solidFill>
                  <a:srgbClr val="008000"/>
                </a:solidFill>
                <a:latin typeface="Trebuchet MS"/>
                <a:cs typeface="Trebuchet MS"/>
              </a:rPr>
              <a:t>Knowledge Graph</a:t>
            </a:r>
            <a:r>
              <a:rPr sz="2950" spc="-32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950" spc="-125" dirty="0">
                <a:solidFill>
                  <a:srgbClr val="008000"/>
                </a:solidFill>
                <a:latin typeface="Trebuchet MS"/>
                <a:cs typeface="Trebuchet MS"/>
              </a:rPr>
              <a:t>Primer</a:t>
            </a:r>
            <a:endParaRPr sz="2950">
              <a:latin typeface="Trebuchet MS"/>
              <a:cs typeface="Trebuchet MS"/>
            </a:endParaRPr>
          </a:p>
          <a:p>
            <a:pPr marL="561340" indent="-548640">
              <a:lnSpc>
                <a:spcPct val="100000"/>
              </a:lnSpc>
              <a:spcBef>
                <a:spcPts val="1530"/>
              </a:spcBef>
              <a:buAutoNum type="arabicPeriod"/>
              <a:tabLst>
                <a:tab pos="560705" algn="l"/>
                <a:tab pos="561975" algn="l"/>
              </a:tabLst>
            </a:pPr>
            <a:r>
              <a:rPr sz="2950" spc="-114" dirty="0">
                <a:solidFill>
                  <a:srgbClr val="C00000"/>
                </a:solidFill>
                <a:latin typeface="Trebuchet MS"/>
                <a:cs typeface="Trebuchet MS"/>
              </a:rPr>
              <a:t>Knowledge </a:t>
            </a:r>
            <a:r>
              <a:rPr sz="2950" spc="-145" dirty="0">
                <a:solidFill>
                  <a:srgbClr val="C00000"/>
                </a:solidFill>
                <a:latin typeface="Trebuchet MS"/>
                <a:cs typeface="Trebuchet MS"/>
              </a:rPr>
              <a:t>Extraction</a:t>
            </a:r>
            <a:r>
              <a:rPr sz="2950" spc="-3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950" spc="-125" dirty="0">
                <a:solidFill>
                  <a:srgbClr val="C00000"/>
                </a:solidFill>
                <a:latin typeface="Trebuchet MS"/>
                <a:cs typeface="Trebuchet MS"/>
              </a:rPr>
              <a:t>Primer</a:t>
            </a:r>
            <a:endParaRPr sz="2950">
              <a:latin typeface="Trebuchet MS"/>
              <a:cs typeface="Trebuchet MS"/>
            </a:endParaRPr>
          </a:p>
          <a:p>
            <a:pPr marL="561340" indent="-548640">
              <a:lnSpc>
                <a:spcPct val="100000"/>
              </a:lnSpc>
              <a:spcBef>
                <a:spcPts val="1490"/>
              </a:spcBef>
              <a:buAutoNum type="arabicPeriod"/>
              <a:tabLst>
                <a:tab pos="560705" algn="l"/>
                <a:tab pos="561975" algn="l"/>
              </a:tabLst>
            </a:pPr>
            <a:r>
              <a:rPr sz="2950" spc="-114" dirty="0">
                <a:solidFill>
                  <a:srgbClr val="0070C0"/>
                </a:solidFill>
                <a:latin typeface="Trebuchet MS"/>
                <a:cs typeface="Trebuchet MS"/>
              </a:rPr>
              <a:t>Knowledge Graph</a:t>
            </a:r>
            <a:r>
              <a:rPr sz="2950" spc="-36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950" spc="-110" dirty="0">
                <a:solidFill>
                  <a:srgbClr val="0070C0"/>
                </a:solidFill>
                <a:latin typeface="Trebuchet MS"/>
                <a:cs typeface="Trebuchet MS"/>
              </a:rPr>
              <a:t>Construction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514" y="3306533"/>
            <a:ext cx="8180705" cy="611505"/>
          </a:xfrm>
          <a:prstGeom prst="rect">
            <a:avLst/>
          </a:prstGeom>
          <a:ln w="60642">
            <a:solidFill>
              <a:srgbClr val="117EA7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966469">
              <a:lnSpc>
                <a:spcPct val="100000"/>
              </a:lnSpc>
              <a:spcBef>
                <a:spcPts val="505"/>
              </a:spcBef>
              <a:tabLst>
                <a:tab pos="1629410" algn="l"/>
                <a:tab pos="5991860" algn="l"/>
              </a:tabLst>
            </a:pPr>
            <a:r>
              <a:rPr sz="2750" spc="-220" dirty="0">
                <a:solidFill>
                  <a:srgbClr val="0070C0"/>
                </a:solidFill>
                <a:latin typeface="Trebuchet MS"/>
                <a:cs typeface="Trebuchet MS"/>
              </a:rPr>
              <a:t>a.	</a:t>
            </a:r>
            <a:r>
              <a:rPr sz="2750" b="1" spc="-145" dirty="0">
                <a:solidFill>
                  <a:srgbClr val="0070C0"/>
                </a:solidFill>
                <a:latin typeface="Trebuchet MS"/>
                <a:cs typeface="Trebuchet MS"/>
              </a:rPr>
              <a:t>Probabilistic</a:t>
            </a:r>
            <a:r>
              <a:rPr sz="2750" b="1" spc="-20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750" b="1" spc="-40" dirty="0">
                <a:solidFill>
                  <a:srgbClr val="0070C0"/>
                </a:solidFill>
                <a:latin typeface="Trebuchet MS"/>
                <a:cs typeface="Trebuchet MS"/>
              </a:rPr>
              <a:t>Models	</a:t>
            </a:r>
            <a:r>
              <a:rPr sz="2750" b="1" spc="-254" dirty="0">
                <a:solidFill>
                  <a:srgbClr val="0070C0"/>
                </a:solidFill>
                <a:latin typeface="Trebuchet MS"/>
                <a:cs typeface="Trebuchet MS"/>
              </a:rPr>
              <a:t>[Jay]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7588" y="4033435"/>
            <a:ext cx="7233920" cy="17900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-155" dirty="0">
                <a:solidFill>
                  <a:srgbClr val="FF9900"/>
                </a:solidFill>
                <a:latin typeface="Trebuchet MS"/>
                <a:cs typeface="Trebuchet MS"/>
              </a:rPr>
              <a:t>Coffee</a:t>
            </a:r>
            <a:r>
              <a:rPr sz="2750" spc="-22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2750" spc="-120" dirty="0">
                <a:solidFill>
                  <a:srgbClr val="FF9900"/>
                </a:solidFill>
                <a:latin typeface="Trebuchet MS"/>
                <a:cs typeface="Trebuchet MS"/>
              </a:rPr>
              <a:t>Break</a:t>
            </a:r>
            <a:endParaRPr sz="2750">
              <a:latin typeface="Trebuchet MS"/>
              <a:cs typeface="Trebuchet MS"/>
            </a:endParaRPr>
          </a:p>
          <a:p>
            <a:pPr marL="803275">
              <a:lnSpc>
                <a:spcPct val="100000"/>
              </a:lnSpc>
              <a:spcBef>
                <a:spcPts val="2035"/>
              </a:spcBef>
              <a:tabLst>
                <a:tab pos="1466215" algn="l"/>
                <a:tab pos="5828665" algn="l"/>
              </a:tabLst>
            </a:pPr>
            <a:r>
              <a:rPr sz="2750" spc="-200" dirty="0">
                <a:solidFill>
                  <a:srgbClr val="0070C0"/>
                </a:solidFill>
                <a:latin typeface="Trebuchet MS"/>
                <a:cs typeface="Trebuchet MS"/>
              </a:rPr>
              <a:t>b.	</a:t>
            </a:r>
            <a:r>
              <a:rPr sz="2750" spc="-105" dirty="0">
                <a:solidFill>
                  <a:srgbClr val="0070C0"/>
                </a:solidFill>
                <a:latin typeface="Trebuchet MS"/>
                <a:cs typeface="Trebuchet MS"/>
              </a:rPr>
              <a:t>Embedding</a:t>
            </a:r>
            <a:r>
              <a:rPr sz="2750" spc="-21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750" spc="-145" dirty="0">
                <a:solidFill>
                  <a:srgbClr val="0070C0"/>
                </a:solidFill>
                <a:latin typeface="Trebuchet MS"/>
                <a:cs typeface="Trebuchet MS"/>
              </a:rPr>
              <a:t>Techniques	</a:t>
            </a:r>
            <a:r>
              <a:rPr sz="2750" spc="-125" dirty="0">
                <a:solidFill>
                  <a:srgbClr val="0070C0"/>
                </a:solidFill>
                <a:latin typeface="Trebuchet MS"/>
                <a:cs typeface="Trebuchet MS"/>
              </a:rPr>
              <a:t>[Sameer]</a:t>
            </a: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  <a:tabLst>
                <a:tab pos="560705" algn="l"/>
                <a:tab pos="5828665" algn="l"/>
              </a:tabLst>
            </a:pPr>
            <a:r>
              <a:rPr sz="2950" spc="-190" dirty="0">
                <a:solidFill>
                  <a:srgbClr val="008000"/>
                </a:solidFill>
                <a:latin typeface="Trebuchet MS"/>
                <a:cs typeface="Trebuchet MS"/>
              </a:rPr>
              <a:t>4.	</a:t>
            </a:r>
            <a:r>
              <a:rPr sz="2950" spc="-175" dirty="0">
                <a:solidFill>
                  <a:srgbClr val="008000"/>
                </a:solidFill>
                <a:latin typeface="Trebuchet MS"/>
                <a:cs typeface="Trebuchet MS"/>
              </a:rPr>
              <a:t>Critical </a:t>
            </a:r>
            <a:r>
              <a:rPr sz="2950" spc="-114" dirty="0">
                <a:solidFill>
                  <a:srgbClr val="008000"/>
                </a:solidFill>
                <a:latin typeface="Trebuchet MS"/>
                <a:cs typeface="Trebuchet MS"/>
              </a:rPr>
              <a:t>Overview</a:t>
            </a:r>
            <a:r>
              <a:rPr sz="2950" spc="-229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950" spc="-90" dirty="0">
                <a:solidFill>
                  <a:srgbClr val="008000"/>
                </a:solidFill>
                <a:latin typeface="Trebuchet MS"/>
                <a:cs typeface="Trebuchet MS"/>
              </a:rPr>
              <a:t>and</a:t>
            </a:r>
            <a:r>
              <a:rPr sz="2950" spc="-19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950" spc="-100" dirty="0">
                <a:solidFill>
                  <a:srgbClr val="008000"/>
                </a:solidFill>
                <a:latin typeface="Trebuchet MS"/>
                <a:cs typeface="Trebuchet MS"/>
              </a:rPr>
              <a:t>Conclusion	</a:t>
            </a:r>
            <a:r>
              <a:rPr sz="2950" spc="-130" dirty="0">
                <a:solidFill>
                  <a:srgbClr val="008000"/>
                </a:solidFill>
                <a:latin typeface="Trebuchet MS"/>
                <a:cs typeface="Trebuchet MS"/>
              </a:rPr>
              <a:t>[Sameer]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99652" y="4686735"/>
            <a:ext cx="371941" cy="477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8227" y="3349183"/>
            <a:ext cx="371941" cy="533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8227" y="1585864"/>
            <a:ext cx="371941" cy="533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9652" y="4095796"/>
            <a:ext cx="371941" cy="342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41487" y="6081111"/>
            <a:ext cx="688272" cy="7768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78227" y="2254773"/>
            <a:ext cx="371941" cy="533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9652" y="5406190"/>
            <a:ext cx="371941" cy="477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3</a:t>
            </a:fld>
            <a:endParaRPr spc="-2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760285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15" dirty="0">
                <a:solidFill>
                  <a:srgbClr val="404040"/>
                </a:solidFill>
              </a:rPr>
              <a:t>What </a:t>
            </a:r>
            <a:r>
              <a:rPr sz="5100" spc="-290" dirty="0">
                <a:solidFill>
                  <a:srgbClr val="404040"/>
                </a:solidFill>
              </a:rPr>
              <a:t>determines</a:t>
            </a:r>
            <a:r>
              <a:rPr sz="5100" spc="-840" dirty="0">
                <a:solidFill>
                  <a:srgbClr val="404040"/>
                </a:solidFill>
              </a:rPr>
              <a:t> </a:t>
            </a:r>
            <a:r>
              <a:rPr sz="5100" spc="-254" dirty="0">
                <a:solidFill>
                  <a:srgbClr val="404040"/>
                </a:solidFill>
              </a:rPr>
              <a:t>probability?</a:t>
            </a:r>
            <a:endParaRPr sz="51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30</a:t>
            </a:fld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37588" y="1509545"/>
            <a:ext cx="7864475" cy="47764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305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500" b="1" spc="-114" dirty="0">
                <a:solidFill>
                  <a:srgbClr val="404040"/>
                </a:solidFill>
                <a:latin typeface="Trebuchet MS"/>
                <a:cs typeface="Trebuchet MS"/>
              </a:rPr>
              <a:t>Statistical </a:t>
            </a:r>
            <a:r>
              <a:rPr sz="2500" b="1" spc="-90" dirty="0">
                <a:solidFill>
                  <a:srgbClr val="404040"/>
                </a:solidFill>
                <a:latin typeface="Trebuchet MS"/>
                <a:cs typeface="Trebuchet MS"/>
              </a:rPr>
              <a:t>signals </a:t>
            </a:r>
            <a:r>
              <a:rPr sz="2500" b="1" spc="-114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2500" b="1" spc="-165" dirty="0">
                <a:solidFill>
                  <a:srgbClr val="404040"/>
                </a:solidFill>
                <a:latin typeface="Trebuchet MS"/>
                <a:cs typeface="Trebuchet MS"/>
              </a:rPr>
              <a:t>text </a:t>
            </a:r>
            <a:r>
              <a:rPr sz="2500" b="1" spc="-150" dirty="0">
                <a:solidFill>
                  <a:srgbClr val="404040"/>
                </a:solidFill>
                <a:latin typeface="Trebuchet MS"/>
                <a:cs typeface="Trebuchet MS"/>
              </a:rPr>
              <a:t>extractors </a:t>
            </a:r>
            <a:r>
              <a:rPr sz="2500" b="1" spc="-9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500" b="1" spc="-4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20" dirty="0">
                <a:solidFill>
                  <a:srgbClr val="404040"/>
                </a:solidFill>
                <a:latin typeface="Trebuchet MS"/>
                <a:cs typeface="Trebuchet MS"/>
              </a:rPr>
              <a:t>classifiers</a:t>
            </a:r>
            <a:endParaRPr sz="25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200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2300" spc="-120" dirty="0">
                <a:solidFill>
                  <a:srgbClr val="404040"/>
                </a:solidFill>
                <a:latin typeface="Trebuchet MS"/>
                <a:cs typeface="Trebuchet MS"/>
              </a:rPr>
              <a:t>P(R(John,Spouse,Yoko))=0.75;</a:t>
            </a:r>
            <a:r>
              <a:rPr sz="23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404040"/>
                </a:solidFill>
                <a:latin typeface="Trebuchet MS"/>
                <a:cs typeface="Trebuchet MS"/>
              </a:rPr>
              <a:t>P(R(John,Spouse,Cynthia))=0.25</a:t>
            </a:r>
            <a:endParaRPr sz="23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405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2300" spc="-105" dirty="0">
                <a:solidFill>
                  <a:srgbClr val="404040"/>
                </a:solidFill>
                <a:latin typeface="Trebuchet MS"/>
                <a:cs typeface="Trebuchet MS"/>
              </a:rPr>
              <a:t>LevenshteinSimilarity(Beatles, </a:t>
            </a:r>
            <a:r>
              <a:rPr sz="2300" spc="-95" dirty="0">
                <a:solidFill>
                  <a:srgbClr val="404040"/>
                </a:solidFill>
                <a:latin typeface="Trebuchet MS"/>
                <a:cs typeface="Trebuchet MS"/>
              </a:rPr>
              <a:t>Beetles) </a:t>
            </a:r>
            <a:r>
              <a:rPr sz="2300" spc="-45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300" spc="-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404040"/>
                </a:solidFill>
                <a:latin typeface="Trebuchet MS"/>
                <a:cs typeface="Trebuchet MS"/>
              </a:rPr>
              <a:t>0.9</a:t>
            </a:r>
            <a:endParaRPr sz="23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CADE4"/>
              </a:buClr>
              <a:buFont typeface="Trebuchet MS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196215" indent="-183515">
              <a:lnSpc>
                <a:spcPct val="100000"/>
              </a:lnSpc>
              <a:spcBef>
                <a:spcPts val="5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500" b="1" spc="-105" dirty="0">
                <a:solidFill>
                  <a:srgbClr val="404040"/>
                </a:solidFill>
                <a:latin typeface="Trebuchet MS"/>
                <a:cs typeface="Trebuchet MS"/>
              </a:rPr>
              <a:t>Ontological </a:t>
            </a:r>
            <a:r>
              <a:rPr sz="2500" b="1" spc="-110" dirty="0">
                <a:solidFill>
                  <a:srgbClr val="404040"/>
                </a:solidFill>
                <a:latin typeface="Trebuchet MS"/>
                <a:cs typeface="Trebuchet MS"/>
              </a:rPr>
              <a:t>knowledge </a:t>
            </a:r>
            <a:r>
              <a:rPr sz="2500" b="1" spc="-90" dirty="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sz="2500" b="1" spc="-3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90" dirty="0">
                <a:solidFill>
                  <a:srgbClr val="404040"/>
                </a:solidFill>
                <a:latin typeface="Trebuchet MS"/>
                <a:cs typeface="Trebuchet MS"/>
              </a:rPr>
              <a:t>domain</a:t>
            </a:r>
            <a:endParaRPr sz="25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200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2300" spc="-85" dirty="0">
                <a:solidFill>
                  <a:srgbClr val="404040"/>
                </a:solidFill>
                <a:latin typeface="Trebuchet MS"/>
                <a:cs typeface="Trebuchet MS"/>
              </a:rPr>
              <a:t>Functional(Spouse) </a:t>
            </a:r>
            <a:r>
              <a:rPr sz="2300" spc="-35" dirty="0">
                <a:solidFill>
                  <a:srgbClr val="404040"/>
                </a:solidFill>
                <a:latin typeface="Trebuchet MS"/>
                <a:cs typeface="Trebuchet MS"/>
              </a:rPr>
              <a:t>&amp; </a:t>
            </a:r>
            <a:r>
              <a:rPr sz="2300" spc="-90" dirty="0">
                <a:solidFill>
                  <a:srgbClr val="404040"/>
                </a:solidFill>
                <a:latin typeface="Trebuchet MS"/>
                <a:cs typeface="Trebuchet MS"/>
              </a:rPr>
              <a:t>R(A,Spouse,B) -&gt;</a:t>
            </a:r>
            <a:r>
              <a:rPr sz="2300" spc="-4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00" dirty="0">
                <a:solidFill>
                  <a:srgbClr val="404040"/>
                </a:solidFill>
                <a:latin typeface="Trebuchet MS"/>
                <a:cs typeface="Trebuchet MS"/>
              </a:rPr>
              <a:t>!R(A,Spouse,C)</a:t>
            </a:r>
            <a:endParaRPr sz="23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405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2300" spc="-80" dirty="0">
                <a:solidFill>
                  <a:srgbClr val="404040"/>
                </a:solidFill>
                <a:latin typeface="Trebuchet MS"/>
                <a:cs typeface="Trebuchet MS"/>
              </a:rPr>
              <a:t>Range(Spouse, Person) </a:t>
            </a:r>
            <a:r>
              <a:rPr sz="2300" spc="-35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2300" spc="-5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90" dirty="0">
                <a:solidFill>
                  <a:srgbClr val="404040"/>
                </a:solidFill>
                <a:latin typeface="Trebuchet MS"/>
                <a:cs typeface="Trebuchet MS"/>
              </a:rPr>
              <a:t>R(A,Spouse,B) -&gt; </a:t>
            </a:r>
            <a:r>
              <a:rPr sz="2300" spc="-145" dirty="0">
                <a:solidFill>
                  <a:srgbClr val="404040"/>
                </a:solidFill>
                <a:latin typeface="Trebuchet MS"/>
                <a:cs typeface="Trebuchet MS"/>
              </a:rPr>
              <a:t>Type(B, </a:t>
            </a:r>
            <a:r>
              <a:rPr sz="2300" spc="-80" dirty="0">
                <a:solidFill>
                  <a:srgbClr val="404040"/>
                </a:solidFill>
                <a:latin typeface="Trebuchet MS"/>
                <a:cs typeface="Trebuchet MS"/>
              </a:rPr>
              <a:t>Person)</a:t>
            </a:r>
            <a:endParaRPr sz="23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1CADE4"/>
              </a:buClr>
              <a:buFont typeface="Trebuchet MS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196215" indent="-183515">
              <a:lnSpc>
                <a:spcPct val="100000"/>
              </a:lnSpc>
              <a:spcBef>
                <a:spcPts val="2055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500" b="1" spc="-110" dirty="0">
                <a:solidFill>
                  <a:srgbClr val="404040"/>
                </a:solidFill>
                <a:latin typeface="Trebuchet MS"/>
                <a:cs typeface="Trebuchet MS"/>
              </a:rPr>
              <a:t>Rules </a:t>
            </a:r>
            <a:r>
              <a:rPr sz="2500" b="1" spc="-9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500" b="1" spc="-125" dirty="0">
                <a:solidFill>
                  <a:srgbClr val="404040"/>
                </a:solidFill>
                <a:latin typeface="Trebuchet MS"/>
                <a:cs typeface="Trebuchet MS"/>
              </a:rPr>
              <a:t>patterns </a:t>
            </a:r>
            <a:r>
              <a:rPr sz="2500" b="1" spc="-114" dirty="0">
                <a:solidFill>
                  <a:srgbClr val="404040"/>
                </a:solidFill>
                <a:latin typeface="Trebuchet MS"/>
                <a:cs typeface="Trebuchet MS"/>
              </a:rPr>
              <a:t>mined from</a:t>
            </a:r>
            <a:r>
              <a:rPr sz="2500" b="1" spc="-4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25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200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2300" spc="-120" dirty="0">
                <a:solidFill>
                  <a:srgbClr val="404040"/>
                </a:solidFill>
                <a:latin typeface="Trebuchet MS"/>
                <a:cs typeface="Trebuchet MS"/>
              </a:rPr>
              <a:t>R(A,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75" dirty="0">
                <a:solidFill>
                  <a:srgbClr val="404040"/>
                </a:solidFill>
                <a:latin typeface="Trebuchet MS"/>
                <a:cs typeface="Trebuchet MS"/>
              </a:rPr>
              <a:t>Spouse,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85" dirty="0">
                <a:solidFill>
                  <a:srgbClr val="404040"/>
                </a:solidFill>
                <a:latin typeface="Trebuchet MS"/>
                <a:cs typeface="Trebuchet MS"/>
              </a:rPr>
              <a:t>B)</a:t>
            </a:r>
            <a:r>
              <a:rPr sz="23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35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20" dirty="0">
                <a:solidFill>
                  <a:srgbClr val="404040"/>
                </a:solidFill>
                <a:latin typeface="Trebuchet MS"/>
                <a:cs typeface="Trebuchet MS"/>
              </a:rPr>
              <a:t>R(A,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404040"/>
                </a:solidFill>
                <a:latin typeface="Trebuchet MS"/>
                <a:cs typeface="Trebuchet MS"/>
              </a:rPr>
              <a:t>Lives,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L)</a:t>
            </a:r>
            <a:r>
              <a:rPr sz="23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90" dirty="0">
                <a:solidFill>
                  <a:srgbClr val="404040"/>
                </a:solidFill>
                <a:latin typeface="Trebuchet MS"/>
                <a:cs typeface="Trebuchet MS"/>
              </a:rPr>
              <a:t>-&gt;</a:t>
            </a:r>
            <a:r>
              <a:rPr sz="23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40" dirty="0">
                <a:solidFill>
                  <a:srgbClr val="404040"/>
                </a:solidFill>
                <a:latin typeface="Trebuchet MS"/>
                <a:cs typeface="Trebuchet MS"/>
              </a:rPr>
              <a:t>R(B,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404040"/>
                </a:solidFill>
                <a:latin typeface="Trebuchet MS"/>
                <a:cs typeface="Trebuchet MS"/>
              </a:rPr>
              <a:t>Lives,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L)</a:t>
            </a:r>
            <a:endParaRPr sz="23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370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2300" spc="-120" dirty="0">
                <a:solidFill>
                  <a:srgbClr val="404040"/>
                </a:solidFill>
                <a:latin typeface="Trebuchet MS"/>
                <a:cs typeface="Trebuchet MS"/>
              </a:rPr>
              <a:t>R(A,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75" dirty="0">
                <a:solidFill>
                  <a:srgbClr val="404040"/>
                </a:solidFill>
                <a:latin typeface="Trebuchet MS"/>
                <a:cs typeface="Trebuchet MS"/>
              </a:rPr>
              <a:t>Spouse,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85" dirty="0">
                <a:solidFill>
                  <a:srgbClr val="404040"/>
                </a:solidFill>
                <a:latin typeface="Trebuchet MS"/>
                <a:cs typeface="Trebuchet MS"/>
              </a:rPr>
              <a:t>B)</a:t>
            </a:r>
            <a:r>
              <a:rPr sz="23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35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20" dirty="0">
                <a:solidFill>
                  <a:srgbClr val="404040"/>
                </a:solidFill>
                <a:latin typeface="Trebuchet MS"/>
                <a:cs typeface="Trebuchet MS"/>
              </a:rPr>
              <a:t>R(A,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404040"/>
                </a:solidFill>
                <a:latin typeface="Trebuchet MS"/>
                <a:cs typeface="Trebuchet MS"/>
              </a:rPr>
              <a:t>Child,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404040"/>
                </a:solidFill>
                <a:latin typeface="Trebuchet MS"/>
                <a:cs typeface="Trebuchet MS"/>
              </a:rPr>
              <a:t>C)</a:t>
            </a:r>
            <a:r>
              <a:rPr sz="23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90" dirty="0">
                <a:solidFill>
                  <a:srgbClr val="404040"/>
                </a:solidFill>
                <a:latin typeface="Trebuchet MS"/>
                <a:cs typeface="Trebuchet MS"/>
              </a:rPr>
              <a:t>-&gt;</a:t>
            </a:r>
            <a:r>
              <a:rPr sz="23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40" dirty="0">
                <a:solidFill>
                  <a:srgbClr val="404040"/>
                </a:solidFill>
                <a:latin typeface="Trebuchet MS"/>
                <a:cs typeface="Trebuchet MS"/>
              </a:rPr>
              <a:t>R(B,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404040"/>
                </a:solidFill>
                <a:latin typeface="Trebuchet MS"/>
                <a:cs typeface="Trebuchet MS"/>
              </a:rPr>
              <a:t>Child,</a:t>
            </a:r>
            <a:r>
              <a:rPr sz="23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404040"/>
                </a:solidFill>
                <a:latin typeface="Trebuchet MS"/>
                <a:cs typeface="Trebuchet MS"/>
              </a:rPr>
              <a:t>C)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576516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75" dirty="0">
                <a:solidFill>
                  <a:srgbClr val="404040"/>
                </a:solidFill>
              </a:rPr>
              <a:t>Example: </a:t>
            </a:r>
            <a:r>
              <a:rPr sz="5100" spc="-335" dirty="0">
                <a:solidFill>
                  <a:srgbClr val="404040"/>
                </a:solidFill>
              </a:rPr>
              <a:t>The </a:t>
            </a:r>
            <a:r>
              <a:rPr sz="5100" spc="-350" dirty="0">
                <a:solidFill>
                  <a:srgbClr val="404040"/>
                </a:solidFill>
              </a:rPr>
              <a:t>Fab</a:t>
            </a:r>
            <a:r>
              <a:rPr sz="5100" spc="-830" dirty="0">
                <a:solidFill>
                  <a:srgbClr val="404040"/>
                </a:solidFill>
              </a:rPr>
              <a:t> </a:t>
            </a:r>
            <a:r>
              <a:rPr sz="5100" spc="-270" dirty="0">
                <a:solidFill>
                  <a:srgbClr val="404040"/>
                </a:solidFill>
              </a:rPr>
              <a:t>Four</a:t>
            </a:r>
            <a:endParaRPr sz="5100"/>
          </a:p>
        </p:txBody>
      </p:sp>
      <p:sp>
        <p:nvSpPr>
          <p:cNvPr id="3" name="object 3"/>
          <p:cNvSpPr/>
          <p:nvPr/>
        </p:nvSpPr>
        <p:spPr>
          <a:xfrm>
            <a:off x="6385052" y="1499781"/>
            <a:ext cx="2193175" cy="219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073" y="1499781"/>
            <a:ext cx="3368103" cy="1515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9065" y="4376451"/>
            <a:ext cx="3243910" cy="24147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9151" y="4376451"/>
            <a:ext cx="2414701" cy="24147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5221" y="2873463"/>
            <a:ext cx="242570" cy="1252855"/>
          </a:xfrm>
          <a:custGeom>
            <a:avLst/>
            <a:gdLst/>
            <a:ahLst/>
            <a:cxnLst/>
            <a:rect l="l" t="t" r="r" b="b"/>
            <a:pathLst>
              <a:path w="242569" h="1252854">
                <a:moveTo>
                  <a:pt x="242569" y="1010196"/>
                </a:moveTo>
                <a:lnTo>
                  <a:pt x="0" y="1010196"/>
                </a:lnTo>
                <a:lnTo>
                  <a:pt x="121284" y="1252766"/>
                </a:lnTo>
                <a:lnTo>
                  <a:pt x="242569" y="1010196"/>
                </a:lnTo>
                <a:close/>
              </a:path>
              <a:path w="242569" h="1252854">
                <a:moveTo>
                  <a:pt x="107797" y="242570"/>
                </a:moveTo>
                <a:lnTo>
                  <a:pt x="80848" y="242570"/>
                </a:lnTo>
                <a:lnTo>
                  <a:pt x="80848" y="1010196"/>
                </a:lnTo>
                <a:lnTo>
                  <a:pt x="107810" y="1010196"/>
                </a:lnTo>
                <a:lnTo>
                  <a:pt x="107797" y="242570"/>
                </a:lnTo>
                <a:close/>
              </a:path>
              <a:path w="242569" h="1252854">
                <a:moveTo>
                  <a:pt x="161709" y="242570"/>
                </a:moveTo>
                <a:lnTo>
                  <a:pt x="134759" y="242570"/>
                </a:lnTo>
                <a:lnTo>
                  <a:pt x="134759" y="1010196"/>
                </a:lnTo>
                <a:lnTo>
                  <a:pt x="161709" y="1010196"/>
                </a:lnTo>
                <a:lnTo>
                  <a:pt x="161709" y="242570"/>
                </a:lnTo>
                <a:close/>
              </a:path>
              <a:path w="242569" h="1252854">
                <a:moveTo>
                  <a:pt x="121284" y="0"/>
                </a:moveTo>
                <a:lnTo>
                  <a:pt x="0" y="242570"/>
                </a:lnTo>
                <a:lnTo>
                  <a:pt x="242569" y="242570"/>
                </a:lnTo>
                <a:lnTo>
                  <a:pt x="121284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6883" y="5785840"/>
            <a:ext cx="2395220" cy="242570"/>
          </a:xfrm>
          <a:custGeom>
            <a:avLst/>
            <a:gdLst/>
            <a:ahLst/>
            <a:cxnLst/>
            <a:rect l="l" t="t" r="r" b="b"/>
            <a:pathLst>
              <a:path w="2395220" h="242570">
                <a:moveTo>
                  <a:pt x="242569" y="0"/>
                </a:moveTo>
                <a:lnTo>
                  <a:pt x="0" y="121285"/>
                </a:lnTo>
                <a:lnTo>
                  <a:pt x="242569" y="242570"/>
                </a:lnTo>
                <a:lnTo>
                  <a:pt x="242569" y="161709"/>
                </a:lnTo>
                <a:lnTo>
                  <a:pt x="2314143" y="161709"/>
                </a:lnTo>
                <a:lnTo>
                  <a:pt x="2368041" y="134759"/>
                </a:lnTo>
                <a:lnTo>
                  <a:pt x="242569" y="134759"/>
                </a:lnTo>
                <a:lnTo>
                  <a:pt x="242569" y="107810"/>
                </a:lnTo>
                <a:lnTo>
                  <a:pt x="2368042" y="107810"/>
                </a:lnTo>
                <a:lnTo>
                  <a:pt x="2314143" y="80860"/>
                </a:lnTo>
                <a:lnTo>
                  <a:pt x="242569" y="80860"/>
                </a:lnTo>
                <a:lnTo>
                  <a:pt x="242569" y="0"/>
                </a:lnTo>
                <a:close/>
              </a:path>
              <a:path w="2395220" h="242570">
                <a:moveTo>
                  <a:pt x="2314143" y="161709"/>
                </a:moveTo>
                <a:lnTo>
                  <a:pt x="2152421" y="161709"/>
                </a:lnTo>
                <a:lnTo>
                  <a:pt x="2152421" y="242570"/>
                </a:lnTo>
                <a:lnTo>
                  <a:pt x="2314143" y="161709"/>
                </a:lnTo>
                <a:close/>
              </a:path>
              <a:path w="2395220" h="242570">
                <a:moveTo>
                  <a:pt x="2368042" y="107810"/>
                </a:moveTo>
                <a:lnTo>
                  <a:pt x="2152421" y="107810"/>
                </a:lnTo>
                <a:lnTo>
                  <a:pt x="2152421" y="134759"/>
                </a:lnTo>
                <a:lnTo>
                  <a:pt x="2368041" y="134759"/>
                </a:lnTo>
                <a:lnTo>
                  <a:pt x="2394991" y="121285"/>
                </a:lnTo>
                <a:lnTo>
                  <a:pt x="2368042" y="107810"/>
                </a:lnTo>
                <a:close/>
              </a:path>
              <a:path w="2395220" h="242570">
                <a:moveTo>
                  <a:pt x="2152421" y="0"/>
                </a:moveTo>
                <a:lnTo>
                  <a:pt x="2152421" y="80860"/>
                </a:lnTo>
                <a:lnTo>
                  <a:pt x="2314143" y="80860"/>
                </a:lnTo>
                <a:lnTo>
                  <a:pt x="2152421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31</a:t>
            </a:fld>
            <a:endParaRPr spc="-2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505" y="665404"/>
            <a:ext cx="8325484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12150" algn="l"/>
              </a:tabLst>
            </a:pPr>
            <a:r>
              <a:rPr sz="5100" spc="-315" dirty="0">
                <a:solidFill>
                  <a:srgbClr val="404040"/>
                </a:solidFill>
              </a:rPr>
              <a:t>Ill</a:t>
            </a:r>
            <a:r>
              <a:rPr sz="5100" u="sng" spc="-31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ustration </a:t>
            </a:r>
            <a:r>
              <a:rPr sz="5100" u="sng" spc="-254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of </a:t>
            </a:r>
            <a:r>
              <a:rPr sz="5100" u="sng" spc="-434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KG</a:t>
            </a:r>
            <a:r>
              <a:rPr sz="5100" u="sng" spc="-95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 </a:t>
            </a:r>
            <a:r>
              <a:rPr sz="5100" u="sng" spc="-32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Identification	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3616629" y="7163892"/>
            <a:ext cx="2824480" cy="2584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PUJARA+ISWC13;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PUJARA+AIMAG15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895" y="1700529"/>
            <a:ext cx="3315335" cy="3557904"/>
          </a:xfrm>
          <a:prstGeom prst="rect">
            <a:avLst/>
          </a:prstGeom>
          <a:ln w="20214">
            <a:solidFill>
              <a:srgbClr val="0000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96520">
              <a:lnSpc>
                <a:spcPts val="2275"/>
              </a:lnSpc>
              <a:spcBef>
                <a:spcPts val="985"/>
              </a:spcBef>
            </a:pPr>
            <a:r>
              <a:rPr sz="1900" b="1" dirty="0">
                <a:solidFill>
                  <a:srgbClr val="C00000"/>
                </a:solidFill>
                <a:latin typeface="Trebuchet MS"/>
                <a:cs typeface="Trebuchet MS"/>
              </a:rPr>
              <a:t>Uncertain</a:t>
            </a:r>
            <a:r>
              <a:rPr sz="1900" b="1" spc="-5" dirty="0">
                <a:solidFill>
                  <a:srgbClr val="C00000"/>
                </a:solidFill>
                <a:latin typeface="Trebuchet MS"/>
                <a:cs typeface="Trebuchet MS"/>
              </a:rPr>
              <a:t> Extractions:</a:t>
            </a:r>
            <a:endParaRPr sz="1900">
              <a:latin typeface="Trebuchet MS"/>
              <a:cs typeface="Trebuchet MS"/>
            </a:endParaRPr>
          </a:p>
          <a:p>
            <a:pPr marL="96520">
              <a:lnSpc>
                <a:spcPts val="2030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.5: Lbl(Fab </a:t>
            </a:r>
            <a:r>
              <a:rPr sz="1700" spc="-50" dirty="0">
                <a:solidFill>
                  <a:srgbClr val="C00000"/>
                </a:solidFill>
                <a:latin typeface="Trebuchet MS"/>
                <a:cs typeface="Trebuchet MS"/>
              </a:rPr>
              <a:t>Four</a:t>
            </a:r>
            <a:r>
              <a:rPr sz="1700" spc="-50" dirty="0">
                <a:latin typeface="Trebuchet MS"/>
                <a:cs typeface="Trebuchet MS"/>
              </a:rPr>
              <a:t>,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novel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96520">
              <a:lnSpc>
                <a:spcPts val="2035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.7: Lbl(Fab </a:t>
            </a:r>
            <a:r>
              <a:rPr sz="1700" spc="-50" dirty="0">
                <a:solidFill>
                  <a:srgbClr val="C00000"/>
                </a:solidFill>
                <a:latin typeface="Trebuchet MS"/>
                <a:cs typeface="Trebuchet MS"/>
              </a:rPr>
              <a:t>Four</a:t>
            </a:r>
            <a:r>
              <a:rPr sz="1700" spc="-50" dirty="0">
                <a:latin typeface="Trebuchet MS"/>
                <a:cs typeface="Trebuchet MS"/>
              </a:rPr>
              <a:t>,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96520">
              <a:lnSpc>
                <a:spcPts val="2035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.9: Lbl(Beatles</a:t>
            </a:r>
            <a:r>
              <a:rPr sz="1700" spc="-5" dirty="0">
                <a:latin typeface="Trebuchet MS"/>
                <a:cs typeface="Trebuchet MS"/>
              </a:rPr>
              <a:t>,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96520">
              <a:lnSpc>
                <a:spcPts val="2020"/>
              </a:lnSpc>
              <a:spcBef>
                <a:spcPts val="890"/>
              </a:spcBef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.8:</a:t>
            </a:r>
            <a:r>
              <a:rPr sz="1700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Rel</a:t>
            </a:r>
            <a:r>
              <a:rPr sz="1700" spc="-5" dirty="0">
                <a:latin typeface="Trebuchet MS"/>
                <a:cs typeface="Trebuchet MS"/>
              </a:rPr>
              <a:t>(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Beatles</a:t>
            </a:r>
            <a:r>
              <a:rPr sz="1700" spc="-5" dirty="0">
                <a:latin typeface="Trebuchet MS"/>
                <a:cs typeface="Trebuchet MS"/>
              </a:rPr>
              <a:t>,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AlbumArtist</a:t>
            </a:r>
            <a:r>
              <a:rPr sz="1700" spc="-5" dirty="0">
                <a:latin typeface="Trebuchet MS"/>
                <a:cs typeface="Trebuchet MS"/>
              </a:rPr>
              <a:t>,</a:t>
            </a:r>
            <a:endParaRPr sz="1700">
              <a:latin typeface="Trebuchet MS"/>
              <a:cs typeface="Trebuchet MS"/>
            </a:endParaRPr>
          </a:p>
          <a:p>
            <a:pPr marL="1066165">
              <a:lnSpc>
                <a:spcPts val="2020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Abbey </a:t>
            </a:r>
            <a:r>
              <a:rPr sz="1700" spc="-20" dirty="0">
                <a:solidFill>
                  <a:srgbClr val="C00000"/>
                </a:solidFill>
                <a:latin typeface="Trebuchet MS"/>
                <a:cs typeface="Trebuchet MS"/>
              </a:rPr>
              <a:t>Road</a:t>
            </a:r>
            <a:r>
              <a:rPr sz="1700" spc="-20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037" y="6966522"/>
            <a:ext cx="9702800" cy="70485"/>
          </a:xfrm>
          <a:custGeom>
            <a:avLst/>
            <a:gdLst/>
            <a:ahLst/>
            <a:cxnLst/>
            <a:rect l="l" t="t" r="r" b="b"/>
            <a:pathLst>
              <a:path w="9702800" h="70484">
                <a:moveTo>
                  <a:pt x="0" y="70032"/>
                </a:moveTo>
                <a:lnTo>
                  <a:pt x="9702800" y="70032"/>
                </a:lnTo>
                <a:lnTo>
                  <a:pt x="9702800" y="0"/>
                </a:lnTo>
                <a:lnTo>
                  <a:pt x="0" y="0"/>
                </a:lnTo>
                <a:lnTo>
                  <a:pt x="0" y="70032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7895" y="1700529"/>
            <a:ext cx="3315335" cy="3557904"/>
          </a:xfrm>
          <a:custGeom>
            <a:avLst/>
            <a:gdLst/>
            <a:ahLst/>
            <a:cxnLst/>
            <a:rect l="l" t="t" r="r" b="b"/>
            <a:pathLst>
              <a:path w="3315335" h="3557904">
                <a:moveTo>
                  <a:pt x="0" y="0"/>
                </a:moveTo>
                <a:lnTo>
                  <a:pt x="3315125" y="0"/>
                </a:lnTo>
                <a:lnTo>
                  <a:pt x="3315125" y="3557695"/>
                </a:lnTo>
                <a:lnTo>
                  <a:pt x="0" y="3557695"/>
                </a:lnTo>
                <a:lnTo>
                  <a:pt x="0" y="0"/>
                </a:lnTo>
                <a:close/>
              </a:path>
            </a:pathLst>
          </a:custGeom>
          <a:ln w="20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6505" y="665404"/>
            <a:ext cx="8325484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12150" algn="l"/>
              </a:tabLst>
            </a:pPr>
            <a:r>
              <a:rPr sz="5100" spc="-315" dirty="0">
                <a:solidFill>
                  <a:srgbClr val="404040"/>
                </a:solidFill>
              </a:rPr>
              <a:t>Ill</a:t>
            </a:r>
            <a:r>
              <a:rPr sz="5100" u="sng" spc="-31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ustration </a:t>
            </a:r>
            <a:r>
              <a:rPr sz="5100" u="sng" spc="-254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of </a:t>
            </a:r>
            <a:r>
              <a:rPr sz="5100" u="sng" spc="-434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KG</a:t>
            </a:r>
            <a:r>
              <a:rPr sz="5100" u="sng" spc="-95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 </a:t>
            </a:r>
            <a:r>
              <a:rPr sz="5100" u="sng" spc="-32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Identification	</a:t>
            </a:r>
            <a:endParaRPr sz="5100"/>
          </a:p>
        </p:txBody>
      </p:sp>
      <p:sp>
        <p:nvSpPr>
          <p:cNvPr id="5" name="object 5"/>
          <p:cNvSpPr txBox="1"/>
          <p:nvPr/>
        </p:nvSpPr>
        <p:spPr>
          <a:xfrm>
            <a:off x="342223" y="1812937"/>
            <a:ext cx="2747010" cy="171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75"/>
              </a:lnSpc>
              <a:spcBef>
                <a:spcPts val="100"/>
              </a:spcBef>
            </a:pPr>
            <a:r>
              <a:rPr sz="1900" b="1" dirty="0">
                <a:solidFill>
                  <a:srgbClr val="C00000"/>
                </a:solidFill>
                <a:latin typeface="Trebuchet MS"/>
                <a:cs typeface="Trebuchet MS"/>
              </a:rPr>
              <a:t>Uncertain</a:t>
            </a:r>
            <a:r>
              <a:rPr sz="1900" b="1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900" b="1" spc="-5" dirty="0">
                <a:solidFill>
                  <a:srgbClr val="C00000"/>
                </a:solidFill>
                <a:latin typeface="Trebuchet MS"/>
                <a:cs typeface="Trebuchet MS"/>
              </a:rPr>
              <a:t>Extractions: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030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.5: Lbl(Fab </a:t>
            </a:r>
            <a:r>
              <a:rPr sz="1700" spc="-50" dirty="0">
                <a:solidFill>
                  <a:srgbClr val="C00000"/>
                </a:solidFill>
                <a:latin typeface="Trebuchet MS"/>
                <a:cs typeface="Trebuchet MS"/>
              </a:rPr>
              <a:t>Four</a:t>
            </a:r>
            <a:r>
              <a:rPr sz="1700" spc="-50" dirty="0">
                <a:latin typeface="Trebuchet MS"/>
                <a:cs typeface="Trebuchet MS"/>
              </a:rPr>
              <a:t>,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novel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.7: Lbl(Fab </a:t>
            </a:r>
            <a:r>
              <a:rPr sz="1700" spc="-50" dirty="0">
                <a:solidFill>
                  <a:srgbClr val="C00000"/>
                </a:solidFill>
                <a:latin typeface="Trebuchet MS"/>
                <a:cs typeface="Trebuchet MS"/>
              </a:rPr>
              <a:t>Four</a:t>
            </a:r>
            <a:r>
              <a:rPr sz="1700" spc="-50" dirty="0">
                <a:latin typeface="Trebuchet MS"/>
                <a:cs typeface="Trebuchet MS"/>
              </a:rPr>
              <a:t>,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.9: Lbl(Beatles</a:t>
            </a:r>
            <a:r>
              <a:rPr sz="1700" spc="-5" dirty="0">
                <a:latin typeface="Trebuchet MS"/>
                <a:cs typeface="Trebuchet MS"/>
              </a:rPr>
              <a:t>,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2020"/>
              </a:lnSpc>
              <a:spcBef>
                <a:spcPts val="890"/>
              </a:spcBef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.8:</a:t>
            </a:r>
            <a:r>
              <a:rPr sz="1700" spc="-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Rel</a:t>
            </a:r>
            <a:r>
              <a:rPr sz="1700" spc="-5" dirty="0">
                <a:latin typeface="Trebuchet MS"/>
                <a:cs typeface="Trebuchet MS"/>
              </a:rPr>
              <a:t>(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Beatles</a:t>
            </a:r>
            <a:r>
              <a:rPr sz="1700" spc="-5" dirty="0">
                <a:latin typeface="Trebuchet MS"/>
                <a:cs typeface="Trebuchet MS"/>
              </a:rPr>
              <a:t>,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AlbumArtist</a:t>
            </a:r>
            <a:r>
              <a:rPr sz="1700" spc="-5" dirty="0">
                <a:latin typeface="Trebuchet MS"/>
                <a:cs typeface="Trebuchet MS"/>
              </a:rPr>
              <a:t>,</a:t>
            </a:r>
            <a:endParaRPr sz="1700">
              <a:latin typeface="Trebuchet MS"/>
              <a:cs typeface="Trebuchet MS"/>
            </a:endParaRPr>
          </a:p>
          <a:p>
            <a:pPr marL="981710">
              <a:lnSpc>
                <a:spcPts val="2020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Abbey</a:t>
            </a:r>
            <a:r>
              <a:rPr sz="1700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C00000"/>
                </a:solidFill>
                <a:latin typeface="Trebuchet MS"/>
                <a:cs typeface="Trebuchet MS"/>
              </a:rPr>
              <a:t>Road</a:t>
            </a:r>
            <a:r>
              <a:rPr sz="1700" spc="-20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21367" y="2793571"/>
            <a:ext cx="694267" cy="770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50653" y="3074987"/>
            <a:ext cx="346075" cy="422275"/>
          </a:xfrm>
          <a:custGeom>
            <a:avLst/>
            <a:gdLst/>
            <a:ahLst/>
            <a:cxnLst/>
            <a:rect l="l" t="t" r="r" b="b"/>
            <a:pathLst>
              <a:path w="346075" h="422275">
                <a:moveTo>
                  <a:pt x="329738" y="109207"/>
                </a:moveTo>
                <a:lnTo>
                  <a:pt x="221843" y="109207"/>
                </a:lnTo>
                <a:lnTo>
                  <a:pt x="0" y="386499"/>
                </a:lnTo>
                <a:lnTo>
                  <a:pt x="44729" y="422275"/>
                </a:lnTo>
                <a:lnTo>
                  <a:pt x="266560" y="144983"/>
                </a:lnTo>
                <a:lnTo>
                  <a:pt x="324453" y="144983"/>
                </a:lnTo>
                <a:lnTo>
                  <a:pt x="329738" y="109207"/>
                </a:lnTo>
                <a:close/>
              </a:path>
              <a:path w="346075" h="422275">
                <a:moveTo>
                  <a:pt x="324453" y="144983"/>
                </a:moveTo>
                <a:lnTo>
                  <a:pt x="266560" y="144983"/>
                </a:lnTo>
                <a:lnTo>
                  <a:pt x="252971" y="236982"/>
                </a:lnTo>
                <a:lnTo>
                  <a:pt x="253568" y="248337"/>
                </a:lnTo>
                <a:lnTo>
                  <a:pt x="258308" y="258238"/>
                </a:lnTo>
                <a:lnTo>
                  <a:pt x="266415" y="265639"/>
                </a:lnTo>
                <a:lnTo>
                  <a:pt x="277113" y="269494"/>
                </a:lnTo>
                <a:lnTo>
                  <a:pt x="288469" y="268897"/>
                </a:lnTo>
                <a:lnTo>
                  <a:pt x="298370" y="264156"/>
                </a:lnTo>
                <a:lnTo>
                  <a:pt x="305771" y="256049"/>
                </a:lnTo>
                <a:lnTo>
                  <a:pt x="309625" y="245351"/>
                </a:lnTo>
                <a:lnTo>
                  <a:pt x="324453" y="144983"/>
                </a:lnTo>
                <a:close/>
              </a:path>
              <a:path w="346075" h="422275">
                <a:moveTo>
                  <a:pt x="345871" y="0"/>
                </a:moveTo>
                <a:lnTo>
                  <a:pt x="114465" y="89217"/>
                </a:lnTo>
                <a:lnTo>
                  <a:pt x="104873" y="95326"/>
                </a:lnTo>
                <a:lnTo>
                  <a:pt x="98586" y="104327"/>
                </a:lnTo>
                <a:lnTo>
                  <a:pt x="96134" y="115027"/>
                </a:lnTo>
                <a:lnTo>
                  <a:pt x="98043" y="126237"/>
                </a:lnTo>
                <a:lnTo>
                  <a:pt x="104155" y="135829"/>
                </a:lnTo>
                <a:lnTo>
                  <a:pt x="113160" y="142116"/>
                </a:lnTo>
                <a:lnTo>
                  <a:pt x="123865" y="144568"/>
                </a:lnTo>
                <a:lnTo>
                  <a:pt x="135077" y="142659"/>
                </a:lnTo>
                <a:lnTo>
                  <a:pt x="221843" y="109207"/>
                </a:lnTo>
                <a:lnTo>
                  <a:pt x="329738" y="109207"/>
                </a:lnTo>
                <a:lnTo>
                  <a:pt x="345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16629" y="7163892"/>
            <a:ext cx="2824480" cy="2584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PUJARA+ISWC13;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PUJARA+AIMAG15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6F4876CF-57E3-4EF2-ABF6-9BF6EB243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472805"/>
            <a:ext cx="580072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895" y="1700529"/>
            <a:ext cx="3315335" cy="3557904"/>
          </a:xfrm>
          <a:custGeom>
            <a:avLst/>
            <a:gdLst/>
            <a:ahLst/>
            <a:cxnLst/>
            <a:rect l="l" t="t" r="r" b="b"/>
            <a:pathLst>
              <a:path w="3315335" h="3557904">
                <a:moveTo>
                  <a:pt x="0" y="0"/>
                </a:moveTo>
                <a:lnTo>
                  <a:pt x="3315125" y="0"/>
                </a:lnTo>
                <a:lnTo>
                  <a:pt x="3315125" y="3557695"/>
                </a:lnTo>
                <a:lnTo>
                  <a:pt x="0" y="3557695"/>
                </a:lnTo>
                <a:lnTo>
                  <a:pt x="0" y="0"/>
                </a:lnTo>
                <a:close/>
              </a:path>
            </a:pathLst>
          </a:custGeom>
          <a:ln w="20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665404"/>
            <a:ext cx="8325484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12150" algn="l"/>
              </a:tabLst>
            </a:pPr>
            <a:r>
              <a:rPr sz="5100" spc="-315" dirty="0">
                <a:solidFill>
                  <a:srgbClr val="404040"/>
                </a:solidFill>
              </a:rPr>
              <a:t>Ill</a:t>
            </a:r>
            <a:r>
              <a:rPr sz="5100" u="sng" spc="-31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ustration </a:t>
            </a:r>
            <a:r>
              <a:rPr sz="5100" u="sng" spc="-254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of </a:t>
            </a:r>
            <a:r>
              <a:rPr sz="5100" u="sng" spc="-434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KG</a:t>
            </a:r>
            <a:r>
              <a:rPr sz="5100" u="sng" spc="-95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 </a:t>
            </a:r>
            <a:r>
              <a:rPr sz="5100" u="sng" spc="-32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Identification	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342221" y="1812937"/>
            <a:ext cx="2747010" cy="244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75"/>
              </a:lnSpc>
              <a:spcBef>
                <a:spcPts val="100"/>
              </a:spcBef>
            </a:pPr>
            <a:r>
              <a:rPr sz="1900" b="1" dirty="0">
                <a:solidFill>
                  <a:srgbClr val="C00000"/>
                </a:solidFill>
                <a:latin typeface="Trebuchet MS"/>
                <a:cs typeface="Trebuchet MS"/>
              </a:rPr>
              <a:t>Uncertain</a:t>
            </a:r>
            <a:r>
              <a:rPr sz="1900" b="1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900" b="1" spc="-5" dirty="0">
                <a:solidFill>
                  <a:srgbClr val="C00000"/>
                </a:solidFill>
                <a:latin typeface="Trebuchet MS"/>
                <a:cs typeface="Trebuchet MS"/>
              </a:rPr>
              <a:t>Extractions: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030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.5: Lbl(Fab </a:t>
            </a:r>
            <a:r>
              <a:rPr sz="1700" spc="-50" dirty="0">
                <a:solidFill>
                  <a:srgbClr val="C00000"/>
                </a:solidFill>
                <a:latin typeface="Trebuchet MS"/>
                <a:cs typeface="Trebuchet MS"/>
              </a:rPr>
              <a:t>Four</a:t>
            </a:r>
            <a:r>
              <a:rPr sz="1700" spc="-50" dirty="0">
                <a:latin typeface="Trebuchet MS"/>
                <a:cs typeface="Trebuchet MS"/>
              </a:rPr>
              <a:t>,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novel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.7: Lbl(Fab </a:t>
            </a:r>
            <a:r>
              <a:rPr sz="1700" spc="-50" dirty="0">
                <a:solidFill>
                  <a:srgbClr val="C00000"/>
                </a:solidFill>
                <a:latin typeface="Trebuchet MS"/>
                <a:cs typeface="Trebuchet MS"/>
              </a:rPr>
              <a:t>Four</a:t>
            </a:r>
            <a:r>
              <a:rPr sz="1700" spc="-50" dirty="0">
                <a:latin typeface="Trebuchet MS"/>
                <a:cs typeface="Trebuchet MS"/>
              </a:rPr>
              <a:t>,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.9: Lbl(Beatles</a:t>
            </a:r>
            <a:r>
              <a:rPr sz="1700" spc="-5" dirty="0">
                <a:latin typeface="Trebuchet MS"/>
                <a:cs typeface="Trebuchet MS"/>
              </a:rPr>
              <a:t>,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2020"/>
              </a:lnSpc>
              <a:spcBef>
                <a:spcPts val="890"/>
              </a:spcBef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.8:</a:t>
            </a:r>
            <a:r>
              <a:rPr sz="1700" spc="-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Rel</a:t>
            </a:r>
            <a:r>
              <a:rPr sz="1700" spc="-5" dirty="0">
                <a:latin typeface="Trebuchet MS"/>
                <a:cs typeface="Trebuchet MS"/>
              </a:rPr>
              <a:t>(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Beatles</a:t>
            </a:r>
            <a:r>
              <a:rPr sz="1700" spc="-5" dirty="0">
                <a:latin typeface="Trebuchet MS"/>
                <a:cs typeface="Trebuchet MS"/>
              </a:rPr>
              <a:t>,AlbumArtist,</a:t>
            </a:r>
            <a:endParaRPr sz="1700">
              <a:latin typeface="Trebuchet MS"/>
              <a:cs typeface="Trebuchet MS"/>
            </a:endParaRPr>
          </a:p>
          <a:p>
            <a:pPr marL="981710">
              <a:lnSpc>
                <a:spcPts val="1735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Abbey</a:t>
            </a:r>
            <a:r>
              <a:rPr sz="1700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C00000"/>
                </a:solidFill>
                <a:latin typeface="Trebuchet MS"/>
                <a:cs typeface="Trebuchet MS"/>
              </a:rPr>
              <a:t>Road</a:t>
            </a:r>
            <a:r>
              <a:rPr sz="1700" spc="-20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985"/>
              </a:lnSpc>
            </a:pPr>
            <a:r>
              <a:rPr sz="1900" b="1" spc="-5" dirty="0">
                <a:solidFill>
                  <a:srgbClr val="00B050"/>
                </a:solidFill>
                <a:latin typeface="Trebuchet MS"/>
                <a:cs typeface="Trebuchet MS"/>
              </a:rPr>
              <a:t>Ontology</a:t>
            </a:r>
            <a:r>
              <a:rPr sz="1900" b="1" spc="-5" dirty="0">
                <a:solidFill>
                  <a:srgbClr val="27CED7"/>
                </a:solidFill>
                <a:latin typeface="Trebuchet MS"/>
                <a:cs typeface="Trebuchet MS"/>
              </a:rPr>
              <a:t>:</a:t>
            </a:r>
            <a:endParaRPr sz="1900">
              <a:latin typeface="Trebuchet MS"/>
              <a:cs typeface="Trebuchet MS"/>
            </a:endParaRPr>
          </a:p>
          <a:p>
            <a:pPr marL="12700" marR="24765">
              <a:lnSpc>
                <a:spcPts val="2030"/>
              </a:lnSpc>
              <a:spcBef>
                <a:spcPts val="70"/>
              </a:spcBef>
            </a:pPr>
            <a:r>
              <a:rPr sz="1700" spc="-5" dirty="0">
                <a:solidFill>
                  <a:srgbClr val="00B050"/>
                </a:solidFill>
                <a:latin typeface="Trebuchet MS"/>
                <a:cs typeface="Trebuchet MS"/>
              </a:rPr>
              <a:t>Dom</a:t>
            </a:r>
            <a:r>
              <a:rPr sz="1700" spc="-5" dirty="0">
                <a:latin typeface="Trebuchet MS"/>
                <a:cs typeface="Trebuchet MS"/>
              </a:rPr>
              <a:t>(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albumArtist</a:t>
            </a:r>
            <a:r>
              <a:rPr sz="1700" spc="-5" dirty="0">
                <a:latin typeface="Trebuchet MS"/>
                <a:cs typeface="Trebuchet MS"/>
              </a:rPr>
              <a:t>,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  </a:t>
            </a:r>
            <a:r>
              <a:rPr sz="1700" spc="-5" dirty="0">
                <a:solidFill>
                  <a:srgbClr val="00B050"/>
                </a:solidFill>
                <a:latin typeface="Trebuchet MS"/>
                <a:cs typeface="Trebuchet MS"/>
              </a:rPr>
              <a:t>Mut</a:t>
            </a:r>
            <a:r>
              <a:rPr sz="1700" spc="-5" dirty="0">
                <a:latin typeface="Trebuchet MS"/>
                <a:cs typeface="Trebuchet MS"/>
              </a:rPr>
              <a:t>(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novel</a:t>
            </a:r>
            <a:r>
              <a:rPr sz="1700" spc="-5" dirty="0">
                <a:latin typeface="Trebuchet MS"/>
                <a:cs typeface="Trebuchet MS"/>
              </a:rPr>
              <a:t>,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21367" y="2793571"/>
            <a:ext cx="694267" cy="770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0653" y="3074987"/>
            <a:ext cx="346075" cy="422275"/>
          </a:xfrm>
          <a:custGeom>
            <a:avLst/>
            <a:gdLst/>
            <a:ahLst/>
            <a:cxnLst/>
            <a:rect l="l" t="t" r="r" b="b"/>
            <a:pathLst>
              <a:path w="346075" h="422275">
                <a:moveTo>
                  <a:pt x="329738" y="109207"/>
                </a:moveTo>
                <a:lnTo>
                  <a:pt x="221843" y="109207"/>
                </a:lnTo>
                <a:lnTo>
                  <a:pt x="0" y="386499"/>
                </a:lnTo>
                <a:lnTo>
                  <a:pt x="44729" y="422275"/>
                </a:lnTo>
                <a:lnTo>
                  <a:pt x="266560" y="144983"/>
                </a:lnTo>
                <a:lnTo>
                  <a:pt x="324453" y="144983"/>
                </a:lnTo>
                <a:lnTo>
                  <a:pt x="329738" y="109207"/>
                </a:lnTo>
                <a:close/>
              </a:path>
              <a:path w="346075" h="422275">
                <a:moveTo>
                  <a:pt x="324453" y="144983"/>
                </a:moveTo>
                <a:lnTo>
                  <a:pt x="266560" y="144983"/>
                </a:lnTo>
                <a:lnTo>
                  <a:pt x="252971" y="236982"/>
                </a:lnTo>
                <a:lnTo>
                  <a:pt x="253568" y="248337"/>
                </a:lnTo>
                <a:lnTo>
                  <a:pt x="258308" y="258238"/>
                </a:lnTo>
                <a:lnTo>
                  <a:pt x="266415" y="265639"/>
                </a:lnTo>
                <a:lnTo>
                  <a:pt x="277113" y="269494"/>
                </a:lnTo>
                <a:lnTo>
                  <a:pt x="288469" y="268897"/>
                </a:lnTo>
                <a:lnTo>
                  <a:pt x="298370" y="264156"/>
                </a:lnTo>
                <a:lnTo>
                  <a:pt x="305771" y="256049"/>
                </a:lnTo>
                <a:lnTo>
                  <a:pt x="309625" y="245351"/>
                </a:lnTo>
                <a:lnTo>
                  <a:pt x="324453" y="144983"/>
                </a:lnTo>
                <a:close/>
              </a:path>
              <a:path w="346075" h="422275">
                <a:moveTo>
                  <a:pt x="345871" y="0"/>
                </a:moveTo>
                <a:lnTo>
                  <a:pt x="114465" y="89217"/>
                </a:lnTo>
                <a:lnTo>
                  <a:pt x="104873" y="95326"/>
                </a:lnTo>
                <a:lnTo>
                  <a:pt x="98586" y="104327"/>
                </a:lnTo>
                <a:lnTo>
                  <a:pt x="96134" y="115027"/>
                </a:lnTo>
                <a:lnTo>
                  <a:pt x="98043" y="126237"/>
                </a:lnTo>
                <a:lnTo>
                  <a:pt x="104155" y="135829"/>
                </a:lnTo>
                <a:lnTo>
                  <a:pt x="113160" y="142116"/>
                </a:lnTo>
                <a:lnTo>
                  <a:pt x="123865" y="144568"/>
                </a:lnTo>
                <a:lnTo>
                  <a:pt x="135077" y="142659"/>
                </a:lnTo>
                <a:lnTo>
                  <a:pt x="221843" y="109207"/>
                </a:lnTo>
                <a:lnTo>
                  <a:pt x="329738" y="109207"/>
                </a:lnTo>
                <a:lnTo>
                  <a:pt x="345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16629" y="7163892"/>
            <a:ext cx="2824480" cy="2584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PUJARA+ISWC13;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PUJARA+AIMAG15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CCF56F7D-8936-498D-B618-67A0C324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500" y="1536624"/>
            <a:ext cx="5781675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037" y="6966522"/>
            <a:ext cx="9702800" cy="70485"/>
          </a:xfrm>
          <a:custGeom>
            <a:avLst/>
            <a:gdLst/>
            <a:ahLst/>
            <a:cxnLst/>
            <a:rect l="l" t="t" r="r" b="b"/>
            <a:pathLst>
              <a:path w="9702800" h="70484">
                <a:moveTo>
                  <a:pt x="0" y="70032"/>
                </a:moveTo>
                <a:lnTo>
                  <a:pt x="9702800" y="70032"/>
                </a:lnTo>
                <a:lnTo>
                  <a:pt x="9702800" y="0"/>
                </a:lnTo>
                <a:lnTo>
                  <a:pt x="0" y="0"/>
                </a:lnTo>
                <a:lnTo>
                  <a:pt x="0" y="70032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7895" y="1700529"/>
            <a:ext cx="3315335" cy="3557904"/>
          </a:xfrm>
          <a:custGeom>
            <a:avLst/>
            <a:gdLst/>
            <a:ahLst/>
            <a:cxnLst/>
            <a:rect l="l" t="t" r="r" b="b"/>
            <a:pathLst>
              <a:path w="3315335" h="3557904">
                <a:moveTo>
                  <a:pt x="0" y="0"/>
                </a:moveTo>
                <a:lnTo>
                  <a:pt x="3315125" y="0"/>
                </a:lnTo>
                <a:lnTo>
                  <a:pt x="3315125" y="3557695"/>
                </a:lnTo>
                <a:lnTo>
                  <a:pt x="0" y="3557695"/>
                </a:lnTo>
                <a:lnTo>
                  <a:pt x="0" y="0"/>
                </a:lnTo>
                <a:close/>
              </a:path>
            </a:pathLst>
          </a:custGeom>
          <a:ln w="20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6505" y="665404"/>
            <a:ext cx="8325484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12150" algn="l"/>
              </a:tabLst>
            </a:pPr>
            <a:r>
              <a:rPr sz="5100" spc="-315" dirty="0">
                <a:solidFill>
                  <a:srgbClr val="404040"/>
                </a:solidFill>
              </a:rPr>
              <a:t>Ill</a:t>
            </a:r>
            <a:r>
              <a:rPr sz="5100" u="sng" spc="-31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ustration </a:t>
            </a:r>
            <a:r>
              <a:rPr sz="5100" u="sng" spc="-254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of </a:t>
            </a:r>
            <a:r>
              <a:rPr sz="5100" u="sng" spc="-434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KG</a:t>
            </a:r>
            <a:r>
              <a:rPr sz="5100" u="sng" spc="-95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 </a:t>
            </a:r>
            <a:r>
              <a:rPr sz="5100" u="sng" spc="-32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Identification	</a:t>
            </a:r>
            <a:endParaRPr sz="5100"/>
          </a:p>
        </p:txBody>
      </p:sp>
      <p:sp>
        <p:nvSpPr>
          <p:cNvPr id="5" name="object 5"/>
          <p:cNvSpPr txBox="1"/>
          <p:nvPr/>
        </p:nvSpPr>
        <p:spPr>
          <a:xfrm>
            <a:off x="342221" y="1812937"/>
            <a:ext cx="2750820" cy="315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75"/>
              </a:lnSpc>
              <a:spcBef>
                <a:spcPts val="100"/>
              </a:spcBef>
            </a:pPr>
            <a:r>
              <a:rPr sz="1900" b="1" dirty="0">
                <a:solidFill>
                  <a:srgbClr val="C00000"/>
                </a:solidFill>
                <a:latin typeface="Trebuchet MS"/>
                <a:cs typeface="Trebuchet MS"/>
              </a:rPr>
              <a:t>Uncertain</a:t>
            </a:r>
            <a:r>
              <a:rPr sz="1900" b="1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900" b="1" spc="-5" dirty="0">
                <a:solidFill>
                  <a:srgbClr val="C00000"/>
                </a:solidFill>
                <a:latin typeface="Trebuchet MS"/>
                <a:cs typeface="Trebuchet MS"/>
              </a:rPr>
              <a:t>Extractions: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030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.5: Lbl(Fab </a:t>
            </a:r>
            <a:r>
              <a:rPr sz="1700" spc="-50" dirty="0">
                <a:solidFill>
                  <a:srgbClr val="C00000"/>
                </a:solidFill>
                <a:latin typeface="Trebuchet MS"/>
                <a:cs typeface="Trebuchet MS"/>
              </a:rPr>
              <a:t>Four</a:t>
            </a:r>
            <a:r>
              <a:rPr sz="1700" spc="-50" dirty="0">
                <a:latin typeface="Trebuchet MS"/>
                <a:cs typeface="Trebuchet MS"/>
              </a:rPr>
              <a:t>,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novel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.7: Lbl(Fab </a:t>
            </a:r>
            <a:r>
              <a:rPr sz="1700" spc="-50" dirty="0">
                <a:solidFill>
                  <a:srgbClr val="C00000"/>
                </a:solidFill>
                <a:latin typeface="Trebuchet MS"/>
                <a:cs typeface="Trebuchet MS"/>
              </a:rPr>
              <a:t>Four</a:t>
            </a:r>
            <a:r>
              <a:rPr sz="1700" spc="-50" dirty="0">
                <a:latin typeface="Trebuchet MS"/>
                <a:cs typeface="Trebuchet MS"/>
              </a:rPr>
              <a:t>,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.9: Lbl(Beatles</a:t>
            </a:r>
            <a:r>
              <a:rPr sz="1700" spc="-5" dirty="0">
                <a:latin typeface="Trebuchet MS"/>
                <a:cs typeface="Trebuchet MS"/>
              </a:rPr>
              <a:t>,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2020"/>
              </a:lnSpc>
              <a:spcBef>
                <a:spcPts val="890"/>
              </a:spcBef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.8:</a:t>
            </a:r>
            <a:r>
              <a:rPr sz="170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Rel</a:t>
            </a:r>
            <a:r>
              <a:rPr sz="1700" spc="-5" dirty="0">
                <a:latin typeface="Trebuchet MS"/>
                <a:cs typeface="Trebuchet MS"/>
              </a:rPr>
              <a:t>(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Beatles</a:t>
            </a:r>
            <a:r>
              <a:rPr sz="1700" spc="-5" dirty="0">
                <a:latin typeface="Trebuchet MS"/>
                <a:cs typeface="Trebuchet MS"/>
              </a:rPr>
              <a:t>,AlbumArtist,</a:t>
            </a:r>
            <a:endParaRPr sz="1700">
              <a:latin typeface="Trebuchet MS"/>
              <a:cs typeface="Trebuchet MS"/>
            </a:endParaRPr>
          </a:p>
          <a:p>
            <a:pPr marL="981710">
              <a:lnSpc>
                <a:spcPts val="1735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Abbey</a:t>
            </a:r>
            <a:r>
              <a:rPr sz="1700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C00000"/>
                </a:solidFill>
                <a:latin typeface="Trebuchet MS"/>
                <a:cs typeface="Trebuchet MS"/>
              </a:rPr>
              <a:t>Road</a:t>
            </a:r>
            <a:r>
              <a:rPr sz="1700" spc="-20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985"/>
              </a:lnSpc>
            </a:pPr>
            <a:r>
              <a:rPr sz="1900" b="1" spc="-5" dirty="0">
                <a:solidFill>
                  <a:srgbClr val="00B050"/>
                </a:solidFill>
                <a:latin typeface="Trebuchet MS"/>
                <a:cs typeface="Trebuchet MS"/>
              </a:rPr>
              <a:t>Ontology</a:t>
            </a:r>
            <a:r>
              <a:rPr sz="1900" b="1" spc="-5" dirty="0">
                <a:solidFill>
                  <a:srgbClr val="27CED7"/>
                </a:solidFill>
                <a:latin typeface="Trebuchet MS"/>
                <a:cs typeface="Trebuchet MS"/>
              </a:rPr>
              <a:t>:</a:t>
            </a:r>
            <a:endParaRPr sz="1900">
              <a:latin typeface="Trebuchet MS"/>
              <a:cs typeface="Trebuchet MS"/>
            </a:endParaRPr>
          </a:p>
          <a:p>
            <a:pPr marL="12700" marR="28575">
              <a:lnSpc>
                <a:spcPts val="2030"/>
              </a:lnSpc>
              <a:spcBef>
                <a:spcPts val="70"/>
              </a:spcBef>
            </a:pPr>
            <a:r>
              <a:rPr sz="1700" spc="-5" dirty="0">
                <a:solidFill>
                  <a:srgbClr val="00B050"/>
                </a:solidFill>
                <a:latin typeface="Trebuchet MS"/>
                <a:cs typeface="Trebuchet MS"/>
              </a:rPr>
              <a:t>Dom</a:t>
            </a:r>
            <a:r>
              <a:rPr sz="1700" spc="-5" dirty="0">
                <a:latin typeface="Trebuchet MS"/>
                <a:cs typeface="Trebuchet MS"/>
              </a:rPr>
              <a:t>(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albumArtist</a:t>
            </a:r>
            <a:r>
              <a:rPr sz="1700" spc="-5" dirty="0">
                <a:latin typeface="Trebuchet MS"/>
                <a:cs typeface="Trebuchet MS"/>
              </a:rPr>
              <a:t>,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  </a:t>
            </a:r>
            <a:r>
              <a:rPr sz="1700" spc="-5" dirty="0">
                <a:solidFill>
                  <a:srgbClr val="00B050"/>
                </a:solidFill>
                <a:latin typeface="Trebuchet MS"/>
                <a:cs typeface="Trebuchet MS"/>
              </a:rPr>
              <a:t>Mut</a:t>
            </a:r>
            <a:r>
              <a:rPr sz="1700" spc="-5" dirty="0">
                <a:latin typeface="Trebuchet MS"/>
                <a:cs typeface="Trebuchet MS"/>
              </a:rPr>
              <a:t>(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novel</a:t>
            </a:r>
            <a:r>
              <a:rPr sz="1700" spc="-5" dirty="0">
                <a:latin typeface="Trebuchet MS"/>
                <a:cs typeface="Trebuchet MS"/>
              </a:rPr>
              <a:t>,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2275"/>
              </a:lnSpc>
              <a:spcBef>
                <a:spcPts val="1190"/>
              </a:spcBef>
            </a:pPr>
            <a:r>
              <a:rPr sz="1900" b="1" dirty="0">
                <a:latin typeface="Trebuchet MS"/>
                <a:cs typeface="Trebuchet MS"/>
              </a:rPr>
              <a:t>Entity</a:t>
            </a:r>
            <a:r>
              <a:rPr sz="1900" b="1" spc="-40" dirty="0">
                <a:latin typeface="Trebuchet MS"/>
                <a:cs typeface="Trebuchet MS"/>
              </a:rPr>
              <a:t> </a:t>
            </a:r>
            <a:r>
              <a:rPr sz="1900" b="1" spc="-5" dirty="0">
                <a:latin typeface="Trebuchet MS"/>
                <a:cs typeface="Trebuchet MS"/>
              </a:rPr>
              <a:t>Resolution</a:t>
            </a:r>
            <a:r>
              <a:rPr sz="1900" b="1" spc="-5" dirty="0">
                <a:solidFill>
                  <a:srgbClr val="27CED7"/>
                </a:solidFill>
                <a:latin typeface="Trebuchet MS"/>
                <a:cs typeface="Trebuchet MS"/>
              </a:rPr>
              <a:t>: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  <a:tabLst>
                <a:tab pos="1951355" algn="l"/>
              </a:tabLst>
            </a:pPr>
            <a:r>
              <a:rPr sz="1700" dirty="0">
                <a:solidFill>
                  <a:srgbClr val="7030A0"/>
                </a:solidFill>
                <a:latin typeface="Trebuchet MS"/>
                <a:cs typeface="Trebuchet MS"/>
              </a:rPr>
              <a:t>S</a:t>
            </a:r>
            <a:r>
              <a:rPr sz="1700" spc="-5" dirty="0">
                <a:solidFill>
                  <a:srgbClr val="7030A0"/>
                </a:solidFill>
                <a:latin typeface="Trebuchet MS"/>
                <a:cs typeface="Trebuchet MS"/>
              </a:rPr>
              <a:t>a</a:t>
            </a:r>
            <a:r>
              <a:rPr sz="1700" spc="-10" dirty="0">
                <a:solidFill>
                  <a:srgbClr val="7030A0"/>
                </a:solidFill>
                <a:latin typeface="Trebuchet MS"/>
                <a:cs typeface="Trebuchet MS"/>
              </a:rPr>
              <a:t>m</a:t>
            </a:r>
            <a:r>
              <a:rPr sz="1700" spc="-5" dirty="0">
                <a:solidFill>
                  <a:srgbClr val="7030A0"/>
                </a:solidFill>
                <a:latin typeface="Trebuchet MS"/>
                <a:cs typeface="Trebuchet MS"/>
              </a:rPr>
              <a:t>e</a:t>
            </a:r>
            <a:r>
              <a:rPr sz="1700" dirty="0">
                <a:solidFill>
                  <a:srgbClr val="7030A0"/>
                </a:solidFill>
                <a:latin typeface="Trebuchet MS"/>
                <a:cs typeface="Trebuchet MS"/>
              </a:rPr>
              <a:t>E</a:t>
            </a:r>
            <a:r>
              <a:rPr sz="1700" spc="-5" dirty="0">
                <a:solidFill>
                  <a:srgbClr val="7030A0"/>
                </a:solidFill>
                <a:latin typeface="Trebuchet MS"/>
                <a:cs typeface="Trebuchet MS"/>
              </a:rPr>
              <a:t>n</a:t>
            </a:r>
            <a:r>
              <a:rPr sz="1700" dirty="0">
                <a:solidFill>
                  <a:srgbClr val="7030A0"/>
                </a:solidFill>
                <a:latin typeface="Trebuchet MS"/>
                <a:cs typeface="Trebuchet MS"/>
              </a:rPr>
              <a:t>t</a:t>
            </a:r>
            <a:r>
              <a:rPr sz="1700" spc="-5" dirty="0">
                <a:latin typeface="Trebuchet MS"/>
                <a:cs typeface="Trebuchet MS"/>
              </a:rPr>
              <a:t>(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Fa</a:t>
            </a:r>
            <a:r>
              <a:rPr sz="1700" dirty="0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 F</a:t>
            </a:r>
            <a:r>
              <a:rPr sz="1700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u</a:t>
            </a:r>
            <a:r>
              <a:rPr sz="1700" spc="-24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700" dirty="0">
                <a:latin typeface="Trebuchet MS"/>
                <a:cs typeface="Trebuchet MS"/>
              </a:rPr>
              <a:t>,	</a:t>
            </a:r>
            <a:r>
              <a:rPr sz="1700" spc="-10" dirty="0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r>
              <a:rPr sz="170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700" spc="-1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700" dirty="0">
                <a:solidFill>
                  <a:srgbClr val="C00000"/>
                </a:solidFill>
                <a:latin typeface="Trebuchet MS"/>
                <a:cs typeface="Trebuchet MS"/>
              </a:rPr>
              <a:t>tl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700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700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21367" y="2793571"/>
            <a:ext cx="694267" cy="770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50653" y="3074987"/>
            <a:ext cx="346075" cy="422275"/>
          </a:xfrm>
          <a:custGeom>
            <a:avLst/>
            <a:gdLst/>
            <a:ahLst/>
            <a:cxnLst/>
            <a:rect l="l" t="t" r="r" b="b"/>
            <a:pathLst>
              <a:path w="346075" h="422275">
                <a:moveTo>
                  <a:pt x="329738" y="109207"/>
                </a:moveTo>
                <a:lnTo>
                  <a:pt x="221843" y="109207"/>
                </a:lnTo>
                <a:lnTo>
                  <a:pt x="0" y="386499"/>
                </a:lnTo>
                <a:lnTo>
                  <a:pt x="44729" y="422275"/>
                </a:lnTo>
                <a:lnTo>
                  <a:pt x="266560" y="144983"/>
                </a:lnTo>
                <a:lnTo>
                  <a:pt x="324453" y="144983"/>
                </a:lnTo>
                <a:lnTo>
                  <a:pt x="329738" y="109207"/>
                </a:lnTo>
                <a:close/>
              </a:path>
              <a:path w="346075" h="422275">
                <a:moveTo>
                  <a:pt x="324453" y="144983"/>
                </a:moveTo>
                <a:lnTo>
                  <a:pt x="266560" y="144983"/>
                </a:lnTo>
                <a:lnTo>
                  <a:pt x="252971" y="236982"/>
                </a:lnTo>
                <a:lnTo>
                  <a:pt x="253568" y="248337"/>
                </a:lnTo>
                <a:lnTo>
                  <a:pt x="258308" y="258238"/>
                </a:lnTo>
                <a:lnTo>
                  <a:pt x="266415" y="265639"/>
                </a:lnTo>
                <a:lnTo>
                  <a:pt x="277113" y="269494"/>
                </a:lnTo>
                <a:lnTo>
                  <a:pt x="288469" y="268897"/>
                </a:lnTo>
                <a:lnTo>
                  <a:pt x="298370" y="264156"/>
                </a:lnTo>
                <a:lnTo>
                  <a:pt x="305771" y="256049"/>
                </a:lnTo>
                <a:lnTo>
                  <a:pt x="309625" y="245351"/>
                </a:lnTo>
                <a:lnTo>
                  <a:pt x="324453" y="144983"/>
                </a:lnTo>
                <a:close/>
              </a:path>
              <a:path w="346075" h="422275">
                <a:moveTo>
                  <a:pt x="345871" y="0"/>
                </a:moveTo>
                <a:lnTo>
                  <a:pt x="114465" y="89217"/>
                </a:lnTo>
                <a:lnTo>
                  <a:pt x="104873" y="95326"/>
                </a:lnTo>
                <a:lnTo>
                  <a:pt x="98586" y="104327"/>
                </a:lnTo>
                <a:lnTo>
                  <a:pt x="96134" y="115027"/>
                </a:lnTo>
                <a:lnTo>
                  <a:pt x="98043" y="126237"/>
                </a:lnTo>
                <a:lnTo>
                  <a:pt x="104155" y="135829"/>
                </a:lnTo>
                <a:lnTo>
                  <a:pt x="113160" y="142116"/>
                </a:lnTo>
                <a:lnTo>
                  <a:pt x="123865" y="144568"/>
                </a:lnTo>
                <a:lnTo>
                  <a:pt x="135077" y="142659"/>
                </a:lnTo>
                <a:lnTo>
                  <a:pt x="221843" y="109207"/>
                </a:lnTo>
                <a:lnTo>
                  <a:pt x="329738" y="109207"/>
                </a:lnTo>
                <a:lnTo>
                  <a:pt x="345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616629" y="7163892"/>
            <a:ext cx="2824480" cy="2584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PUJARA+ISWC13;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PUJARA+AIMAG15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F4BDF690-A42F-4696-B96F-BBADB9DA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500" y="1468044"/>
            <a:ext cx="587692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56407" y="7001538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430" y="0"/>
                </a:lnTo>
              </a:path>
            </a:pathLst>
          </a:custGeom>
          <a:ln w="70032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037" y="7001538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70032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895" y="1700529"/>
            <a:ext cx="3315335" cy="3557904"/>
          </a:xfrm>
          <a:custGeom>
            <a:avLst/>
            <a:gdLst/>
            <a:ahLst/>
            <a:cxnLst/>
            <a:rect l="l" t="t" r="r" b="b"/>
            <a:pathLst>
              <a:path w="3315335" h="3557904">
                <a:moveTo>
                  <a:pt x="0" y="0"/>
                </a:moveTo>
                <a:lnTo>
                  <a:pt x="3315125" y="0"/>
                </a:lnTo>
                <a:lnTo>
                  <a:pt x="3315125" y="3557695"/>
                </a:lnTo>
                <a:lnTo>
                  <a:pt x="0" y="3557695"/>
                </a:lnTo>
                <a:lnTo>
                  <a:pt x="0" y="0"/>
                </a:lnTo>
                <a:close/>
              </a:path>
            </a:pathLst>
          </a:custGeom>
          <a:ln w="20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608" y="5892690"/>
            <a:ext cx="9137015" cy="1294130"/>
          </a:xfrm>
          <a:custGeom>
            <a:avLst/>
            <a:gdLst/>
            <a:ahLst/>
            <a:cxnLst/>
            <a:rect l="l" t="t" r="r" b="b"/>
            <a:pathLst>
              <a:path w="9137015" h="1294129">
                <a:moveTo>
                  <a:pt x="0" y="1293710"/>
                </a:moveTo>
                <a:lnTo>
                  <a:pt x="9136799" y="1293710"/>
                </a:lnTo>
                <a:lnTo>
                  <a:pt x="9136799" y="0"/>
                </a:lnTo>
                <a:lnTo>
                  <a:pt x="0" y="0"/>
                </a:lnTo>
                <a:lnTo>
                  <a:pt x="0" y="12937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608" y="5892698"/>
            <a:ext cx="9137015" cy="1294130"/>
          </a:xfrm>
          <a:custGeom>
            <a:avLst/>
            <a:gdLst/>
            <a:ahLst/>
            <a:cxnLst/>
            <a:rect l="l" t="t" r="r" b="b"/>
            <a:pathLst>
              <a:path w="9137015" h="1294129">
                <a:moveTo>
                  <a:pt x="0" y="0"/>
                </a:moveTo>
                <a:lnTo>
                  <a:pt x="9136807" y="0"/>
                </a:lnTo>
                <a:lnTo>
                  <a:pt x="9136807" y="1293707"/>
                </a:lnTo>
                <a:lnTo>
                  <a:pt x="0" y="1293707"/>
                </a:lnTo>
                <a:lnTo>
                  <a:pt x="0" y="0"/>
                </a:lnTo>
                <a:close/>
              </a:path>
            </a:pathLst>
          </a:custGeom>
          <a:ln w="20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6505" y="665404"/>
            <a:ext cx="8325484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12150" algn="l"/>
              </a:tabLst>
            </a:pPr>
            <a:r>
              <a:rPr sz="5100" spc="-315" dirty="0">
                <a:solidFill>
                  <a:srgbClr val="404040"/>
                </a:solidFill>
              </a:rPr>
              <a:t>Ill</a:t>
            </a:r>
            <a:r>
              <a:rPr sz="5100" u="sng" spc="-31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ustration </a:t>
            </a:r>
            <a:r>
              <a:rPr sz="5100" u="sng" spc="-254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of </a:t>
            </a:r>
            <a:r>
              <a:rPr sz="5100" u="sng" spc="-434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KG</a:t>
            </a:r>
            <a:r>
              <a:rPr sz="5100" u="sng" spc="-95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 </a:t>
            </a:r>
            <a:r>
              <a:rPr sz="5100" u="sng" spc="-32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Identification	</a:t>
            </a:r>
            <a:endParaRPr sz="5100" dirty="0"/>
          </a:p>
        </p:txBody>
      </p:sp>
      <p:sp>
        <p:nvSpPr>
          <p:cNvPr id="8" name="object 8"/>
          <p:cNvSpPr txBox="1"/>
          <p:nvPr/>
        </p:nvSpPr>
        <p:spPr>
          <a:xfrm>
            <a:off x="342221" y="1812937"/>
            <a:ext cx="2750820" cy="315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75"/>
              </a:lnSpc>
              <a:spcBef>
                <a:spcPts val="100"/>
              </a:spcBef>
            </a:pPr>
            <a:r>
              <a:rPr sz="1900" b="1" dirty="0">
                <a:solidFill>
                  <a:srgbClr val="C00000"/>
                </a:solidFill>
                <a:latin typeface="Trebuchet MS"/>
                <a:cs typeface="Trebuchet MS"/>
              </a:rPr>
              <a:t>Uncertain</a:t>
            </a:r>
            <a:r>
              <a:rPr sz="1900" b="1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900" b="1" spc="-5" dirty="0">
                <a:solidFill>
                  <a:srgbClr val="C00000"/>
                </a:solidFill>
                <a:latin typeface="Trebuchet MS"/>
                <a:cs typeface="Trebuchet MS"/>
              </a:rPr>
              <a:t>Extractions:</a:t>
            </a:r>
            <a:endParaRPr sz="1900" dirty="0">
              <a:latin typeface="Trebuchet MS"/>
              <a:cs typeface="Trebuchet MS"/>
            </a:endParaRPr>
          </a:p>
          <a:p>
            <a:pPr marL="12700">
              <a:lnSpc>
                <a:spcPts val="2030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.5: Lbl(Fab </a:t>
            </a:r>
            <a:r>
              <a:rPr sz="1700" spc="-50" dirty="0">
                <a:solidFill>
                  <a:srgbClr val="C00000"/>
                </a:solidFill>
                <a:latin typeface="Trebuchet MS"/>
                <a:cs typeface="Trebuchet MS"/>
              </a:rPr>
              <a:t>Four</a:t>
            </a:r>
            <a:r>
              <a:rPr sz="1700" spc="-50" dirty="0">
                <a:latin typeface="Trebuchet MS"/>
                <a:cs typeface="Trebuchet MS"/>
              </a:rPr>
              <a:t>,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novel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.7: Lbl(Fab </a:t>
            </a:r>
            <a:r>
              <a:rPr sz="1700" spc="-50" dirty="0">
                <a:solidFill>
                  <a:srgbClr val="C00000"/>
                </a:solidFill>
                <a:latin typeface="Trebuchet MS"/>
                <a:cs typeface="Trebuchet MS"/>
              </a:rPr>
              <a:t>Four</a:t>
            </a:r>
            <a:r>
              <a:rPr sz="1700" spc="-50" dirty="0">
                <a:latin typeface="Trebuchet MS"/>
                <a:cs typeface="Trebuchet MS"/>
              </a:rPr>
              <a:t>,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.9: Lbl(Beatles</a:t>
            </a:r>
            <a:r>
              <a:rPr sz="1700" spc="-5" dirty="0">
                <a:latin typeface="Trebuchet MS"/>
                <a:cs typeface="Trebuchet MS"/>
              </a:rPr>
              <a:t>,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ts val="2020"/>
              </a:lnSpc>
              <a:spcBef>
                <a:spcPts val="890"/>
              </a:spcBef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.8:</a:t>
            </a:r>
            <a:r>
              <a:rPr sz="170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Rel</a:t>
            </a:r>
            <a:r>
              <a:rPr sz="1700" spc="-5" dirty="0">
                <a:latin typeface="Trebuchet MS"/>
                <a:cs typeface="Trebuchet MS"/>
              </a:rPr>
              <a:t>(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Beatles</a:t>
            </a:r>
            <a:r>
              <a:rPr sz="1700" spc="-5" dirty="0">
                <a:latin typeface="Trebuchet MS"/>
                <a:cs typeface="Trebuchet MS"/>
              </a:rPr>
              <a:t>,AlbumArtist,</a:t>
            </a:r>
            <a:endParaRPr sz="1700" dirty="0">
              <a:latin typeface="Trebuchet MS"/>
              <a:cs typeface="Trebuchet MS"/>
            </a:endParaRPr>
          </a:p>
          <a:p>
            <a:pPr marL="981710">
              <a:lnSpc>
                <a:spcPts val="1735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Abbey</a:t>
            </a:r>
            <a:r>
              <a:rPr sz="1700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C00000"/>
                </a:solidFill>
                <a:latin typeface="Trebuchet MS"/>
                <a:cs typeface="Trebuchet MS"/>
              </a:rPr>
              <a:t>Road</a:t>
            </a:r>
            <a:r>
              <a:rPr sz="1700" spc="-20" dirty="0"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ts val="1985"/>
              </a:lnSpc>
            </a:pPr>
            <a:r>
              <a:rPr sz="1900" b="1" spc="-5" dirty="0">
                <a:solidFill>
                  <a:srgbClr val="00B050"/>
                </a:solidFill>
                <a:latin typeface="Trebuchet MS"/>
                <a:cs typeface="Trebuchet MS"/>
              </a:rPr>
              <a:t>Ontology</a:t>
            </a:r>
            <a:r>
              <a:rPr sz="1900" b="1" spc="-5" dirty="0">
                <a:solidFill>
                  <a:srgbClr val="27CED7"/>
                </a:solidFill>
                <a:latin typeface="Trebuchet MS"/>
                <a:cs typeface="Trebuchet MS"/>
              </a:rPr>
              <a:t>:</a:t>
            </a:r>
            <a:endParaRPr sz="1900" dirty="0">
              <a:latin typeface="Trebuchet MS"/>
              <a:cs typeface="Trebuchet MS"/>
            </a:endParaRPr>
          </a:p>
          <a:p>
            <a:pPr marL="12700" marR="28575">
              <a:lnSpc>
                <a:spcPts val="2030"/>
              </a:lnSpc>
              <a:spcBef>
                <a:spcPts val="70"/>
              </a:spcBef>
            </a:pPr>
            <a:r>
              <a:rPr sz="1700" spc="-5" dirty="0">
                <a:solidFill>
                  <a:srgbClr val="00B050"/>
                </a:solidFill>
                <a:latin typeface="Trebuchet MS"/>
                <a:cs typeface="Trebuchet MS"/>
              </a:rPr>
              <a:t>Dom</a:t>
            </a:r>
            <a:r>
              <a:rPr sz="1700" spc="-5" dirty="0">
                <a:latin typeface="Trebuchet MS"/>
                <a:cs typeface="Trebuchet MS"/>
              </a:rPr>
              <a:t>(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albumArtist</a:t>
            </a:r>
            <a:r>
              <a:rPr sz="1700" spc="-5" dirty="0">
                <a:latin typeface="Trebuchet MS"/>
                <a:cs typeface="Trebuchet MS"/>
              </a:rPr>
              <a:t>,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  </a:t>
            </a:r>
            <a:r>
              <a:rPr sz="1700" spc="-5" dirty="0">
                <a:solidFill>
                  <a:srgbClr val="00B050"/>
                </a:solidFill>
                <a:latin typeface="Trebuchet MS"/>
                <a:cs typeface="Trebuchet MS"/>
              </a:rPr>
              <a:t>Mut</a:t>
            </a:r>
            <a:r>
              <a:rPr sz="1700" spc="-5" dirty="0">
                <a:latin typeface="Trebuchet MS"/>
                <a:cs typeface="Trebuchet MS"/>
              </a:rPr>
              <a:t>(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novel</a:t>
            </a:r>
            <a:r>
              <a:rPr sz="1700" spc="-5" dirty="0">
                <a:latin typeface="Trebuchet MS"/>
                <a:cs typeface="Trebuchet MS"/>
              </a:rPr>
              <a:t>,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ts val="2275"/>
              </a:lnSpc>
              <a:spcBef>
                <a:spcPts val="1190"/>
              </a:spcBef>
            </a:pPr>
            <a:r>
              <a:rPr sz="1900" b="1" dirty="0">
                <a:latin typeface="Trebuchet MS"/>
                <a:cs typeface="Trebuchet MS"/>
              </a:rPr>
              <a:t>Entity</a:t>
            </a:r>
            <a:r>
              <a:rPr sz="1900" b="1" spc="-40" dirty="0">
                <a:latin typeface="Trebuchet MS"/>
                <a:cs typeface="Trebuchet MS"/>
              </a:rPr>
              <a:t> </a:t>
            </a:r>
            <a:r>
              <a:rPr sz="1900" b="1" spc="-5" dirty="0">
                <a:latin typeface="Trebuchet MS"/>
                <a:cs typeface="Trebuchet MS"/>
              </a:rPr>
              <a:t>Resolution</a:t>
            </a:r>
            <a:r>
              <a:rPr sz="1900" b="1" spc="-5" dirty="0">
                <a:solidFill>
                  <a:srgbClr val="27CED7"/>
                </a:solidFill>
                <a:latin typeface="Trebuchet MS"/>
                <a:cs typeface="Trebuchet MS"/>
              </a:rPr>
              <a:t>:</a:t>
            </a:r>
            <a:endParaRPr sz="1900" dirty="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  <a:tabLst>
                <a:tab pos="1951355" algn="l"/>
              </a:tabLst>
            </a:pPr>
            <a:r>
              <a:rPr sz="1700" dirty="0">
                <a:solidFill>
                  <a:srgbClr val="7030A0"/>
                </a:solidFill>
                <a:latin typeface="Trebuchet MS"/>
                <a:cs typeface="Trebuchet MS"/>
              </a:rPr>
              <a:t>S</a:t>
            </a:r>
            <a:r>
              <a:rPr sz="1700" spc="-5" dirty="0">
                <a:solidFill>
                  <a:srgbClr val="7030A0"/>
                </a:solidFill>
                <a:latin typeface="Trebuchet MS"/>
                <a:cs typeface="Trebuchet MS"/>
              </a:rPr>
              <a:t>a</a:t>
            </a:r>
            <a:r>
              <a:rPr sz="1700" spc="-10" dirty="0">
                <a:solidFill>
                  <a:srgbClr val="7030A0"/>
                </a:solidFill>
                <a:latin typeface="Trebuchet MS"/>
                <a:cs typeface="Trebuchet MS"/>
              </a:rPr>
              <a:t>m</a:t>
            </a:r>
            <a:r>
              <a:rPr sz="1700" spc="-5" dirty="0">
                <a:solidFill>
                  <a:srgbClr val="7030A0"/>
                </a:solidFill>
                <a:latin typeface="Trebuchet MS"/>
                <a:cs typeface="Trebuchet MS"/>
              </a:rPr>
              <a:t>e</a:t>
            </a:r>
            <a:r>
              <a:rPr sz="1700" dirty="0">
                <a:solidFill>
                  <a:srgbClr val="7030A0"/>
                </a:solidFill>
                <a:latin typeface="Trebuchet MS"/>
                <a:cs typeface="Trebuchet MS"/>
              </a:rPr>
              <a:t>E</a:t>
            </a:r>
            <a:r>
              <a:rPr sz="1700" spc="-5" dirty="0">
                <a:solidFill>
                  <a:srgbClr val="7030A0"/>
                </a:solidFill>
                <a:latin typeface="Trebuchet MS"/>
                <a:cs typeface="Trebuchet MS"/>
              </a:rPr>
              <a:t>n</a:t>
            </a:r>
            <a:r>
              <a:rPr sz="1700" dirty="0">
                <a:solidFill>
                  <a:srgbClr val="7030A0"/>
                </a:solidFill>
                <a:latin typeface="Trebuchet MS"/>
                <a:cs typeface="Trebuchet MS"/>
              </a:rPr>
              <a:t>t</a:t>
            </a:r>
            <a:r>
              <a:rPr sz="1700" spc="-5" dirty="0">
                <a:latin typeface="Trebuchet MS"/>
                <a:cs typeface="Trebuchet MS"/>
              </a:rPr>
              <a:t>(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Fa</a:t>
            </a:r>
            <a:r>
              <a:rPr sz="1700" dirty="0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 F</a:t>
            </a:r>
            <a:r>
              <a:rPr sz="1700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u</a:t>
            </a:r>
            <a:r>
              <a:rPr sz="1700" spc="-24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700" dirty="0">
                <a:latin typeface="Trebuchet MS"/>
                <a:cs typeface="Trebuchet MS"/>
              </a:rPr>
              <a:t>,	</a:t>
            </a:r>
            <a:r>
              <a:rPr sz="1700" spc="-10" dirty="0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r>
              <a:rPr sz="170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700" spc="-1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700" dirty="0">
                <a:solidFill>
                  <a:srgbClr val="C00000"/>
                </a:solidFill>
                <a:latin typeface="Trebuchet MS"/>
                <a:cs typeface="Trebuchet MS"/>
              </a:rPr>
              <a:t>tl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700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70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9" name="object 9"/>
          <p:cNvSpPr/>
          <p:nvPr/>
        </p:nvSpPr>
        <p:spPr>
          <a:xfrm>
            <a:off x="500465" y="6495097"/>
            <a:ext cx="1602740" cy="368300"/>
          </a:xfrm>
          <a:custGeom>
            <a:avLst/>
            <a:gdLst/>
            <a:ahLst/>
            <a:cxnLst/>
            <a:rect l="l" t="t" r="r" b="b"/>
            <a:pathLst>
              <a:path w="1602739" h="368300">
                <a:moveTo>
                  <a:pt x="0" y="183940"/>
                </a:moveTo>
                <a:lnTo>
                  <a:pt x="28624" y="135041"/>
                </a:lnTo>
                <a:lnTo>
                  <a:pt x="77155" y="105089"/>
                </a:lnTo>
                <a:lnTo>
                  <a:pt x="146604" y="77860"/>
                </a:lnTo>
                <a:lnTo>
                  <a:pt x="188465" y="65429"/>
                </a:lnTo>
                <a:lnTo>
                  <a:pt x="234707" y="53874"/>
                </a:lnTo>
                <a:lnTo>
                  <a:pt x="285046" y="43260"/>
                </a:lnTo>
                <a:lnTo>
                  <a:pt x="339201" y="33651"/>
                </a:lnTo>
                <a:lnTo>
                  <a:pt x="396888" y="25113"/>
                </a:lnTo>
                <a:lnTo>
                  <a:pt x="457824" y="17710"/>
                </a:lnTo>
                <a:lnTo>
                  <a:pt x="521726" y="11507"/>
                </a:lnTo>
                <a:lnTo>
                  <a:pt x="588312" y="6570"/>
                </a:lnTo>
                <a:lnTo>
                  <a:pt x="657298" y="2963"/>
                </a:lnTo>
                <a:lnTo>
                  <a:pt x="728401" y="751"/>
                </a:lnTo>
                <a:lnTo>
                  <a:pt x="801339" y="0"/>
                </a:lnTo>
                <a:lnTo>
                  <a:pt x="874278" y="751"/>
                </a:lnTo>
                <a:lnTo>
                  <a:pt x="945382" y="2963"/>
                </a:lnTo>
                <a:lnTo>
                  <a:pt x="1014368" y="6570"/>
                </a:lnTo>
                <a:lnTo>
                  <a:pt x="1080954" y="11507"/>
                </a:lnTo>
                <a:lnTo>
                  <a:pt x="1144856" y="17710"/>
                </a:lnTo>
                <a:lnTo>
                  <a:pt x="1205792" y="25113"/>
                </a:lnTo>
                <a:lnTo>
                  <a:pt x="1263479" y="33651"/>
                </a:lnTo>
                <a:lnTo>
                  <a:pt x="1317634" y="43260"/>
                </a:lnTo>
                <a:lnTo>
                  <a:pt x="1367974" y="53874"/>
                </a:lnTo>
                <a:lnTo>
                  <a:pt x="1414216" y="65429"/>
                </a:lnTo>
                <a:lnTo>
                  <a:pt x="1456077" y="77860"/>
                </a:lnTo>
                <a:lnTo>
                  <a:pt x="1493275" y="91102"/>
                </a:lnTo>
                <a:lnTo>
                  <a:pt x="1552547" y="119757"/>
                </a:lnTo>
                <a:lnTo>
                  <a:pt x="1589771" y="150876"/>
                </a:lnTo>
                <a:lnTo>
                  <a:pt x="1602681" y="183940"/>
                </a:lnTo>
                <a:lnTo>
                  <a:pt x="1599407" y="200682"/>
                </a:lnTo>
                <a:lnTo>
                  <a:pt x="1574057" y="232839"/>
                </a:lnTo>
                <a:lnTo>
                  <a:pt x="1525526" y="262791"/>
                </a:lnTo>
                <a:lnTo>
                  <a:pt x="1456077" y="290020"/>
                </a:lnTo>
                <a:lnTo>
                  <a:pt x="1414216" y="302451"/>
                </a:lnTo>
                <a:lnTo>
                  <a:pt x="1367974" y="314006"/>
                </a:lnTo>
                <a:lnTo>
                  <a:pt x="1317634" y="324620"/>
                </a:lnTo>
                <a:lnTo>
                  <a:pt x="1263479" y="334229"/>
                </a:lnTo>
                <a:lnTo>
                  <a:pt x="1205792" y="342767"/>
                </a:lnTo>
                <a:lnTo>
                  <a:pt x="1144856" y="350170"/>
                </a:lnTo>
                <a:lnTo>
                  <a:pt x="1080954" y="356373"/>
                </a:lnTo>
                <a:lnTo>
                  <a:pt x="1014368" y="361310"/>
                </a:lnTo>
                <a:lnTo>
                  <a:pt x="945382" y="364917"/>
                </a:lnTo>
                <a:lnTo>
                  <a:pt x="874278" y="367129"/>
                </a:lnTo>
                <a:lnTo>
                  <a:pt x="801339" y="367881"/>
                </a:lnTo>
                <a:lnTo>
                  <a:pt x="728401" y="367129"/>
                </a:lnTo>
                <a:lnTo>
                  <a:pt x="657298" y="364917"/>
                </a:lnTo>
                <a:lnTo>
                  <a:pt x="588312" y="361310"/>
                </a:lnTo>
                <a:lnTo>
                  <a:pt x="521726" y="356373"/>
                </a:lnTo>
                <a:lnTo>
                  <a:pt x="457824" y="350170"/>
                </a:lnTo>
                <a:lnTo>
                  <a:pt x="396888" y="342767"/>
                </a:lnTo>
                <a:lnTo>
                  <a:pt x="339201" y="334229"/>
                </a:lnTo>
                <a:lnTo>
                  <a:pt x="285046" y="324620"/>
                </a:lnTo>
                <a:lnTo>
                  <a:pt x="234707" y="314006"/>
                </a:lnTo>
                <a:lnTo>
                  <a:pt x="188465" y="302451"/>
                </a:lnTo>
                <a:lnTo>
                  <a:pt x="146604" y="290020"/>
                </a:lnTo>
                <a:lnTo>
                  <a:pt x="109406" y="276778"/>
                </a:lnTo>
                <a:lnTo>
                  <a:pt x="50133" y="248123"/>
                </a:lnTo>
                <a:lnTo>
                  <a:pt x="12910" y="217004"/>
                </a:lnTo>
                <a:lnTo>
                  <a:pt x="0" y="183940"/>
                </a:lnTo>
                <a:close/>
              </a:path>
            </a:pathLst>
          </a:custGeom>
          <a:ln w="80856">
            <a:solidFill>
              <a:srgbClr val="117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4645" y="6508117"/>
            <a:ext cx="8851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spc="-55" dirty="0">
                <a:latin typeface="Trebuchet MS"/>
                <a:cs typeface="Trebuchet MS"/>
              </a:rPr>
              <a:t>m</a:t>
            </a:r>
            <a:r>
              <a:rPr sz="1900" spc="-30" dirty="0">
                <a:latin typeface="Trebuchet MS"/>
                <a:cs typeface="Trebuchet MS"/>
              </a:rPr>
              <a:t>u</a:t>
            </a:r>
            <a:r>
              <a:rPr sz="1900" spc="-35" dirty="0">
                <a:latin typeface="Trebuchet MS"/>
                <a:cs typeface="Trebuchet MS"/>
              </a:rPr>
              <a:t>s</a:t>
            </a:r>
            <a:r>
              <a:rPr sz="1900" spc="-110" dirty="0">
                <a:latin typeface="Trebuchet MS"/>
                <a:cs typeface="Trebuchet MS"/>
              </a:rPr>
              <a:t>i</a:t>
            </a:r>
            <a:r>
              <a:rPr sz="1900" spc="-140" dirty="0">
                <a:latin typeface="Trebuchet MS"/>
                <a:cs typeface="Trebuchet MS"/>
              </a:rPr>
              <a:t>c</a:t>
            </a:r>
            <a:r>
              <a:rPr sz="1900" spc="-110" dirty="0">
                <a:latin typeface="Trebuchet MS"/>
                <a:cs typeface="Trebuchet MS"/>
              </a:rPr>
              <a:t>i</a:t>
            </a:r>
            <a:r>
              <a:rPr sz="1900" spc="-90" dirty="0">
                <a:latin typeface="Trebuchet MS"/>
                <a:cs typeface="Trebuchet MS"/>
              </a:rPr>
              <a:t>a</a:t>
            </a:r>
            <a:r>
              <a:rPr sz="1900" spc="-40" dirty="0">
                <a:latin typeface="Trebuchet MS"/>
                <a:cs typeface="Trebuchet MS"/>
              </a:rPr>
              <a:t>n</a:t>
            </a:r>
            <a:endParaRPr sz="1900"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20188" y="6182426"/>
          <a:ext cx="5741034" cy="887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570">
                <a:tc rowSpan="5">
                  <a:txBody>
                    <a:bodyPr/>
                    <a:lstStyle/>
                    <a:p>
                      <a:pPr marL="65405" algn="ctr">
                        <a:lnSpc>
                          <a:spcPts val="2245"/>
                        </a:lnSpc>
                      </a:pPr>
                      <a:r>
                        <a:rPr sz="1900" spc="-85" dirty="0">
                          <a:latin typeface="Trebuchet MS"/>
                          <a:cs typeface="Trebuchet MS"/>
                        </a:rPr>
                        <a:t>Beatles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5405" algn="ctr">
                        <a:lnSpc>
                          <a:spcPct val="100000"/>
                        </a:lnSpc>
                      </a:pPr>
                      <a:r>
                        <a:rPr sz="1900" spc="-110" dirty="0">
                          <a:latin typeface="Trebuchet MS"/>
                          <a:cs typeface="Trebuchet MS"/>
                        </a:rPr>
                        <a:t>Fab</a:t>
                      </a:r>
                      <a:r>
                        <a:rPr sz="19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70" dirty="0">
                          <a:latin typeface="Trebuchet MS"/>
                          <a:cs typeface="Trebuchet MS"/>
                        </a:rPr>
                        <a:t>Four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  <a:lnT w="76200">
                      <a:solidFill>
                        <a:srgbClr val="CD950C"/>
                      </a:solidFill>
                      <a:prstDash val="solid"/>
                    </a:lnT>
                    <a:lnB w="76200">
                      <a:solidFill>
                        <a:srgbClr val="CD950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  <a:lnT w="76200">
                      <a:solidFill>
                        <a:srgbClr val="CD950C"/>
                      </a:solidFill>
                      <a:prstDash val="solid"/>
                    </a:lnT>
                    <a:lnB w="76200">
                      <a:solidFill>
                        <a:srgbClr val="CD95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900" spc="-60" dirty="0">
                          <a:latin typeface="Trebuchet MS"/>
                          <a:cs typeface="Trebuchet MS"/>
                        </a:rPr>
                        <a:t>Abbey</a:t>
                      </a:r>
                      <a:r>
                        <a:rPr sz="190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75" dirty="0">
                          <a:latin typeface="Trebuchet MS"/>
                          <a:cs typeface="Trebuchet MS"/>
                        </a:rPr>
                        <a:t>Road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  <a:lnT w="76200">
                      <a:solidFill>
                        <a:srgbClr val="CD950C"/>
                      </a:solidFill>
                      <a:prstDash val="solid"/>
                    </a:lnT>
                    <a:lnB w="76200">
                      <a:solidFill>
                        <a:srgbClr val="CD950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  <a:lnT w="76200">
                      <a:solidFill>
                        <a:srgbClr val="CD950C"/>
                      </a:solidFill>
                      <a:prstDash val="solid"/>
                    </a:lnT>
                    <a:lnB w="76200">
                      <a:solidFill>
                        <a:srgbClr val="CD95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67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  <a:lnT w="76200">
                      <a:solidFill>
                        <a:srgbClr val="CD950C"/>
                      </a:solidFill>
                      <a:prstDash val="solid"/>
                    </a:lnT>
                    <a:lnB w="76200">
                      <a:solidFill>
                        <a:srgbClr val="CD950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6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  <a:lnT w="76200">
                      <a:solidFill>
                        <a:srgbClr val="CD950C"/>
                      </a:solidFill>
                      <a:prstDash val="solid"/>
                    </a:lnT>
                    <a:lnB w="76200">
                      <a:solidFill>
                        <a:srgbClr val="CD95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67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  <a:lnT w="76200">
                      <a:solidFill>
                        <a:srgbClr val="CD950C"/>
                      </a:solidFill>
                      <a:prstDash val="solid"/>
                    </a:lnT>
                    <a:lnB w="76200">
                      <a:solidFill>
                        <a:srgbClr val="CD950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  <a:lnT w="76200">
                      <a:solidFill>
                        <a:srgbClr val="CD950C"/>
                      </a:solidFill>
                      <a:prstDash val="solid"/>
                    </a:lnT>
                    <a:lnB w="76200">
                      <a:solidFill>
                        <a:srgbClr val="CD950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035467" y="6590876"/>
            <a:ext cx="1684870" cy="194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3149" y="6660833"/>
            <a:ext cx="1551305" cy="18415"/>
          </a:xfrm>
          <a:custGeom>
            <a:avLst/>
            <a:gdLst/>
            <a:ahLst/>
            <a:cxnLst/>
            <a:rect l="l" t="t" r="r" b="b"/>
            <a:pathLst>
              <a:path w="1551304" h="18415">
                <a:moveTo>
                  <a:pt x="1550729" y="0"/>
                </a:moveTo>
                <a:lnTo>
                  <a:pt x="0" y="18201"/>
                </a:lnTo>
              </a:path>
            </a:pathLst>
          </a:custGeom>
          <a:ln w="80856">
            <a:solidFill>
              <a:srgbClr val="CD95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27967" y="6578176"/>
            <a:ext cx="19939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21367" y="2793571"/>
            <a:ext cx="694267" cy="770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0653" y="3074987"/>
            <a:ext cx="346075" cy="422275"/>
          </a:xfrm>
          <a:custGeom>
            <a:avLst/>
            <a:gdLst/>
            <a:ahLst/>
            <a:cxnLst/>
            <a:rect l="l" t="t" r="r" b="b"/>
            <a:pathLst>
              <a:path w="346075" h="422275">
                <a:moveTo>
                  <a:pt x="329738" y="109207"/>
                </a:moveTo>
                <a:lnTo>
                  <a:pt x="221843" y="109207"/>
                </a:lnTo>
                <a:lnTo>
                  <a:pt x="0" y="386499"/>
                </a:lnTo>
                <a:lnTo>
                  <a:pt x="44729" y="422275"/>
                </a:lnTo>
                <a:lnTo>
                  <a:pt x="266560" y="144983"/>
                </a:lnTo>
                <a:lnTo>
                  <a:pt x="324453" y="144983"/>
                </a:lnTo>
                <a:lnTo>
                  <a:pt x="329738" y="109207"/>
                </a:lnTo>
                <a:close/>
              </a:path>
              <a:path w="346075" h="422275">
                <a:moveTo>
                  <a:pt x="324453" y="144983"/>
                </a:moveTo>
                <a:lnTo>
                  <a:pt x="266560" y="144983"/>
                </a:lnTo>
                <a:lnTo>
                  <a:pt x="252971" y="236982"/>
                </a:lnTo>
                <a:lnTo>
                  <a:pt x="253568" y="248337"/>
                </a:lnTo>
                <a:lnTo>
                  <a:pt x="258308" y="258238"/>
                </a:lnTo>
                <a:lnTo>
                  <a:pt x="266415" y="265639"/>
                </a:lnTo>
                <a:lnTo>
                  <a:pt x="277113" y="269494"/>
                </a:lnTo>
                <a:lnTo>
                  <a:pt x="288469" y="268897"/>
                </a:lnTo>
                <a:lnTo>
                  <a:pt x="298370" y="264156"/>
                </a:lnTo>
                <a:lnTo>
                  <a:pt x="305771" y="256049"/>
                </a:lnTo>
                <a:lnTo>
                  <a:pt x="309625" y="245351"/>
                </a:lnTo>
                <a:lnTo>
                  <a:pt x="324453" y="144983"/>
                </a:lnTo>
                <a:close/>
              </a:path>
              <a:path w="346075" h="422275">
                <a:moveTo>
                  <a:pt x="345871" y="0"/>
                </a:moveTo>
                <a:lnTo>
                  <a:pt x="114465" y="89217"/>
                </a:lnTo>
                <a:lnTo>
                  <a:pt x="104873" y="95326"/>
                </a:lnTo>
                <a:lnTo>
                  <a:pt x="98586" y="104327"/>
                </a:lnTo>
                <a:lnTo>
                  <a:pt x="96134" y="115027"/>
                </a:lnTo>
                <a:lnTo>
                  <a:pt x="98043" y="126237"/>
                </a:lnTo>
                <a:lnTo>
                  <a:pt x="104155" y="135829"/>
                </a:lnTo>
                <a:lnTo>
                  <a:pt x="113160" y="142116"/>
                </a:lnTo>
                <a:lnTo>
                  <a:pt x="123865" y="144568"/>
                </a:lnTo>
                <a:lnTo>
                  <a:pt x="135077" y="142659"/>
                </a:lnTo>
                <a:lnTo>
                  <a:pt x="221843" y="109207"/>
                </a:lnTo>
                <a:lnTo>
                  <a:pt x="329738" y="109207"/>
                </a:lnTo>
                <a:lnTo>
                  <a:pt x="345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3739" y="5076012"/>
            <a:ext cx="836294" cy="817244"/>
          </a:xfrm>
          <a:custGeom>
            <a:avLst/>
            <a:gdLst/>
            <a:ahLst/>
            <a:cxnLst/>
            <a:rect l="l" t="t" r="r" b="b"/>
            <a:pathLst>
              <a:path w="836295" h="817245">
                <a:moveTo>
                  <a:pt x="89915" y="556938"/>
                </a:moveTo>
                <a:lnTo>
                  <a:pt x="79508" y="560431"/>
                </a:lnTo>
                <a:lnTo>
                  <a:pt x="71167" y="567573"/>
                </a:lnTo>
                <a:lnTo>
                  <a:pt x="66027" y="577722"/>
                </a:lnTo>
                <a:lnTo>
                  <a:pt x="0" y="816775"/>
                </a:lnTo>
                <a:lnTo>
                  <a:pt x="240588" y="756577"/>
                </a:lnTo>
                <a:lnTo>
                  <a:pt x="250856" y="751691"/>
                </a:lnTo>
                <a:lnTo>
                  <a:pt x="258200" y="743531"/>
                </a:lnTo>
                <a:lnTo>
                  <a:pt x="261948" y="733213"/>
                </a:lnTo>
                <a:lnTo>
                  <a:pt x="261509" y="723595"/>
                </a:lnTo>
                <a:lnTo>
                  <a:pt x="136486" y="723595"/>
                </a:lnTo>
                <a:lnTo>
                  <a:pt x="178491" y="682599"/>
                </a:lnTo>
                <a:lnTo>
                  <a:pt x="96481" y="682599"/>
                </a:lnTo>
                <a:lnTo>
                  <a:pt x="121234" y="592962"/>
                </a:lnTo>
                <a:lnTo>
                  <a:pt x="122034" y="581621"/>
                </a:lnTo>
                <a:lnTo>
                  <a:pt x="118541" y="571214"/>
                </a:lnTo>
                <a:lnTo>
                  <a:pt x="111400" y="562873"/>
                </a:lnTo>
                <a:lnTo>
                  <a:pt x="101257" y="557733"/>
                </a:lnTo>
                <a:lnTo>
                  <a:pt x="89915" y="556938"/>
                </a:lnTo>
                <a:close/>
              </a:path>
              <a:path w="836295" h="817245">
                <a:moveTo>
                  <a:pt x="238053" y="700500"/>
                </a:moveTo>
                <a:lnTo>
                  <a:pt x="226694" y="701027"/>
                </a:lnTo>
                <a:lnTo>
                  <a:pt x="136486" y="723595"/>
                </a:lnTo>
                <a:lnTo>
                  <a:pt x="261509" y="723595"/>
                </a:lnTo>
                <a:lnTo>
                  <a:pt x="261429" y="721855"/>
                </a:lnTo>
                <a:lnTo>
                  <a:pt x="256536" y="711587"/>
                </a:lnTo>
                <a:lnTo>
                  <a:pt x="248372" y="704245"/>
                </a:lnTo>
                <a:lnTo>
                  <a:pt x="238053" y="700500"/>
                </a:lnTo>
                <a:close/>
              </a:path>
              <a:path w="836295" h="817245">
                <a:moveTo>
                  <a:pt x="795883" y="0"/>
                </a:moveTo>
                <a:lnTo>
                  <a:pt x="96481" y="682599"/>
                </a:lnTo>
                <a:lnTo>
                  <a:pt x="178491" y="682599"/>
                </a:lnTo>
                <a:lnTo>
                  <a:pt x="835888" y="40995"/>
                </a:lnTo>
                <a:lnTo>
                  <a:pt x="795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80785" y="6317105"/>
            <a:ext cx="151574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latin typeface="Trebuchet MS"/>
                <a:cs typeface="Trebuchet MS"/>
              </a:rPr>
              <a:t>Rel(AlbumArtist</a:t>
            </a:r>
            <a:r>
              <a:rPr sz="1700" spc="35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59608" y="6340914"/>
            <a:ext cx="36576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spc="90" dirty="0">
                <a:latin typeface="Trebuchet MS"/>
                <a:cs typeface="Trebuchet MS"/>
              </a:rPr>
              <a:t>L</a:t>
            </a:r>
            <a:r>
              <a:rPr sz="1900" spc="105" dirty="0">
                <a:latin typeface="Trebuchet MS"/>
                <a:cs typeface="Trebuchet MS"/>
              </a:rPr>
              <a:t>b</a:t>
            </a:r>
            <a:r>
              <a:rPr sz="1900" spc="-15" dirty="0">
                <a:latin typeface="Trebuchet MS"/>
                <a:cs typeface="Trebuchet MS"/>
              </a:rPr>
              <a:t>l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16629" y="7163892"/>
            <a:ext cx="2824480" cy="2584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PUJARA+ISWC13;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PUJARA+AIMAG15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7716" y="5847359"/>
            <a:ext cx="375792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b="1" spc="-110" dirty="0">
                <a:latin typeface="Trebuchet MS"/>
                <a:cs typeface="Trebuchet MS"/>
              </a:rPr>
              <a:t>After </a:t>
            </a:r>
            <a:r>
              <a:rPr sz="1900" b="1" spc="-105" dirty="0">
                <a:latin typeface="Trebuchet MS"/>
                <a:cs typeface="Trebuchet MS"/>
              </a:rPr>
              <a:t>Knowledge Graph</a:t>
            </a:r>
            <a:r>
              <a:rPr sz="1900" b="1" spc="-190" dirty="0">
                <a:latin typeface="Trebuchet MS"/>
                <a:cs typeface="Trebuchet MS"/>
              </a:rPr>
              <a:t> </a:t>
            </a:r>
            <a:r>
              <a:rPr sz="1900" b="1" spc="-105" dirty="0">
                <a:latin typeface="Trebuchet MS"/>
                <a:cs typeface="Trebuchet MS"/>
              </a:rPr>
              <a:t>Identification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99435BF6-1164-47EB-B173-0208D2F1D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444" y="1488151"/>
            <a:ext cx="587692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7BC01-950A-4535-A82A-03822AD2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1752600"/>
            <a:ext cx="7789164" cy="2308324"/>
          </a:xfrm>
        </p:spPr>
        <p:txBody>
          <a:bodyPr/>
          <a:lstStyle/>
          <a:p>
            <a:r>
              <a:rPr lang="en-US" altLang="zh-TW" sz="2500" dirty="0" err="1"/>
              <a:t>Lbl</a:t>
            </a:r>
            <a:r>
              <a:rPr lang="en-US" altLang="zh-TW" sz="2500" dirty="0"/>
              <a:t>(</a:t>
            </a:r>
            <a:r>
              <a:rPr lang="en-US" altLang="zh-TW" sz="2500" dirty="0" err="1"/>
              <a:t>x,y</a:t>
            </a:r>
            <a:r>
              <a:rPr lang="en-US" altLang="zh-TW" sz="2500" dirty="0"/>
              <a:t>) </a:t>
            </a:r>
            <a:r>
              <a:rPr lang="en-US" altLang="zh-TW" sz="2500" dirty="0">
                <a:sym typeface="Wingdings" panose="05000000000000000000" pitchFamily="2" charset="2"/>
              </a:rPr>
              <a:t> </a:t>
            </a:r>
            <a:r>
              <a:rPr lang="en-US" altLang="zh-TW" sz="2500" dirty="0" smtClean="0">
                <a:sym typeface="Wingdings" panose="05000000000000000000" pitchFamily="2" charset="2"/>
              </a:rPr>
              <a:t>?</a:t>
            </a:r>
            <a:r>
              <a:rPr lang="zh-TW" altLang="en-US" sz="2500" dirty="0" smtClean="0">
                <a:sym typeface="Wingdings" panose="05000000000000000000" pitchFamily="2" charset="2"/>
              </a:rPr>
              <a:t> </a:t>
            </a:r>
            <a:r>
              <a:rPr lang="en-US" altLang="zh-TW" sz="2500" dirty="0">
                <a:sym typeface="Wingdings" panose="05000000000000000000" pitchFamily="2" charset="2"/>
              </a:rPr>
              <a:t/>
            </a:r>
            <a:br>
              <a:rPr lang="en-US" altLang="zh-TW" sz="2500" dirty="0">
                <a:sym typeface="Wingdings" panose="05000000000000000000" pitchFamily="2" charset="2"/>
              </a:rPr>
            </a:br>
            <a:r>
              <a:rPr lang="en-US" altLang="zh-TW" sz="2500" dirty="0">
                <a:sym typeface="Wingdings" panose="05000000000000000000" pitchFamily="2" charset="2"/>
              </a:rPr>
              <a:t>Rel(</a:t>
            </a:r>
            <a:r>
              <a:rPr lang="en-US" altLang="zh-TW" sz="2500" dirty="0" err="1">
                <a:sym typeface="Wingdings" panose="05000000000000000000" pitchFamily="2" charset="2"/>
              </a:rPr>
              <a:t>x,r,y</a:t>
            </a:r>
            <a:r>
              <a:rPr lang="en-US" altLang="zh-TW" sz="2500" dirty="0">
                <a:sym typeface="Wingdings" panose="05000000000000000000" pitchFamily="2" charset="2"/>
              </a:rPr>
              <a:t>)  </a:t>
            </a:r>
            <a:r>
              <a:rPr lang="en-US" altLang="zh-TW" sz="2500" dirty="0" smtClean="0">
                <a:sym typeface="Wingdings" panose="05000000000000000000" pitchFamily="2" charset="2"/>
              </a:rPr>
              <a:t>?</a:t>
            </a:r>
            <a:r>
              <a:rPr lang="en-US" altLang="zh-TW" sz="2500" dirty="0">
                <a:sym typeface="Wingdings" panose="05000000000000000000" pitchFamily="2" charset="2"/>
              </a:rPr>
              <a:t/>
            </a:r>
            <a:br>
              <a:rPr lang="en-US" altLang="zh-TW" sz="2500" dirty="0">
                <a:sym typeface="Wingdings" panose="05000000000000000000" pitchFamily="2" charset="2"/>
              </a:rPr>
            </a:br>
            <a:r>
              <a:rPr lang="en-US" altLang="zh-TW" sz="2500" dirty="0">
                <a:sym typeface="Wingdings" panose="05000000000000000000" pitchFamily="2" charset="2"/>
              </a:rPr>
              <a:t>Dom(</a:t>
            </a:r>
            <a:r>
              <a:rPr lang="en-US" altLang="zh-TW" sz="2500" dirty="0" err="1">
                <a:sym typeface="Wingdings" panose="05000000000000000000" pitchFamily="2" charset="2"/>
              </a:rPr>
              <a:t>x,y</a:t>
            </a:r>
            <a:r>
              <a:rPr lang="en-US" altLang="zh-TW" sz="2500" dirty="0">
                <a:sym typeface="Wingdings" panose="05000000000000000000" pitchFamily="2" charset="2"/>
              </a:rPr>
              <a:t>)  ?</a:t>
            </a:r>
            <a:br>
              <a:rPr lang="en-US" altLang="zh-TW" sz="2500" dirty="0">
                <a:sym typeface="Wingdings" panose="05000000000000000000" pitchFamily="2" charset="2"/>
              </a:rPr>
            </a:br>
            <a:r>
              <a:rPr lang="en-US" altLang="zh-TW" sz="2500" dirty="0" err="1">
                <a:sym typeface="Wingdings" panose="05000000000000000000" pitchFamily="2" charset="2"/>
              </a:rPr>
              <a:t>Mul</a:t>
            </a:r>
            <a:r>
              <a:rPr lang="en-US" altLang="zh-TW" sz="2500" dirty="0">
                <a:sym typeface="Wingdings" panose="05000000000000000000" pitchFamily="2" charset="2"/>
              </a:rPr>
              <a:t>(</a:t>
            </a:r>
            <a:r>
              <a:rPr lang="en-US" altLang="zh-TW" sz="2500" dirty="0" err="1">
                <a:sym typeface="Wingdings" panose="05000000000000000000" pitchFamily="2" charset="2"/>
              </a:rPr>
              <a:t>x,y</a:t>
            </a:r>
            <a:r>
              <a:rPr lang="en-US" altLang="zh-TW" sz="2500" dirty="0">
                <a:sym typeface="Wingdings" panose="05000000000000000000" pitchFamily="2" charset="2"/>
              </a:rPr>
              <a:t>)  ?</a:t>
            </a:r>
            <a:br>
              <a:rPr lang="en-US" altLang="zh-TW" sz="2500" dirty="0">
                <a:sym typeface="Wingdings" panose="05000000000000000000" pitchFamily="2" charset="2"/>
              </a:rPr>
            </a:br>
            <a:r>
              <a:rPr lang="en-US" altLang="zh-TW" sz="2500" dirty="0" err="1">
                <a:sym typeface="Wingdings" panose="05000000000000000000" pitchFamily="2" charset="2"/>
              </a:rPr>
              <a:t>SameEnt</a:t>
            </a:r>
            <a:r>
              <a:rPr lang="en-US" altLang="zh-TW" sz="2500" dirty="0">
                <a:sym typeface="Wingdings" panose="05000000000000000000" pitchFamily="2" charset="2"/>
              </a:rPr>
              <a:t>(</a:t>
            </a:r>
            <a:r>
              <a:rPr lang="en-US" altLang="zh-TW" sz="2500" dirty="0" err="1">
                <a:sym typeface="Wingdings" panose="05000000000000000000" pitchFamily="2" charset="2"/>
              </a:rPr>
              <a:t>x,y</a:t>
            </a:r>
            <a:r>
              <a:rPr lang="en-US" altLang="zh-TW" sz="2500" dirty="0">
                <a:sym typeface="Wingdings" panose="05000000000000000000" pitchFamily="2" charset="2"/>
              </a:rPr>
              <a:t>)  ?</a:t>
            </a:r>
            <a:br>
              <a:rPr lang="en-US" altLang="zh-TW" sz="2500" dirty="0">
                <a:sym typeface="Wingdings" panose="05000000000000000000" pitchFamily="2" charset="2"/>
              </a:rPr>
            </a:br>
            <a:endParaRPr lang="zh-TW" altLang="en-US" sz="2500" dirty="0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F0E799D1-4F08-4035-ACC6-D98C459D9A70}"/>
              </a:ext>
            </a:extLst>
          </p:cNvPr>
          <p:cNvSpPr txBox="1">
            <a:spLocks/>
          </p:cNvSpPr>
          <p:nvPr/>
        </p:nvSpPr>
        <p:spPr>
          <a:xfrm>
            <a:off x="746505" y="665404"/>
            <a:ext cx="8325484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350" b="0" i="0">
                <a:solidFill>
                  <a:srgbClr val="26262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  <a:tabLst>
                <a:tab pos="8312150" algn="l"/>
              </a:tabLst>
            </a:pPr>
            <a:r>
              <a:rPr lang="en-US" sz="5100" kern="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19285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037" y="6966522"/>
            <a:ext cx="9702800" cy="70485"/>
          </a:xfrm>
          <a:custGeom>
            <a:avLst/>
            <a:gdLst/>
            <a:ahLst/>
            <a:cxnLst/>
            <a:rect l="l" t="t" r="r" b="b"/>
            <a:pathLst>
              <a:path w="9702800" h="70484">
                <a:moveTo>
                  <a:pt x="0" y="70032"/>
                </a:moveTo>
                <a:lnTo>
                  <a:pt x="9702800" y="70032"/>
                </a:lnTo>
                <a:lnTo>
                  <a:pt x="9702800" y="0"/>
                </a:lnTo>
                <a:lnTo>
                  <a:pt x="0" y="0"/>
                </a:lnTo>
                <a:lnTo>
                  <a:pt x="0" y="70032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656526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80" dirty="0">
                <a:solidFill>
                  <a:srgbClr val="404040"/>
                </a:solidFill>
              </a:rPr>
              <a:t>Defining </a:t>
            </a:r>
            <a:r>
              <a:rPr sz="5100" spc="-330" dirty="0">
                <a:solidFill>
                  <a:srgbClr val="404040"/>
                </a:solidFill>
              </a:rPr>
              <a:t>graphical</a:t>
            </a:r>
            <a:r>
              <a:rPr sz="5100" spc="-720" dirty="0">
                <a:solidFill>
                  <a:srgbClr val="404040"/>
                </a:solidFill>
              </a:rPr>
              <a:t> </a:t>
            </a:r>
            <a:r>
              <a:rPr sz="5100" spc="-254" dirty="0">
                <a:solidFill>
                  <a:srgbClr val="404040"/>
                </a:solidFill>
              </a:rPr>
              <a:t>models</a:t>
            </a:r>
            <a:endParaRPr sz="5100"/>
          </a:p>
        </p:txBody>
      </p:sp>
      <p:sp>
        <p:nvSpPr>
          <p:cNvPr id="5" name="object 5"/>
          <p:cNvSpPr txBox="1"/>
          <p:nvPr/>
        </p:nvSpPr>
        <p:spPr>
          <a:xfrm>
            <a:off x="1037588" y="1531552"/>
            <a:ext cx="7943850" cy="49744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30" dirty="0">
                <a:solidFill>
                  <a:srgbClr val="404040"/>
                </a:solidFill>
                <a:latin typeface="Trebuchet MS"/>
                <a:cs typeface="Trebuchet MS"/>
              </a:rPr>
              <a:t>Many</a:t>
            </a:r>
            <a:r>
              <a:rPr sz="25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60" dirty="0">
                <a:solidFill>
                  <a:srgbClr val="404040"/>
                </a:solidFill>
                <a:latin typeface="Trebuchet MS"/>
                <a:cs typeface="Trebuchet MS"/>
              </a:rPr>
              <a:t>options</a:t>
            </a:r>
            <a:r>
              <a:rPr sz="25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90" dirty="0">
                <a:solidFill>
                  <a:srgbClr val="404040"/>
                </a:solidFill>
                <a:latin typeface="Trebuchet MS"/>
                <a:cs typeface="Trebuchet MS"/>
              </a:rPr>
              <a:t>defining</a:t>
            </a:r>
            <a:r>
              <a:rPr sz="25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10" dirty="0">
                <a:solidFill>
                  <a:srgbClr val="404040"/>
                </a:solidFill>
                <a:latin typeface="Trebuchet MS"/>
                <a:cs typeface="Trebuchet MS"/>
              </a:rPr>
              <a:t>graphical</a:t>
            </a:r>
            <a:r>
              <a:rPr sz="25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75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Trebuchet MS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196215" indent="-183515">
              <a:lnSpc>
                <a:spcPct val="100000"/>
              </a:lnSpc>
              <a:spcBef>
                <a:spcPts val="190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3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focus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25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75" dirty="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sz="25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approaches,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404040"/>
                </a:solidFill>
                <a:latin typeface="Trebuchet MS"/>
                <a:cs typeface="Trebuchet MS"/>
              </a:rPr>
              <a:t>MLNs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6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50" dirty="0">
                <a:solidFill>
                  <a:srgbClr val="404040"/>
                </a:solidFill>
                <a:latin typeface="Trebuchet MS"/>
                <a:cs typeface="Trebuchet MS"/>
              </a:rPr>
              <a:t>PSL,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5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5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25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25" dirty="0">
                <a:solidFill>
                  <a:srgbClr val="404040"/>
                </a:solidFill>
                <a:latin typeface="Trebuchet MS"/>
                <a:cs typeface="Trebuchet MS"/>
              </a:rPr>
              <a:t>rules</a:t>
            </a: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Trebuchet MS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196215" indent="-183515">
              <a:lnSpc>
                <a:spcPct val="100000"/>
              </a:lnSpc>
              <a:spcBef>
                <a:spcPts val="1900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500" b="1" spc="-5" dirty="0">
                <a:solidFill>
                  <a:srgbClr val="404040"/>
                </a:solidFill>
                <a:latin typeface="Trebuchet MS"/>
                <a:cs typeface="Trebuchet MS"/>
              </a:rPr>
              <a:t>MLNs</a:t>
            </a:r>
            <a:r>
              <a:rPr sz="2500" b="1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25" dirty="0">
                <a:solidFill>
                  <a:srgbClr val="404040"/>
                </a:solidFill>
                <a:latin typeface="Trebuchet MS"/>
                <a:cs typeface="Trebuchet MS"/>
              </a:rPr>
              <a:t>treat</a:t>
            </a:r>
            <a:r>
              <a:rPr sz="25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25" dirty="0">
                <a:solidFill>
                  <a:srgbClr val="404040"/>
                </a:solidFill>
                <a:latin typeface="Trebuchet MS"/>
                <a:cs typeface="Trebuchet MS"/>
              </a:rPr>
              <a:t>facts</a:t>
            </a:r>
            <a:r>
              <a:rPr sz="25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6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2500" b="1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90" dirty="0">
                <a:solidFill>
                  <a:srgbClr val="404040"/>
                </a:solidFill>
                <a:latin typeface="Trebuchet MS"/>
                <a:cs typeface="Trebuchet MS"/>
              </a:rPr>
              <a:t>Boolean</a:t>
            </a:r>
            <a:r>
              <a:rPr sz="2500" spc="-9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5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2500" b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80" dirty="0">
                <a:solidFill>
                  <a:srgbClr val="404040"/>
                </a:solidFill>
                <a:latin typeface="Trebuchet MS"/>
                <a:cs typeface="Trebuchet MS"/>
              </a:rPr>
              <a:t>sampling</a:t>
            </a:r>
            <a:r>
              <a:rPr sz="2500" b="1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500" b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05" dirty="0">
                <a:solidFill>
                  <a:srgbClr val="404040"/>
                </a:solidFill>
                <a:latin typeface="Trebuchet MS"/>
                <a:cs typeface="Trebuchet MS"/>
              </a:rPr>
              <a:t>satisfaction</a:t>
            </a:r>
            <a:endParaRPr lang="en-US" altLang="zh-TW" sz="2500" b="1" spc="-105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653415" lvl="1" indent="-183515">
              <a:spcBef>
                <a:spcPts val="1900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lang="en-US" sz="2500" u="sng" dirty="0">
                <a:latin typeface="Trebuchet MS"/>
                <a:cs typeface="Trebuchet MS"/>
              </a:rPr>
              <a:t>MLN(Markov logic network)</a:t>
            </a:r>
            <a:endParaRPr sz="2500" u="sng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Trebuchet MS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196215" indent="-183515">
              <a:lnSpc>
                <a:spcPct val="100000"/>
              </a:lnSpc>
              <a:spcBef>
                <a:spcPts val="1905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500" b="1" spc="-170" dirty="0">
                <a:solidFill>
                  <a:srgbClr val="404040"/>
                </a:solidFill>
                <a:latin typeface="Trebuchet MS"/>
                <a:cs typeface="Trebuchet MS"/>
              </a:rPr>
              <a:t>PSL</a:t>
            </a:r>
            <a:r>
              <a:rPr sz="2500" b="1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05" dirty="0">
                <a:solidFill>
                  <a:srgbClr val="404040"/>
                </a:solidFill>
                <a:latin typeface="Trebuchet MS"/>
                <a:cs typeface="Trebuchet MS"/>
              </a:rPr>
              <a:t>infers</a:t>
            </a:r>
            <a:r>
              <a:rPr sz="25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20" dirty="0">
                <a:solidFill>
                  <a:srgbClr val="404040"/>
                </a:solidFill>
                <a:latin typeface="Trebuchet MS"/>
                <a:cs typeface="Trebuchet MS"/>
              </a:rPr>
              <a:t>“truth</a:t>
            </a:r>
            <a:r>
              <a:rPr sz="2500" b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25" dirty="0">
                <a:solidFill>
                  <a:srgbClr val="404040"/>
                </a:solidFill>
                <a:latin typeface="Trebuchet MS"/>
                <a:cs typeface="Trebuchet MS"/>
              </a:rPr>
              <a:t>value”</a:t>
            </a:r>
            <a:r>
              <a:rPr sz="2500" b="1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500" b="1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0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500" b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50" dirty="0">
                <a:solidFill>
                  <a:srgbClr val="404040"/>
                </a:solidFill>
                <a:latin typeface="Trebuchet MS"/>
                <a:cs typeface="Trebuchet MS"/>
              </a:rPr>
              <a:t>fact</a:t>
            </a:r>
            <a:r>
              <a:rPr sz="2500" b="1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05" dirty="0">
                <a:solidFill>
                  <a:srgbClr val="404040"/>
                </a:solidFill>
                <a:latin typeface="Trebuchet MS"/>
                <a:cs typeface="Trebuchet MS"/>
              </a:rPr>
              <a:t>via</a:t>
            </a:r>
            <a:r>
              <a:rPr sz="2500" b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00" dirty="0">
                <a:solidFill>
                  <a:srgbClr val="404040"/>
                </a:solidFill>
                <a:latin typeface="Trebuchet MS"/>
                <a:cs typeface="Trebuchet MS"/>
              </a:rPr>
              <a:t>optimization</a:t>
            </a:r>
            <a:endParaRPr lang="en-US" altLang="zh-TW" sz="2500" b="1" spc="-10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653415" lvl="1" indent="-183515">
              <a:spcBef>
                <a:spcPts val="1905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lang="en-US" sz="2500" u="sng" spc="-100" dirty="0">
                <a:solidFill>
                  <a:srgbClr val="404040"/>
                </a:solidFill>
                <a:latin typeface="Trebuchet MS"/>
                <a:cs typeface="Trebuchet MS"/>
              </a:rPr>
              <a:t>PSL(Probabilistic soft logic)</a:t>
            </a:r>
            <a:endParaRPr sz="2500" u="sng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037" y="7036554"/>
            <a:ext cx="9702800" cy="485775"/>
          </a:xfrm>
          <a:prstGeom prst="rect">
            <a:avLst/>
          </a:prstGeom>
          <a:solidFill>
            <a:srgbClr val="2683C6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R="870585" algn="r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37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037" y="6966522"/>
            <a:ext cx="9702800" cy="70485"/>
          </a:xfrm>
          <a:custGeom>
            <a:avLst/>
            <a:gdLst/>
            <a:ahLst/>
            <a:cxnLst/>
            <a:rect l="l" t="t" r="r" b="b"/>
            <a:pathLst>
              <a:path w="9702800" h="70484">
                <a:moveTo>
                  <a:pt x="0" y="70032"/>
                </a:moveTo>
                <a:lnTo>
                  <a:pt x="9702800" y="70032"/>
                </a:lnTo>
                <a:lnTo>
                  <a:pt x="9702800" y="0"/>
                </a:lnTo>
                <a:lnTo>
                  <a:pt x="0" y="0"/>
                </a:lnTo>
                <a:lnTo>
                  <a:pt x="0" y="70032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7230" y="1506480"/>
            <a:ext cx="9055100" cy="5389245"/>
          </a:xfrm>
          <a:custGeom>
            <a:avLst/>
            <a:gdLst/>
            <a:ahLst/>
            <a:cxnLst/>
            <a:rect l="l" t="t" r="r" b="b"/>
            <a:pathLst>
              <a:path w="9055100" h="5389245">
                <a:moveTo>
                  <a:pt x="0" y="5388648"/>
                </a:moveTo>
                <a:lnTo>
                  <a:pt x="9054680" y="5388648"/>
                </a:lnTo>
                <a:lnTo>
                  <a:pt x="9054680" y="0"/>
                </a:lnTo>
                <a:lnTo>
                  <a:pt x="0" y="0"/>
                </a:lnTo>
                <a:lnTo>
                  <a:pt x="0" y="5388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2508" y="1591680"/>
          <a:ext cx="8609963" cy="5181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9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8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789"/>
                        </a:lnSpc>
                      </a:pPr>
                      <a:r>
                        <a:rPr sz="1900" spc="120" dirty="0">
                          <a:solidFill>
                            <a:srgbClr val="F79646"/>
                          </a:solidFill>
                          <a:latin typeface="Arial"/>
                          <a:cs typeface="Arial"/>
                        </a:rPr>
                        <a:t>100: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789"/>
                        </a:lnSpc>
                      </a:pPr>
                      <a:r>
                        <a:rPr sz="1900" spc="4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Subsumes</a:t>
                      </a:r>
                      <a:r>
                        <a:rPr sz="1900" spc="4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4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L1,L2</a:t>
                      </a:r>
                      <a:r>
                        <a:rPr sz="1900" spc="4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89"/>
                        </a:lnSpc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789"/>
                        </a:lnSpc>
                      </a:pPr>
                      <a:r>
                        <a:rPr sz="1900" spc="15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Label</a:t>
                      </a:r>
                      <a:r>
                        <a:rPr sz="1900" spc="15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5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E,L1</a:t>
                      </a:r>
                      <a:r>
                        <a:rPr sz="1900" spc="15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789"/>
                        </a:lnSpc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-&gt;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789"/>
                        </a:lnSpc>
                      </a:pPr>
                      <a:r>
                        <a:rPr sz="1900" spc="15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Label</a:t>
                      </a:r>
                      <a:r>
                        <a:rPr sz="1900" spc="15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5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E,L2</a:t>
                      </a:r>
                      <a:r>
                        <a:rPr sz="1900" spc="15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09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900" spc="120" dirty="0">
                          <a:solidFill>
                            <a:srgbClr val="F79646"/>
                          </a:solidFill>
                          <a:latin typeface="Arial"/>
                          <a:cs typeface="Arial"/>
                        </a:rPr>
                        <a:t>100: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989"/>
                        </a:lnSpc>
                      </a:pPr>
                      <a:r>
                        <a:rPr sz="1900" spc="165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Exclusive</a:t>
                      </a:r>
                      <a:r>
                        <a:rPr sz="1900" spc="16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65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L1,L2</a:t>
                      </a:r>
                      <a:r>
                        <a:rPr sz="1900" spc="16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89"/>
                        </a:lnSpc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89"/>
                        </a:lnSpc>
                      </a:pPr>
                      <a:r>
                        <a:rPr sz="1900" spc="15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Label</a:t>
                      </a:r>
                      <a:r>
                        <a:rPr sz="1900" spc="15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5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E,L1</a:t>
                      </a:r>
                      <a:r>
                        <a:rPr sz="1900" spc="15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989"/>
                        </a:lnSpc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-&gt;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89"/>
                        </a:lnSpc>
                      </a:pPr>
                      <a:r>
                        <a:rPr sz="1900" spc="18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!</a:t>
                      </a:r>
                      <a:r>
                        <a:rPr sz="1900" spc="18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Label</a:t>
                      </a:r>
                      <a:r>
                        <a:rPr sz="1900" spc="18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8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E,L2</a:t>
                      </a:r>
                      <a:r>
                        <a:rPr sz="1900" spc="18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6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spc="120" dirty="0">
                          <a:solidFill>
                            <a:srgbClr val="F79646"/>
                          </a:solidFill>
                          <a:latin typeface="Arial"/>
                          <a:cs typeface="Arial"/>
                        </a:rPr>
                        <a:t>100: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spc="12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Inverse</a:t>
                      </a:r>
                      <a:r>
                        <a:rPr sz="1900" spc="12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2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R1,R2</a:t>
                      </a:r>
                      <a:r>
                        <a:rPr sz="1900" spc="12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spc="14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Relation</a:t>
                      </a:r>
                      <a:r>
                        <a:rPr sz="1900" spc="14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4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R1,E,O</a:t>
                      </a:r>
                      <a:r>
                        <a:rPr sz="1900" spc="14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-&gt;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Relation</a:t>
                      </a:r>
                      <a:r>
                        <a:rPr sz="19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R2,O,E</a:t>
                      </a:r>
                      <a:r>
                        <a:rPr sz="19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900" spc="120" dirty="0">
                          <a:solidFill>
                            <a:srgbClr val="F79646"/>
                          </a:solidFill>
                          <a:latin typeface="Arial"/>
                          <a:cs typeface="Arial"/>
                        </a:rPr>
                        <a:t>100: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989"/>
                        </a:lnSpc>
                      </a:pPr>
                      <a:r>
                        <a:rPr sz="190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Subsumes</a:t>
                      </a:r>
                      <a:r>
                        <a:rPr sz="19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R1,R2</a:t>
                      </a:r>
                      <a:r>
                        <a:rPr sz="19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89"/>
                        </a:lnSpc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89"/>
                        </a:lnSpc>
                      </a:pPr>
                      <a:r>
                        <a:rPr sz="1900" spc="14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Relation</a:t>
                      </a:r>
                      <a:r>
                        <a:rPr sz="1900" spc="14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4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R1,E,O</a:t>
                      </a:r>
                      <a:r>
                        <a:rPr sz="1900" spc="14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989"/>
                        </a:lnSpc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-&gt;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1989"/>
                        </a:lnSpc>
                      </a:pPr>
                      <a:r>
                        <a:rPr sz="190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Relation</a:t>
                      </a:r>
                      <a:r>
                        <a:rPr sz="19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R2,E,O</a:t>
                      </a:r>
                      <a:r>
                        <a:rPr sz="19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609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900" spc="120" dirty="0">
                          <a:solidFill>
                            <a:srgbClr val="F79646"/>
                          </a:solidFill>
                          <a:latin typeface="Arial"/>
                          <a:cs typeface="Arial"/>
                        </a:rPr>
                        <a:t>100: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989"/>
                        </a:lnSpc>
                      </a:pPr>
                      <a:r>
                        <a:rPr sz="1900" spc="125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Exclusive</a:t>
                      </a:r>
                      <a:r>
                        <a:rPr sz="1900" spc="12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25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R1,R2</a:t>
                      </a:r>
                      <a:r>
                        <a:rPr sz="1900" spc="12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89"/>
                        </a:lnSpc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89"/>
                        </a:lnSpc>
                      </a:pPr>
                      <a:r>
                        <a:rPr sz="1900" spc="14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Relation</a:t>
                      </a:r>
                      <a:r>
                        <a:rPr sz="1900" spc="14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4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R1,E,O</a:t>
                      </a:r>
                      <a:r>
                        <a:rPr sz="1900" spc="14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989"/>
                        </a:lnSpc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-&gt;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89"/>
                        </a:lnSpc>
                      </a:pPr>
                      <a:r>
                        <a:rPr sz="1900" spc="16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!</a:t>
                      </a:r>
                      <a:r>
                        <a:rPr sz="1900" spc="16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Relation</a:t>
                      </a:r>
                      <a:r>
                        <a:rPr sz="1900" spc="16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6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R2,E,O</a:t>
                      </a:r>
                      <a:r>
                        <a:rPr sz="1900" spc="16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6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spc="120" dirty="0">
                          <a:solidFill>
                            <a:srgbClr val="F79646"/>
                          </a:solidFill>
                          <a:latin typeface="Arial"/>
                          <a:cs typeface="Arial"/>
                        </a:rPr>
                        <a:t>100: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spc="65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Domain</a:t>
                      </a:r>
                      <a:r>
                        <a:rPr sz="1900" spc="6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65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R,L</a:t>
                      </a:r>
                      <a:r>
                        <a:rPr sz="1900" spc="6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spc="15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Relation</a:t>
                      </a:r>
                      <a:r>
                        <a:rPr sz="1900" spc="15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5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R,E,O</a:t>
                      </a:r>
                      <a:r>
                        <a:rPr sz="1900" spc="15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-&gt;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spc="165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Label</a:t>
                      </a:r>
                      <a:r>
                        <a:rPr sz="1900" spc="16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65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E,L</a:t>
                      </a:r>
                      <a:r>
                        <a:rPr sz="1900" spc="16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609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900" spc="120" dirty="0">
                          <a:solidFill>
                            <a:srgbClr val="F79646"/>
                          </a:solidFill>
                          <a:latin typeface="Arial"/>
                          <a:cs typeface="Arial"/>
                        </a:rPr>
                        <a:t>100: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989"/>
                        </a:lnSpc>
                      </a:pPr>
                      <a:r>
                        <a:rPr sz="1900" spc="6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Range</a:t>
                      </a:r>
                      <a:r>
                        <a:rPr sz="1900" spc="6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6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R,L</a:t>
                      </a:r>
                      <a:r>
                        <a:rPr sz="1900" spc="6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89"/>
                        </a:lnSpc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89"/>
                        </a:lnSpc>
                      </a:pPr>
                      <a:r>
                        <a:rPr sz="1900" spc="15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Relation</a:t>
                      </a:r>
                      <a:r>
                        <a:rPr sz="1900" spc="15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5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R,E,O</a:t>
                      </a:r>
                      <a:r>
                        <a:rPr sz="1900" spc="15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989"/>
                        </a:lnSpc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-&gt;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989"/>
                        </a:lnSpc>
                      </a:pPr>
                      <a:r>
                        <a:rPr sz="1900" spc="145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Label</a:t>
                      </a:r>
                      <a:r>
                        <a:rPr sz="1900" spc="14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45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O,L</a:t>
                      </a:r>
                      <a:r>
                        <a:rPr sz="1900" spc="14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6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spc="160" dirty="0">
                          <a:solidFill>
                            <a:srgbClr val="F79646"/>
                          </a:solidFill>
                          <a:latin typeface="Arial"/>
                          <a:cs typeface="Arial"/>
                        </a:rPr>
                        <a:t>10: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spc="9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SameEntity</a:t>
                      </a:r>
                      <a:r>
                        <a:rPr sz="1900" spc="9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9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E1,E2</a:t>
                      </a:r>
                      <a:r>
                        <a:rPr sz="1900" spc="9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spc="15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Label</a:t>
                      </a:r>
                      <a:r>
                        <a:rPr sz="1900" spc="15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5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E1,L</a:t>
                      </a:r>
                      <a:r>
                        <a:rPr sz="1900" spc="15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-&gt;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spc="15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Label</a:t>
                      </a:r>
                      <a:r>
                        <a:rPr sz="1900" spc="15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5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E2,L</a:t>
                      </a:r>
                      <a:r>
                        <a:rPr sz="1900" spc="15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609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900" spc="160" dirty="0">
                          <a:solidFill>
                            <a:srgbClr val="F79646"/>
                          </a:solidFill>
                          <a:latin typeface="Arial"/>
                          <a:cs typeface="Arial"/>
                        </a:rPr>
                        <a:t>10: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989"/>
                        </a:lnSpc>
                      </a:pPr>
                      <a:r>
                        <a:rPr sz="1900" spc="9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SameEntity</a:t>
                      </a:r>
                      <a:r>
                        <a:rPr sz="1900" spc="9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9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E1,E2</a:t>
                      </a:r>
                      <a:r>
                        <a:rPr sz="1900" spc="9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89"/>
                        </a:lnSpc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89"/>
                        </a:lnSpc>
                      </a:pPr>
                      <a:r>
                        <a:rPr sz="1900" spc="14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Relation</a:t>
                      </a:r>
                      <a:r>
                        <a:rPr sz="1900" spc="14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4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R,E1,O</a:t>
                      </a:r>
                      <a:r>
                        <a:rPr sz="1900" spc="14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989"/>
                        </a:lnSpc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-&gt;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1989"/>
                        </a:lnSpc>
                      </a:pPr>
                      <a:r>
                        <a:rPr sz="190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Relation</a:t>
                      </a:r>
                      <a:r>
                        <a:rPr sz="19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R,E2,O</a:t>
                      </a:r>
                      <a:r>
                        <a:rPr sz="19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56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spc="250" dirty="0">
                          <a:solidFill>
                            <a:srgbClr val="F79646"/>
                          </a:solidFill>
                          <a:latin typeface="Arial"/>
                          <a:cs typeface="Arial"/>
                        </a:rPr>
                        <a:t>1: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spc="85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Label_OBIE</a:t>
                      </a:r>
                      <a:r>
                        <a:rPr sz="1900" spc="8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85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E,L</a:t>
                      </a:r>
                      <a:r>
                        <a:rPr sz="1900" spc="8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-&gt;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900" spc="165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Label</a:t>
                      </a:r>
                      <a:r>
                        <a:rPr sz="1900" spc="16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65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E,L</a:t>
                      </a:r>
                      <a:r>
                        <a:rPr sz="1900" spc="16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900" spc="250" dirty="0">
                          <a:solidFill>
                            <a:srgbClr val="F79646"/>
                          </a:solidFill>
                          <a:latin typeface="Arial"/>
                          <a:cs typeface="Arial"/>
                        </a:rPr>
                        <a:t>1: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18440">
                        <a:lnSpc>
                          <a:spcPts val="1989"/>
                        </a:lnSpc>
                      </a:pPr>
                      <a:r>
                        <a:rPr sz="1900" spc="85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Label_OpenIE</a:t>
                      </a:r>
                      <a:r>
                        <a:rPr sz="1900" spc="8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85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E,L</a:t>
                      </a:r>
                      <a:r>
                        <a:rPr sz="1900" spc="8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989"/>
                        </a:lnSpc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-&gt;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989"/>
                        </a:lnSpc>
                      </a:pPr>
                      <a:r>
                        <a:rPr sz="1900" spc="165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Label</a:t>
                      </a:r>
                      <a:r>
                        <a:rPr sz="1900" spc="16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65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E,L</a:t>
                      </a:r>
                      <a:r>
                        <a:rPr sz="1900" spc="16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9755">
                <a:tc>
                  <a:txBody>
                    <a:bodyPr/>
                    <a:lstStyle/>
                    <a:p>
                      <a:pPr marL="31750">
                        <a:lnSpc>
                          <a:spcPts val="1985"/>
                        </a:lnSpc>
                      </a:pPr>
                      <a:r>
                        <a:rPr sz="1900" spc="250" dirty="0">
                          <a:solidFill>
                            <a:srgbClr val="F79646"/>
                          </a:solidFill>
                          <a:latin typeface="Arial"/>
                          <a:cs typeface="Arial"/>
                        </a:rPr>
                        <a:t>1: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2275"/>
                        </a:lnSpc>
                      </a:pPr>
                      <a:r>
                        <a:rPr sz="1900" spc="250" dirty="0">
                          <a:solidFill>
                            <a:srgbClr val="F79646"/>
                          </a:solidFill>
                          <a:latin typeface="Arial"/>
                          <a:cs typeface="Arial"/>
                        </a:rPr>
                        <a:t>1: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18440">
                        <a:lnSpc>
                          <a:spcPts val="1989"/>
                        </a:lnSpc>
                      </a:pPr>
                      <a:r>
                        <a:rPr sz="1900" spc="145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Relation_Pattern</a:t>
                      </a:r>
                      <a:r>
                        <a:rPr sz="1900" spc="14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45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R,E,O</a:t>
                      </a:r>
                      <a:r>
                        <a:rPr sz="1900" spc="14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989"/>
                        </a:lnSpc>
                      </a:pPr>
                      <a:r>
                        <a:rPr sz="1900" dirty="0">
                          <a:solidFill>
                            <a:srgbClr val="B3A2C7"/>
                          </a:solidFill>
                          <a:latin typeface="Arial"/>
                          <a:cs typeface="Arial"/>
                        </a:rPr>
                        <a:t>-&gt;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985"/>
                        </a:lnSpc>
                      </a:pPr>
                      <a:r>
                        <a:rPr sz="1900" spc="15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Relation</a:t>
                      </a:r>
                      <a:r>
                        <a:rPr sz="1900" spc="15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5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R,E,O</a:t>
                      </a:r>
                      <a:r>
                        <a:rPr sz="1900" spc="15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ts val="2275"/>
                        </a:lnSpc>
                      </a:pPr>
                      <a:r>
                        <a:rPr sz="1900" spc="17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!</a:t>
                      </a:r>
                      <a:r>
                        <a:rPr sz="1900" spc="170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Relation</a:t>
                      </a:r>
                      <a:r>
                        <a:rPr sz="1900" spc="17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70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R,E,O</a:t>
                      </a:r>
                      <a:r>
                        <a:rPr sz="1900" spc="17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900" spc="250" dirty="0">
                          <a:solidFill>
                            <a:srgbClr val="F79646"/>
                          </a:solidFill>
                          <a:latin typeface="Arial"/>
                          <a:cs typeface="Arial"/>
                        </a:rPr>
                        <a:t>1: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89"/>
                        </a:lnSpc>
                      </a:pPr>
                      <a:r>
                        <a:rPr sz="1900" spc="195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!</a:t>
                      </a:r>
                      <a:r>
                        <a:rPr sz="1900" spc="195" dirty="0">
                          <a:solidFill>
                            <a:srgbClr val="9BBB59"/>
                          </a:solidFill>
                          <a:latin typeface="Arial"/>
                          <a:cs typeface="Arial"/>
                        </a:rPr>
                        <a:t>Label</a:t>
                      </a:r>
                      <a:r>
                        <a:rPr sz="1900" spc="19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00" spc="195" dirty="0">
                          <a:solidFill>
                            <a:srgbClr val="558ED5"/>
                          </a:solidFill>
                          <a:latin typeface="Arial"/>
                          <a:cs typeface="Arial"/>
                        </a:rPr>
                        <a:t>E,L</a:t>
                      </a:r>
                      <a:r>
                        <a:rPr sz="1900" spc="19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0369" y="633057"/>
            <a:ext cx="845185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37880" algn="l"/>
              </a:tabLst>
            </a:pPr>
            <a:r>
              <a:rPr sz="5100" spc="-275" dirty="0">
                <a:solidFill>
                  <a:srgbClr val="404040"/>
                </a:solidFill>
              </a:rPr>
              <a:t>Ru</a:t>
            </a:r>
            <a:r>
              <a:rPr sz="5100" u="sng" spc="-27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les </a:t>
            </a:r>
            <a:r>
              <a:rPr sz="5100" u="sng" spc="-30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for </a:t>
            </a:r>
            <a:r>
              <a:rPr sz="5100" u="sng" spc="-434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KG</a:t>
            </a:r>
            <a:r>
              <a:rPr sz="5100" u="sng" spc="-96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 </a:t>
            </a:r>
            <a:r>
              <a:rPr sz="5100" u="sng" spc="-9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Model	</a:t>
            </a:r>
            <a:endParaRPr sz="5100"/>
          </a:p>
        </p:txBody>
      </p:sp>
      <p:sp>
        <p:nvSpPr>
          <p:cNvPr id="6" name="object 6"/>
          <p:cNvSpPr txBox="1"/>
          <p:nvPr/>
        </p:nvSpPr>
        <p:spPr>
          <a:xfrm>
            <a:off x="177037" y="7036554"/>
            <a:ext cx="9702800" cy="485775"/>
          </a:xfrm>
          <a:prstGeom prst="rect">
            <a:avLst/>
          </a:prstGeom>
          <a:solidFill>
            <a:srgbClr val="2683C6"/>
          </a:solidFill>
        </p:spPr>
        <p:txBody>
          <a:bodyPr vert="horz" wrap="square" lIns="0" tIns="130810" rIns="0" bIns="0" rtlCol="0">
            <a:spAutoFit/>
          </a:bodyPr>
          <a:lstStyle/>
          <a:p>
            <a:pPr marL="3197860">
              <a:lnSpc>
                <a:spcPct val="100000"/>
              </a:lnSpc>
              <a:spcBef>
                <a:spcPts val="1030"/>
              </a:spcBef>
              <a:tabLst>
                <a:tab pos="8679180" algn="l"/>
              </a:tabLst>
            </a:pP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JIANG+ICDM12;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PUJARA+ISWC13,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PUJARA+AIMAG15	</a:t>
            </a:r>
            <a:r>
              <a:rPr sz="1650" spc="-15" baseline="7575" dirty="0">
                <a:solidFill>
                  <a:srgbClr val="FFFFFF"/>
                </a:solidFill>
                <a:latin typeface="Trebuchet MS"/>
                <a:cs typeface="Trebuchet MS"/>
              </a:rPr>
              <a:t>38</a:t>
            </a:r>
            <a:endParaRPr sz="1650" baseline="7575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46183" y="293624"/>
            <a:ext cx="446328" cy="446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65" y="7037069"/>
            <a:ext cx="9700895" cy="485140"/>
          </a:xfrm>
          <a:custGeom>
            <a:avLst/>
            <a:gdLst/>
            <a:ahLst/>
            <a:cxnLst/>
            <a:rect l="l" t="t" r="r" b="b"/>
            <a:pathLst>
              <a:path w="9700895" h="485140">
                <a:moveTo>
                  <a:pt x="0" y="485139"/>
                </a:moveTo>
                <a:lnTo>
                  <a:pt x="9700272" y="485139"/>
                </a:lnTo>
                <a:lnTo>
                  <a:pt x="9700272" y="0"/>
                </a:lnTo>
                <a:lnTo>
                  <a:pt x="0" y="0"/>
                </a:lnTo>
                <a:lnTo>
                  <a:pt x="0" y="485139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050" y="6966522"/>
            <a:ext cx="9700895" cy="67945"/>
          </a:xfrm>
          <a:custGeom>
            <a:avLst/>
            <a:gdLst/>
            <a:ahLst/>
            <a:cxnLst/>
            <a:rect l="l" t="t" r="r" b="b"/>
            <a:pathLst>
              <a:path w="9700895" h="67945">
                <a:moveTo>
                  <a:pt x="0" y="67919"/>
                </a:moveTo>
                <a:lnTo>
                  <a:pt x="9700272" y="67919"/>
                </a:lnTo>
                <a:lnTo>
                  <a:pt x="9700272" y="0"/>
                </a:lnTo>
                <a:lnTo>
                  <a:pt x="0" y="0"/>
                </a:lnTo>
                <a:lnTo>
                  <a:pt x="0" y="67919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8133" y="3374263"/>
            <a:ext cx="7859395" cy="0"/>
          </a:xfrm>
          <a:custGeom>
            <a:avLst/>
            <a:gdLst/>
            <a:ahLst/>
            <a:cxnLst/>
            <a:rect l="l" t="t" r="r" b="b"/>
            <a:pathLst>
              <a:path w="7859395">
                <a:moveTo>
                  <a:pt x="0" y="0"/>
                </a:moveTo>
                <a:lnTo>
                  <a:pt x="7859272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2952" rIns="0" bIns="0" rtlCol="0">
            <a:spAutoFit/>
          </a:bodyPr>
          <a:lstStyle/>
          <a:p>
            <a:pPr marL="1848485" marR="5080" indent="-790575">
              <a:lnSpc>
                <a:spcPts val="6500"/>
              </a:lnSpc>
              <a:spcBef>
                <a:spcPts val="1265"/>
              </a:spcBef>
            </a:pPr>
            <a:r>
              <a:rPr spc="-305" dirty="0"/>
              <a:t>Knowledge</a:t>
            </a:r>
            <a:r>
              <a:rPr spc="-650" dirty="0"/>
              <a:t> </a:t>
            </a:r>
            <a:r>
              <a:rPr spc="-300" dirty="0"/>
              <a:t>Graph  Construction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4</a:t>
            </a:fld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1222461" y="3264434"/>
            <a:ext cx="3345815" cy="217360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50" spc="75" dirty="0">
                <a:solidFill>
                  <a:srgbClr val="335B74"/>
                </a:solidFill>
                <a:latin typeface="Trebuchet MS"/>
                <a:cs typeface="Trebuchet MS"/>
              </a:rPr>
              <a:t>TOPICS:</a:t>
            </a:r>
            <a:endParaRPr sz="245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280"/>
              </a:spcBef>
            </a:pPr>
            <a:r>
              <a:rPr sz="2500" spc="85" dirty="0">
                <a:solidFill>
                  <a:srgbClr val="335B74"/>
                </a:solidFill>
                <a:latin typeface="Trebuchet MS"/>
                <a:cs typeface="Trebuchet MS"/>
              </a:rPr>
              <a:t>P</a:t>
            </a:r>
            <a:r>
              <a:rPr sz="2000" spc="85" dirty="0">
                <a:solidFill>
                  <a:srgbClr val="335B74"/>
                </a:solidFill>
                <a:latin typeface="Trebuchet MS"/>
                <a:cs typeface="Trebuchet MS"/>
              </a:rPr>
              <a:t>ROBLEM</a:t>
            </a:r>
            <a:r>
              <a:rPr sz="2000" spc="75" dirty="0">
                <a:solidFill>
                  <a:srgbClr val="335B74"/>
                </a:solidFill>
                <a:latin typeface="Trebuchet MS"/>
                <a:cs typeface="Trebuchet MS"/>
              </a:rPr>
              <a:t> </a:t>
            </a:r>
            <a:r>
              <a:rPr sz="2500" spc="30" dirty="0">
                <a:solidFill>
                  <a:srgbClr val="335B74"/>
                </a:solidFill>
                <a:latin typeface="Trebuchet MS"/>
                <a:cs typeface="Trebuchet MS"/>
              </a:rPr>
              <a:t>S</a:t>
            </a:r>
            <a:r>
              <a:rPr sz="2000" spc="30" dirty="0">
                <a:solidFill>
                  <a:srgbClr val="335B74"/>
                </a:solidFill>
                <a:latin typeface="Trebuchet MS"/>
                <a:cs typeface="Trebuchet MS"/>
              </a:rPr>
              <a:t>ETTING</a:t>
            </a:r>
            <a:endParaRPr sz="200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230"/>
              </a:spcBef>
            </a:pPr>
            <a:r>
              <a:rPr sz="2500" spc="40" dirty="0">
                <a:solidFill>
                  <a:srgbClr val="335B74"/>
                </a:solidFill>
                <a:latin typeface="Trebuchet MS"/>
                <a:cs typeface="Trebuchet MS"/>
              </a:rPr>
              <a:t>P</a:t>
            </a:r>
            <a:r>
              <a:rPr sz="2000" spc="40" dirty="0">
                <a:solidFill>
                  <a:srgbClr val="335B74"/>
                </a:solidFill>
                <a:latin typeface="Trebuchet MS"/>
                <a:cs typeface="Trebuchet MS"/>
              </a:rPr>
              <a:t>ROBABILISTIC</a:t>
            </a:r>
            <a:r>
              <a:rPr sz="2000" spc="65" dirty="0">
                <a:solidFill>
                  <a:srgbClr val="335B74"/>
                </a:solidFill>
                <a:latin typeface="Trebuchet MS"/>
                <a:cs typeface="Trebuchet MS"/>
              </a:rPr>
              <a:t> </a:t>
            </a:r>
            <a:r>
              <a:rPr sz="2500" spc="120" dirty="0">
                <a:solidFill>
                  <a:srgbClr val="335B74"/>
                </a:solidFill>
                <a:latin typeface="Trebuchet MS"/>
                <a:cs typeface="Trebuchet MS"/>
              </a:rPr>
              <a:t>M</a:t>
            </a:r>
            <a:r>
              <a:rPr sz="2000" spc="120" dirty="0">
                <a:solidFill>
                  <a:srgbClr val="335B74"/>
                </a:solidFill>
                <a:latin typeface="Trebuchet MS"/>
                <a:cs typeface="Trebuchet MS"/>
              </a:rPr>
              <a:t>ODELS</a:t>
            </a:r>
            <a:endParaRPr sz="200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235"/>
              </a:spcBef>
            </a:pPr>
            <a:r>
              <a:rPr sz="2500" spc="110" dirty="0">
                <a:solidFill>
                  <a:srgbClr val="335B74"/>
                </a:solidFill>
                <a:latin typeface="Trebuchet MS"/>
                <a:cs typeface="Trebuchet MS"/>
              </a:rPr>
              <a:t>E</a:t>
            </a:r>
            <a:r>
              <a:rPr sz="2000" spc="110" dirty="0">
                <a:solidFill>
                  <a:srgbClr val="335B74"/>
                </a:solidFill>
                <a:latin typeface="Trebuchet MS"/>
                <a:cs typeface="Trebuchet MS"/>
              </a:rPr>
              <a:t>MBEDDING</a:t>
            </a:r>
            <a:r>
              <a:rPr sz="2000" spc="45" dirty="0">
                <a:solidFill>
                  <a:srgbClr val="335B74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335B74"/>
                </a:solidFill>
                <a:latin typeface="Trebuchet MS"/>
                <a:cs typeface="Trebuchet MS"/>
              </a:rPr>
              <a:t>T</a:t>
            </a:r>
            <a:r>
              <a:rPr sz="2000" spc="60" dirty="0">
                <a:solidFill>
                  <a:srgbClr val="335B74"/>
                </a:solidFill>
                <a:latin typeface="Trebuchet MS"/>
                <a:cs typeface="Trebuchet MS"/>
              </a:rPr>
              <a:t>ECHNIQUES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037" y="6966522"/>
            <a:ext cx="9702800" cy="70485"/>
          </a:xfrm>
          <a:custGeom>
            <a:avLst/>
            <a:gdLst/>
            <a:ahLst/>
            <a:cxnLst/>
            <a:rect l="l" t="t" r="r" b="b"/>
            <a:pathLst>
              <a:path w="9702800" h="70484">
                <a:moveTo>
                  <a:pt x="0" y="70032"/>
                </a:moveTo>
                <a:lnTo>
                  <a:pt x="9702800" y="70032"/>
                </a:lnTo>
                <a:lnTo>
                  <a:pt x="9702800" y="0"/>
                </a:lnTo>
                <a:lnTo>
                  <a:pt x="0" y="0"/>
                </a:lnTo>
                <a:lnTo>
                  <a:pt x="0" y="70032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542226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75" dirty="0">
                <a:solidFill>
                  <a:srgbClr val="404040"/>
                </a:solidFill>
              </a:rPr>
              <a:t>Rules </a:t>
            </a:r>
            <a:r>
              <a:rPr sz="5100" spc="-270" dirty="0">
                <a:solidFill>
                  <a:srgbClr val="404040"/>
                </a:solidFill>
              </a:rPr>
              <a:t>to</a:t>
            </a:r>
            <a:r>
              <a:rPr sz="5100" spc="-770" dirty="0">
                <a:solidFill>
                  <a:srgbClr val="404040"/>
                </a:solidFill>
              </a:rPr>
              <a:t> </a:t>
            </a:r>
            <a:r>
              <a:rPr sz="5100" spc="-265" dirty="0">
                <a:solidFill>
                  <a:srgbClr val="404040"/>
                </a:solidFill>
              </a:rPr>
              <a:t>Distributions</a:t>
            </a:r>
            <a:endParaRPr sz="5100"/>
          </a:p>
        </p:txBody>
      </p:sp>
      <p:sp>
        <p:nvSpPr>
          <p:cNvPr id="30" name="object 30"/>
          <p:cNvSpPr txBox="1"/>
          <p:nvPr/>
        </p:nvSpPr>
        <p:spPr>
          <a:xfrm>
            <a:off x="177037" y="7036554"/>
            <a:ext cx="9702800" cy="485775"/>
          </a:xfrm>
          <a:prstGeom prst="rect">
            <a:avLst/>
          </a:prstGeom>
          <a:solidFill>
            <a:srgbClr val="2683C6"/>
          </a:solidFill>
        </p:spPr>
        <p:txBody>
          <a:bodyPr vert="horz" wrap="square" lIns="0" tIns="130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JIANG+ICDM12;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PUJARA+ISWC13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9C9BA4DB-B9FB-4A8D-B983-F5549DB7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9" y="1425935"/>
            <a:ext cx="9896475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橢圓 26">
            <a:extLst>
              <a:ext uri="{FF2B5EF4-FFF2-40B4-BE49-F238E27FC236}">
                <a16:creationId xmlns:a16="http://schemas.microsoft.com/office/drawing/2014/main" id="{01D2614C-6F2F-4A0F-9C7A-E0F01E7FD13D}"/>
              </a:ext>
            </a:extLst>
          </p:cNvPr>
          <p:cNvSpPr/>
          <p:nvPr/>
        </p:nvSpPr>
        <p:spPr>
          <a:xfrm>
            <a:off x="94566" y="3369519"/>
            <a:ext cx="3486834" cy="1812081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object 2"/>
          <p:cNvSpPr/>
          <p:nvPr/>
        </p:nvSpPr>
        <p:spPr>
          <a:xfrm>
            <a:off x="9556407" y="7001538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430" y="0"/>
                </a:lnTo>
              </a:path>
            </a:pathLst>
          </a:custGeom>
          <a:ln w="70032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037" y="7001538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70032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895" y="1700529"/>
            <a:ext cx="3315335" cy="3557904"/>
          </a:xfrm>
          <a:custGeom>
            <a:avLst/>
            <a:gdLst/>
            <a:ahLst/>
            <a:cxnLst/>
            <a:rect l="l" t="t" r="r" b="b"/>
            <a:pathLst>
              <a:path w="3315335" h="3557904">
                <a:moveTo>
                  <a:pt x="0" y="0"/>
                </a:moveTo>
                <a:lnTo>
                  <a:pt x="3315125" y="0"/>
                </a:lnTo>
                <a:lnTo>
                  <a:pt x="3315125" y="3557695"/>
                </a:lnTo>
                <a:lnTo>
                  <a:pt x="0" y="3557695"/>
                </a:lnTo>
                <a:lnTo>
                  <a:pt x="0" y="0"/>
                </a:lnTo>
                <a:close/>
              </a:path>
            </a:pathLst>
          </a:custGeom>
          <a:ln w="20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19608" y="5892690"/>
            <a:ext cx="9137015" cy="1294130"/>
          </a:xfrm>
          <a:custGeom>
            <a:avLst/>
            <a:gdLst/>
            <a:ahLst/>
            <a:cxnLst/>
            <a:rect l="l" t="t" r="r" b="b"/>
            <a:pathLst>
              <a:path w="9137015" h="1294129">
                <a:moveTo>
                  <a:pt x="0" y="1293710"/>
                </a:moveTo>
                <a:lnTo>
                  <a:pt x="9136799" y="1293710"/>
                </a:lnTo>
                <a:lnTo>
                  <a:pt x="9136799" y="0"/>
                </a:lnTo>
                <a:lnTo>
                  <a:pt x="0" y="0"/>
                </a:lnTo>
                <a:lnTo>
                  <a:pt x="0" y="12937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608" y="5892698"/>
            <a:ext cx="9137015" cy="1294130"/>
          </a:xfrm>
          <a:custGeom>
            <a:avLst/>
            <a:gdLst/>
            <a:ahLst/>
            <a:cxnLst/>
            <a:rect l="l" t="t" r="r" b="b"/>
            <a:pathLst>
              <a:path w="9137015" h="1294129">
                <a:moveTo>
                  <a:pt x="0" y="0"/>
                </a:moveTo>
                <a:lnTo>
                  <a:pt x="9136807" y="0"/>
                </a:lnTo>
                <a:lnTo>
                  <a:pt x="9136807" y="1293707"/>
                </a:lnTo>
                <a:lnTo>
                  <a:pt x="0" y="1293707"/>
                </a:lnTo>
                <a:lnTo>
                  <a:pt x="0" y="0"/>
                </a:lnTo>
                <a:close/>
              </a:path>
            </a:pathLst>
          </a:custGeom>
          <a:ln w="20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6505" y="665404"/>
            <a:ext cx="8325484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12150" algn="l"/>
              </a:tabLst>
            </a:pPr>
            <a:r>
              <a:rPr sz="5100" spc="-315" dirty="0">
                <a:solidFill>
                  <a:srgbClr val="404040"/>
                </a:solidFill>
              </a:rPr>
              <a:t>Ill</a:t>
            </a:r>
            <a:r>
              <a:rPr sz="5100" u="sng" spc="-31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ustration </a:t>
            </a:r>
            <a:r>
              <a:rPr sz="5100" u="sng" spc="-254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of </a:t>
            </a:r>
            <a:r>
              <a:rPr sz="5100" u="sng" spc="-434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KG</a:t>
            </a:r>
            <a:r>
              <a:rPr sz="5100" u="sng" spc="-95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 </a:t>
            </a:r>
            <a:r>
              <a:rPr sz="5100" u="sng" spc="-32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Identification	</a:t>
            </a:r>
            <a:endParaRPr sz="5100" dirty="0"/>
          </a:p>
        </p:txBody>
      </p:sp>
      <p:sp>
        <p:nvSpPr>
          <p:cNvPr id="8" name="object 8"/>
          <p:cNvSpPr txBox="1"/>
          <p:nvPr/>
        </p:nvSpPr>
        <p:spPr>
          <a:xfrm>
            <a:off x="342221" y="1812937"/>
            <a:ext cx="2750820" cy="315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75"/>
              </a:lnSpc>
              <a:spcBef>
                <a:spcPts val="100"/>
              </a:spcBef>
            </a:pPr>
            <a:r>
              <a:rPr sz="1900" b="1" dirty="0">
                <a:solidFill>
                  <a:srgbClr val="C00000"/>
                </a:solidFill>
                <a:latin typeface="Trebuchet MS"/>
                <a:cs typeface="Trebuchet MS"/>
              </a:rPr>
              <a:t>Uncertain</a:t>
            </a:r>
            <a:r>
              <a:rPr sz="1900" b="1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900" b="1" spc="-5" dirty="0">
                <a:solidFill>
                  <a:srgbClr val="C00000"/>
                </a:solidFill>
                <a:latin typeface="Trebuchet MS"/>
                <a:cs typeface="Trebuchet MS"/>
              </a:rPr>
              <a:t>Extractions:</a:t>
            </a:r>
            <a:endParaRPr sz="1900" dirty="0">
              <a:latin typeface="Trebuchet MS"/>
              <a:cs typeface="Trebuchet MS"/>
            </a:endParaRPr>
          </a:p>
          <a:p>
            <a:pPr marL="12700">
              <a:lnSpc>
                <a:spcPts val="2030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.5: Lbl(Fab </a:t>
            </a:r>
            <a:r>
              <a:rPr sz="1700" spc="-50" dirty="0">
                <a:solidFill>
                  <a:srgbClr val="C00000"/>
                </a:solidFill>
                <a:latin typeface="Trebuchet MS"/>
                <a:cs typeface="Trebuchet MS"/>
              </a:rPr>
              <a:t>Four</a:t>
            </a:r>
            <a:r>
              <a:rPr sz="1700" spc="-50" dirty="0">
                <a:latin typeface="Trebuchet MS"/>
                <a:cs typeface="Trebuchet MS"/>
              </a:rPr>
              <a:t>,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novel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.7: Lbl(Fab </a:t>
            </a:r>
            <a:r>
              <a:rPr sz="1700" spc="-50" dirty="0">
                <a:solidFill>
                  <a:srgbClr val="C00000"/>
                </a:solidFill>
                <a:latin typeface="Trebuchet MS"/>
                <a:cs typeface="Trebuchet MS"/>
              </a:rPr>
              <a:t>Four</a:t>
            </a:r>
            <a:r>
              <a:rPr sz="1700" spc="-50" dirty="0">
                <a:latin typeface="Trebuchet MS"/>
                <a:cs typeface="Trebuchet MS"/>
              </a:rPr>
              <a:t>,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.9: Lbl(Beatles</a:t>
            </a:r>
            <a:r>
              <a:rPr sz="1700" spc="-5" dirty="0">
                <a:latin typeface="Trebuchet MS"/>
                <a:cs typeface="Trebuchet MS"/>
              </a:rPr>
              <a:t>,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ts val="2020"/>
              </a:lnSpc>
              <a:spcBef>
                <a:spcPts val="890"/>
              </a:spcBef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.8:</a:t>
            </a:r>
            <a:r>
              <a:rPr sz="170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Rel</a:t>
            </a:r>
            <a:r>
              <a:rPr sz="1700" spc="-5" dirty="0">
                <a:latin typeface="Trebuchet MS"/>
                <a:cs typeface="Trebuchet MS"/>
              </a:rPr>
              <a:t>(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Beatles</a:t>
            </a:r>
            <a:r>
              <a:rPr sz="1700" spc="-5" dirty="0">
                <a:latin typeface="Trebuchet MS"/>
                <a:cs typeface="Trebuchet MS"/>
              </a:rPr>
              <a:t>,AlbumArtist,</a:t>
            </a:r>
            <a:endParaRPr sz="1700" dirty="0">
              <a:latin typeface="Trebuchet MS"/>
              <a:cs typeface="Trebuchet MS"/>
            </a:endParaRPr>
          </a:p>
          <a:p>
            <a:pPr marL="981710">
              <a:lnSpc>
                <a:spcPts val="1735"/>
              </a:lnSpc>
            </a:pP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Abbey</a:t>
            </a:r>
            <a:r>
              <a:rPr sz="1700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C00000"/>
                </a:solidFill>
                <a:latin typeface="Trebuchet MS"/>
                <a:cs typeface="Trebuchet MS"/>
              </a:rPr>
              <a:t>Road</a:t>
            </a:r>
            <a:r>
              <a:rPr sz="1700" spc="-20" dirty="0"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ts val="1985"/>
              </a:lnSpc>
            </a:pPr>
            <a:r>
              <a:rPr sz="1900" b="1" spc="-5" dirty="0">
                <a:solidFill>
                  <a:srgbClr val="00B050"/>
                </a:solidFill>
                <a:latin typeface="Trebuchet MS"/>
                <a:cs typeface="Trebuchet MS"/>
              </a:rPr>
              <a:t>Ontology</a:t>
            </a:r>
            <a:r>
              <a:rPr sz="1900" b="1" spc="-5" dirty="0">
                <a:solidFill>
                  <a:srgbClr val="27CED7"/>
                </a:solidFill>
                <a:latin typeface="Trebuchet MS"/>
                <a:cs typeface="Trebuchet MS"/>
              </a:rPr>
              <a:t>:</a:t>
            </a:r>
            <a:endParaRPr sz="1900" dirty="0">
              <a:latin typeface="Trebuchet MS"/>
              <a:cs typeface="Trebuchet MS"/>
            </a:endParaRPr>
          </a:p>
          <a:p>
            <a:pPr marL="12700" marR="28575">
              <a:lnSpc>
                <a:spcPts val="2030"/>
              </a:lnSpc>
              <a:spcBef>
                <a:spcPts val="70"/>
              </a:spcBef>
            </a:pPr>
            <a:r>
              <a:rPr sz="1700" spc="-5" dirty="0">
                <a:solidFill>
                  <a:srgbClr val="00B050"/>
                </a:solidFill>
                <a:latin typeface="Trebuchet MS"/>
                <a:cs typeface="Trebuchet MS"/>
              </a:rPr>
              <a:t>Dom</a:t>
            </a:r>
            <a:r>
              <a:rPr sz="1700" spc="-5" dirty="0">
                <a:latin typeface="Trebuchet MS"/>
                <a:cs typeface="Trebuchet MS"/>
              </a:rPr>
              <a:t>(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albumArtist</a:t>
            </a:r>
            <a:r>
              <a:rPr sz="1700" spc="-5" dirty="0">
                <a:latin typeface="Trebuchet MS"/>
                <a:cs typeface="Trebuchet MS"/>
              </a:rPr>
              <a:t>,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  </a:t>
            </a:r>
            <a:r>
              <a:rPr sz="1700" spc="-5" dirty="0">
                <a:solidFill>
                  <a:srgbClr val="00B050"/>
                </a:solidFill>
                <a:latin typeface="Trebuchet MS"/>
                <a:cs typeface="Trebuchet MS"/>
              </a:rPr>
              <a:t>Mut</a:t>
            </a:r>
            <a:r>
              <a:rPr sz="1700" spc="-5" dirty="0">
                <a:latin typeface="Trebuchet MS"/>
                <a:cs typeface="Trebuchet MS"/>
              </a:rPr>
              <a:t>(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novel</a:t>
            </a:r>
            <a:r>
              <a:rPr sz="1700" spc="-5" dirty="0">
                <a:latin typeface="Trebuchet MS"/>
                <a:cs typeface="Trebuchet MS"/>
              </a:rPr>
              <a:t>, </a:t>
            </a:r>
            <a:r>
              <a:rPr sz="1700" spc="-5" dirty="0">
                <a:solidFill>
                  <a:srgbClr val="2683C6"/>
                </a:solidFill>
                <a:latin typeface="Trebuchet MS"/>
                <a:cs typeface="Trebuchet MS"/>
              </a:rPr>
              <a:t>musician</a:t>
            </a:r>
            <a:r>
              <a:rPr sz="1700" spc="-5" dirty="0"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ts val="2275"/>
              </a:lnSpc>
              <a:spcBef>
                <a:spcPts val="1190"/>
              </a:spcBef>
            </a:pPr>
            <a:r>
              <a:rPr sz="1900" b="1" dirty="0">
                <a:latin typeface="Trebuchet MS"/>
                <a:cs typeface="Trebuchet MS"/>
              </a:rPr>
              <a:t>Entity</a:t>
            </a:r>
            <a:r>
              <a:rPr sz="1900" b="1" spc="-40" dirty="0">
                <a:latin typeface="Trebuchet MS"/>
                <a:cs typeface="Trebuchet MS"/>
              </a:rPr>
              <a:t> </a:t>
            </a:r>
            <a:r>
              <a:rPr sz="1900" b="1" spc="-5" dirty="0">
                <a:latin typeface="Trebuchet MS"/>
                <a:cs typeface="Trebuchet MS"/>
              </a:rPr>
              <a:t>Resolution</a:t>
            </a:r>
            <a:r>
              <a:rPr sz="1900" b="1" spc="-5" dirty="0">
                <a:solidFill>
                  <a:srgbClr val="27CED7"/>
                </a:solidFill>
                <a:latin typeface="Trebuchet MS"/>
                <a:cs typeface="Trebuchet MS"/>
              </a:rPr>
              <a:t>:</a:t>
            </a:r>
            <a:endParaRPr sz="1900" dirty="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  <a:tabLst>
                <a:tab pos="1951355" algn="l"/>
              </a:tabLst>
            </a:pPr>
            <a:r>
              <a:rPr sz="1700" dirty="0">
                <a:solidFill>
                  <a:srgbClr val="7030A0"/>
                </a:solidFill>
                <a:latin typeface="Trebuchet MS"/>
                <a:cs typeface="Trebuchet MS"/>
              </a:rPr>
              <a:t>S</a:t>
            </a:r>
            <a:r>
              <a:rPr sz="1700" spc="-5" dirty="0">
                <a:solidFill>
                  <a:srgbClr val="7030A0"/>
                </a:solidFill>
                <a:latin typeface="Trebuchet MS"/>
                <a:cs typeface="Trebuchet MS"/>
              </a:rPr>
              <a:t>a</a:t>
            </a:r>
            <a:r>
              <a:rPr sz="1700" spc="-10" dirty="0">
                <a:solidFill>
                  <a:srgbClr val="7030A0"/>
                </a:solidFill>
                <a:latin typeface="Trebuchet MS"/>
                <a:cs typeface="Trebuchet MS"/>
              </a:rPr>
              <a:t>m</a:t>
            </a:r>
            <a:r>
              <a:rPr sz="1700" spc="-5" dirty="0">
                <a:solidFill>
                  <a:srgbClr val="7030A0"/>
                </a:solidFill>
                <a:latin typeface="Trebuchet MS"/>
                <a:cs typeface="Trebuchet MS"/>
              </a:rPr>
              <a:t>e</a:t>
            </a:r>
            <a:r>
              <a:rPr sz="1700" dirty="0">
                <a:solidFill>
                  <a:srgbClr val="7030A0"/>
                </a:solidFill>
                <a:latin typeface="Trebuchet MS"/>
                <a:cs typeface="Trebuchet MS"/>
              </a:rPr>
              <a:t>E</a:t>
            </a:r>
            <a:r>
              <a:rPr sz="1700" spc="-5" dirty="0">
                <a:solidFill>
                  <a:srgbClr val="7030A0"/>
                </a:solidFill>
                <a:latin typeface="Trebuchet MS"/>
                <a:cs typeface="Trebuchet MS"/>
              </a:rPr>
              <a:t>n</a:t>
            </a:r>
            <a:r>
              <a:rPr sz="1700" dirty="0">
                <a:solidFill>
                  <a:srgbClr val="7030A0"/>
                </a:solidFill>
                <a:latin typeface="Trebuchet MS"/>
                <a:cs typeface="Trebuchet MS"/>
              </a:rPr>
              <a:t>t</a:t>
            </a:r>
            <a:r>
              <a:rPr sz="1700" spc="-5" dirty="0">
                <a:latin typeface="Trebuchet MS"/>
                <a:cs typeface="Trebuchet MS"/>
              </a:rPr>
              <a:t>(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Fa</a:t>
            </a:r>
            <a:r>
              <a:rPr sz="1700" dirty="0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 F</a:t>
            </a:r>
            <a:r>
              <a:rPr sz="1700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u</a:t>
            </a:r>
            <a:r>
              <a:rPr sz="1700" spc="-24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700" dirty="0">
                <a:latin typeface="Trebuchet MS"/>
                <a:cs typeface="Trebuchet MS"/>
              </a:rPr>
              <a:t>,	</a:t>
            </a:r>
            <a:r>
              <a:rPr sz="1700" spc="-10" dirty="0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r>
              <a:rPr sz="170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700" spc="-1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700" dirty="0">
                <a:solidFill>
                  <a:srgbClr val="C00000"/>
                </a:solidFill>
                <a:latin typeface="Trebuchet MS"/>
                <a:cs typeface="Trebuchet MS"/>
              </a:rPr>
              <a:t>tl</a:t>
            </a:r>
            <a:r>
              <a:rPr sz="1700" spc="-5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700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70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9" name="object 9"/>
          <p:cNvSpPr/>
          <p:nvPr/>
        </p:nvSpPr>
        <p:spPr>
          <a:xfrm>
            <a:off x="500465" y="6495097"/>
            <a:ext cx="1602740" cy="368300"/>
          </a:xfrm>
          <a:custGeom>
            <a:avLst/>
            <a:gdLst/>
            <a:ahLst/>
            <a:cxnLst/>
            <a:rect l="l" t="t" r="r" b="b"/>
            <a:pathLst>
              <a:path w="1602739" h="368300">
                <a:moveTo>
                  <a:pt x="0" y="183940"/>
                </a:moveTo>
                <a:lnTo>
                  <a:pt x="28624" y="135041"/>
                </a:lnTo>
                <a:lnTo>
                  <a:pt x="77155" y="105089"/>
                </a:lnTo>
                <a:lnTo>
                  <a:pt x="146604" y="77860"/>
                </a:lnTo>
                <a:lnTo>
                  <a:pt x="188465" y="65429"/>
                </a:lnTo>
                <a:lnTo>
                  <a:pt x="234707" y="53874"/>
                </a:lnTo>
                <a:lnTo>
                  <a:pt x="285046" y="43260"/>
                </a:lnTo>
                <a:lnTo>
                  <a:pt x="339201" y="33651"/>
                </a:lnTo>
                <a:lnTo>
                  <a:pt x="396888" y="25113"/>
                </a:lnTo>
                <a:lnTo>
                  <a:pt x="457824" y="17710"/>
                </a:lnTo>
                <a:lnTo>
                  <a:pt x="521726" y="11507"/>
                </a:lnTo>
                <a:lnTo>
                  <a:pt x="588312" y="6570"/>
                </a:lnTo>
                <a:lnTo>
                  <a:pt x="657298" y="2963"/>
                </a:lnTo>
                <a:lnTo>
                  <a:pt x="728401" y="751"/>
                </a:lnTo>
                <a:lnTo>
                  <a:pt x="801339" y="0"/>
                </a:lnTo>
                <a:lnTo>
                  <a:pt x="874278" y="751"/>
                </a:lnTo>
                <a:lnTo>
                  <a:pt x="945382" y="2963"/>
                </a:lnTo>
                <a:lnTo>
                  <a:pt x="1014368" y="6570"/>
                </a:lnTo>
                <a:lnTo>
                  <a:pt x="1080954" y="11507"/>
                </a:lnTo>
                <a:lnTo>
                  <a:pt x="1144856" y="17710"/>
                </a:lnTo>
                <a:lnTo>
                  <a:pt x="1205792" y="25113"/>
                </a:lnTo>
                <a:lnTo>
                  <a:pt x="1263479" y="33651"/>
                </a:lnTo>
                <a:lnTo>
                  <a:pt x="1317634" y="43260"/>
                </a:lnTo>
                <a:lnTo>
                  <a:pt x="1367974" y="53874"/>
                </a:lnTo>
                <a:lnTo>
                  <a:pt x="1414216" y="65429"/>
                </a:lnTo>
                <a:lnTo>
                  <a:pt x="1456077" y="77860"/>
                </a:lnTo>
                <a:lnTo>
                  <a:pt x="1493275" y="91102"/>
                </a:lnTo>
                <a:lnTo>
                  <a:pt x="1552547" y="119757"/>
                </a:lnTo>
                <a:lnTo>
                  <a:pt x="1589771" y="150876"/>
                </a:lnTo>
                <a:lnTo>
                  <a:pt x="1602681" y="183940"/>
                </a:lnTo>
                <a:lnTo>
                  <a:pt x="1599407" y="200682"/>
                </a:lnTo>
                <a:lnTo>
                  <a:pt x="1574057" y="232839"/>
                </a:lnTo>
                <a:lnTo>
                  <a:pt x="1525526" y="262791"/>
                </a:lnTo>
                <a:lnTo>
                  <a:pt x="1456077" y="290020"/>
                </a:lnTo>
                <a:lnTo>
                  <a:pt x="1414216" y="302451"/>
                </a:lnTo>
                <a:lnTo>
                  <a:pt x="1367974" y="314006"/>
                </a:lnTo>
                <a:lnTo>
                  <a:pt x="1317634" y="324620"/>
                </a:lnTo>
                <a:lnTo>
                  <a:pt x="1263479" y="334229"/>
                </a:lnTo>
                <a:lnTo>
                  <a:pt x="1205792" y="342767"/>
                </a:lnTo>
                <a:lnTo>
                  <a:pt x="1144856" y="350170"/>
                </a:lnTo>
                <a:lnTo>
                  <a:pt x="1080954" y="356373"/>
                </a:lnTo>
                <a:lnTo>
                  <a:pt x="1014368" y="361310"/>
                </a:lnTo>
                <a:lnTo>
                  <a:pt x="945382" y="364917"/>
                </a:lnTo>
                <a:lnTo>
                  <a:pt x="874278" y="367129"/>
                </a:lnTo>
                <a:lnTo>
                  <a:pt x="801339" y="367881"/>
                </a:lnTo>
                <a:lnTo>
                  <a:pt x="728401" y="367129"/>
                </a:lnTo>
                <a:lnTo>
                  <a:pt x="657298" y="364917"/>
                </a:lnTo>
                <a:lnTo>
                  <a:pt x="588312" y="361310"/>
                </a:lnTo>
                <a:lnTo>
                  <a:pt x="521726" y="356373"/>
                </a:lnTo>
                <a:lnTo>
                  <a:pt x="457824" y="350170"/>
                </a:lnTo>
                <a:lnTo>
                  <a:pt x="396888" y="342767"/>
                </a:lnTo>
                <a:lnTo>
                  <a:pt x="339201" y="334229"/>
                </a:lnTo>
                <a:lnTo>
                  <a:pt x="285046" y="324620"/>
                </a:lnTo>
                <a:lnTo>
                  <a:pt x="234707" y="314006"/>
                </a:lnTo>
                <a:lnTo>
                  <a:pt x="188465" y="302451"/>
                </a:lnTo>
                <a:lnTo>
                  <a:pt x="146604" y="290020"/>
                </a:lnTo>
                <a:lnTo>
                  <a:pt x="109406" y="276778"/>
                </a:lnTo>
                <a:lnTo>
                  <a:pt x="50133" y="248123"/>
                </a:lnTo>
                <a:lnTo>
                  <a:pt x="12910" y="217004"/>
                </a:lnTo>
                <a:lnTo>
                  <a:pt x="0" y="183940"/>
                </a:lnTo>
                <a:close/>
              </a:path>
            </a:pathLst>
          </a:custGeom>
          <a:ln w="80856">
            <a:solidFill>
              <a:srgbClr val="117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4645" y="6508117"/>
            <a:ext cx="8851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spc="-55" dirty="0">
                <a:latin typeface="Trebuchet MS"/>
                <a:cs typeface="Trebuchet MS"/>
              </a:rPr>
              <a:t>m</a:t>
            </a:r>
            <a:r>
              <a:rPr sz="1900" spc="-30" dirty="0">
                <a:latin typeface="Trebuchet MS"/>
                <a:cs typeface="Trebuchet MS"/>
              </a:rPr>
              <a:t>u</a:t>
            </a:r>
            <a:r>
              <a:rPr sz="1900" spc="-35" dirty="0">
                <a:latin typeface="Trebuchet MS"/>
                <a:cs typeface="Trebuchet MS"/>
              </a:rPr>
              <a:t>s</a:t>
            </a:r>
            <a:r>
              <a:rPr sz="1900" spc="-110" dirty="0">
                <a:latin typeface="Trebuchet MS"/>
                <a:cs typeface="Trebuchet MS"/>
              </a:rPr>
              <a:t>i</a:t>
            </a:r>
            <a:r>
              <a:rPr sz="1900" spc="-140" dirty="0">
                <a:latin typeface="Trebuchet MS"/>
                <a:cs typeface="Trebuchet MS"/>
              </a:rPr>
              <a:t>c</a:t>
            </a:r>
            <a:r>
              <a:rPr sz="1900" spc="-110" dirty="0">
                <a:latin typeface="Trebuchet MS"/>
                <a:cs typeface="Trebuchet MS"/>
              </a:rPr>
              <a:t>i</a:t>
            </a:r>
            <a:r>
              <a:rPr sz="1900" spc="-90" dirty="0">
                <a:latin typeface="Trebuchet MS"/>
                <a:cs typeface="Trebuchet MS"/>
              </a:rPr>
              <a:t>a</a:t>
            </a:r>
            <a:r>
              <a:rPr sz="1900" spc="-40" dirty="0">
                <a:latin typeface="Trebuchet MS"/>
                <a:cs typeface="Trebuchet MS"/>
              </a:rPr>
              <a:t>n</a:t>
            </a:r>
            <a:endParaRPr sz="1900"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20188" y="6182426"/>
          <a:ext cx="5741034" cy="887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570">
                <a:tc rowSpan="5">
                  <a:txBody>
                    <a:bodyPr/>
                    <a:lstStyle/>
                    <a:p>
                      <a:pPr marL="65405" algn="ctr">
                        <a:lnSpc>
                          <a:spcPts val="2245"/>
                        </a:lnSpc>
                      </a:pPr>
                      <a:r>
                        <a:rPr sz="1900" spc="-85" dirty="0">
                          <a:latin typeface="Trebuchet MS"/>
                          <a:cs typeface="Trebuchet MS"/>
                        </a:rPr>
                        <a:t>Beatles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5405" algn="ctr">
                        <a:lnSpc>
                          <a:spcPct val="100000"/>
                        </a:lnSpc>
                      </a:pPr>
                      <a:r>
                        <a:rPr sz="1900" spc="-110" dirty="0">
                          <a:latin typeface="Trebuchet MS"/>
                          <a:cs typeface="Trebuchet MS"/>
                        </a:rPr>
                        <a:t>Fab</a:t>
                      </a:r>
                      <a:r>
                        <a:rPr sz="19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70" dirty="0">
                          <a:latin typeface="Trebuchet MS"/>
                          <a:cs typeface="Trebuchet MS"/>
                        </a:rPr>
                        <a:t>Four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  <a:lnT w="76200">
                      <a:solidFill>
                        <a:srgbClr val="CD950C"/>
                      </a:solidFill>
                      <a:prstDash val="solid"/>
                    </a:lnT>
                    <a:lnB w="76200">
                      <a:solidFill>
                        <a:srgbClr val="CD950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  <a:lnT w="76200">
                      <a:solidFill>
                        <a:srgbClr val="CD950C"/>
                      </a:solidFill>
                      <a:prstDash val="solid"/>
                    </a:lnT>
                    <a:lnB w="76200">
                      <a:solidFill>
                        <a:srgbClr val="CD95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900" spc="-60" dirty="0">
                          <a:latin typeface="Trebuchet MS"/>
                          <a:cs typeface="Trebuchet MS"/>
                        </a:rPr>
                        <a:t>Abbey</a:t>
                      </a:r>
                      <a:r>
                        <a:rPr sz="190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75" dirty="0">
                          <a:latin typeface="Trebuchet MS"/>
                          <a:cs typeface="Trebuchet MS"/>
                        </a:rPr>
                        <a:t>Road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  <a:lnT w="76200">
                      <a:solidFill>
                        <a:srgbClr val="CD950C"/>
                      </a:solidFill>
                      <a:prstDash val="solid"/>
                    </a:lnT>
                    <a:lnB w="76200">
                      <a:solidFill>
                        <a:srgbClr val="CD950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  <a:lnT w="76200">
                      <a:solidFill>
                        <a:srgbClr val="CD950C"/>
                      </a:solidFill>
                      <a:prstDash val="solid"/>
                    </a:lnT>
                    <a:lnB w="76200">
                      <a:solidFill>
                        <a:srgbClr val="CD95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67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  <a:lnT w="76200">
                      <a:solidFill>
                        <a:srgbClr val="CD950C"/>
                      </a:solidFill>
                      <a:prstDash val="solid"/>
                    </a:lnT>
                    <a:lnB w="76200">
                      <a:solidFill>
                        <a:srgbClr val="CD950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6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  <a:lnT w="76200">
                      <a:solidFill>
                        <a:srgbClr val="CD950C"/>
                      </a:solidFill>
                      <a:prstDash val="solid"/>
                    </a:lnT>
                    <a:lnB w="76200">
                      <a:solidFill>
                        <a:srgbClr val="CD95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67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  <a:lnT w="76200">
                      <a:solidFill>
                        <a:srgbClr val="CD950C"/>
                      </a:solidFill>
                      <a:prstDash val="solid"/>
                    </a:lnT>
                    <a:lnB w="76200">
                      <a:solidFill>
                        <a:srgbClr val="CD950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  <a:lnR w="76200">
                      <a:solidFill>
                        <a:srgbClr val="CD950C"/>
                      </a:solidFill>
                      <a:prstDash val="solid"/>
                    </a:lnR>
                    <a:lnT w="76200">
                      <a:solidFill>
                        <a:srgbClr val="CD950C"/>
                      </a:solidFill>
                      <a:prstDash val="solid"/>
                    </a:lnT>
                    <a:lnB w="76200">
                      <a:solidFill>
                        <a:srgbClr val="CD950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D950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035467" y="6590876"/>
            <a:ext cx="1684870" cy="194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3149" y="6660833"/>
            <a:ext cx="1551305" cy="18415"/>
          </a:xfrm>
          <a:custGeom>
            <a:avLst/>
            <a:gdLst/>
            <a:ahLst/>
            <a:cxnLst/>
            <a:rect l="l" t="t" r="r" b="b"/>
            <a:pathLst>
              <a:path w="1551304" h="18415">
                <a:moveTo>
                  <a:pt x="1550729" y="0"/>
                </a:moveTo>
                <a:lnTo>
                  <a:pt x="0" y="18201"/>
                </a:lnTo>
              </a:path>
            </a:pathLst>
          </a:custGeom>
          <a:ln w="80856">
            <a:solidFill>
              <a:srgbClr val="CD95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27967" y="6578176"/>
            <a:ext cx="19939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21367" y="2793571"/>
            <a:ext cx="694267" cy="770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0653" y="3074987"/>
            <a:ext cx="346075" cy="422275"/>
          </a:xfrm>
          <a:custGeom>
            <a:avLst/>
            <a:gdLst/>
            <a:ahLst/>
            <a:cxnLst/>
            <a:rect l="l" t="t" r="r" b="b"/>
            <a:pathLst>
              <a:path w="346075" h="422275">
                <a:moveTo>
                  <a:pt x="329738" y="109207"/>
                </a:moveTo>
                <a:lnTo>
                  <a:pt x="221843" y="109207"/>
                </a:lnTo>
                <a:lnTo>
                  <a:pt x="0" y="386499"/>
                </a:lnTo>
                <a:lnTo>
                  <a:pt x="44729" y="422275"/>
                </a:lnTo>
                <a:lnTo>
                  <a:pt x="266560" y="144983"/>
                </a:lnTo>
                <a:lnTo>
                  <a:pt x="324453" y="144983"/>
                </a:lnTo>
                <a:lnTo>
                  <a:pt x="329738" y="109207"/>
                </a:lnTo>
                <a:close/>
              </a:path>
              <a:path w="346075" h="422275">
                <a:moveTo>
                  <a:pt x="324453" y="144983"/>
                </a:moveTo>
                <a:lnTo>
                  <a:pt x="266560" y="144983"/>
                </a:lnTo>
                <a:lnTo>
                  <a:pt x="252971" y="236982"/>
                </a:lnTo>
                <a:lnTo>
                  <a:pt x="253568" y="248337"/>
                </a:lnTo>
                <a:lnTo>
                  <a:pt x="258308" y="258238"/>
                </a:lnTo>
                <a:lnTo>
                  <a:pt x="266415" y="265639"/>
                </a:lnTo>
                <a:lnTo>
                  <a:pt x="277113" y="269494"/>
                </a:lnTo>
                <a:lnTo>
                  <a:pt x="288469" y="268897"/>
                </a:lnTo>
                <a:lnTo>
                  <a:pt x="298370" y="264156"/>
                </a:lnTo>
                <a:lnTo>
                  <a:pt x="305771" y="256049"/>
                </a:lnTo>
                <a:lnTo>
                  <a:pt x="309625" y="245351"/>
                </a:lnTo>
                <a:lnTo>
                  <a:pt x="324453" y="144983"/>
                </a:lnTo>
                <a:close/>
              </a:path>
              <a:path w="346075" h="422275">
                <a:moveTo>
                  <a:pt x="345871" y="0"/>
                </a:moveTo>
                <a:lnTo>
                  <a:pt x="114465" y="89217"/>
                </a:lnTo>
                <a:lnTo>
                  <a:pt x="104873" y="95326"/>
                </a:lnTo>
                <a:lnTo>
                  <a:pt x="98586" y="104327"/>
                </a:lnTo>
                <a:lnTo>
                  <a:pt x="96134" y="115027"/>
                </a:lnTo>
                <a:lnTo>
                  <a:pt x="98043" y="126237"/>
                </a:lnTo>
                <a:lnTo>
                  <a:pt x="104155" y="135829"/>
                </a:lnTo>
                <a:lnTo>
                  <a:pt x="113160" y="142116"/>
                </a:lnTo>
                <a:lnTo>
                  <a:pt x="123865" y="144568"/>
                </a:lnTo>
                <a:lnTo>
                  <a:pt x="135077" y="142659"/>
                </a:lnTo>
                <a:lnTo>
                  <a:pt x="221843" y="109207"/>
                </a:lnTo>
                <a:lnTo>
                  <a:pt x="329738" y="109207"/>
                </a:lnTo>
                <a:lnTo>
                  <a:pt x="345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3739" y="5076012"/>
            <a:ext cx="836294" cy="817244"/>
          </a:xfrm>
          <a:custGeom>
            <a:avLst/>
            <a:gdLst/>
            <a:ahLst/>
            <a:cxnLst/>
            <a:rect l="l" t="t" r="r" b="b"/>
            <a:pathLst>
              <a:path w="836295" h="817245">
                <a:moveTo>
                  <a:pt x="89915" y="556938"/>
                </a:moveTo>
                <a:lnTo>
                  <a:pt x="79508" y="560431"/>
                </a:lnTo>
                <a:lnTo>
                  <a:pt x="71167" y="567573"/>
                </a:lnTo>
                <a:lnTo>
                  <a:pt x="66027" y="577722"/>
                </a:lnTo>
                <a:lnTo>
                  <a:pt x="0" y="816775"/>
                </a:lnTo>
                <a:lnTo>
                  <a:pt x="240588" y="756577"/>
                </a:lnTo>
                <a:lnTo>
                  <a:pt x="250856" y="751691"/>
                </a:lnTo>
                <a:lnTo>
                  <a:pt x="258200" y="743531"/>
                </a:lnTo>
                <a:lnTo>
                  <a:pt x="261948" y="733213"/>
                </a:lnTo>
                <a:lnTo>
                  <a:pt x="261509" y="723595"/>
                </a:lnTo>
                <a:lnTo>
                  <a:pt x="136486" y="723595"/>
                </a:lnTo>
                <a:lnTo>
                  <a:pt x="178491" y="682599"/>
                </a:lnTo>
                <a:lnTo>
                  <a:pt x="96481" y="682599"/>
                </a:lnTo>
                <a:lnTo>
                  <a:pt x="121234" y="592962"/>
                </a:lnTo>
                <a:lnTo>
                  <a:pt x="122034" y="581621"/>
                </a:lnTo>
                <a:lnTo>
                  <a:pt x="118541" y="571214"/>
                </a:lnTo>
                <a:lnTo>
                  <a:pt x="111400" y="562873"/>
                </a:lnTo>
                <a:lnTo>
                  <a:pt x="101257" y="557733"/>
                </a:lnTo>
                <a:lnTo>
                  <a:pt x="89915" y="556938"/>
                </a:lnTo>
                <a:close/>
              </a:path>
              <a:path w="836295" h="817245">
                <a:moveTo>
                  <a:pt x="238053" y="700500"/>
                </a:moveTo>
                <a:lnTo>
                  <a:pt x="226694" y="701027"/>
                </a:lnTo>
                <a:lnTo>
                  <a:pt x="136486" y="723595"/>
                </a:lnTo>
                <a:lnTo>
                  <a:pt x="261509" y="723595"/>
                </a:lnTo>
                <a:lnTo>
                  <a:pt x="261429" y="721855"/>
                </a:lnTo>
                <a:lnTo>
                  <a:pt x="256536" y="711587"/>
                </a:lnTo>
                <a:lnTo>
                  <a:pt x="248372" y="704245"/>
                </a:lnTo>
                <a:lnTo>
                  <a:pt x="238053" y="700500"/>
                </a:lnTo>
                <a:close/>
              </a:path>
              <a:path w="836295" h="817245">
                <a:moveTo>
                  <a:pt x="795883" y="0"/>
                </a:moveTo>
                <a:lnTo>
                  <a:pt x="96481" y="682599"/>
                </a:lnTo>
                <a:lnTo>
                  <a:pt x="178491" y="682599"/>
                </a:lnTo>
                <a:lnTo>
                  <a:pt x="835888" y="40995"/>
                </a:lnTo>
                <a:lnTo>
                  <a:pt x="795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80785" y="6317105"/>
            <a:ext cx="151574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latin typeface="Trebuchet MS"/>
                <a:cs typeface="Trebuchet MS"/>
              </a:rPr>
              <a:t>Rel(AlbumArtist</a:t>
            </a:r>
            <a:r>
              <a:rPr sz="1700" spc="35" dirty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59608" y="6340914"/>
            <a:ext cx="36576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spc="90" dirty="0">
                <a:latin typeface="Trebuchet MS"/>
                <a:cs typeface="Trebuchet MS"/>
              </a:rPr>
              <a:t>L</a:t>
            </a:r>
            <a:r>
              <a:rPr sz="1900" spc="105" dirty="0">
                <a:latin typeface="Trebuchet MS"/>
                <a:cs typeface="Trebuchet MS"/>
              </a:rPr>
              <a:t>b</a:t>
            </a:r>
            <a:r>
              <a:rPr sz="1900" spc="-15" dirty="0">
                <a:latin typeface="Trebuchet MS"/>
                <a:cs typeface="Trebuchet MS"/>
              </a:rPr>
              <a:t>l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16629" y="7163892"/>
            <a:ext cx="2824480" cy="2584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PUJARA+ISWC13;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PUJARA+AIMAG15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7716" y="5847359"/>
            <a:ext cx="375792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b="1" spc="-110" dirty="0">
                <a:latin typeface="Trebuchet MS"/>
                <a:cs typeface="Trebuchet MS"/>
              </a:rPr>
              <a:t>After </a:t>
            </a:r>
            <a:r>
              <a:rPr sz="1900" b="1" spc="-105" dirty="0">
                <a:latin typeface="Trebuchet MS"/>
                <a:cs typeface="Trebuchet MS"/>
              </a:rPr>
              <a:t>Knowledge Graph</a:t>
            </a:r>
            <a:r>
              <a:rPr sz="1900" b="1" spc="-190" dirty="0">
                <a:latin typeface="Trebuchet MS"/>
                <a:cs typeface="Trebuchet MS"/>
              </a:rPr>
              <a:t> </a:t>
            </a:r>
            <a:r>
              <a:rPr sz="1900" b="1" spc="-105" dirty="0">
                <a:latin typeface="Trebuchet MS"/>
                <a:cs typeface="Trebuchet MS"/>
              </a:rPr>
              <a:t>Identification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99435BF6-1164-47EB-B173-0208D2F1D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444" y="1488151"/>
            <a:ext cx="5876925" cy="3733800"/>
          </a:xfrm>
          <a:prstGeom prst="rect">
            <a:avLst/>
          </a:prstGeom>
        </p:spPr>
      </p:pic>
      <p:sp>
        <p:nvSpPr>
          <p:cNvPr id="21" name="橢圓 20">
            <a:extLst>
              <a:ext uri="{FF2B5EF4-FFF2-40B4-BE49-F238E27FC236}">
                <a16:creationId xmlns:a16="http://schemas.microsoft.com/office/drawing/2014/main" id="{EEEC0DCD-1749-43BC-8927-9999833C74F1}"/>
              </a:ext>
            </a:extLst>
          </p:cNvPr>
          <p:cNvSpPr/>
          <p:nvPr/>
        </p:nvSpPr>
        <p:spPr>
          <a:xfrm>
            <a:off x="-25786" y="1417124"/>
            <a:ext cx="3486834" cy="200020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EB14D1A-6091-44BD-83D8-4315958FE522}"/>
              </a:ext>
            </a:extLst>
          </p:cNvPr>
          <p:cNvSpPr txBox="1"/>
          <p:nvPr/>
        </p:nvSpPr>
        <p:spPr>
          <a:xfrm>
            <a:off x="2875396" y="1261975"/>
            <a:ext cx="9685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>
                <a:solidFill>
                  <a:srgbClr val="FF0000"/>
                </a:solidFill>
              </a:rPr>
              <a:t>G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E9C3D4F-4477-435C-9ACE-1F5722CE4AD4}"/>
              </a:ext>
            </a:extLst>
          </p:cNvPr>
          <p:cNvSpPr txBox="1"/>
          <p:nvPr/>
        </p:nvSpPr>
        <p:spPr>
          <a:xfrm>
            <a:off x="3024207" y="3230940"/>
            <a:ext cx="7857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>
                <a:solidFill>
                  <a:srgbClr val="FF0000"/>
                </a:solidFill>
              </a:rPr>
              <a:t>E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2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581817"/>
            <a:ext cx="7320915" cy="721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50" spc="-290" dirty="0">
                <a:solidFill>
                  <a:srgbClr val="404040"/>
                </a:solidFill>
              </a:rPr>
              <a:t>Probability </a:t>
            </a:r>
            <a:r>
              <a:rPr sz="4550" spc="-245" dirty="0">
                <a:solidFill>
                  <a:srgbClr val="404040"/>
                </a:solidFill>
              </a:rPr>
              <a:t>Distribution </a:t>
            </a:r>
            <a:r>
              <a:rPr sz="4550" spc="-240" dirty="0">
                <a:solidFill>
                  <a:srgbClr val="404040"/>
                </a:solidFill>
              </a:rPr>
              <a:t>over</a:t>
            </a:r>
            <a:r>
              <a:rPr sz="4550" spc="-830" dirty="0">
                <a:solidFill>
                  <a:srgbClr val="404040"/>
                </a:solidFill>
              </a:rPr>
              <a:t> </a:t>
            </a:r>
            <a:r>
              <a:rPr sz="4550" spc="-300" dirty="0">
                <a:solidFill>
                  <a:srgbClr val="404040"/>
                </a:solidFill>
              </a:rPr>
              <a:t>KGs</a:t>
            </a:r>
            <a:endParaRPr sz="455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69D143A-A145-49BE-9FA3-040DDE04A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82"/>
          <a:stretch/>
        </p:blipFill>
        <p:spPr>
          <a:xfrm>
            <a:off x="595395" y="2057400"/>
            <a:ext cx="8995410" cy="4904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9979" y="713483"/>
          <a:ext cx="9137012" cy="6497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1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14745">
                <a:tc>
                  <a:txBody>
                    <a:bodyPr/>
                    <a:lstStyle/>
                    <a:p>
                      <a:pPr marR="82550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700" spc="-25" dirty="0">
                          <a:latin typeface="DejaVu Sans"/>
                          <a:cs typeface="DejaVu Sans"/>
                        </a:rPr>
                        <a:t>$</a:t>
                      </a:r>
                      <a:r>
                        <a:rPr sz="1725" spc="-37" baseline="-12077" dirty="0">
                          <a:latin typeface="DejaVu Serif"/>
                          <a:cs typeface="DejaVu Serif"/>
                        </a:rPr>
                        <a:t>1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] </a:t>
                      </a:r>
                      <a:r>
                        <a:rPr sz="1700" spc="30" dirty="0">
                          <a:latin typeface="Times New Roman"/>
                          <a:cs typeface="Times New Roman"/>
                        </a:rPr>
                        <a:t>CandLbl</a:t>
                      </a:r>
                      <a:r>
                        <a:rPr sz="1725" spc="44" baseline="-12077" dirty="0">
                          <a:latin typeface="DejaVu Serif"/>
                          <a:cs typeface="DejaVu Serif"/>
                        </a:rPr>
                        <a:t>struct</a:t>
                      </a:r>
                      <a:r>
                        <a:rPr sz="1700" spc="3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700" spc="30" dirty="0">
                          <a:latin typeface="Courier New"/>
                          <a:cs typeface="Courier New"/>
                        </a:rPr>
                        <a:t>FabFour</a:t>
                      </a:r>
                      <a:r>
                        <a:rPr sz="1700" spc="30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1700" spc="-26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700" spc="-100" dirty="0">
                          <a:latin typeface="Courier New"/>
                          <a:cs typeface="Courier New"/>
                        </a:rPr>
                        <a:t>novel</a:t>
                      </a:r>
                      <a:r>
                        <a:rPr sz="1700" spc="-10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557530">
                        <a:lnSpc>
                          <a:spcPct val="100000"/>
                        </a:lnSpc>
                        <a:spcBef>
                          <a:spcPts val="500"/>
                        </a:spcBef>
                        <a:tabLst>
                          <a:tab pos="951230" algn="l"/>
                        </a:tabLst>
                      </a:pPr>
                      <a:r>
                        <a:rPr sz="1700" i="1" spc="1125" dirty="0">
                          <a:latin typeface="Arial"/>
                          <a:cs typeface="Arial"/>
                        </a:rPr>
                        <a:t>)	</a:t>
                      </a: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Lbl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FabFour</a:t>
                      </a:r>
                      <a:r>
                        <a:rPr sz="1700" spc="-25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1700" spc="-26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700" spc="-100" dirty="0">
                          <a:latin typeface="Courier New"/>
                          <a:cs typeface="Courier New"/>
                        </a:rPr>
                        <a:t>novel</a:t>
                      </a:r>
                      <a:r>
                        <a:rPr sz="1700" spc="-10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700" spc="-125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700" spc="-125" dirty="0">
                          <a:latin typeface="DejaVu Sans"/>
                          <a:cs typeface="DejaVu Sans"/>
                        </a:rPr>
                        <a:t>$</a:t>
                      </a:r>
                      <a:r>
                        <a:rPr sz="1725" spc="-187" baseline="-12077" dirty="0">
                          <a:latin typeface="DejaVu Serif"/>
                          <a:cs typeface="DejaVu Serif"/>
                        </a:rPr>
                        <a:t>2</a:t>
                      </a:r>
                      <a:r>
                        <a:rPr sz="1700" spc="-125" dirty="0">
                          <a:latin typeface="Arial"/>
                          <a:cs typeface="Arial"/>
                        </a:rPr>
                        <a:t>] </a:t>
                      </a:r>
                      <a:r>
                        <a:rPr sz="1700" spc="-95" dirty="0">
                          <a:latin typeface="Times New Roman"/>
                          <a:cs typeface="Times New Roman"/>
                        </a:rPr>
                        <a:t>CandRel</a:t>
                      </a:r>
                      <a:r>
                        <a:rPr sz="1725" spc="-142" baseline="-12077" dirty="0">
                          <a:latin typeface="DejaVu Serif"/>
                          <a:cs typeface="DejaVu Serif"/>
                        </a:rPr>
                        <a:t>pat</a:t>
                      </a:r>
                      <a:r>
                        <a:rPr sz="1700" spc="-9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700" spc="-95" dirty="0">
                          <a:latin typeface="Courier New"/>
                          <a:cs typeface="Courier New"/>
                        </a:rPr>
                        <a:t>Beatles</a:t>
                      </a:r>
                      <a:r>
                        <a:rPr sz="1700" spc="-95" dirty="0">
                          <a:latin typeface="DejaVu Sans"/>
                          <a:cs typeface="DejaVu Sans"/>
                        </a:rPr>
                        <a:t>, </a:t>
                      </a:r>
                      <a:r>
                        <a:rPr sz="1700" spc="-260" dirty="0">
                          <a:latin typeface="Courier New"/>
                          <a:cs typeface="Courier New"/>
                        </a:rPr>
                        <a:t>AlbumArtist</a:t>
                      </a:r>
                      <a:r>
                        <a:rPr sz="1700" spc="-260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1700" spc="-46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700" spc="-245" dirty="0">
                          <a:latin typeface="Courier New"/>
                          <a:cs typeface="Courier New"/>
                        </a:rPr>
                        <a:t>AbbeyRoad</a:t>
                      </a:r>
                      <a:r>
                        <a:rPr sz="1700" spc="-245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492125">
                        <a:lnSpc>
                          <a:spcPct val="100000"/>
                        </a:lnSpc>
                        <a:spcBef>
                          <a:spcPts val="500"/>
                        </a:spcBef>
                        <a:tabLst>
                          <a:tab pos="824865" algn="l"/>
                        </a:tabLst>
                      </a:pPr>
                      <a:r>
                        <a:rPr sz="1700" i="1" spc="860" dirty="0">
                          <a:latin typeface="Arial"/>
                          <a:cs typeface="Arial"/>
                        </a:rPr>
                        <a:t>)	</a:t>
                      </a:r>
                      <a:r>
                        <a:rPr sz="1700" spc="-145" dirty="0">
                          <a:latin typeface="Times New Roman"/>
                          <a:cs typeface="Times New Roman"/>
                        </a:rPr>
                        <a:t>Rel</a:t>
                      </a:r>
                      <a:r>
                        <a:rPr sz="1700" spc="-14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700" spc="-145" dirty="0">
                          <a:latin typeface="Courier New"/>
                          <a:cs typeface="Courier New"/>
                        </a:rPr>
                        <a:t>Beatles</a:t>
                      </a:r>
                      <a:r>
                        <a:rPr sz="1700" spc="-145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1700" spc="-36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700" spc="-260" dirty="0">
                          <a:latin typeface="Courier New"/>
                          <a:cs typeface="Courier New"/>
                        </a:rPr>
                        <a:t>AlbumArtist</a:t>
                      </a:r>
                      <a:r>
                        <a:rPr sz="1700" spc="-260" dirty="0">
                          <a:latin typeface="DejaVu Sans"/>
                          <a:cs typeface="DejaVu Sans"/>
                        </a:rPr>
                        <a:t>, </a:t>
                      </a:r>
                      <a:r>
                        <a:rPr sz="1700" spc="-245" dirty="0">
                          <a:latin typeface="Courier New"/>
                          <a:cs typeface="Courier New"/>
                        </a:rPr>
                        <a:t>AbbeyRoad</a:t>
                      </a:r>
                      <a:r>
                        <a:rPr sz="1700" spc="-245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15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700" spc="15" dirty="0">
                          <a:latin typeface="DejaVu Sans"/>
                          <a:cs typeface="DejaVu Sans"/>
                        </a:rPr>
                        <a:t>$</a:t>
                      </a:r>
                      <a:r>
                        <a:rPr sz="1725" spc="22" baseline="-12077" dirty="0">
                          <a:latin typeface="Noto Sans Mono CJK JP Regular"/>
                          <a:cs typeface="Noto Sans Mono CJK JP Regular"/>
                        </a:rPr>
                        <a:t>3</a:t>
                      </a:r>
                      <a:r>
                        <a:rPr sz="1700" spc="15" dirty="0">
                          <a:latin typeface="Arial"/>
                          <a:cs typeface="Arial"/>
                        </a:rPr>
                        <a:t>] </a:t>
                      </a:r>
                      <a:r>
                        <a:rPr sz="1700" spc="30" dirty="0">
                          <a:latin typeface="Times New Roman"/>
                          <a:cs typeface="Times New Roman"/>
                        </a:rPr>
                        <a:t>SameEnt</a:t>
                      </a:r>
                      <a:r>
                        <a:rPr sz="1700" spc="3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700" spc="30" dirty="0">
                          <a:latin typeface="Courier New"/>
                          <a:cs typeface="Courier New"/>
                        </a:rPr>
                        <a:t>Beatles</a:t>
                      </a:r>
                      <a:r>
                        <a:rPr sz="1700" spc="30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1700" spc="-28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700" spc="-105" dirty="0">
                          <a:latin typeface="Courier New"/>
                          <a:cs typeface="Courier New"/>
                        </a:rPr>
                        <a:t>FabFour</a:t>
                      </a:r>
                      <a:r>
                        <a:rPr sz="1700" spc="-105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5441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700" i="1" spc="325" dirty="0">
                          <a:latin typeface="Arial"/>
                          <a:cs typeface="Arial"/>
                        </a:rPr>
                        <a:t>^</a:t>
                      </a:r>
                      <a:r>
                        <a:rPr sz="1700" i="1" spc="-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Lbl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Beatles</a:t>
                      </a:r>
                      <a:r>
                        <a:rPr sz="1700" spc="-25" dirty="0">
                          <a:latin typeface="DejaVu Sans"/>
                          <a:cs typeface="DejaVu Sans"/>
                        </a:rPr>
                        <a:t>, </a:t>
                      </a:r>
                      <a:r>
                        <a:rPr sz="1700" spc="-110" dirty="0">
                          <a:latin typeface="Courier New"/>
                          <a:cs typeface="Courier New"/>
                        </a:rPr>
                        <a:t>musician</a:t>
                      </a:r>
                      <a:r>
                        <a:rPr sz="1700" spc="-11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5562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700" i="1" spc="1125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700" i="1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Lbl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FabFour</a:t>
                      </a:r>
                      <a:r>
                        <a:rPr sz="1700" spc="-25" dirty="0">
                          <a:latin typeface="DejaVu Sans"/>
                          <a:cs typeface="DejaVu Sans"/>
                        </a:rPr>
                        <a:t>, </a:t>
                      </a:r>
                      <a:r>
                        <a:rPr sz="1700" spc="-110" dirty="0">
                          <a:latin typeface="Courier New"/>
                          <a:cs typeface="Courier New"/>
                        </a:rPr>
                        <a:t>musician</a:t>
                      </a:r>
                      <a:r>
                        <a:rPr sz="1700" spc="-11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700" spc="-5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700" spc="-50" dirty="0">
                          <a:latin typeface="DejaVu Sans"/>
                          <a:cs typeface="DejaVu Sans"/>
                        </a:rPr>
                        <a:t>$</a:t>
                      </a:r>
                      <a:r>
                        <a:rPr sz="1725" spc="-75" baseline="-12077" dirty="0">
                          <a:latin typeface="DejaVu Serif"/>
                          <a:cs typeface="DejaVu Serif"/>
                        </a:rPr>
                        <a:t>4</a:t>
                      </a:r>
                      <a:r>
                        <a:rPr sz="1700" spc="-50" dirty="0">
                          <a:latin typeface="Arial"/>
                          <a:cs typeface="Arial"/>
                        </a:rPr>
                        <a:t>] </a:t>
                      </a:r>
                      <a:r>
                        <a:rPr sz="1700" spc="-110" dirty="0">
                          <a:latin typeface="Times New Roman"/>
                          <a:cs typeface="Times New Roman"/>
                        </a:rPr>
                        <a:t>Dom</a:t>
                      </a:r>
                      <a:r>
                        <a:rPr sz="1700" spc="-1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700" spc="-110" dirty="0">
                          <a:latin typeface="Courier New"/>
                          <a:cs typeface="Courier New"/>
                        </a:rPr>
                        <a:t>AlbumArtist</a:t>
                      </a:r>
                      <a:r>
                        <a:rPr sz="1700" spc="-110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1700" spc="-25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700" spc="-145" dirty="0">
                          <a:latin typeface="Courier New"/>
                          <a:cs typeface="Courier New"/>
                        </a:rPr>
                        <a:t>musician</a:t>
                      </a:r>
                      <a:r>
                        <a:rPr sz="1700" spc="-145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5340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700" i="1" spc="280" dirty="0">
                          <a:latin typeface="Arial"/>
                          <a:cs typeface="Arial"/>
                        </a:rPr>
                        <a:t>^</a:t>
                      </a:r>
                      <a:r>
                        <a:rPr sz="1700" i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Rel</a:t>
                      </a:r>
                      <a:r>
                        <a:rPr sz="1700" spc="-5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Beatles</a:t>
                      </a:r>
                      <a:r>
                        <a:rPr sz="1700" spc="-50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1700" spc="-27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700" spc="-165" dirty="0">
                          <a:latin typeface="Courier New"/>
                          <a:cs typeface="Courier New"/>
                        </a:rPr>
                        <a:t>AlbumArtist</a:t>
                      </a:r>
                      <a:r>
                        <a:rPr sz="1700" spc="-165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1700" spc="-26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700" spc="-150" dirty="0">
                          <a:latin typeface="Courier New"/>
                          <a:cs typeface="Courier New"/>
                        </a:rPr>
                        <a:t>AbbeyRoad</a:t>
                      </a:r>
                      <a:r>
                        <a:rPr sz="1700" spc="-15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5454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700" i="1" spc="105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700" i="1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60" dirty="0">
                          <a:latin typeface="Times New Roman"/>
                          <a:cs typeface="Times New Roman"/>
                        </a:rPr>
                        <a:t>Lbl</a:t>
                      </a:r>
                      <a:r>
                        <a:rPr sz="1700" spc="-6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700" spc="-60" dirty="0">
                          <a:latin typeface="Courier New"/>
                          <a:cs typeface="Courier New"/>
                        </a:rPr>
                        <a:t>Beatles</a:t>
                      </a:r>
                      <a:r>
                        <a:rPr sz="1700" spc="-60" dirty="0">
                          <a:latin typeface="DejaVu Sans"/>
                          <a:cs typeface="DejaVu Sans"/>
                        </a:rPr>
                        <a:t>, </a:t>
                      </a:r>
                      <a:r>
                        <a:rPr sz="1700" spc="-145" dirty="0">
                          <a:latin typeface="Courier New"/>
                          <a:cs typeface="Courier New"/>
                        </a:rPr>
                        <a:t>musician</a:t>
                      </a:r>
                      <a:r>
                        <a:rPr sz="1700" spc="-145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700" spc="15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700" spc="15" dirty="0">
                          <a:latin typeface="DejaVu Sans"/>
                          <a:cs typeface="DejaVu Sans"/>
                        </a:rPr>
                        <a:t>$</a:t>
                      </a:r>
                      <a:r>
                        <a:rPr sz="1725" spc="22" baseline="-12077" dirty="0">
                          <a:latin typeface="Noto Sans Mono CJK JP Regular"/>
                          <a:cs typeface="Noto Sans Mono CJK JP Regular"/>
                        </a:rPr>
                        <a:t>5</a:t>
                      </a:r>
                      <a:r>
                        <a:rPr sz="1700" spc="15" dirty="0">
                          <a:latin typeface="Arial"/>
                          <a:cs typeface="Arial"/>
                        </a:rPr>
                        <a:t>] 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Mut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700" spc="-15" dirty="0">
                          <a:latin typeface="Courier New"/>
                          <a:cs typeface="Courier New"/>
                        </a:rPr>
                        <a:t>musician</a:t>
                      </a:r>
                      <a:r>
                        <a:rPr sz="1700" spc="-15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1700" spc="-28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700" spc="-100" dirty="0">
                          <a:latin typeface="Courier New"/>
                          <a:cs typeface="Courier New"/>
                        </a:rPr>
                        <a:t>novel</a:t>
                      </a:r>
                      <a:r>
                        <a:rPr sz="1700" spc="-10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55435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700" i="1" spc="325" dirty="0">
                          <a:latin typeface="Arial"/>
                          <a:cs typeface="Arial"/>
                        </a:rPr>
                        <a:t>^</a:t>
                      </a:r>
                      <a:r>
                        <a:rPr sz="1700" i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Lbl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FabFour</a:t>
                      </a:r>
                      <a:r>
                        <a:rPr sz="1700" spc="-25" dirty="0">
                          <a:latin typeface="DejaVu Sans"/>
                          <a:cs typeface="DejaVu Sans"/>
                        </a:rPr>
                        <a:t>,</a:t>
                      </a:r>
                      <a:r>
                        <a:rPr sz="1700" spc="-28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700" spc="-105" dirty="0">
                          <a:latin typeface="Courier New"/>
                          <a:cs typeface="Courier New"/>
                        </a:rPr>
                        <a:t>musican</a:t>
                      </a:r>
                      <a:r>
                        <a:rPr sz="1700" spc="-105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56642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700" i="1" spc="1125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700" i="1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i="1" spc="-10" dirty="0">
                          <a:latin typeface="Arial"/>
                          <a:cs typeface="Arial"/>
                        </a:rPr>
                        <a:t>¬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Lbl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FabFour</a:t>
                      </a:r>
                      <a:r>
                        <a:rPr sz="1700" spc="-10" dirty="0">
                          <a:latin typeface="DejaVu Sans"/>
                          <a:cs typeface="DejaVu Sans"/>
                        </a:rPr>
                        <a:t>, </a:t>
                      </a:r>
                      <a:r>
                        <a:rPr sz="1700" spc="-100" dirty="0">
                          <a:latin typeface="Courier New"/>
                          <a:cs typeface="Courier New"/>
                        </a:rPr>
                        <a:t>novel</a:t>
                      </a:r>
                      <a:r>
                        <a:rPr sz="1700" spc="-10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727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351155">
                        <a:lnSpc>
                          <a:spcPct val="100000"/>
                        </a:lnSpc>
                      </a:pPr>
                      <a:r>
                        <a:rPr sz="1700" spc="-55" dirty="0">
                          <a:latin typeface="Trebuchet MS"/>
                          <a:cs typeface="Trebuchet MS"/>
                        </a:rPr>
                        <a:t>φ</a:t>
                      </a:r>
                      <a:r>
                        <a:rPr sz="1650" spc="-82" baseline="-20202" dirty="0">
                          <a:latin typeface="Trebuchet MS"/>
                          <a:cs typeface="Trebuchet MS"/>
                        </a:rPr>
                        <a:t>1</a:t>
                      </a:r>
                      <a:endParaRPr sz="1650" baseline="-20202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66115" marR="179705" indent="-9779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1700" spc="-110" dirty="0">
                          <a:latin typeface="Trebuchet MS"/>
                          <a:cs typeface="Trebuchet MS"/>
                        </a:rPr>
                        <a:t>Lbl(Fab</a:t>
                      </a:r>
                      <a:r>
                        <a:rPr sz="1700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125" dirty="0">
                          <a:latin typeface="Trebuchet MS"/>
                          <a:cs typeface="Trebuchet MS"/>
                        </a:rPr>
                        <a:t>Four,  </a:t>
                      </a:r>
                      <a:r>
                        <a:rPr sz="1700" spc="-80" dirty="0">
                          <a:latin typeface="Trebuchet MS"/>
                          <a:cs typeface="Trebuchet MS"/>
                        </a:rPr>
                        <a:t>novel)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27825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900" spc="-60" dirty="0">
                          <a:latin typeface="Trebuchet MS"/>
                          <a:cs typeface="Trebuchet MS"/>
                        </a:rPr>
                        <a:t>φ</a:t>
                      </a:r>
                      <a:r>
                        <a:rPr sz="1875" spc="-89" baseline="-20000" dirty="0">
                          <a:latin typeface="Trebuchet MS"/>
                          <a:cs typeface="Trebuchet MS"/>
                        </a:rPr>
                        <a:t>5</a:t>
                      </a:r>
                      <a:endParaRPr sz="1875" baseline="-200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66115" marR="179705" indent="-97790">
                        <a:lnSpc>
                          <a:spcPct val="100000"/>
                        </a:lnSpc>
                      </a:pPr>
                      <a:r>
                        <a:rPr sz="1700" spc="-110" dirty="0">
                          <a:latin typeface="Trebuchet MS"/>
                          <a:cs typeface="Trebuchet MS"/>
                        </a:rPr>
                        <a:t>Lbl(Fab</a:t>
                      </a:r>
                      <a:r>
                        <a:rPr sz="1700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125" dirty="0">
                          <a:latin typeface="Trebuchet MS"/>
                          <a:cs typeface="Trebuchet MS"/>
                        </a:rPr>
                        <a:t>Four,  </a:t>
                      </a:r>
                      <a:r>
                        <a:rPr sz="1700" spc="-80" dirty="0">
                          <a:latin typeface="Trebuchet MS"/>
                          <a:cs typeface="Trebuchet MS"/>
                        </a:rPr>
                        <a:t>musician)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dirty="0">
                          <a:latin typeface="Trebuchet MS"/>
                          <a:cs typeface="Trebuchet MS"/>
                        </a:rPr>
                        <a:t>φ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700" spc="-55" dirty="0">
                          <a:latin typeface="Trebuchet MS"/>
                          <a:cs typeface="Trebuchet MS"/>
                        </a:rPr>
                        <a:t>φ</a:t>
                      </a:r>
                      <a:r>
                        <a:rPr sz="1650" spc="-82" baseline="-20202" dirty="0">
                          <a:latin typeface="Trebuchet MS"/>
                          <a:cs typeface="Trebuchet MS"/>
                        </a:rPr>
                        <a:t>2</a:t>
                      </a:r>
                      <a:endParaRPr sz="1650" baseline="-20202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3500"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rebuchet MS"/>
                          <a:cs typeface="Trebuchet MS"/>
                        </a:rPr>
                        <a:t>φ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4445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700" spc="-55" dirty="0">
                          <a:latin typeface="Trebuchet MS"/>
                          <a:cs typeface="Trebuchet MS"/>
                        </a:rPr>
                        <a:t>φ</a:t>
                      </a:r>
                      <a:r>
                        <a:rPr sz="1650" spc="-82" baseline="-20202" dirty="0">
                          <a:latin typeface="Trebuchet MS"/>
                          <a:cs typeface="Trebuchet MS"/>
                        </a:rPr>
                        <a:t>3</a:t>
                      </a:r>
                      <a:endParaRPr sz="1650" baseline="-20202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19710" marR="269875" indent="-9779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700" spc="-10" dirty="0">
                          <a:latin typeface="Trebuchet MS"/>
                          <a:cs typeface="Trebuchet MS"/>
                        </a:rPr>
                        <a:t>bl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(Be</a:t>
                      </a:r>
                      <a:r>
                        <a:rPr sz="1700" spc="-2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700" spc="-1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700" spc="-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,  </a:t>
                      </a:r>
                      <a:r>
                        <a:rPr sz="1700" spc="-80" dirty="0">
                          <a:latin typeface="Trebuchet MS"/>
                          <a:cs typeface="Trebuchet MS"/>
                        </a:rPr>
                        <a:t>novel)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71219">
                        <a:lnSpc>
                          <a:spcPct val="100000"/>
                        </a:lnSpc>
                        <a:spcBef>
                          <a:spcPts val="1640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φ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19710" marR="269875" indent="-9779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700" spc="-10" dirty="0">
                          <a:latin typeface="Trebuchet MS"/>
                          <a:cs typeface="Trebuchet MS"/>
                        </a:rPr>
                        <a:t>bl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(Be</a:t>
                      </a:r>
                      <a:r>
                        <a:rPr sz="1700" spc="-2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700" spc="-1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700" spc="-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,  </a:t>
                      </a:r>
                      <a:r>
                        <a:rPr sz="1700" spc="-80" dirty="0">
                          <a:latin typeface="Trebuchet MS"/>
                          <a:cs typeface="Trebuchet MS"/>
                        </a:rPr>
                        <a:t>musician)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84785" indent="396875">
                        <a:lnSpc>
                          <a:spcPct val="100000"/>
                        </a:lnSpc>
                      </a:pPr>
                      <a:r>
                        <a:rPr sz="1700" spc="-55" dirty="0">
                          <a:latin typeface="Trebuchet MS"/>
                          <a:cs typeface="Trebuchet MS"/>
                        </a:rPr>
                        <a:t>φ</a:t>
                      </a:r>
                      <a:r>
                        <a:rPr sz="1650" spc="-82" baseline="-20202" dirty="0">
                          <a:latin typeface="Trebuchet MS"/>
                          <a:cs typeface="Trebuchet MS"/>
                        </a:rPr>
                        <a:t>4</a:t>
                      </a:r>
                      <a:endParaRPr sz="1650" baseline="-20202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84785" marR="107314" algn="just">
                        <a:lnSpc>
                          <a:spcPct val="100000"/>
                        </a:lnSpc>
                      </a:pPr>
                      <a:r>
                        <a:rPr sz="1700" spc="-100" dirty="0">
                          <a:latin typeface="Trebuchet MS"/>
                          <a:cs typeface="Trebuchet MS"/>
                        </a:rPr>
                        <a:t>Rel(Beatles,  </a:t>
                      </a:r>
                      <a:r>
                        <a:rPr sz="1700" spc="-90" dirty="0">
                          <a:latin typeface="Trebuchet MS"/>
                          <a:cs typeface="Trebuchet MS"/>
                        </a:rPr>
                        <a:t>albumArtist,  </a:t>
                      </a:r>
                      <a:r>
                        <a:rPr sz="1700" spc="-65" dirty="0">
                          <a:latin typeface="Trebuchet MS"/>
                          <a:cs typeface="Trebuchet MS"/>
                        </a:rPr>
                        <a:t>Abbey</a:t>
                      </a:r>
                      <a:r>
                        <a:rPr sz="1700" spc="-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75" dirty="0">
                          <a:latin typeface="Trebuchet MS"/>
                          <a:cs typeface="Trebuchet MS"/>
                        </a:rPr>
                        <a:t>Road)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rebuchet MS"/>
                          <a:cs typeface="Trebuchet MS"/>
                        </a:rPr>
                        <a:t>φ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700" dirty="0">
                          <a:latin typeface="Trebuchet MS"/>
                          <a:cs typeface="Trebuchet MS"/>
                        </a:rPr>
                        <a:t>φ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16629" y="7154777"/>
            <a:ext cx="28244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PUJARA+ISWC13;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PUJARA+AIMAG15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BA5E20-5641-48D8-A3D0-150649DB8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01"/>
            <a:ext cx="10058400" cy="7396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7BC01-950A-4535-A82A-03822AD2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1752600"/>
            <a:ext cx="7789164" cy="769441"/>
          </a:xfrm>
        </p:spPr>
        <p:txBody>
          <a:bodyPr/>
          <a:lstStyle/>
          <a:p>
            <a:r>
              <a:rPr lang="en-US" altLang="zh-TW" sz="2500" dirty="0">
                <a:sym typeface="Wingdings" panose="05000000000000000000" pitchFamily="2" charset="2"/>
              </a:rPr>
              <a:t/>
            </a:r>
            <a:br>
              <a:rPr lang="en-US" altLang="zh-TW" sz="2500" dirty="0">
                <a:sym typeface="Wingdings" panose="05000000000000000000" pitchFamily="2" charset="2"/>
              </a:rPr>
            </a:br>
            <a:endParaRPr lang="zh-TW" altLang="en-US" sz="2500" dirty="0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F0E799D1-4F08-4035-ACC6-D98C459D9A70}"/>
              </a:ext>
            </a:extLst>
          </p:cNvPr>
          <p:cNvSpPr txBox="1">
            <a:spLocks/>
          </p:cNvSpPr>
          <p:nvPr/>
        </p:nvSpPr>
        <p:spPr>
          <a:xfrm>
            <a:off x="746505" y="665404"/>
            <a:ext cx="8325484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350" b="0" i="0">
                <a:solidFill>
                  <a:srgbClr val="26262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  <a:tabLst>
                <a:tab pos="8312150" algn="l"/>
              </a:tabLst>
            </a:pPr>
            <a:r>
              <a:rPr lang="en-US" sz="5100" kern="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41427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5588" y="589386"/>
            <a:ext cx="8089900" cy="721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50" spc="-185" dirty="0">
                <a:solidFill>
                  <a:srgbClr val="404040"/>
                </a:solidFill>
              </a:rPr>
              <a:t>How</a:t>
            </a:r>
            <a:r>
              <a:rPr sz="4550" spc="-470" dirty="0">
                <a:solidFill>
                  <a:srgbClr val="404040"/>
                </a:solidFill>
              </a:rPr>
              <a:t> </a:t>
            </a:r>
            <a:r>
              <a:rPr sz="4550" spc="-140" dirty="0">
                <a:solidFill>
                  <a:srgbClr val="404040"/>
                </a:solidFill>
              </a:rPr>
              <a:t>do</a:t>
            </a:r>
            <a:r>
              <a:rPr sz="4550" spc="-459" dirty="0">
                <a:solidFill>
                  <a:srgbClr val="404040"/>
                </a:solidFill>
              </a:rPr>
              <a:t> </a:t>
            </a:r>
            <a:r>
              <a:rPr sz="4550" spc="-265" dirty="0">
                <a:solidFill>
                  <a:srgbClr val="404040"/>
                </a:solidFill>
              </a:rPr>
              <a:t>we</a:t>
            </a:r>
            <a:r>
              <a:rPr sz="4550" spc="-455" dirty="0">
                <a:solidFill>
                  <a:srgbClr val="404040"/>
                </a:solidFill>
              </a:rPr>
              <a:t> </a:t>
            </a:r>
            <a:r>
              <a:rPr sz="4550" spc="-285" dirty="0">
                <a:solidFill>
                  <a:srgbClr val="404040"/>
                </a:solidFill>
              </a:rPr>
              <a:t>get</a:t>
            </a:r>
            <a:r>
              <a:rPr sz="4550" spc="-455" dirty="0">
                <a:solidFill>
                  <a:srgbClr val="404040"/>
                </a:solidFill>
              </a:rPr>
              <a:t> </a:t>
            </a:r>
            <a:r>
              <a:rPr sz="4550" spc="-245" dirty="0">
                <a:solidFill>
                  <a:srgbClr val="404040"/>
                </a:solidFill>
              </a:rPr>
              <a:t>a</a:t>
            </a:r>
            <a:r>
              <a:rPr sz="4550" spc="-455" dirty="0">
                <a:solidFill>
                  <a:srgbClr val="404040"/>
                </a:solidFill>
              </a:rPr>
              <a:t> </a:t>
            </a:r>
            <a:r>
              <a:rPr sz="4550" spc="-254" dirty="0">
                <a:solidFill>
                  <a:srgbClr val="404040"/>
                </a:solidFill>
              </a:rPr>
              <a:t>knowledge</a:t>
            </a:r>
            <a:r>
              <a:rPr sz="4550" spc="-455" dirty="0">
                <a:solidFill>
                  <a:srgbClr val="404040"/>
                </a:solidFill>
              </a:rPr>
              <a:t> </a:t>
            </a:r>
            <a:r>
              <a:rPr sz="4550" spc="-145" dirty="0">
                <a:solidFill>
                  <a:srgbClr val="404040"/>
                </a:solidFill>
              </a:rPr>
              <a:t>graph?</a:t>
            </a:r>
            <a:endParaRPr sz="4550"/>
          </a:p>
        </p:txBody>
      </p:sp>
      <p:sp>
        <p:nvSpPr>
          <p:cNvPr id="4" name="object 4"/>
          <p:cNvSpPr txBox="1"/>
          <p:nvPr/>
        </p:nvSpPr>
        <p:spPr>
          <a:xfrm>
            <a:off x="1104440" y="1534604"/>
            <a:ext cx="38188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0" dirty="0">
                <a:solidFill>
                  <a:srgbClr val="404040"/>
                </a:solidFill>
                <a:latin typeface="Trebuchet MS"/>
                <a:cs typeface="Trebuchet MS"/>
              </a:rPr>
              <a:t>Have: </a:t>
            </a:r>
            <a:r>
              <a:rPr sz="3400" spc="-215" dirty="0">
                <a:solidFill>
                  <a:srgbClr val="404040"/>
                </a:solidFill>
                <a:latin typeface="Trebuchet MS"/>
                <a:cs typeface="Trebuchet MS"/>
              </a:rPr>
              <a:t>P(KG) </a:t>
            </a:r>
            <a:r>
              <a:rPr sz="3400" spc="-195" dirty="0">
                <a:solidFill>
                  <a:srgbClr val="404040"/>
                </a:solidFill>
                <a:latin typeface="Trebuchet MS"/>
                <a:cs typeface="Trebuchet MS"/>
              </a:rPr>
              <a:t>forall</a:t>
            </a:r>
            <a:r>
              <a:rPr sz="3400" spc="-4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400" spc="-180" dirty="0">
                <a:solidFill>
                  <a:srgbClr val="404040"/>
                </a:solidFill>
                <a:latin typeface="Trebuchet MS"/>
                <a:cs typeface="Trebuchet MS"/>
              </a:rPr>
              <a:t>KGs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134" y="5255285"/>
            <a:ext cx="8136890" cy="10604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4070"/>
              </a:lnSpc>
              <a:spcBef>
                <a:spcPts val="240"/>
              </a:spcBef>
            </a:pPr>
            <a:r>
              <a:rPr sz="3400" spc="100" dirty="0">
                <a:latin typeface="Trebuchet MS"/>
                <a:cs typeface="Trebuchet MS"/>
              </a:rPr>
              <a:t>MAP</a:t>
            </a:r>
            <a:r>
              <a:rPr sz="3400" spc="-730" dirty="0">
                <a:latin typeface="Trebuchet MS"/>
                <a:cs typeface="Trebuchet MS"/>
              </a:rPr>
              <a:t> </a:t>
            </a:r>
            <a:r>
              <a:rPr sz="3400" spc="-200" dirty="0">
                <a:latin typeface="Trebuchet MS"/>
                <a:cs typeface="Trebuchet MS"/>
              </a:rPr>
              <a:t>inference: </a:t>
            </a:r>
            <a:r>
              <a:rPr sz="3400" spc="-150" dirty="0">
                <a:latin typeface="Trebuchet MS"/>
                <a:cs typeface="Trebuchet MS"/>
              </a:rPr>
              <a:t>optimizing </a:t>
            </a:r>
            <a:r>
              <a:rPr sz="3400" spc="-130" dirty="0">
                <a:latin typeface="Trebuchet MS"/>
                <a:cs typeface="Trebuchet MS"/>
              </a:rPr>
              <a:t>over </a:t>
            </a:r>
            <a:r>
              <a:rPr sz="3400" spc="-135" dirty="0">
                <a:latin typeface="Trebuchet MS"/>
                <a:cs typeface="Trebuchet MS"/>
              </a:rPr>
              <a:t>distribution </a:t>
            </a:r>
            <a:r>
              <a:rPr sz="3400" spc="-140" dirty="0">
                <a:latin typeface="Trebuchet MS"/>
                <a:cs typeface="Trebuchet MS"/>
              </a:rPr>
              <a:t>to  </a:t>
            </a:r>
            <a:r>
              <a:rPr sz="3400" spc="-150" dirty="0">
                <a:latin typeface="Trebuchet MS"/>
                <a:cs typeface="Trebuchet MS"/>
              </a:rPr>
              <a:t>find the best </a:t>
            </a:r>
            <a:r>
              <a:rPr sz="3400" spc="-135" dirty="0">
                <a:latin typeface="Trebuchet MS"/>
                <a:cs typeface="Trebuchet MS"/>
              </a:rPr>
              <a:t>knowledge</a:t>
            </a:r>
            <a:r>
              <a:rPr sz="3400" spc="-595" dirty="0">
                <a:latin typeface="Trebuchet MS"/>
                <a:cs typeface="Trebuchet MS"/>
              </a:rPr>
              <a:t> </a:t>
            </a:r>
            <a:r>
              <a:rPr sz="3400" spc="-135" dirty="0">
                <a:latin typeface="Trebuchet MS"/>
                <a:cs typeface="Trebuchet MS"/>
              </a:rPr>
              <a:t>graph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3559" y="2158954"/>
            <a:ext cx="1389633" cy="194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3742" y="3175266"/>
            <a:ext cx="484809" cy="397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3742" y="3175266"/>
            <a:ext cx="485140" cy="398145"/>
          </a:xfrm>
          <a:custGeom>
            <a:avLst/>
            <a:gdLst/>
            <a:ahLst/>
            <a:cxnLst/>
            <a:rect l="l" t="t" r="r" b="b"/>
            <a:pathLst>
              <a:path w="485139" h="398145">
                <a:moveTo>
                  <a:pt x="0" y="198833"/>
                </a:moveTo>
                <a:lnTo>
                  <a:pt x="4924" y="158761"/>
                </a:lnTo>
                <a:lnTo>
                  <a:pt x="19049" y="121438"/>
                </a:lnTo>
                <a:lnTo>
                  <a:pt x="41398" y="87663"/>
                </a:lnTo>
                <a:lnTo>
                  <a:pt x="70998" y="58236"/>
                </a:lnTo>
                <a:lnTo>
                  <a:pt x="106873" y="33957"/>
                </a:lnTo>
                <a:lnTo>
                  <a:pt x="148048" y="15625"/>
                </a:lnTo>
                <a:lnTo>
                  <a:pt x="193550" y="4039"/>
                </a:lnTo>
                <a:lnTo>
                  <a:pt x="242403" y="0"/>
                </a:lnTo>
                <a:lnTo>
                  <a:pt x="291256" y="4039"/>
                </a:lnTo>
                <a:lnTo>
                  <a:pt x="336758" y="15625"/>
                </a:lnTo>
                <a:lnTo>
                  <a:pt x="377933" y="33957"/>
                </a:lnTo>
                <a:lnTo>
                  <a:pt x="413808" y="58236"/>
                </a:lnTo>
                <a:lnTo>
                  <a:pt x="443408" y="87663"/>
                </a:lnTo>
                <a:lnTo>
                  <a:pt x="465757" y="121438"/>
                </a:lnTo>
                <a:lnTo>
                  <a:pt x="479882" y="158761"/>
                </a:lnTo>
                <a:lnTo>
                  <a:pt x="484807" y="198833"/>
                </a:lnTo>
                <a:lnTo>
                  <a:pt x="479882" y="238904"/>
                </a:lnTo>
                <a:lnTo>
                  <a:pt x="465757" y="276227"/>
                </a:lnTo>
                <a:lnTo>
                  <a:pt x="443408" y="310001"/>
                </a:lnTo>
                <a:lnTo>
                  <a:pt x="413808" y="339428"/>
                </a:lnTo>
                <a:lnTo>
                  <a:pt x="377933" y="363707"/>
                </a:lnTo>
                <a:lnTo>
                  <a:pt x="336758" y="382040"/>
                </a:lnTo>
                <a:lnTo>
                  <a:pt x="291256" y="393625"/>
                </a:lnTo>
                <a:lnTo>
                  <a:pt x="242403" y="397665"/>
                </a:lnTo>
                <a:lnTo>
                  <a:pt x="193550" y="393625"/>
                </a:lnTo>
                <a:lnTo>
                  <a:pt x="148048" y="382040"/>
                </a:lnTo>
                <a:lnTo>
                  <a:pt x="106873" y="363707"/>
                </a:lnTo>
                <a:lnTo>
                  <a:pt x="70998" y="339428"/>
                </a:lnTo>
                <a:lnTo>
                  <a:pt x="41398" y="310001"/>
                </a:lnTo>
                <a:lnTo>
                  <a:pt x="19049" y="276227"/>
                </a:lnTo>
                <a:lnTo>
                  <a:pt x="4924" y="238904"/>
                </a:lnTo>
                <a:lnTo>
                  <a:pt x="0" y="198833"/>
                </a:lnTo>
                <a:close/>
              </a:path>
            </a:pathLst>
          </a:custGeom>
          <a:ln w="13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36899" y="3255928"/>
            <a:ext cx="15875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55" dirty="0">
                <a:latin typeface="Trebuchet MS"/>
                <a:cs typeface="Trebuchet MS"/>
              </a:rPr>
              <a:t>E</a:t>
            </a:r>
            <a:r>
              <a:rPr sz="1200" baseline="-20833" dirty="0">
                <a:latin typeface="Trebuchet MS"/>
                <a:cs typeface="Trebuchet MS"/>
              </a:rPr>
              <a:t>2</a:t>
            </a:r>
            <a:endParaRPr sz="1200" baseline="-20833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3308" y="4045013"/>
            <a:ext cx="484809" cy="397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3308" y="4045013"/>
            <a:ext cx="485140" cy="398145"/>
          </a:xfrm>
          <a:custGeom>
            <a:avLst/>
            <a:gdLst/>
            <a:ahLst/>
            <a:cxnLst/>
            <a:rect l="l" t="t" r="r" b="b"/>
            <a:pathLst>
              <a:path w="485139" h="398145">
                <a:moveTo>
                  <a:pt x="0" y="198833"/>
                </a:moveTo>
                <a:lnTo>
                  <a:pt x="4924" y="158761"/>
                </a:lnTo>
                <a:lnTo>
                  <a:pt x="19049" y="121438"/>
                </a:lnTo>
                <a:lnTo>
                  <a:pt x="41398" y="87663"/>
                </a:lnTo>
                <a:lnTo>
                  <a:pt x="70998" y="58236"/>
                </a:lnTo>
                <a:lnTo>
                  <a:pt x="106873" y="33957"/>
                </a:lnTo>
                <a:lnTo>
                  <a:pt x="148048" y="15625"/>
                </a:lnTo>
                <a:lnTo>
                  <a:pt x="193550" y="4039"/>
                </a:lnTo>
                <a:lnTo>
                  <a:pt x="242403" y="0"/>
                </a:lnTo>
                <a:lnTo>
                  <a:pt x="291256" y="4039"/>
                </a:lnTo>
                <a:lnTo>
                  <a:pt x="336758" y="15625"/>
                </a:lnTo>
                <a:lnTo>
                  <a:pt x="377933" y="33957"/>
                </a:lnTo>
                <a:lnTo>
                  <a:pt x="413808" y="58236"/>
                </a:lnTo>
                <a:lnTo>
                  <a:pt x="443408" y="87663"/>
                </a:lnTo>
                <a:lnTo>
                  <a:pt x="465757" y="121438"/>
                </a:lnTo>
                <a:lnTo>
                  <a:pt x="479882" y="158761"/>
                </a:lnTo>
                <a:lnTo>
                  <a:pt x="484807" y="198833"/>
                </a:lnTo>
                <a:lnTo>
                  <a:pt x="479882" y="238904"/>
                </a:lnTo>
                <a:lnTo>
                  <a:pt x="465757" y="276227"/>
                </a:lnTo>
                <a:lnTo>
                  <a:pt x="443408" y="310001"/>
                </a:lnTo>
                <a:lnTo>
                  <a:pt x="413808" y="339428"/>
                </a:lnTo>
                <a:lnTo>
                  <a:pt x="377933" y="363707"/>
                </a:lnTo>
                <a:lnTo>
                  <a:pt x="336758" y="382040"/>
                </a:lnTo>
                <a:lnTo>
                  <a:pt x="291256" y="393625"/>
                </a:lnTo>
                <a:lnTo>
                  <a:pt x="242403" y="397665"/>
                </a:lnTo>
                <a:lnTo>
                  <a:pt x="193550" y="393625"/>
                </a:lnTo>
                <a:lnTo>
                  <a:pt x="148048" y="382040"/>
                </a:lnTo>
                <a:lnTo>
                  <a:pt x="106873" y="363707"/>
                </a:lnTo>
                <a:lnTo>
                  <a:pt x="70998" y="339428"/>
                </a:lnTo>
                <a:lnTo>
                  <a:pt x="41398" y="310001"/>
                </a:lnTo>
                <a:lnTo>
                  <a:pt x="19049" y="276227"/>
                </a:lnTo>
                <a:lnTo>
                  <a:pt x="4924" y="238904"/>
                </a:lnTo>
                <a:lnTo>
                  <a:pt x="0" y="198833"/>
                </a:lnTo>
                <a:close/>
              </a:path>
            </a:pathLst>
          </a:custGeom>
          <a:ln w="13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46465" y="4125675"/>
            <a:ext cx="15875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55" dirty="0">
                <a:latin typeface="Trebuchet MS"/>
                <a:cs typeface="Trebuchet MS"/>
              </a:rPr>
              <a:t>E</a:t>
            </a:r>
            <a:r>
              <a:rPr sz="1200" baseline="-20833" dirty="0">
                <a:latin typeface="Trebuchet MS"/>
                <a:cs typeface="Trebuchet MS"/>
              </a:rPr>
              <a:t>3</a:t>
            </a:r>
            <a:endParaRPr sz="1200" baseline="-20833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1590" y="3572929"/>
            <a:ext cx="415925" cy="465455"/>
          </a:xfrm>
          <a:prstGeom prst="rect">
            <a:avLst/>
          </a:prstGeom>
          <a:solidFill>
            <a:srgbClr val="DFE3E5"/>
          </a:solidFill>
          <a:ln w="13476">
            <a:solidFill>
              <a:srgbClr val="7F7F7F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33350" marR="125730">
              <a:lnSpc>
                <a:spcPct val="102200"/>
              </a:lnSpc>
              <a:spcBef>
                <a:spcPts val="220"/>
              </a:spcBef>
            </a:pPr>
            <a:r>
              <a:rPr sz="1250" dirty="0">
                <a:latin typeface="Trebuchet MS"/>
                <a:cs typeface="Trebuchet MS"/>
              </a:rPr>
              <a:t>A</a:t>
            </a:r>
            <a:r>
              <a:rPr sz="1200" baseline="-20833" dirty="0">
                <a:latin typeface="Trebuchet MS"/>
                <a:cs typeface="Trebuchet MS"/>
              </a:rPr>
              <a:t>1  </a:t>
            </a:r>
            <a:r>
              <a:rPr sz="1250" dirty="0">
                <a:latin typeface="Trebuchet MS"/>
                <a:cs typeface="Trebuchet MS"/>
              </a:rPr>
              <a:t>A</a:t>
            </a:r>
            <a:r>
              <a:rPr sz="1200" baseline="-20833" dirty="0">
                <a:latin typeface="Trebuchet MS"/>
                <a:cs typeface="Trebuchet MS"/>
              </a:rPr>
              <a:t>2</a:t>
            </a:r>
            <a:endParaRPr sz="1200" baseline="-20833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87993" y="4293715"/>
            <a:ext cx="415925" cy="465455"/>
          </a:xfrm>
          <a:custGeom>
            <a:avLst/>
            <a:gdLst/>
            <a:ahLst/>
            <a:cxnLst/>
            <a:rect l="l" t="t" r="r" b="b"/>
            <a:pathLst>
              <a:path w="415925" h="465454">
                <a:moveTo>
                  <a:pt x="0" y="465368"/>
                </a:moveTo>
                <a:lnTo>
                  <a:pt x="415316" y="465368"/>
                </a:lnTo>
                <a:lnTo>
                  <a:pt x="415316" y="0"/>
                </a:lnTo>
                <a:lnTo>
                  <a:pt x="0" y="0"/>
                </a:lnTo>
                <a:lnTo>
                  <a:pt x="0" y="465368"/>
                </a:lnTo>
                <a:close/>
              </a:path>
            </a:pathLst>
          </a:custGeom>
          <a:solidFill>
            <a:srgbClr val="DFE3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87993" y="4293717"/>
            <a:ext cx="415925" cy="465455"/>
          </a:xfrm>
          <a:custGeom>
            <a:avLst/>
            <a:gdLst/>
            <a:ahLst/>
            <a:cxnLst/>
            <a:rect l="l" t="t" r="r" b="b"/>
            <a:pathLst>
              <a:path w="415925" h="465454">
                <a:moveTo>
                  <a:pt x="0" y="0"/>
                </a:moveTo>
                <a:lnTo>
                  <a:pt x="415316" y="0"/>
                </a:lnTo>
                <a:lnTo>
                  <a:pt x="415316" y="465368"/>
                </a:lnTo>
                <a:lnTo>
                  <a:pt x="0" y="465368"/>
                </a:lnTo>
                <a:lnTo>
                  <a:pt x="0" y="0"/>
                </a:lnTo>
                <a:close/>
              </a:path>
            </a:pathLst>
          </a:custGeom>
          <a:ln w="1347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08796" y="4311197"/>
            <a:ext cx="118745" cy="4133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sz="1250" spc="-5" dirty="0">
                <a:latin typeface="Trebuchet MS"/>
                <a:cs typeface="Trebuchet MS"/>
              </a:rPr>
              <a:t>A  A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03042" y="4336664"/>
            <a:ext cx="79375" cy="41529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800" dirty="0"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800" dirty="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79002" y="2297874"/>
            <a:ext cx="484809" cy="3976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79002" y="2297874"/>
            <a:ext cx="485140" cy="398145"/>
          </a:xfrm>
          <a:custGeom>
            <a:avLst/>
            <a:gdLst/>
            <a:ahLst/>
            <a:cxnLst/>
            <a:rect l="l" t="t" r="r" b="b"/>
            <a:pathLst>
              <a:path w="485139" h="398144">
                <a:moveTo>
                  <a:pt x="0" y="198833"/>
                </a:moveTo>
                <a:lnTo>
                  <a:pt x="4924" y="158761"/>
                </a:lnTo>
                <a:lnTo>
                  <a:pt x="19049" y="121438"/>
                </a:lnTo>
                <a:lnTo>
                  <a:pt x="41398" y="87663"/>
                </a:lnTo>
                <a:lnTo>
                  <a:pt x="70998" y="58236"/>
                </a:lnTo>
                <a:lnTo>
                  <a:pt x="106873" y="33957"/>
                </a:lnTo>
                <a:lnTo>
                  <a:pt x="148048" y="15625"/>
                </a:lnTo>
                <a:lnTo>
                  <a:pt x="193550" y="4039"/>
                </a:lnTo>
                <a:lnTo>
                  <a:pt x="242403" y="0"/>
                </a:lnTo>
                <a:lnTo>
                  <a:pt x="291256" y="4039"/>
                </a:lnTo>
                <a:lnTo>
                  <a:pt x="336758" y="15625"/>
                </a:lnTo>
                <a:lnTo>
                  <a:pt x="377933" y="33957"/>
                </a:lnTo>
                <a:lnTo>
                  <a:pt x="413808" y="58236"/>
                </a:lnTo>
                <a:lnTo>
                  <a:pt x="443408" y="87663"/>
                </a:lnTo>
                <a:lnTo>
                  <a:pt x="465757" y="121438"/>
                </a:lnTo>
                <a:lnTo>
                  <a:pt x="479882" y="158761"/>
                </a:lnTo>
                <a:lnTo>
                  <a:pt x="484807" y="198833"/>
                </a:lnTo>
                <a:lnTo>
                  <a:pt x="479882" y="238904"/>
                </a:lnTo>
                <a:lnTo>
                  <a:pt x="465757" y="276227"/>
                </a:lnTo>
                <a:lnTo>
                  <a:pt x="443408" y="310001"/>
                </a:lnTo>
                <a:lnTo>
                  <a:pt x="413808" y="339428"/>
                </a:lnTo>
                <a:lnTo>
                  <a:pt x="377933" y="363707"/>
                </a:lnTo>
                <a:lnTo>
                  <a:pt x="336758" y="382040"/>
                </a:lnTo>
                <a:lnTo>
                  <a:pt x="291256" y="393625"/>
                </a:lnTo>
                <a:lnTo>
                  <a:pt x="242403" y="397665"/>
                </a:lnTo>
                <a:lnTo>
                  <a:pt x="193550" y="393625"/>
                </a:lnTo>
                <a:lnTo>
                  <a:pt x="148048" y="382040"/>
                </a:lnTo>
                <a:lnTo>
                  <a:pt x="106873" y="363707"/>
                </a:lnTo>
                <a:lnTo>
                  <a:pt x="70998" y="339428"/>
                </a:lnTo>
                <a:lnTo>
                  <a:pt x="41398" y="310001"/>
                </a:lnTo>
                <a:lnTo>
                  <a:pt x="19049" y="276227"/>
                </a:lnTo>
                <a:lnTo>
                  <a:pt x="4924" y="238904"/>
                </a:lnTo>
                <a:lnTo>
                  <a:pt x="0" y="198833"/>
                </a:lnTo>
                <a:close/>
              </a:path>
            </a:pathLst>
          </a:custGeom>
          <a:ln w="13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42159" y="2183159"/>
            <a:ext cx="612775" cy="414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sz="1250" dirty="0">
                <a:latin typeface="Trebuchet MS"/>
                <a:cs typeface="Trebuchet MS"/>
              </a:rPr>
              <a:t>A</a:t>
            </a:r>
            <a:r>
              <a:rPr sz="1200" baseline="-20833" dirty="0">
                <a:latin typeface="Trebuchet MS"/>
                <a:cs typeface="Trebuchet MS"/>
              </a:rPr>
              <a:t>1</a:t>
            </a:r>
            <a:endParaRPr sz="1200" baseline="-20833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  <a:tabLst>
                <a:tab pos="438784" algn="l"/>
              </a:tabLst>
            </a:pPr>
            <a:r>
              <a:rPr sz="1250" spc="-55" dirty="0">
                <a:latin typeface="Trebuchet MS"/>
                <a:cs typeface="Trebuchet MS"/>
              </a:rPr>
              <a:t>E</a:t>
            </a:r>
            <a:r>
              <a:rPr sz="1200" baseline="-20833" dirty="0">
                <a:latin typeface="Trebuchet MS"/>
                <a:cs typeface="Trebuchet MS"/>
              </a:rPr>
              <a:t>1	</a:t>
            </a:r>
            <a:r>
              <a:rPr sz="1250" dirty="0">
                <a:latin typeface="Trebuchet MS"/>
                <a:cs typeface="Trebuchet MS"/>
              </a:rPr>
              <a:t>A</a:t>
            </a:r>
            <a:r>
              <a:rPr sz="1200" baseline="-20833" dirty="0">
                <a:latin typeface="Trebuchet MS"/>
                <a:cs typeface="Trebuchet MS"/>
              </a:rPr>
              <a:t>2</a:t>
            </a:r>
            <a:endParaRPr sz="1200" baseline="-20833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342" y="2317472"/>
            <a:ext cx="4438650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55415" algn="l"/>
              </a:tabLst>
            </a:pPr>
            <a:r>
              <a:rPr sz="12200" spc="-785" dirty="0">
                <a:latin typeface="Trebuchet MS"/>
                <a:cs typeface="Trebuchet MS"/>
              </a:rPr>
              <a:t>P</a:t>
            </a:r>
            <a:r>
              <a:rPr sz="12200" spc="-509" dirty="0">
                <a:latin typeface="Trebuchet MS"/>
                <a:cs typeface="Trebuchet MS"/>
              </a:rPr>
              <a:t>(</a:t>
            </a:r>
            <a:r>
              <a:rPr sz="12200" dirty="0">
                <a:latin typeface="Trebuchet MS"/>
                <a:cs typeface="Trebuchet MS"/>
              </a:rPr>
              <a:t>	</a:t>
            </a:r>
            <a:r>
              <a:rPr sz="12200" spc="-785" dirty="0">
                <a:latin typeface="Trebuchet MS"/>
                <a:cs typeface="Trebuchet MS"/>
              </a:rPr>
              <a:t>)</a:t>
            </a:r>
            <a:endParaRPr sz="122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86092" y="2242330"/>
            <a:ext cx="2757300" cy="26068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44929" y="3339304"/>
            <a:ext cx="15875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55" dirty="0">
                <a:latin typeface="Trebuchet MS"/>
                <a:cs typeface="Trebuchet MS"/>
              </a:rPr>
              <a:t>E</a:t>
            </a:r>
            <a:r>
              <a:rPr sz="1200" baseline="-20833" dirty="0">
                <a:latin typeface="Trebuchet MS"/>
                <a:cs typeface="Trebuchet MS"/>
              </a:rPr>
              <a:t>2</a:t>
            </a:r>
            <a:endParaRPr sz="1200" baseline="-20833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45</a:t>
            </a:fld>
            <a:endParaRPr spc="-20" dirty="0"/>
          </a:p>
        </p:txBody>
      </p:sp>
      <p:sp>
        <p:nvSpPr>
          <p:cNvPr id="24" name="object 24"/>
          <p:cNvSpPr txBox="1"/>
          <p:nvPr/>
        </p:nvSpPr>
        <p:spPr>
          <a:xfrm>
            <a:off x="6254496" y="4209051"/>
            <a:ext cx="15875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55" dirty="0">
                <a:latin typeface="Trebuchet MS"/>
                <a:cs typeface="Trebuchet MS"/>
              </a:rPr>
              <a:t>E</a:t>
            </a:r>
            <a:r>
              <a:rPr sz="1200" baseline="-20833" dirty="0">
                <a:latin typeface="Trebuchet MS"/>
                <a:cs typeface="Trebuchet MS"/>
              </a:rPr>
              <a:t>3</a:t>
            </a:r>
            <a:endParaRPr sz="1200" baseline="-20833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60423" y="3673796"/>
            <a:ext cx="173355" cy="4133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sz="1250" dirty="0">
                <a:latin typeface="Trebuchet MS"/>
                <a:cs typeface="Trebuchet MS"/>
              </a:rPr>
              <a:t>A</a:t>
            </a:r>
            <a:r>
              <a:rPr sz="1200" baseline="-20833" dirty="0">
                <a:latin typeface="Trebuchet MS"/>
                <a:cs typeface="Trebuchet MS"/>
              </a:rPr>
              <a:t>1  </a:t>
            </a:r>
            <a:r>
              <a:rPr sz="1250" dirty="0">
                <a:latin typeface="Trebuchet MS"/>
                <a:cs typeface="Trebuchet MS"/>
              </a:rPr>
              <a:t>A</a:t>
            </a:r>
            <a:r>
              <a:rPr sz="1200" baseline="-20833" dirty="0">
                <a:latin typeface="Trebuchet MS"/>
                <a:cs typeface="Trebuchet MS"/>
              </a:rPr>
              <a:t>2</a:t>
            </a:r>
            <a:endParaRPr sz="1200" baseline="-20833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16826" y="4394585"/>
            <a:ext cx="173355" cy="4133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sz="1250" dirty="0">
                <a:latin typeface="Trebuchet MS"/>
                <a:cs typeface="Trebuchet MS"/>
              </a:rPr>
              <a:t>A</a:t>
            </a:r>
            <a:r>
              <a:rPr sz="1200" baseline="-20833" dirty="0">
                <a:latin typeface="Trebuchet MS"/>
                <a:cs typeface="Trebuchet MS"/>
              </a:rPr>
              <a:t>1  </a:t>
            </a:r>
            <a:r>
              <a:rPr sz="1250" dirty="0">
                <a:latin typeface="Trebuchet MS"/>
                <a:cs typeface="Trebuchet MS"/>
              </a:rPr>
              <a:t>A</a:t>
            </a:r>
            <a:r>
              <a:rPr sz="1200" baseline="-20833" dirty="0">
                <a:latin typeface="Trebuchet MS"/>
                <a:cs typeface="Trebuchet MS"/>
              </a:rPr>
              <a:t>2</a:t>
            </a:r>
            <a:endParaRPr sz="1200" baseline="-20833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24117" y="1534617"/>
            <a:ext cx="2498725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55" dirty="0">
                <a:solidFill>
                  <a:srgbClr val="404040"/>
                </a:solidFill>
                <a:latin typeface="Trebuchet MS"/>
                <a:cs typeface="Trebuchet MS"/>
              </a:rPr>
              <a:t>Need: </a:t>
            </a:r>
            <a:r>
              <a:rPr sz="3400" spc="-145" dirty="0">
                <a:solidFill>
                  <a:srgbClr val="404040"/>
                </a:solidFill>
                <a:latin typeface="Trebuchet MS"/>
                <a:cs typeface="Trebuchet MS"/>
              </a:rPr>
              <a:t>best</a:t>
            </a:r>
            <a:r>
              <a:rPr sz="3400" spc="-4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400" spc="-245" dirty="0">
                <a:solidFill>
                  <a:srgbClr val="404040"/>
                </a:solidFill>
                <a:latin typeface="Trebuchet MS"/>
                <a:cs typeface="Trebuchet MS"/>
              </a:rPr>
              <a:t>KG</a:t>
            </a:r>
            <a:endParaRPr sz="3400">
              <a:latin typeface="Trebuchet MS"/>
              <a:cs typeface="Trebuchet MS"/>
            </a:endParaRPr>
          </a:p>
          <a:p>
            <a:pPr marR="587375" algn="ctr">
              <a:lnSpc>
                <a:spcPct val="100000"/>
              </a:lnSpc>
              <a:spcBef>
                <a:spcPts val="1700"/>
              </a:spcBef>
            </a:pPr>
            <a:r>
              <a:rPr sz="1250" dirty="0">
                <a:latin typeface="Trebuchet MS"/>
                <a:cs typeface="Trebuchet MS"/>
              </a:rPr>
              <a:t>A</a:t>
            </a:r>
            <a:r>
              <a:rPr sz="1200" baseline="-20833" dirty="0">
                <a:latin typeface="Trebuchet MS"/>
                <a:cs typeface="Trebuchet MS"/>
              </a:rPr>
              <a:t>1</a:t>
            </a:r>
            <a:endParaRPr sz="1200" baseline="-20833">
              <a:latin typeface="Trebuchet MS"/>
              <a:cs typeface="Trebuchet MS"/>
            </a:endParaRPr>
          </a:p>
          <a:p>
            <a:pPr marL="438150">
              <a:lnSpc>
                <a:spcPct val="100000"/>
              </a:lnSpc>
              <a:spcBef>
                <a:spcPts val="35"/>
              </a:spcBef>
              <a:tabLst>
                <a:tab pos="877569" algn="l"/>
              </a:tabLst>
            </a:pPr>
            <a:r>
              <a:rPr sz="1250" spc="-25" dirty="0">
                <a:latin typeface="Trebuchet MS"/>
                <a:cs typeface="Trebuchet MS"/>
              </a:rPr>
              <a:t>E</a:t>
            </a:r>
            <a:r>
              <a:rPr sz="1200" spc="-37" baseline="-20833" dirty="0">
                <a:latin typeface="Trebuchet MS"/>
                <a:cs typeface="Trebuchet MS"/>
              </a:rPr>
              <a:t>1	</a:t>
            </a:r>
            <a:r>
              <a:rPr sz="1250" dirty="0">
                <a:latin typeface="Trebuchet MS"/>
                <a:cs typeface="Trebuchet MS"/>
              </a:rPr>
              <a:t>A</a:t>
            </a:r>
            <a:r>
              <a:rPr sz="1200" baseline="-20833" dirty="0">
                <a:latin typeface="Trebuchet MS"/>
                <a:cs typeface="Trebuchet MS"/>
              </a:rPr>
              <a:t>2</a:t>
            </a:r>
            <a:endParaRPr sz="1200" baseline="-20833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766000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25" dirty="0">
                <a:solidFill>
                  <a:srgbClr val="404040"/>
                </a:solidFill>
              </a:rPr>
              <a:t>Inference </a:t>
            </a:r>
            <a:r>
              <a:rPr sz="5100" spc="-245" dirty="0">
                <a:solidFill>
                  <a:srgbClr val="404040"/>
                </a:solidFill>
              </a:rPr>
              <a:t>and </a:t>
            </a:r>
            <a:r>
              <a:rPr sz="5100" spc="-434" dirty="0">
                <a:solidFill>
                  <a:srgbClr val="404040"/>
                </a:solidFill>
              </a:rPr>
              <a:t>KG</a:t>
            </a:r>
            <a:r>
              <a:rPr sz="5100" spc="-910" dirty="0">
                <a:solidFill>
                  <a:srgbClr val="404040"/>
                </a:solidFill>
              </a:rPr>
              <a:t> </a:t>
            </a:r>
            <a:r>
              <a:rPr sz="5100" spc="-325" dirty="0">
                <a:solidFill>
                  <a:srgbClr val="404040"/>
                </a:solidFill>
              </a:rPr>
              <a:t>optimization</a:t>
            </a:r>
            <a:endParaRPr sz="51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46</a:t>
            </a:fld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37588" y="1523039"/>
            <a:ext cx="8362950" cy="367215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14"/>
              </a:spcBef>
              <a:buClr>
                <a:srgbClr val="1CADE4"/>
              </a:buClr>
              <a:buSzPct val="96610"/>
              <a:buChar char="•"/>
              <a:tabLst>
                <a:tab pos="201295" algn="l"/>
              </a:tabLst>
            </a:pPr>
            <a:r>
              <a:rPr sz="2950" spc="-114" dirty="0">
                <a:solidFill>
                  <a:srgbClr val="404040"/>
                </a:solidFill>
                <a:latin typeface="Trebuchet MS"/>
                <a:cs typeface="Trebuchet MS"/>
              </a:rPr>
              <a:t>Finding</a:t>
            </a:r>
            <a:r>
              <a:rPr sz="2950" spc="-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950" spc="-12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950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950" spc="-120" dirty="0">
                <a:solidFill>
                  <a:srgbClr val="404040"/>
                </a:solidFill>
                <a:latin typeface="Trebuchet MS"/>
                <a:cs typeface="Trebuchet MS"/>
              </a:rPr>
              <a:t>best</a:t>
            </a:r>
            <a:r>
              <a:rPr sz="2950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950" spc="-204" dirty="0">
                <a:solidFill>
                  <a:srgbClr val="404040"/>
                </a:solidFill>
                <a:latin typeface="Trebuchet MS"/>
                <a:cs typeface="Trebuchet MS"/>
              </a:rPr>
              <a:t>KG</a:t>
            </a:r>
            <a:r>
              <a:rPr sz="2950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950" spc="-120" dirty="0">
                <a:solidFill>
                  <a:srgbClr val="404040"/>
                </a:solidFill>
                <a:latin typeface="Trebuchet MS"/>
                <a:cs typeface="Trebuchet MS"/>
              </a:rPr>
              <a:t>satisfying</a:t>
            </a:r>
            <a:r>
              <a:rPr sz="2950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950" spc="-114" dirty="0">
                <a:solidFill>
                  <a:srgbClr val="404040"/>
                </a:solidFill>
                <a:latin typeface="Trebuchet MS"/>
                <a:cs typeface="Trebuchet MS"/>
              </a:rPr>
              <a:t>weighed</a:t>
            </a:r>
            <a:r>
              <a:rPr sz="2950" spc="-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950" spc="-140" dirty="0">
                <a:solidFill>
                  <a:srgbClr val="404040"/>
                </a:solidFill>
                <a:latin typeface="Trebuchet MS"/>
                <a:cs typeface="Trebuchet MS"/>
              </a:rPr>
              <a:t>rules:</a:t>
            </a:r>
            <a:r>
              <a:rPr sz="2950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950" spc="-40" dirty="0">
                <a:solidFill>
                  <a:srgbClr val="404040"/>
                </a:solidFill>
                <a:latin typeface="Trebuchet MS"/>
                <a:cs typeface="Trebuchet MS"/>
              </a:rPr>
              <a:t>NP</a:t>
            </a:r>
            <a:r>
              <a:rPr sz="2950" spc="-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950" spc="-114" dirty="0">
                <a:solidFill>
                  <a:srgbClr val="404040"/>
                </a:solidFill>
                <a:latin typeface="Trebuchet MS"/>
                <a:cs typeface="Trebuchet MS"/>
              </a:rPr>
              <a:t>Hard</a:t>
            </a:r>
            <a:endParaRPr sz="2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DE4"/>
              </a:buClr>
              <a:buFont typeface="Trebuchet MS"/>
              <a:buChar char="•"/>
            </a:pPr>
            <a:endParaRPr sz="4650" dirty="0">
              <a:latin typeface="Times New Roman"/>
              <a:cs typeface="Times New Roman"/>
            </a:endParaRPr>
          </a:p>
          <a:p>
            <a:pPr marL="200660" indent="-187960">
              <a:lnSpc>
                <a:spcPct val="100000"/>
              </a:lnSpc>
              <a:spcBef>
                <a:spcPts val="5"/>
              </a:spcBef>
              <a:buClr>
                <a:srgbClr val="1CADE4"/>
              </a:buClr>
              <a:buSzPct val="96610"/>
              <a:buChar char="•"/>
              <a:tabLst>
                <a:tab pos="201295" algn="l"/>
              </a:tabLst>
            </a:pPr>
            <a:r>
              <a:rPr sz="2950" spc="50" dirty="0">
                <a:solidFill>
                  <a:srgbClr val="404040"/>
                </a:solidFill>
                <a:latin typeface="Trebuchet MS"/>
                <a:cs typeface="Trebuchet MS"/>
              </a:rPr>
              <a:t>MLNs</a:t>
            </a:r>
            <a:r>
              <a:rPr sz="2950" spc="-6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950" spc="-165" dirty="0">
                <a:solidFill>
                  <a:srgbClr val="404040"/>
                </a:solidFill>
                <a:latin typeface="Trebuchet MS"/>
                <a:cs typeface="Trebuchet MS"/>
              </a:rPr>
              <a:t>[discrete]: </a:t>
            </a:r>
            <a:r>
              <a:rPr sz="2950" dirty="0">
                <a:solidFill>
                  <a:srgbClr val="404040"/>
                </a:solidFill>
                <a:latin typeface="Trebuchet MS"/>
                <a:cs typeface="Trebuchet MS"/>
              </a:rPr>
              <a:t>Monte </a:t>
            </a:r>
            <a:r>
              <a:rPr sz="2950" spc="-135" dirty="0">
                <a:solidFill>
                  <a:srgbClr val="404040"/>
                </a:solidFill>
                <a:latin typeface="Trebuchet MS"/>
                <a:cs typeface="Trebuchet MS"/>
              </a:rPr>
              <a:t>Carlo </a:t>
            </a:r>
            <a:r>
              <a:rPr sz="2950" spc="-105" dirty="0">
                <a:solidFill>
                  <a:srgbClr val="404040"/>
                </a:solidFill>
                <a:latin typeface="Trebuchet MS"/>
                <a:cs typeface="Trebuchet MS"/>
              </a:rPr>
              <a:t>sampling </a:t>
            </a:r>
            <a:r>
              <a:rPr sz="2950" spc="-90" dirty="0">
                <a:solidFill>
                  <a:srgbClr val="404040"/>
                </a:solidFill>
                <a:latin typeface="Trebuchet MS"/>
                <a:cs typeface="Trebuchet MS"/>
              </a:rPr>
              <a:t>methods</a:t>
            </a:r>
            <a:endParaRPr sz="2950" dirty="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209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2500" spc="-70" dirty="0">
                <a:solidFill>
                  <a:srgbClr val="404040"/>
                </a:solidFill>
                <a:latin typeface="Trebuchet MS"/>
                <a:cs typeface="Trebuchet MS"/>
              </a:rPr>
              <a:t>Solution</a:t>
            </a:r>
            <a:r>
              <a:rPr sz="25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05" dirty="0">
                <a:solidFill>
                  <a:srgbClr val="404040"/>
                </a:solidFill>
                <a:latin typeface="Trebuchet MS"/>
                <a:cs typeface="Trebuchet MS"/>
              </a:rPr>
              <a:t>quality</a:t>
            </a:r>
            <a:r>
              <a:rPr sz="25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dependent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25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75" dirty="0">
                <a:solidFill>
                  <a:srgbClr val="404040"/>
                </a:solidFill>
                <a:latin typeface="Trebuchet MS"/>
                <a:cs typeface="Trebuchet MS"/>
              </a:rPr>
              <a:t>burn-in</a:t>
            </a:r>
            <a:r>
              <a:rPr sz="25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45" dirty="0">
                <a:solidFill>
                  <a:srgbClr val="404040"/>
                </a:solidFill>
                <a:latin typeface="Trebuchet MS"/>
                <a:cs typeface="Trebuchet MS"/>
              </a:rPr>
              <a:t>time,</a:t>
            </a:r>
            <a:r>
              <a:rPr sz="25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20" dirty="0">
                <a:solidFill>
                  <a:srgbClr val="404040"/>
                </a:solidFill>
                <a:latin typeface="Trebuchet MS"/>
                <a:cs typeface="Trebuchet MS"/>
              </a:rPr>
              <a:t>iterations,</a:t>
            </a:r>
            <a:r>
              <a:rPr sz="25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85" dirty="0">
                <a:solidFill>
                  <a:srgbClr val="404040"/>
                </a:solidFill>
                <a:latin typeface="Trebuchet MS"/>
                <a:cs typeface="Trebuchet MS"/>
              </a:rPr>
              <a:t>etc.</a:t>
            </a:r>
            <a:endParaRPr sz="25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200660" indent="-187960">
              <a:lnSpc>
                <a:spcPct val="100000"/>
              </a:lnSpc>
              <a:spcBef>
                <a:spcPts val="2014"/>
              </a:spcBef>
              <a:buClr>
                <a:srgbClr val="1CADE4"/>
              </a:buClr>
              <a:buSzPct val="96610"/>
              <a:buChar char="•"/>
              <a:tabLst>
                <a:tab pos="201295" algn="l"/>
              </a:tabLst>
            </a:pPr>
            <a:r>
              <a:rPr sz="2950" spc="-140" dirty="0">
                <a:solidFill>
                  <a:srgbClr val="404040"/>
                </a:solidFill>
                <a:latin typeface="Trebuchet MS"/>
                <a:cs typeface="Trebuchet MS"/>
              </a:rPr>
              <a:t>PSL </a:t>
            </a:r>
            <a:r>
              <a:rPr sz="2950" spc="-120" dirty="0">
                <a:solidFill>
                  <a:srgbClr val="404040"/>
                </a:solidFill>
                <a:latin typeface="Trebuchet MS"/>
                <a:cs typeface="Trebuchet MS"/>
              </a:rPr>
              <a:t>[continuous]: </a:t>
            </a:r>
            <a:r>
              <a:rPr sz="2950" spc="-145" dirty="0">
                <a:solidFill>
                  <a:srgbClr val="404040"/>
                </a:solidFill>
                <a:latin typeface="Trebuchet MS"/>
                <a:cs typeface="Trebuchet MS"/>
              </a:rPr>
              <a:t>optimize convex </a:t>
            </a:r>
            <a:r>
              <a:rPr sz="2950" spc="-135" dirty="0">
                <a:solidFill>
                  <a:srgbClr val="404040"/>
                </a:solidFill>
                <a:latin typeface="Trebuchet MS"/>
                <a:cs typeface="Trebuchet MS"/>
              </a:rPr>
              <a:t>linear</a:t>
            </a:r>
            <a:r>
              <a:rPr sz="2950" spc="-5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950" spc="-114" dirty="0">
                <a:solidFill>
                  <a:srgbClr val="404040"/>
                </a:solidFill>
                <a:latin typeface="Trebuchet MS"/>
                <a:cs typeface="Trebuchet MS"/>
              </a:rPr>
              <a:t>surrogate</a:t>
            </a:r>
            <a:endParaRPr sz="2950" dirty="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95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2750" spc="-155" dirty="0">
                <a:solidFill>
                  <a:srgbClr val="404040"/>
                </a:solidFill>
                <a:latin typeface="Trebuchet MS"/>
                <a:cs typeface="Trebuchet MS"/>
              </a:rPr>
              <a:t>Fast </a:t>
            </a:r>
            <a:r>
              <a:rPr sz="2750" spc="-140" dirty="0">
                <a:solidFill>
                  <a:srgbClr val="404040"/>
                </a:solidFill>
                <a:latin typeface="Trebuchet MS"/>
                <a:cs typeface="Trebuchet MS"/>
              </a:rPr>
              <a:t>optimization</a:t>
            </a:r>
            <a:r>
              <a:rPr sz="2750" spc="-140" dirty="0">
                <a:solidFill>
                  <a:schemeClr val="bg1"/>
                </a:solidFill>
                <a:latin typeface="Trebuchet MS"/>
                <a:cs typeface="Trebuchet MS"/>
              </a:rPr>
              <a:t>, </a:t>
            </a:r>
            <a:r>
              <a:rPr sz="2750" spc="-155" dirty="0">
                <a:solidFill>
                  <a:schemeClr val="bg1"/>
                </a:solidFill>
                <a:latin typeface="Trebuchet MS"/>
                <a:cs typeface="Trebuchet MS"/>
              </a:rPr>
              <a:t>¾-optimal </a:t>
            </a:r>
            <a:r>
              <a:rPr sz="2750" spc="90" dirty="0">
                <a:solidFill>
                  <a:schemeClr val="bg1"/>
                </a:solidFill>
                <a:latin typeface="Trebuchet MS"/>
                <a:cs typeface="Trebuchet MS"/>
              </a:rPr>
              <a:t>MAX</a:t>
            </a:r>
            <a:r>
              <a:rPr sz="2750" spc="-5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spc="-195" dirty="0">
                <a:solidFill>
                  <a:schemeClr val="bg1"/>
                </a:solidFill>
                <a:latin typeface="Trebuchet MS"/>
                <a:cs typeface="Trebuchet MS"/>
              </a:rPr>
              <a:t>SAT </a:t>
            </a:r>
            <a:r>
              <a:rPr sz="2750" spc="-110" dirty="0">
                <a:solidFill>
                  <a:schemeClr val="bg1"/>
                </a:solidFill>
                <a:latin typeface="Trebuchet MS"/>
                <a:cs typeface="Trebuchet MS"/>
              </a:rPr>
              <a:t>lower </a:t>
            </a:r>
            <a:r>
              <a:rPr sz="2750" spc="-65" dirty="0">
                <a:solidFill>
                  <a:schemeClr val="bg1"/>
                </a:solidFill>
                <a:latin typeface="Trebuchet MS"/>
                <a:cs typeface="Trebuchet MS"/>
              </a:rPr>
              <a:t>bound</a:t>
            </a:r>
            <a:endParaRPr sz="27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037" y="6966522"/>
            <a:ext cx="9702800" cy="70485"/>
          </a:xfrm>
          <a:custGeom>
            <a:avLst/>
            <a:gdLst/>
            <a:ahLst/>
            <a:cxnLst/>
            <a:rect l="l" t="t" r="r" b="b"/>
            <a:pathLst>
              <a:path w="9702800" h="70484">
                <a:moveTo>
                  <a:pt x="0" y="70032"/>
                </a:moveTo>
                <a:lnTo>
                  <a:pt x="9702800" y="70032"/>
                </a:lnTo>
                <a:lnTo>
                  <a:pt x="9702800" y="0"/>
                </a:lnTo>
                <a:lnTo>
                  <a:pt x="0" y="0"/>
                </a:lnTo>
                <a:lnTo>
                  <a:pt x="0" y="70032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775779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40" dirty="0">
                <a:solidFill>
                  <a:srgbClr val="404040"/>
                </a:solidFill>
              </a:rPr>
              <a:t>Graphical </a:t>
            </a:r>
            <a:r>
              <a:rPr sz="5100" spc="-105" dirty="0">
                <a:solidFill>
                  <a:srgbClr val="404040"/>
                </a:solidFill>
              </a:rPr>
              <a:t>Models</a:t>
            </a:r>
            <a:r>
              <a:rPr sz="5100" spc="-660" dirty="0">
                <a:solidFill>
                  <a:srgbClr val="404040"/>
                </a:solidFill>
              </a:rPr>
              <a:t> </a:t>
            </a:r>
            <a:r>
              <a:rPr sz="5100" spc="-305" dirty="0">
                <a:solidFill>
                  <a:srgbClr val="404040"/>
                </a:solidFill>
              </a:rPr>
              <a:t>Experiments</a:t>
            </a:r>
            <a:endParaRPr sz="5100"/>
          </a:p>
        </p:txBody>
      </p:sp>
      <p:sp>
        <p:nvSpPr>
          <p:cNvPr id="5" name="object 5"/>
          <p:cNvSpPr txBox="1"/>
          <p:nvPr/>
        </p:nvSpPr>
        <p:spPr>
          <a:xfrm>
            <a:off x="673734" y="1477937"/>
            <a:ext cx="7649845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75"/>
              </a:lnSpc>
              <a:spcBef>
                <a:spcPts val="100"/>
              </a:spcBef>
            </a:pPr>
            <a:r>
              <a:rPr sz="1900" b="1" spc="-95" dirty="0">
                <a:solidFill>
                  <a:srgbClr val="404040"/>
                </a:solidFill>
                <a:latin typeface="Trebuchet MS"/>
                <a:cs typeface="Trebuchet MS"/>
              </a:rPr>
              <a:t>Data:</a:t>
            </a:r>
            <a:r>
              <a:rPr sz="1900" b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Trebuchet MS"/>
                <a:cs typeface="Trebuchet MS"/>
              </a:rPr>
              <a:t>~1.5M</a:t>
            </a:r>
            <a:r>
              <a:rPr sz="19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04040"/>
                </a:solidFill>
                <a:latin typeface="Trebuchet MS"/>
                <a:cs typeface="Trebuchet MS"/>
              </a:rPr>
              <a:t>extractions,</a:t>
            </a:r>
            <a:r>
              <a:rPr sz="19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404040"/>
                </a:solidFill>
                <a:latin typeface="Trebuchet MS"/>
                <a:cs typeface="Trebuchet MS"/>
              </a:rPr>
              <a:t>~70K</a:t>
            </a:r>
            <a:r>
              <a:rPr sz="19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ontological</a:t>
            </a:r>
            <a:r>
              <a:rPr sz="19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relations,</a:t>
            </a:r>
            <a:r>
              <a:rPr sz="19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Trebuchet MS"/>
                <a:cs typeface="Trebuchet MS"/>
              </a:rPr>
              <a:t>~500</a:t>
            </a:r>
            <a:r>
              <a:rPr sz="19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04040"/>
                </a:solidFill>
                <a:latin typeface="Trebuchet MS"/>
                <a:cs typeface="Trebuchet MS"/>
              </a:rPr>
              <a:t>relation/label</a:t>
            </a:r>
            <a:r>
              <a:rPr sz="19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types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275"/>
              </a:lnSpc>
            </a:pPr>
            <a:r>
              <a:rPr sz="1900" b="1" spc="-165" dirty="0">
                <a:solidFill>
                  <a:srgbClr val="404040"/>
                </a:solidFill>
                <a:latin typeface="Trebuchet MS"/>
                <a:cs typeface="Trebuchet MS"/>
              </a:rPr>
              <a:t>Task: 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Collectively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construct 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900" spc="-135" dirty="0">
                <a:solidFill>
                  <a:srgbClr val="404040"/>
                </a:solidFill>
                <a:latin typeface="Trebuchet MS"/>
                <a:cs typeface="Trebuchet MS"/>
              </a:rPr>
              <a:t>KG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evaluate </a:t>
            </a:r>
            <a:r>
              <a:rPr sz="1900" spc="-3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25K</a:t>
            </a:r>
            <a:r>
              <a:rPr sz="1900" spc="-4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04040"/>
                </a:solidFill>
                <a:latin typeface="Trebuchet MS"/>
                <a:cs typeface="Trebuchet MS"/>
              </a:rPr>
              <a:t>target </a:t>
            </a:r>
            <a:r>
              <a:rPr sz="1900" spc="-110" dirty="0">
                <a:solidFill>
                  <a:srgbClr val="404040"/>
                </a:solidFill>
                <a:latin typeface="Trebuchet MS"/>
                <a:cs typeface="Trebuchet MS"/>
              </a:rPr>
              <a:t>facts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b="1" spc="-100" dirty="0">
                <a:solidFill>
                  <a:srgbClr val="404040"/>
                </a:solidFill>
                <a:latin typeface="Trebuchet MS"/>
                <a:cs typeface="Trebuchet MS"/>
              </a:rPr>
              <a:t>Comparisons: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734" y="2637802"/>
            <a:ext cx="648335" cy="1063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170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b="1" spc="-150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700" b="1" spc="-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700" b="1" spc="-16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700" b="1" spc="-7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b="1" spc="-1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700" b="1" spc="-75" dirty="0">
                <a:solidFill>
                  <a:srgbClr val="404040"/>
                </a:solidFill>
                <a:latin typeface="Trebuchet MS"/>
                <a:cs typeface="Trebuchet MS"/>
              </a:rPr>
              <a:t>t  </a:t>
            </a:r>
            <a:r>
              <a:rPr sz="1700" b="1" spc="-95" dirty="0">
                <a:solidFill>
                  <a:srgbClr val="404040"/>
                </a:solidFill>
                <a:latin typeface="Trebuchet MS"/>
                <a:cs typeface="Trebuchet MS"/>
              </a:rPr>
              <a:t>Rules  </a:t>
            </a:r>
            <a:r>
              <a:rPr sz="1700" b="1" spc="-10" dirty="0">
                <a:solidFill>
                  <a:srgbClr val="404040"/>
                </a:solidFill>
                <a:latin typeface="Trebuchet MS"/>
                <a:cs typeface="Trebuchet MS"/>
              </a:rPr>
              <a:t>MLN  </a:t>
            </a:r>
            <a:r>
              <a:rPr sz="1700" b="1" spc="-130" dirty="0">
                <a:solidFill>
                  <a:srgbClr val="404040"/>
                </a:solidFill>
                <a:latin typeface="Trebuchet MS"/>
                <a:cs typeface="Trebuchet MS"/>
              </a:rPr>
              <a:t>PSL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0390" y="2637802"/>
            <a:ext cx="6876415" cy="10636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744855">
              <a:lnSpc>
                <a:spcPct val="101299"/>
              </a:lnSpc>
              <a:spcBef>
                <a:spcPts val="70"/>
              </a:spcBef>
            </a:pPr>
            <a:r>
              <a:rPr sz="1700" spc="-85" dirty="0">
                <a:solidFill>
                  <a:srgbClr val="404040"/>
                </a:solidFill>
                <a:latin typeface="Trebuchet MS"/>
                <a:cs typeface="Trebuchet MS"/>
              </a:rPr>
              <a:t>Average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Trebuchet MS"/>
                <a:cs typeface="Trebuchet MS"/>
              </a:rPr>
              <a:t>confidences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404040"/>
                </a:solidFill>
                <a:latin typeface="Trebuchet MS"/>
                <a:cs typeface="Trebuchet MS"/>
              </a:rPr>
              <a:t>extractors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7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7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404040"/>
                </a:solidFill>
                <a:latin typeface="Trebuchet MS"/>
                <a:cs typeface="Trebuchet MS"/>
              </a:rPr>
              <a:t>fact </a:t>
            </a:r>
            <a:r>
              <a:rPr sz="1700" spc="-7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404040"/>
                </a:solidFill>
                <a:latin typeface="Trebuchet MS"/>
                <a:cs typeface="Trebuchet MS"/>
              </a:rPr>
              <a:t>NELL</a:t>
            </a:r>
            <a:r>
              <a:rPr sz="17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Trebuchet MS"/>
                <a:cs typeface="Trebuchet MS"/>
              </a:rPr>
              <a:t>candidates  </a:t>
            </a:r>
            <a:r>
              <a:rPr sz="1700" spc="-105" dirty="0">
                <a:solidFill>
                  <a:srgbClr val="404040"/>
                </a:solidFill>
                <a:latin typeface="Trebuchet MS"/>
                <a:cs typeface="Trebuchet MS"/>
              </a:rPr>
              <a:t>Default,</a:t>
            </a:r>
            <a:r>
              <a:rPr sz="17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Trebuchet MS"/>
                <a:cs typeface="Trebuchet MS"/>
              </a:rPr>
              <a:t>rule-based</a:t>
            </a:r>
            <a:r>
              <a:rPr sz="17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Trebuchet MS"/>
                <a:cs typeface="Trebuchet MS"/>
              </a:rPr>
              <a:t>heuristic</a:t>
            </a:r>
            <a:r>
              <a:rPr sz="17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404040"/>
                </a:solidFill>
                <a:latin typeface="Trebuchet MS"/>
                <a:cs typeface="Trebuchet MS"/>
              </a:rPr>
              <a:t>strategy</a:t>
            </a:r>
            <a:r>
              <a:rPr sz="17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7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404040"/>
                </a:solidFill>
                <a:latin typeface="Trebuchet MS"/>
                <a:cs typeface="Trebuchet MS"/>
              </a:rPr>
              <a:t>NELL</a:t>
            </a:r>
            <a:r>
              <a:rPr sz="17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ts val="2030"/>
              </a:lnSpc>
            </a:pPr>
            <a:r>
              <a:rPr sz="1700" spc="-120" dirty="0">
                <a:solidFill>
                  <a:srgbClr val="404040"/>
                </a:solidFill>
                <a:latin typeface="Trebuchet MS"/>
                <a:cs typeface="Trebuchet MS"/>
              </a:rPr>
              <a:t>Jiang+,</a:t>
            </a:r>
            <a:r>
              <a:rPr sz="17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ICDM12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2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7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Trebuchet MS"/>
                <a:cs typeface="Trebuchet MS"/>
              </a:rPr>
              <a:t>estimates</a:t>
            </a:r>
            <a:r>
              <a:rPr sz="17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Trebuchet MS"/>
                <a:cs typeface="Trebuchet MS"/>
              </a:rPr>
              <a:t>marginal</a:t>
            </a:r>
            <a:r>
              <a:rPr sz="17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Trebuchet MS"/>
                <a:cs typeface="Trebuchet MS"/>
              </a:rPr>
              <a:t>probabilities</a:t>
            </a:r>
            <a:r>
              <a:rPr sz="17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7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MC-SAT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</a:pPr>
            <a:r>
              <a:rPr sz="1700" spc="-110" dirty="0">
                <a:solidFill>
                  <a:srgbClr val="404040"/>
                </a:solidFill>
                <a:latin typeface="Trebuchet MS"/>
                <a:cs typeface="Trebuchet MS"/>
              </a:rPr>
              <a:t>Pujara+,</a:t>
            </a:r>
            <a:r>
              <a:rPr sz="17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ISWC13</a:t>
            </a:r>
            <a:r>
              <a:rPr sz="17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2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404040"/>
                </a:solidFill>
                <a:latin typeface="Trebuchet MS"/>
                <a:cs typeface="Trebuchet MS"/>
              </a:rPr>
              <a:t>convex</a:t>
            </a:r>
            <a:r>
              <a:rPr sz="17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Trebuchet MS"/>
                <a:cs typeface="Trebuchet MS"/>
              </a:rPr>
              <a:t>optimization</a:t>
            </a:r>
            <a:r>
              <a:rPr sz="17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7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Trebuchet MS"/>
                <a:cs typeface="Trebuchet MS"/>
              </a:rPr>
              <a:t>continuous</a:t>
            </a:r>
            <a:r>
              <a:rPr sz="17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Trebuchet MS"/>
                <a:cs typeface="Trebuchet MS"/>
              </a:rPr>
              <a:t>truth</a:t>
            </a:r>
            <a:r>
              <a:rPr sz="17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7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7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14" dirty="0">
                <a:solidFill>
                  <a:srgbClr val="404040"/>
                </a:solidFill>
                <a:latin typeface="Trebuchet MS"/>
                <a:cs typeface="Trebuchet MS"/>
              </a:rPr>
              <a:t>ADMM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734" y="3895136"/>
            <a:ext cx="771334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100" dirty="0">
                <a:solidFill>
                  <a:srgbClr val="404040"/>
                </a:solidFill>
                <a:latin typeface="Trebuchet MS"/>
                <a:cs typeface="Trebuchet MS"/>
              </a:rPr>
              <a:t>Running</a:t>
            </a:r>
            <a:r>
              <a:rPr sz="2100" b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b="1" spc="-155" dirty="0">
                <a:solidFill>
                  <a:srgbClr val="404040"/>
                </a:solidFill>
                <a:latin typeface="Trebuchet MS"/>
                <a:cs typeface="Trebuchet MS"/>
              </a:rPr>
              <a:t>Time: </a:t>
            </a:r>
            <a:r>
              <a:rPr sz="2100" spc="-9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100" u="heavy" spc="-95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ference</a:t>
            </a:r>
            <a:r>
              <a:rPr sz="2100" u="heavy" spc="-155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100" u="heavy" spc="-85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completes</a:t>
            </a:r>
            <a:r>
              <a:rPr sz="2100" u="heavy" spc="-150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100" u="heavy" spc="-70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sz="2100" u="heavy" spc="-160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100" u="heavy" spc="-25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10</a:t>
            </a:r>
            <a:r>
              <a:rPr sz="2100" u="heavy" spc="-160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100" u="heavy" spc="-80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seconds,</a:t>
            </a:r>
            <a:r>
              <a:rPr sz="2100" u="heavy" spc="-160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100" u="heavy" spc="-80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value</a:t>
            </a:r>
            <a:r>
              <a:rPr sz="2100" spc="-8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1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1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55" dirty="0">
                <a:solidFill>
                  <a:srgbClr val="404040"/>
                </a:solidFill>
                <a:latin typeface="Trebuchet MS"/>
                <a:cs typeface="Trebuchet MS"/>
              </a:rPr>
              <a:t>25K</a:t>
            </a:r>
            <a:r>
              <a:rPr sz="21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110" dirty="0">
                <a:solidFill>
                  <a:srgbClr val="404040"/>
                </a:solidFill>
                <a:latin typeface="Trebuchet MS"/>
                <a:cs typeface="Trebuchet MS"/>
              </a:rPr>
              <a:t>facts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037" y="7036554"/>
            <a:ext cx="9702800" cy="485775"/>
          </a:xfrm>
          <a:prstGeom prst="rect">
            <a:avLst/>
          </a:prstGeom>
          <a:solidFill>
            <a:srgbClr val="2683C6"/>
          </a:solidFill>
        </p:spPr>
        <p:txBody>
          <a:bodyPr vert="horz" wrap="square" lIns="0" tIns="130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JIANG+ICDM12;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PUJARA+ISWC13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46438" y="6702172"/>
            <a:ext cx="4274185" cy="0"/>
          </a:xfrm>
          <a:custGeom>
            <a:avLst/>
            <a:gdLst/>
            <a:ahLst/>
            <a:cxnLst/>
            <a:rect l="l" t="t" r="r" b="b"/>
            <a:pathLst>
              <a:path w="4274184">
                <a:moveTo>
                  <a:pt x="0" y="0"/>
                </a:moveTo>
                <a:lnTo>
                  <a:pt x="4273754" y="0"/>
                </a:lnTo>
              </a:path>
            </a:pathLst>
          </a:custGeom>
          <a:ln w="13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546438" y="4323857"/>
          <a:ext cx="4272915" cy="2233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2190"/>
                        </a:lnSpc>
                      </a:pPr>
                      <a:r>
                        <a:rPr sz="1900" b="1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00" b="1" spc="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900" b="1" dirty="0">
                          <a:latin typeface="Trebuchet MS"/>
                          <a:cs typeface="Trebuchet MS"/>
                        </a:rPr>
                        <a:t>C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ts val="2190"/>
                        </a:lnSpc>
                      </a:pPr>
                      <a:r>
                        <a:rPr sz="1900" b="1" spc="-195" dirty="0">
                          <a:latin typeface="Trebuchet MS"/>
                          <a:cs typeface="Trebuchet MS"/>
                        </a:rPr>
                        <a:t>F1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114" dirty="0">
                          <a:latin typeface="Trebuchet MS"/>
                          <a:cs typeface="Trebuchet MS"/>
                        </a:rPr>
                        <a:t>Extract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900" dirty="0">
                          <a:latin typeface="Trebuchet MS"/>
                          <a:cs typeface="Trebuchet MS"/>
                        </a:rPr>
                        <a:t>873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85" dirty="0">
                          <a:latin typeface="Trebuchet MS"/>
                          <a:cs typeface="Trebuchet MS"/>
                        </a:rPr>
                        <a:t>.828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70" dirty="0">
                          <a:latin typeface="Trebuchet MS"/>
                          <a:cs typeface="Trebuchet MS"/>
                        </a:rPr>
                        <a:t>Rules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900" dirty="0">
                          <a:latin typeface="Trebuchet MS"/>
                          <a:cs typeface="Trebuchet MS"/>
                        </a:rPr>
                        <a:t>765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85" dirty="0">
                          <a:latin typeface="Trebuchet MS"/>
                          <a:cs typeface="Trebuchet MS"/>
                        </a:rPr>
                        <a:t>.673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45" dirty="0">
                          <a:latin typeface="Trebuchet MS"/>
                          <a:cs typeface="Trebuchet MS"/>
                        </a:rPr>
                        <a:t>MLN </a:t>
                      </a:r>
                      <a:r>
                        <a:rPr sz="1900" spc="-130" dirty="0">
                          <a:latin typeface="Trebuchet MS"/>
                          <a:cs typeface="Trebuchet MS"/>
                        </a:rPr>
                        <a:t>(Jiang,</a:t>
                      </a:r>
                      <a:r>
                        <a:rPr sz="1900" spc="-3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65" dirty="0">
                          <a:latin typeface="Trebuchet MS"/>
                          <a:cs typeface="Trebuchet MS"/>
                        </a:rPr>
                        <a:t>12)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900" dirty="0">
                          <a:latin typeface="Trebuchet MS"/>
                          <a:cs typeface="Trebuchet MS"/>
                        </a:rPr>
                        <a:t>899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85" dirty="0">
                          <a:latin typeface="Trebuchet MS"/>
                          <a:cs typeface="Trebuchet MS"/>
                        </a:rPr>
                        <a:t>.836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100" dirty="0">
                          <a:latin typeface="Trebuchet MS"/>
                          <a:cs typeface="Trebuchet MS"/>
                        </a:rPr>
                        <a:t>PSL </a:t>
                      </a:r>
                      <a:r>
                        <a:rPr sz="1900" spc="-125" dirty="0">
                          <a:latin typeface="Trebuchet MS"/>
                          <a:cs typeface="Trebuchet MS"/>
                        </a:rPr>
                        <a:t>(Pujara,</a:t>
                      </a:r>
                      <a:r>
                        <a:rPr sz="190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65" dirty="0">
                          <a:latin typeface="Trebuchet MS"/>
                          <a:cs typeface="Trebuchet MS"/>
                        </a:rPr>
                        <a:t>13)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900" dirty="0">
                          <a:latin typeface="Trebuchet MS"/>
                          <a:cs typeface="Trebuchet MS"/>
                        </a:rPr>
                        <a:t>904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85" dirty="0">
                          <a:latin typeface="Trebuchet MS"/>
                          <a:cs typeface="Trebuchet MS"/>
                        </a:rPr>
                        <a:t>.853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037" y="6966522"/>
            <a:ext cx="9702800" cy="70485"/>
          </a:xfrm>
          <a:custGeom>
            <a:avLst/>
            <a:gdLst/>
            <a:ahLst/>
            <a:cxnLst/>
            <a:rect l="l" t="t" r="r" b="b"/>
            <a:pathLst>
              <a:path w="9702800" h="70484">
                <a:moveTo>
                  <a:pt x="0" y="70032"/>
                </a:moveTo>
                <a:lnTo>
                  <a:pt x="9702800" y="70032"/>
                </a:lnTo>
                <a:lnTo>
                  <a:pt x="9702800" y="0"/>
                </a:lnTo>
                <a:lnTo>
                  <a:pt x="0" y="0"/>
                </a:lnTo>
                <a:lnTo>
                  <a:pt x="0" y="70032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511772"/>
            <a:ext cx="79375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24165" algn="l"/>
              </a:tabLst>
            </a:pPr>
            <a:r>
              <a:rPr sz="5100" u="sng" spc="-340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Graphical </a:t>
            </a:r>
            <a:r>
              <a:rPr sz="5100" u="sng" spc="-17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Models:</a:t>
            </a:r>
            <a:r>
              <a:rPr sz="5100" u="sng" spc="-660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 </a:t>
            </a:r>
            <a:r>
              <a:rPr sz="5100" u="sng" spc="-30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Pros/Cons	</a:t>
            </a:r>
            <a:endParaRPr sz="51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48</a:t>
            </a:fld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37589" y="1326987"/>
            <a:ext cx="3820795" cy="4511040"/>
          </a:xfrm>
          <a:prstGeom prst="rect">
            <a:avLst/>
          </a:prstGeom>
        </p:spPr>
        <p:txBody>
          <a:bodyPr vert="horz" wrap="square" lIns="0" tIns="29845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2350"/>
              </a:spcBef>
            </a:pPr>
            <a:r>
              <a:rPr sz="3400" spc="-140" dirty="0">
                <a:solidFill>
                  <a:srgbClr val="335B74"/>
                </a:solidFill>
                <a:latin typeface="Trebuchet MS"/>
                <a:cs typeface="Trebuchet MS"/>
              </a:rPr>
              <a:t>BENEFITS</a:t>
            </a:r>
            <a:endParaRPr sz="3400">
              <a:latin typeface="Trebuchet MS"/>
              <a:cs typeface="Trebuchet MS"/>
            </a:endParaRPr>
          </a:p>
          <a:p>
            <a:pPr marL="196215" marR="876935" indent="-183515">
              <a:lnSpc>
                <a:spcPct val="102200"/>
              </a:lnSpc>
              <a:spcBef>
                <a:spcPts val="1645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Define </a:t>
            </a:r>
            <a:r>
              <a:rPr sz="2500" spc="-100" dirty="0">
                <a:solidFill>
                  <a:srgbClr val="404040"/>
                </a:solidFill>
                <a:latin typeface="Trebuchet MS"/>
                <a:cs typeface="Trebuchet MS"/>
              </a:rPr>
              <a:t>probability  </a:t>
            </a: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distribution </a:t>
            </a:r>
            <a:r>
              <a:rPr sz="2500" spc="-75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2500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10" dirty="0">
                <a:solidFill>
                  <a:srgbClr val="404040"/>
                </a:solidFill>
                <a:latin typeface="Trebuchet MS"/>
                <a:cs typeface="Trebuchet MS"/>
              </a:rPr>
              <a:t>KGs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196215" indent="-183515">
              <a:lnSpc>
                <a:spcPct val="100000"/>
              </a:lnSpc>
              <a:spcBef>
                <a:spcPts val="2505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spc="-105" dirty="0">
                <a:solidFill>
                  <a:srgbClr val="404040"/>
                </a:solidFill>
                <a:latin typeface="Trebuchet MS"/>
                <a:cs typeface="Trebuchet MS"/>
              </a:rPr>
              <a:t>Easily specified via</a:t>
            </a:r>
            <a:r>
              <a:rPr sz="25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rules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196215" marR="5080" indent="-183515">
              <a:lnSpc>
                <a:spcPct val="101099"/>
              </a:lnSpc>
              <a:spcBef>
                <a:spcPts val="2500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Fuse knowledge </a:t>
            </a: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2500" spc="-4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many  </a:t>
            </a:r>
            <a:r>
              <a:rPr sz="2500" spc="-120" dirty="0">
                <a:solidFill>
                  <a:srgbClr val="404040"/>
                </a:solidFill>
                <a:latin typeface="Trebuchet MS"/>
                <a:cs typeface="Trebuchet MS"/>
              </a:rPr>
              <a:t>different</a:t>
            </a:r>
            <a:r>
              <a:rPr sz="25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70" dirty="0">
                <a:solidFill>
                  <a:srgbClr val="404040"/>
                </a:solidFill>
                <a:latin typeface="Trebuchet MS"/>
                <a:cs typeface="Trebuchet MS"/>
              </a:rPr>
              <a:t>sources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2765" y="1326987"/>
            <a:ext cx="3729354" cy="4485640"/>
          </a:xfrm>
          <a:prstGeom prst="rect">
            <a:avLst/>
          </a:prstGeom>
        </p:spPr>
        <p:txBody>
          <a:bodyPr vert="horz" wrap="square" lIns="0" tIns="29845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2350"/>
              </a:spcBef>
            </a:pPr>
            <a:r>
              <a:rPr sz="3400" spc="-100" dirty="0">
                <a:solidFill>
                  <a:srgbClr val="335B74"/>
                </a:solidFill>
                <a:latin typeface="Trebuchet MS"/>
                <a:cs typeface="Trebuchet MS"/>
              </a:rPr>
              <a:t>DRAWBACKS</a:t>
            </a:r>
            <a:endParaRPr sz="3400" dirty="0">
              <a:latin typeface="Trebuchet MS"/>
              <a:cs typeface="Trebuchet MS"/>
            </a:endParaRPr>
          </a:p>
          <a:p>
            <a:pPr marL="196215" marR="5080" indent="-183515">
              <a:lnSpc>
                <a:spcPct val="102200"/>
              </a:lnSpc>
              <a:spcBef>
                <a:spcPts val="1645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Requires </a:t>
            </a:r>
            <a:r>
              <a:rPr sz="2500" spc="-100" dirty="0">
                <a:solidFill>
                  <a:srgbClr val="404040"/>
                </a:solidFill>
                <a:latin typeface="Trebuchet MS"/>
                <a:cs typeface="Trebuchet MS"/>
              </a:rPr>
              <a:t>optimization</a:t>
            </a:r>
            <a:r>
              <a:rPr sz="25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75" dirty="0">
                <a:solidFill>
                  <a:srgbClr val="404040"/>
                </a:solidFill>
                <a:latin typeface="Trebuchet MS"/>
                <a:cs typeface="Trebuchet MS"/>
              </a:rPr>
              <a:t>over  </a:t>
            </a:r>
            <a:r>
              <a:rPr sz="2500" spc="-140" dirty="0">
                <a:solidFill>
                  <a:srgbClr val="404040"/>
                </a:solidFill>
                <a:latin typeface="Trebuchet MS"/>
                <a:cs typeface="Trebuchet MS"/>
              </a:rPr>
              <a:t>all </a:t>
            </a:r>
            <a:r>
              <a:rPr sz="2500" spc="-155" dirty="0">
                <a:solidFill>
                  <a:srgbClr val="404040"/>
                </a:solidFill>
                <a:latin typeface="Trebuchet MS"/>
                <a:cs typeface="Trebuchet MS"/>
              </a:rPr>
              <a:t>KG </a:t>
            </a:r>
            <a:r>
              <a:rPr sz="2500" spc="-130" dirty="0">
                <a:solidFill>
                  <a:srgbClr val="404040"/>
                </a:solidFill>
                <a:latin typeface="Trebuchet MS"/>
                <a:cs typeface="Trebuchet MS"/>
              </a:rPr>
              <a:t>facts </a:t>
            </a:r>
            <a:r>
              <a:rPr sz="2500" spc="-14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5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10" dirty="0">
                <a:solidFill>
                  <a:srgbClr val="404040"/>
                </a:solidFill>
                <a:latin typeface="Trebuchet MS"/>
                <a:cs typeface="Trebuchet MS"/>
              </a:rPr>
              <a:t>overkill</a:t>
            </a: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196215" marR="220979" indent="-183515">
              <a:lnSpc>
                <a:spcPct val="102200"/>
              </a:lnSpc>
              <a:spcBef>
                <a:spcPts val="2440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spc="-70" dirty="0">
                <a:solidFill>
                  <a:srgbClr val="404040"/>
                </a:solidFill>
                <a:latin typeface="Trebuchet MS"/>
                <a:cs typeface="Trebuchet MS"/>
              </a:rPr>
              <a:t>Dependent </a:t>
            </a:r>
            <a:r>
              <a:rPr sz="2500" spc="-25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rules</a:t>
            </a:r>
            <a:r>
              <a:rPr sz="2500" spc="-4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from  </a:t>
            </a:r>
            <a:r>
              <a:rPr sz="2500" spc="-110" dirty="0">
                <a:solidFill>
                  <a:srgbClr val="404040"/>
                </a:solidFill>
                <a:latin typeface="Trebuchet MS"/>
                <a:cs typeface="Trebuchet MS"/>
              </a:rPr>
              <a:t>ontology/expert</a:t>
            </a:r>
            <a:endParaRPr sz="2500" dirty="0">
              <a:latin typeface="Trebuchet MS"/>
              <a:cs typeface="Trebuchet MS"/>
            </a:endParaRPr>
          </a:p>
          <a:p>
            <a:pPr marL="196215" marR="474980" indent="-183515">
              <a:lnSpc>
                <a:spcPct val="102200"/>
              </a:lnSpc>
              <a:spcBef>
                <a:spcPts val="2730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Require </a:t>
            </a:r>
            <a:r>
              <a:rPr sz="2500" spc="-105" dirty="0">
                <a:solidFill>
                  <a:srgbClr val="404040"/>
                </a:solidFill>
                <a:latin typeface="Trebuchet MS"/>
                <a:cs typeface="Trebuchet MS"/>
              </a:rPr>
              <a:t>probabilistic  </a:t>
            </a:r>
            <a:r>
              <a:rPr sz="2500" spc="-90" dirty="0">
                <a:solidFill>
                  <a:srgbClr val="404040"/>
                </a:solidFill>
                <a:latin typeface="Trebuchet MS"/>
                <a:cs typeface="Trebuchet MS"/>
              </a:rPr>
              <a:t>semantics </a:t>
            </a:r>
            <a:r>
              <a:rPr sz="2500" spc="-14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500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05" dirty="0">
                <a:solidFill>
                  <a:srgbClr val="404040"/>
                </a:solidFill>
                <a:latin typeface="Trebuchet MS"/>
                <a:cs typeface="Trebuchet MS"/>
              </a:rPr>
              <a:t>unavailable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65" y="7037069"/>
            <a:ext cx="9700895" cy="485140"/>
          </a:xfrm>
          <a:custGeom>
            <a:avLst/>
            <a:gdLst/>
            <a:ahLst/>
            <a:cxnLst/>
            <a:rect l="l" t="t" r="r" b="b"/>
            <a:pathLst>
              <a:path w="9700895" h="485140">
                <a:moveTo>
                  <a:pt x="0" y="485139"/>
                </a:moveTo>
                <a:lnTo>
                  <a:pt x="9700272" y="485139"/>
                </a:lnTo>
                <a:lnTo>
                  <a:pt x="9700272" y="0"/>
                </a:lnTo>
                <a:lnTo>
                  <a:pt x="0" y="0"/>
                </a:lnTo>
                <a:lnTo>
                  <a:pt x="0" y="485139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050" y="6966522"/>
            <a:ext cx="9700895" cy="67945"/>
          </a:xfrm>
          <a:custGeom>
            <a:avLst/>
            <a:gdLst/>
            <a:ahLst/>
            <a:cxnLst/>
            <a:rect l="l" t="t" r="r" b="b"/>
            <a:pathLst>
              <a:path w="9700895" h="67945">
                <a:moveTo>
                  <a:pt x="0" y="67919"/>
                </a:moveTo>
                <a:lnTo>
                  <a:pt x="9700272" y="67919"/>
                </a:lnTo>
                <a:lnTo>
                  <a:pt x="9700272" y="0"/>
                </a:lnTo>
                <a:lnTo>
                  <a:pt x="0" y="0"/>
                </a:lnTo>
                <a:lnTo>
                  <a:pt x="0" y="67919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8133" y="3374263"/>
            <a:ext cx="7859395" cy="0"/>
          </a:xfrm>
          <a:custGeom>
            <a:avLst/>
            <a:gdLst/>
            <a:ahLst/>
            <a:cxnLst/>
            <a:rect l="l" t="t" r="r" b="b"/>
            <a:pathLst>
              <a:path w="7859395">
                <a:moveTo>
                  <a:pt x="0" y="0"/>
                </a:moveTo>
                <a:lnTo>
                  <a:pt x="7859272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1849" rIns="0" bIns="0" rtlCol="0">
            <a:spAutoFit/>
          </a:bodyPr>
          <a:lstStyle/>
          <a:p>
            <a:pPr marL="40640" algn="ctr">
              <a:lnSpc>
                <a:spcPts val="7184"/>
              </a:lnSpc>
              <a:spcBef>
                <a:spcPts val="114"/>
              </a:spcBef>
            </a:pPr>
            <a:r>
              <a:rPr spc="-300" dirty="0"/>
              <a:t>Graph</a:t>
            </a:r>
            <a:r>
              <a:rPr spc="-620" dirty="0"/>
              <a:t> </a:t>
            </a:r>
            <a:r>
              <a:rPr spc="-300" dirty="0"/>
              <a:t>Construction</a:t>
            </a:r>
          </a:p>
          <a:p>
            <a:pPr marL="48260" algn="ctr">
              <a:lnSpc>
                <a:spcPts val="5685"/>
              </a:lnSpc>
            </a:pPr>
            <a:r>
              <a:rPr sz="5100" spc="-295" dirty="0"/>
              <a:t>Probabilistic</a:t>
            </a:r>
            <a:r>
              <a:rPr sz="5100" spc="-509" dirty="0"/>
              <a:t> </a:t>
            </a:r>
            <a:r>
              <a:rPr sz="5100" spc="-70" dirty="0"/>
              <a:t>Models</a:t>
            </a:r>
            <a:endParaRPr sz="51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49</a:t>
            </a:fld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1222461" y="3264434"/>
            <a:ext cx="3986529" cy="223139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50" spc="75" dirty="0">
                <a:solidFill>
                  <a:srgbClr val="335B74"/>
                </a:solidFill>
                <a:latin typeface="Trebuchet MS"/>
                <a:cs typeface="Trebuchet MS"/>
              </a:rPr>
              <a:t>TOPICS:</a:t>
            </a:r>
            <a:endParaRPr sz="245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280"/>
              </a:spcBef>
            </a:pPr>
            <a:r>
              <a:rPr sz="2500" spc="80" dirty="0">
                <a:solidFill>
                  <a:srgbClr val="335B74"/>
                </a:solidFill>
                <a:latin typeface="Trebuchet MS"/>
                <a:cs typeface="Trebuchet MS"/>
              </a:rPr>
              <a:t>O</a:t>
            </a:r>
            <a:r>
              <a:rPr sz="2000" spc="80" dirty="0">
                <a:solidFill>
                  <a:srgbClr val="335B74"/>
                </a:solidFill>
                <a:latin typeface="Trebuchet MS"/>
                <a:cs typeface="Trebuchet MS"/>
              </a:rPr>
              <a:t>VERVIEW</a:t>
            </a:r>
            <a:endParaRPr sz="200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230"/>
              </a:spcBef>
            </a:pPr>
            <a:r>
              <a:rPr sz="2500" spc="35" dirty="0">
                <a:solidFill>
                  <a:srgbClr val="335B74"/>
                </a:solidFill>
                <a:latin typeface="Trebuchet MS"/>
                <a:cs typeface="Trebuchet MS"/>
              </a:rPr>
              <a:t>G</a:t>
            </a:r>
            <a:r>
              <a:rPr sz="2000" spc="35" dirty="0">
                <a:solidFill>
                  <a:srgbClr val="335B74"/>
                </a:solidFill>
                <a:latin typeface="Trebuchet MS"/>
                <a:cs typeface="Trebuchet MS"/>
              </a:rPr>
              <a:t>RAPHICAL</a:t>
            </a:r>
            <a:r>
              <a:rPr sz="2000" spc="240" dirty="0">
                <a:solidFill>
                  <a:srgbClr val="335B74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rgbClr val="335B74"/>
                </a:solidFill>
                <a:latin typeface="Trebuchet MS"/>
                <a:cs typeface="Trebuchet MS"/>
              </a:rPr>
              <a:t>MODELS</a:t>
            </a:r>
            <a:endParaRPr sz="200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150"/>
              </a:spcBef>
            </a:pPr>
            <a:r>
              <a:rPr sz="2950" u="heavy" spc="130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R</a:t>
            </a:r>
            <a:r>
              <a:rPr sz="2350" u="heavy" spc="130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ANDOM </a:t>
            </a:r>
            <a:r>
              <a:rPr sz="2950" u="heavy" spc="-10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W</a:t>
            </a:r>
            <a:r>
              <a:rPr sz="2350" u="heavy" spc="-10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ALK</a:t>
            </a:r>
            <a:r>
              <a:rPr sz="2350" u="heavy" spc="325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 </a:t>
            </a:r>
            <a:r>
              <a:rPr sz="2950" u="heavy" spc="120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M</a:t>
            </a:r>
            <a:r>
              <a:rPr sz="2350" u="heavy" spc="120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ETHODS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65" y="7037069"/>
            <a:ext cx="9700895" cy="485140"/>
          </a:xfrm>
          <a:custGeom>
            <a:avLst/>
            <a:gdLst/>
            <a:ahLst/>
            <a:cxnLst/>
            <a:rect l="l" t="t" r="r" b="b"/>
            <a:pathLst>
              <a:path w="9700895" h="485140">
                <a:moveTo>
                  <a:pt x="0" y="485139"/>
                </a:moveTo>
                <a:lnTo>
                  <a:pt x="9700272" y="485139"/>
                </a:lnTo>
                <a:lnTo>
                  <a:pt x="9700272" y="0"/>
                </a:lnTo>
                <a:lnTo>
                  <a:pt x="0" y="0"/>
                </a:lnTo>
                <a:lnTo>
                  <a:pt x="0" y="485139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050" y="6966522"/>
            <a:ext cx="9700895" cy="67945"/>
          </a:xfrm>
          <a:custGeom>
            <a:avLst/>
            <a:gdLst/>
            <a:ahLst/>
            <a:cxnLst/>
            <a:rect l="l" t="t" r="r" b="b"/>
            <a:pathLst>
              <a:path w="9700895" h="67945">
                <a:moveTo>
                  <a:pt x="0" y="67919"/>
                </a:moveTo>
                <a:lnTo>
                  <a:pt x="9700272" y="67919"/>
                </a:lnTo>
                <a:lnTo>
                  <a:pt x="9700272" y="0"/>
                </a:lnTo>
                <a:lnTo>
                  <a:pt x="0" y="0"/>
                </a:lnTo>
                <a:lnTo>
                  <a:pt x="0" y="67919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8133" y="3374263"/>
            <a:ext cx="7859395" cy="0"/>
          </a:xfrm>
          <a:custGeom>
            <a:avLst/>
            <a:gdLst/>
            <a:ahLst/>
            <a:cxnLst/>
            <a:rect l="l" t="t" r="r" b="b"/>
            <a:pathLst>
              <a:path w="7859395">
                <a:moveTo>
                  <a:pt x="0" y="0"/>
                </a:moveTo>
                <a:lnTo>
                  <a:pt x="7859272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2952" rIns="0" bIns="0" rtlCol="0">
            <a:spAutoFit/>
          </a:bodyPr>
          <a:lstStyle/>
          <a:p>
            <a:pPr marL="1848485" marR="5080" indent="-790575">
              <a:lnSpc>
                <a:spcPts val="6500"/>
              </a:lnSpc>
              <a:spcBef>
                <a:spcPts val="1265"/>
              </a:spcBef>
            </a:pPr>
            <a:r>
              <a:rPr spc="-305" dirty="0"/>
              <a:t>Knowledge</a:t>
            </a:r>
            <a:r>
              <a:rPr spc="-650" dirty="0"/>
              <a:t> </a:t>
            </a:r>
            <a:r>
              <a:rPr spc="-300" dirty="0"/>
              <a:t>Graph  Construction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5</a:t>
            </a:fld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1222461" y="3285237"/>
            <a:ext cx="3345815" cy="221234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50" spc="75" dirty="0">
                <a:solidFill>
                  <a:srgbClr val="335B74"/>
                </a:solidFill>
                <a:latin typeface="Trebuchet MS"/>
                <a:cs typeface="Trebuchet MS"/>
              </a:rPr>
              <a:t>TOPICS:</a:t>
            </a:r>
            <a:endParaRPr sz="245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265"/>
              </a:spcBef>
            </a:pPr>
            <a:r>
              <a:rPr sz="2850" u="heavy" spc="100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P</a:t>
            </a:r>
            <a:r>
              <a:rPr sz="2300" u="heavy" spc="100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ROBLEM</a:t>
            </a:r>
            <a:r>
              <a:rPr sz="2300" u="heavy" spc="250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 </a:t>
            </a:r>
            <a:r>
              <a:rPr sz="2850" u="heavy" spc="35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S</a:t>
            </a:r>
            <a:r>
              <a:rPr sz="2300" u="heavy" spc="35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rebuchet MS"/>
                <a:cs typeface="Trebuchet MS"/>
              </a:rPr>
              <a:t>ETTING</a:t>
            </a:r>
            <a:endParaRPr sz="230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295"/>
              </a:spcBef>
            </a:pPr>
            <a:r>
              <a:rPr sz="2500" spc="40" dirty="0">
                <a:solidFill>
                  <a:srgbClr val="335B74"/>
                </a:solidFill>
                <a:latin typeface="Trebuchet MS"/>
                <a:cs typeface="Trebuchet MS"/>
              </a:rPr>
              <a:t>P</a:t>
            </a:r>
            <a:r>
              <a:rPr sz="2000" spc="40" dirty="0">
                <a:solidFill>
                  <a:srgbClr val="335B74"/>
                </a:solidFill>
                <a:latin typeface="Trebuchet MS"/>
                <a:cs typeface="Trebuchet MS"/>
              </a:rPr>
              <a:t>ROBABILISTIC</a:t>
            </a:r>
            <a:r>
              <a:rPr sz="2000" spc="65" dirty="0">
                <a:solidFill>
                  <a:srgbClr val="335B74"/>
                </a:solidFill>
                <a:latin typeface="Trebuchet MS"/>
                <a:cs typeface="Trebuchet MS"/>
              </a:rPr>
              <a:t> </a:t>
            </a:r>
            <a:r>
              <a:rPr sz="2500" spc="120" dirty="0">
                <a:solidFill>
                  <a:srgbClr val="335B74"/>
                </a:solidFill>
                <a:latin typeface="Trebuchet MS"/>
                <a:cs typeface="Trebuchet MS"/>
              </a:rPr>
              <a:t>M</a:t>
            </a:r>
            <a:r>
              <a:rPr sz="2000" spc="120" dirty="0">
                <a:solidFill>
                  <a:srgbClr val="335B74"/>
                </a:solidFill>
                <a:latin typeface="Trebuchet MS"/>
                <a:cs typeface="Trebuchet MS"/>
              </a:rPr>
              <a:t>ODELS</a:t>
            </a:r>
            <a:endParaRPr sz="200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235"/>
              </a:spcBef>
            </a:pPr>
            <a:r>
              <a:rPr sz="2500" spc="110" dirty="0">
                <a:solidFill>
                  <a:srgbClr val="335B74"/>
                </a:solidFill>
                <a:latin typeface="Trebuchet MS"/>
                <a:cs typeface="Trebuchet MS"/>
              </a:rPr>
              <a:t>E</a:t>
            </a:r>
            <a:r>
              <a:rPr sz="2000" spc="110" dirty="0">
                <a:solidFill>
                  <a:srgbClr val="335B74"/>
                </a:solidFill>
                <a:latin typeface="Trebuchet MS"/>
                <a:cs typeface="Trebuchet MS"/>
              </a:rPr>
              <a:t>MBEDDING</a:t>
            </a:r>
            <a:r>
              <a:rPr sz="2000" spc="45" dirty="0">
                <a:solidFill>
                  <a:srgbClr val="335B74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335B74"/>
                </a:solidFill>
                <a:latin typeface="Trebuchet MS"/>
                <a:cs typeface="Trebuchet MS"/>
              </a:rPr>
              <a:t>T</a:t>
            </a:r>
            <a:r>
              <a:rPr sz="2000" spc="60" dirty="0">
                <a:solidFill>
                  <a:srgbClr val="335B74"/>
                </a:solidFill>
                <a:latin typeface="Trebuchet MS"/>
                <a:cs typeface="Trebuchet MS"/>
              </a:rPr>
              <a:t>ECHNIQUES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608584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40" dirty="0">
                <a:solidFill>
                  <a:srgbClr val="404040"/>
                </a:solidFill>
              </a:rPr>
              <a:t>Random </a:t>
            </a:r>
            <a:r>
              <a:rPr sz="5100" spc="-300" dirty="0">
                <a:solidFill>
                  <a:srgbClr val="404040"/>
                </a:solidFill>
              </a:rPr>
              <a:t>Walk</a:t>
            </a:r>
            <a:r>
              <a:rPr sz="5100" spc="-835" dirty="0">
                <a:solidFill>
                  <a:srgbClr val="404040"/>
                </a:solidFill>
              </a:rPr>
              <a:t> </a:t>
            </a:r>
            <a:r>
              <a:rPr sz="5100" spc="-295" dirty="0">
                <a:solidFill>
                  <a:srgbClr val="404040"/>
                </a:solidFill>
              </a:rPr>
              <a:t>Overview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1037588" y="1531552"/>
            <a:ext cx="7336790" cy="4577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114" dirty="0">
                <a:solidFill>
                  <a:srgbClr val="404040"/>
                </a:solidFill>
                <a:latin typeface="Trebuchet MS"/>
                <a:cs typeface="Trebuchet MS"/>
              </a:rPr>
              <a:t>Given:</a:t>
            </a:r>
            <a:r>
              <a:rPr sz="25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70" dirty="0">
                <a:solidFill>
                  <a:srgbClr val="404040"/>
                </a:solidFill>
                <a:latin typeface="Trebuchet MS"/>
                <a:cs typeface="Trebuchet MS"/>
              </a:rPr>
              <a:t>query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5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6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5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30" dirty="0">
                <a:solidFill>
                  <a:srgbClr val="404040"/>
                </a:solidFill>
                <a:latin typeface="Trebuchet MS"/>
                <a:cs typeface="Trebuchet MS"/>
              </a:rPr>
              <a:t>entity</a:t>
            </a:r>
            <a:r>
              <a:rPr sz="2500" b="1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6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25" dirty="0">
                <a:solidFill>
                  <a:srgbClr val="404040"/>
                </a:solidFill>
                <a:latin typeface="Trebuchet MS"/>
                <a:cs typeface="Trebuchet MS"/>
              </a:rPr>
              <a:t>relation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Trebuchet MS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196215" indent="-183515">
              <a:lnSpc>
                <a:spcPct val="100000"/>
              </a:lnSpc>
              <a:spcBef>
                <a:spcPts val="190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100" dirty="0">
                <a:solidFill>
                  <a:srgbClr val="404040"/>
                </a:solidFill>
                <a:latin typeface="Trebuchet MS"/>
                <a:cs typeface="Trebuchet MS"/>
              </a:rPr>
              <a:t>Starting </a:t>
            </a:r>
            <a:r>
              <a:rPr sz="2500" spc="-135" dirty="0">
                <a:solidFill>
                  <a:srgbClr val="404040"/>
                </a:solidFill>
                <a:latin typeface="Trebuchet MS"/>
                <a:cs typeface="Trebuchet MS"/>
              </a:rPr>
              <a:t>at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500" spc="-165" dirty="0">
                <a:solidFill>
                  <a:srgbClr val="404040"/>
                </a:solidFill>
                <a:latin typeface="Trebuchet MS"/>
                <a:cs typeface="Trebuchet MS"/>
              </a:rPr>
              <a:t>entity, </a:t>
            </a:r>
            <a:r>
              <a:rPr sz="2500" b="1" spc="-114" dirty="0">
                <a:solidFill>
                  <a:srgbClr val="404040"/>
                </a:solidFill>
                <a:latin typeface="Trebuchet MS"/>
                <a:cs typeface="Trebuchet MS"/>
              </a:rPr>
              <a:t>randomly </a:t>
            </a:r>
            <a:r>
              <a:rPr sz="2500" b="1" spc="-110" dirty="0">
                <a:solidFill>
                  <a:srgbClr val="404040"/>
                </a:solidFill>
                <a:latin typeface="Trebuchet MS"/>
                <a:cs typeface="Trebuchet MS"/>
              </a:rPr>
              <a:t>walk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5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60" dirty="0">
                <a:solidFill>
                  <a:srgbClr val="404040"/>
                </a:solidFill>
                <a:latin typeface="Trebuchet MS"/>
                <a:cs typeface="Trebuchet MS"/>
              </a:rPr>
              <a:t>KG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Trebuchet MS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196215" indent="-183515">
              <a:lnSpc>
                <a:spcPct val="100000"/>
              </a:lnSpc>
              <a:spcBef>
                <a:spcPts val="1900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55" dirty="0">
                <a:solidFill>
                  <a:srgbClr val="404040"/>
                </a:solidFill>
                <a:latin typeface="Trebuchet MS"/>
                <a:cs typeface="Trebuchet MS"/>
              </a:rPr>
              <a:t>Random</a:t>
            </a:r>
            <a:r>
              <a:rPr sz="25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10" dirty="0">
                <a:solidFill>
                  <a:srgbClr val="404040"/>
                </a:solidFill>
                <a:latin typeface="Trebuchet MS"/>
                <a:cs typeface="Trebuchet MS"/>
              </a:rPr>
              <a:t>walk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55" dirty="0">
                <a:solidFill>
                  <a:srgbClr val="404040"/>
                </a:solidFill>
                <a:latin typeface="Trebuchet MS"/>
                <a:cs typeface="Trebuchet MS"/>
              </a:rPr>
              <a:t>ends</a:t>
            </a:r>
            <a:r>
              <a:rPr sz="25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55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25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reaching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6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appropriate</a:t>
            </a:r>
            <a:r>
              <a:rPr sz="25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80" dirty="0">
                <a:solidFill>
                  <a:srgbClr val="404040"/>
                </a:solidFill>
                <a:latin typeface="Trebuchet MS"/>
                <a:cs typeface="Trebuchet MS"/>
              </a:rPr>
              <a:t>goal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DE4"/>
              </a:buClr>
              <a:buFont typeface="Trebuchet MS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196215" indent="-183515">
              <a:lnSpc>
                <a:spcPct val="100000"/>
              </a:lnSpc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Learned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30" dirty="0">
                <a:solidFill>
                  <a:srgbClr val="404040"/>
                </a:solidFill>
                <a:latin typeface="Trebuchet MS"/>
                <a:cs typeface="Trebuchet MS"/>
              </a:rPr>
              <a:t>parameters</a:t>
            </a:r>
            <a:r>
              <a:rPr sz="2500" b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bias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90" dirty="0">
                <a:solidFill>
                  <a:srgbClr val="404040"/>
                </a:solidFill>
                <a:latin typeface="Trebuchet MS"/>
                <a:cs typeface="Trebuchet MS"/>
              </a:rPr>
              <a:t>choices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5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65" dirty="0">
                <a:solidFill>
                  <a:srgbClr val="404040"/>
                </a:solidFill>
                <a:latin typeface="Trebuchet MS"/>
                <a:cs typeface="Trebuchet MS"/>
              </a:rPr>
              <a:t>random</a:t>
            </a:r>
            <a:r>
              <a:rPr sz="25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10" dirty="0">
                <a:solidFill>
                  <a:srgbClr val="404040"/>
                </a:solidFill>
                <a:latin typeface="Trebuchet MS"/>
                <a:cs typeface="Trebuchet MS"/>
              </a:rPr>
              <a:t>walk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Trebuchet MS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196215" indent="-183515">
              <a:lnSpc>
                <a:spcPct val="100000"/>
              </a:lnSpc>
              <a:spcBef>
                <a:spcPts val="190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500" spc="-70" dirty="0">
                <a:solidFill>
                  <a:srgbClr val="404040"/>
                </a:solidFill>
                <a:latin typeface="Trebuchet MS"/>
                <a:cs typeface="Trebuchet MS"/>
              </a:rPr>
              <a:t>Output </a:t>
            </a:r>
            <a:r>
              <a:rPr sz="2500" b="1" spc="-140" dirty="0">
                <a:solidFill>
                  <a:srgbClr val="404040"/>
                </a:solidFill>
                <a:latin typeface="Trebuchet MS"/>
                <a:cs typeface="Trebuchet MS"/>
              </a:rPr>
              <a:t>relative </a:t>
            </a:r>
            <a:r>
              <a:rPr sz="2500" b="1" spc="-110" dirty="0">
                <a:solidFill>
                  <a:srgbClr val="404040"/>
                </a:solidFill>
                <a:latin typeface="Trebuchet MS"/>
                <a:cs typeface="Trebuchet MS"/>
              </a:rPr>
              <a:t>probabilities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goal</a:t>
            </a:r>
            <a:r>
              <a:rPr sz="2500" spc="-4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10" dirty="0">
                <a:solidFill>
                  <a:srgbClr val="404040"/>
                </a:solidFill>
                <a:latin typeface="Trebuchet MS"/>
                <a:cs typeface="Trebuchet MS"/>
              </a:rPr>
              <a:t>states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617" y="496113"/>
            <a:ext cx="638556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40" dirty="0">
                <a:solidFill>
                  <a:srgbClr val="404040"/>
                </a:solidFill>
                <a:latin typeface="Trebuchet MS"/>
                <a:cs typeface="Trebuchet MS"/>
              </a:rPr>
              <a:t>Random </a:t>
            </a:r>
            <a:r>
              <a:rPr sz="5100" spc="-300" dirty="0">
                <a:solidFill>
                  <a:srgbClr val="404040"/>
                </a:solidFill>
                <a:latin typeface="Trebuchet MS"/>
                <a:cs typeface="Trebuchet MS"/>
              </a:rPr>
              <a:t>Walk</a:t>
            </a:r>
            <a:r>
              <a:rPr sz="5100" spc="-8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5100" spc="-315" dirty="0">
                <a:solidFill>
                  <a:srgbClr val="404040"/>
                </a:solidFill>
                <a:latin typeface="Trebuchet MS"/>
                <a:cs typeface="Trebuchet MS"/>
              </a:rPr>
              <a:t>Illustration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51</a:t>
            </a:fld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280769" y="1668399"/>
            <a:ext cx="3773804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20" dirty="0">
                <a:latin typeface="Trebuchet MS"/>
                <a:cs typeface="Trebuchet MS"/>
              </a:rPr>
              <a:t>Query: </a:t>
            </a:r>
            <a:r>
              <a:rPr sz="1900" b="1" spc="-130" dirty="0">
                <a:latin typeface="Trebuchet MS"/>
                <a:cs typeface="Trebuchet MS"/>
              </a:rPr>
              <a:t>R(Lennon, </a:t>
            </a:r>
            <a:r>
              <a:rPr sz="1900" b="1" spc="-110" dirty="0">
                <a:latin typeface="Trebuchet MS"/>
                <a:cs typeface="Trebuchet MS"/>
              </a:rPr>
              <a:t>PlaysInstrument,</a:t>
            </a:r>
            <a:r>
              <a:rPr sz="1900" b="1" spc="-145" dirty="0">
                <a:latin typeface="Trebuchet MS"/>
                <a:cs typeface="Trebuchet MS"/>
              </a:rPr>
              <a:t> </a:t>
            </a:r>
            <a:r>
              <a:rPr sz="1900" b="1" spc="-30" dirty="0">
                <a:latin typeface="Trebuchet MS"/>
                <a:cs typeface="Trebuchet MS"/>
              </a:rPr>
              <a:t>?)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617" y="496113"/>
            <a:ext cx="638556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40" dirty="0">
                <a:solidFill>
                  <a:srgbClr val="404040"/>
                </a:solidFill>
                <a:latin typeface="Trebuchet MS"/>
                <a:cs typeface="Trebuchet MS"/>
              </a:rPr>
              <a:t>Random </a:t>
            </a:r>
            <a:r>
              <a:rPr sz="5100" spc="-300" dirty="0">
                <a:solidFill>
                  <a:srgbClr val="404040"/>
                </a:solidFill>
                <a:latin typeface="Trebuchet MS"/>
                <a:cs typeface="Trebuchet MS"/>
              </a:rPr>
              <a:t>Walk</a:t>
            </a:r>
            <a:r>
              <a:rPr sz="5100" spc="-8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5100" spc="-315" dirty="0">
                <a:solidFill>
                  <a:srgbClr val="404040"/>
                </a:solidFill>
                <a:latin typeface="Trebuchet MS"/>
                <a:cs typeface="Trebuchet MS"/>
              </a:rPr>
              <a:t>Illustration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306" y="1589147"/>
            <a:ext cx="53289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0" dirty="0">
                <a:latin typeface="Trebuchet MS"/>
                <a:cs typeface="Trebuchet MS"/>
              </a:rPr>
              <a:t>Query </a:t>
            </a:r>
            <a:r>
              <a:rPr sz="2500" b="1" spc="-125" dirty="0">
                <a:latin typeface="Trebuchet MS"/>
                <a:cs typeface="Trebuchet MS"/>
              </a:rPr>
              <a:t>Q: </a:t>
            </a:r>
            <a:r>
              <a:rPr sz="2500" b="1" spc="-155" dirty="0">
                <a:latin typeface="Trebuchet MS"/>
                <a:cs typeface="Trebuchet MS"/>
              </a:rPr>
              <a:t>R(Lennon, </a:t>
            </a:r>
            <a:r>
              <a:rPr sz="2500" b="1" spc="-120" dirty="0">
                <a:latin typeface="Trebuchet MS"/>
                <a:cs typeface="Trebuchet MS"/>
              </a:rPr>
              <a:t>PlaysInstrument,</a:t>
            </a:r>
            <a:r>
              <a:rPr sz="2500" b="1" spc="-330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?)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66" y="2155139"/>
            <a:ext cx="1109508" cy="127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52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617" y="496113"/>
            <a:ext cx="638556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40" dirty="0">
                <a:solidFill>
                  <a:srgbClr val="404040"/>
                </a:solidFill>
                <a:latin typeface="Trebuchet MS"/>
                <a:cs typeface="Trebuchet MS"/>
              </a:rPr>
              <a:t>Random </a:t>
            </a:r>
            <a:r>
              <a:rPr sz="5100" spc="-300" dirty="0">
                <a:solidFill>
                  <a:srgbClr val="404040"/>
                </a:solidFill>
                <a:latin typeface="Trebuchet MS"/>
                <a:cs typeface="Trebuchet MS"/>
              </a:rPr>
              <a:t>Walk</a:t>
            </a:r>
            <a:r>
              <a:rPr sz="5100" spc="-8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5100" spc="-315" dirty="0">
                <a:solidFill>
                  <a:srgbClr val="404040"/>
                </a:solidFill>
                <a:latin typeface="Trebuchet MS"/>
                <a:cs typeface="Trebuchet MS"/>
              </a:rPr>
              <a:t>Illustration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306" y="1589147"/>
            <a:ext cx="53289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0" dirty="0">
                <a:latin typeface="Trebuchet MS"/>
                <a:cs typeface="Trebuchet MS"/>
              </a:rPr>
              <a:t>Query </a:t>
            </a:r>
            <a:r>
              <a:rPr sz="2500" b="1" spc="-125" dirty="0">
                <a:latin typeface="Trebuchet MS"/>
                <a:cs typeface="Trebuchet MS"/>
              </a:rPr>
              <a:t>Q: </a:t>
            </a:r>
            <a:r>
              <a:rPr sz="2500" b="1" spc="-155" dirty="0">
                <a:latin typeface="Trebuchet MS"/>
                <a:cs typeface="Trebuchet MS"/>
              </a:rPr>
              <a:t>R(Lennon, </a:t>
            </a:r>
            <a:r>
              <a:rPr sz="2500" b="1" spc="-120" dirty="0">
                <a:latin typeface="Trebuchet MS"/>
                <a:cs typeface="Trebuchet MS"/>
              </a:rPr>
              <a:t>PlaysInstrument,</a:t>
            </a:r>
            <a:r>
              <a:rPr sz="2500" b="1" spc="-330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?)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66" y="2155139"/>
            <a:ext cx="1109508" cy="127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5966" y="4040251"/>
            <a:ext cx="1045182" cy="1281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8195" y="3424923"/>
            <a:ext cx="235585" cy="615950"/>
          </a:xfrm>
          <a:custGeom>
            <a:avLst/>
            <a:gdLst/>
            <a:ahLst/>
            <a:cxnLst/>
            <a:rect l="l" t="t" r="r" b="b"/>
            <a:pathLst>
              <a:path w="235585" h="615950">
                <a:moveTo>
                  <a:pt x="0" y="467855"/>
                </a:moveTo>
                <a:lnTo>
                  <a:pt x="110350" y="615327"/>
                </a:lnTo>
                <a:lnTo>
                  <a:pt x="235508" y="480187"/>
                </a:lnTo>
                <a:lnTo>
                  <a:pt x="141312" y="475259"/>
                </a:lnTo>
                <a:lnTo>
                  <a:pt x="141441" y="472795"/>
                </a:lnTo>
                <a:lnTo>
                  <a:pt x="94208" y="472795"/>
                </a:lnTo>
                <a:lnTo>
                  <a:pt x="0" y="467855"/>
                </a:lnTo>
                <a:close/>
              </a:path>
              <a:path w="235585" h="615950">
                <a:moveTo>
                  <a:pt x="118973" y="0"/>
                </a:moveTo>
                <a:lnTo>
                  <a:pt x="94208" y="472795"/>
                </a:lnTo>
                <a:lnTo>
                  <a:pt x="141441" y="472795"/>
                </a:lnTo>
                <a:lnTo>
                  <a:pt x="166065" y="2463"/>
                </a:lnTo>
                <a:lnTo>
                  <a:pt x="118973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53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617" y="496113"/>
            <a:ext cx="638556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40" dirty="0">
                <a:solidFill>
                  <a:srgbClr val="404040"/>
                </a:solidFill>
                <a:latin typeface="Trebuchet MS"/>
                <a:cs typeface="Trebuchet MS"/>
              </a:rPr>
              <a:t>Random </a:t>
            </a:r>
            <a:r>
              <a:rPr sz="5100" spc="-300" dirty="0">
                <a:solidFill>
                  <a:srgbClr val="404040"/>
                </a:solidFill>
                <a:latin typeface="Trebuchet MS"/>
                <a:cs typeface="Trebuchet MS"/>
              </a:rPr>
              <a:t>Walk</a:t>
            </a:r>
            <a:r>
              <a:rPr sz="5100" spc="-8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5100" spc="-315" dirty="0">
                <a:solidFill>
                  <a:srgbClr val="404040"/>
                </a:solidFill>
                <a:latin typeface="Trebuchet MS"/>
                <a:cs typeface="Trebuchet MS"/>
              </a:rPr>
              <a:t>Illustration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306" y="1589147"/>
            <a:ext cx="53289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0" dirty="0">
                <a:latin typeface="Trebuchet MS"/>
                <a:cs typeface="Trebuchet MS"/>
              </a:rPr>
              <a:t>Query </a:t>
            </a:r>
            <a:r>
              <a:rPr sz="2500" b="1" spc="-125" dirty="0">
                <a:latin typeface="Trebuchet MS"/>
                <a:cs typeface="Trebuchet MS"/>
              </a:rPr>
              <a:t>Q: </a:t>
            </a:r>
            <a:r>
              <a:rPr sz="2500" b="1" spc="-155" dirty="0">
                <a:latin typeface="Trebuchet MS"/>
                <a:cs typeface="Trebuchet MS"/>
              </a:rPr>
              <a:t>R(Lennon, </a:t>
            </a:r>
            <a:r>
              <a:rPr sz="2500" b="1" spc="-120" dirty="0">
                <a:latin typeface="Trebuchet MS"/>
                <a:cs typeface="Trebuchet MS"/>
              </a:rPr>
              <a:t>PlaysInstrument,</a:t>
            </a:r>
            <a:r>
              <a:rPr sz="2500" b="1" spc="-330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?)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66" y="2155139"/>
            <a:ext cx="1109508" cy="127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5966" y="4040251"/>
            <a:ext cx="1045182" cy="1281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5943" y="5815396"/>
            <a:ext cx="1688296" cy="845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8195" y="3424923"/>
            <a:ext cx="235585" cy="615950"/>
          </a:xfrm>
          <a:custGeom>
            <a:avLst/>
            <a:gdLst/>
            <a:ahLst/>
            <a:cxnLst/>
            <a:rect l="l" t="t" r="r" b="b"/>
            <a:pathLst>
              <a:path w="235585" h="615950">
                <a:moveTo>
                  <a:pt x="0" y="467855"/>
                </a:moveTo>
                <a:lnTo>
                  <a:pt x="110350" y="615327"/>
                </a:lnTo>
                <a:lnTo>
                  <a:pt x="235508" y="480187"/>
                </a:lnTo>
                <a:lnTo>
                  <a:pt x="141312" y="475259"/>
                </a:lnTo>
                <a:lnTo>
                  <a:pt x="141441" y="472795"/>
                </a:lnTo>
                <a:lnTo>
                  <a:pt x="94208" y="472795"/>
                </a:lnTo>
                <a:lnTo>
                  <a:pt x="0" y="467855"/>
                </a:lnTo>
                <a:close/>
              </a:path>
              <a:path w="235585" h="615950">
                <a:moveTo>
                  <a:pt x="118973" y="0"/>
                </a:moveTo>
                <a:lnTo>
                  <a:pt x="94208" y="472795"/>
                </a:lnTo>
                <a:lnTo>
                  <a:pt x="141441" y="472795"/>
                </a:lnTo>
                <a:lnTo>
                  <a:pt x="166065" y="2463"/>
                </a:lnTo>
                <a:lnTo>
                  <a:pt x="118973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8106" y="5300179"/>
            <a:ext cx="1330325" cy="716915"/>
          </a:xfrm>
          <a:custGeom>
            <a:avLst/>
            <a:gdLst/>
            <a:ahLst/>
            <a:cxnLst/>
            <a:rect l="l" t="t" r="r" b="b"/>
            <a:pathLst>
              <a:path w="1330325" h="716914">
                <a:moveTo>
                  <a:pt x="20891" y="0"/>
                </a:moveTo>
                <a:lnTo>
                  <a:pt x="0" y="42291"/>
                </a:lnTo>
                <a:lnTo>
                  <a:pt x="1192428" y="631736"/>
                </a:lnTo>
                <a:lnTo>
                  <a:pt x="1150620" y="716292"/>
                </a:lnTo>
                <a:lnTo>
                  <a:pt x="1329728" y="673290"/>
                </a:lnTo>
                <a:lnTo>
                  <a:pt x="1292585" y="589445"/>
                </a:lnTo>
                <a:lnTo>
                  <a:pt x="1213332" y="589445"/>
                </a:lnTo>
                <a:lnTo>
                  <a:pt x="20891" y="0"/>
                </a:lnTo>
                <a:close/>
              </a:path>
              <a:path w="1330325" h="716914">
                <a:moveTo>
                  <a:pt x="1255128" y="504888"/>
                </a:moveTo>
                <a:lnTo>
                  <a:pt x="1213332" y="589445"/>
                </a:lnTo>
                <a:lnTo>
                  <a:pt x="1292585" y="589445"/>
                </a:lnTo>
                <a:lnTo>
                  <a:pt x="1255128" y="504888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54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638556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40" dirty="0">
                <a:solidFill>
                  <a:srgbClr val="404040"/>
                </a:solidFill>
              </a:rPr>
              <a:t>Random </a:t>
            </a:r>
            <a:r>
              <a:rPr sz="5100" spc="-300" dirty="0">
                <a:solidFill>
                  <a:srgbClr val="404040"/>
                </a:solidFill>
              </a:rPr>
              <a:t>Walk</a:t>
            </a:r>
            <a:r>
              <a:rPr sz="5100" spc="-815" dirty="0">
                <a:solidFill>
                  <a:srgbClr val="404040"/>
                </a:solidFill>
              </a:rPr>
              <a:t> </a:t>
            </a:r>
            <a:r>
              <a:rPr sz="5100" spc="-315" dirty="0">
                <a:solidFill>
                  <a:srgbClr val="404040"/>
                </a:solidFill>
              </a:rPr>
              <a:t>Illustration</a:t>
            </a:r>
            <a:endParaRPr sz="5100"/>
          </a:p>
        </p:txBody>
      </p:sp>
      <p:sp>
        <p:nvSpPr>
          <p:cNvPr id="4" name="object 4"/>
          <p:cNvSpPr/>
          <p:nvPr/>
        </p:nvSpPr>
        <p:spPr>
          <a:xfrm>
            <a:off x="1305966" y="2155139"/>
            <a:ext cx="1109508" cy="127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5966" y="4040251"/>
            <a:ext cx="1045182" cy="1281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5943" y="5815396"/>
            <a:ext cx="1688296" cy="845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8195" y="3424923"/>
            <a:ext cx="235585" cy="615950"/>
          </a:xfrm>
          <a:custGeom>
            <a:avLst/>
            <a:gdLst/>
            <a:ahLst/>
            <a:cxnLst/>
            <a:rect l="l" t="t" r="r" b="b"/>
            <a:pathLst>
              <a:path w="235585" h="615950">
                <a:moveTo>
                  <a:pt x="0" y="467855"/>
                </a:moveTo>
                <a:lnTo>
                  <a:pt x="110350" y="615327"/>
                </a:lnTo>
                <a:lnTo>
                  <a:pt x="235508" y="480187"/>
                </a:lnTo>
                <a:lnTo>
                  <a:pt x="141312" y="475259"/>
                </a:lnTo>
                <a:lnTo>
                  <a:pt x="141441" y="472795"/>
                </a:lnTo>
                <a:lnTo>
                  <a:pt x="94208" y="472795"/>
                </a:lnTo>
                <a:lnTo>
                  <a:pt x="0" y="467855"/>
                </a:lnTo>
                <a:close/>
              </a:path>
              <a:path w="235585" h="615950">
                <a:moveTo>
                  <a:pt x="118973" y="0"/>
                </a:moveTo>
                <a:lnTo>
                  <a:pt x="94208" y="472795"/>
                </a:lnTo>
                <a:lnTo>
                  <a:pt x="141441" y="472795"/>
                </a:lnTo>
                <a:lnTo>
                  <a:pt x="166065" y="2463"/>
                </a:lnTo>
                <a:lnTo>
                  <a:pt x="118973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8106" y="5300179"/>
            <a:ext cx="1330325" cy="716915"/>
          </a:xfrm>
          <a:custGeom>
            <a:avLst/>
            <a:gdLst/>
            <a:ahLst/>
            <a:cxnLst/>
            <a:rect l="l" t="t" r="r" b="b"/>
            <a:pathLst>
              <a:path w="1330325" h="716914">
                <a:moveTo>
                  <a:pt x="20891" y="0"/>
                </a:moveTo>
                <a:lnTo>
                  <a:pt x="0" y="42291"/>
                </a:lnTo>
                <a:lnTo>
                  <a:pt x="1192428" y="631736"/>
                </a:lnTo>
                <a:lnTo>
                  <a:pt x="1150620" y="716292"/>
                </a:lnTo>
                <a:lnTo>
                  <a:pt x="1329728" y="673290"/>
                </a:lnTo>
                <a:lnTo>
                  <a:pt x="1292585" y="589445"/>
                </a:lnTo>
                <a:lnTo>
                  <a:pt x="1213332" y="589445"/>
                </a:lnTo>
                <a:lnTo>
                  <a:pt x="20891" y="0"/>
                </a:lnTo>
                <a:close/>
              </a:path>
              <a:path w="1330325" h="716914">
                <a:moveTo>
                  <a:pt x="1255128" y="504888"/>
                </a:moveTo>
                <a:lnTo>
                  <a:pt x="1213332" y="589445"/>
                </a:lnTo>
                <a:lnTo>
                  <a:pt x="1292585" y="589445"/>
                </a:lnTo>
                <a:lnTo>
                  <a:pt x="1255128" y="504888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82306" y="1589147"/>
            <a:ext cx="7748270" cy="2186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0" dirty="0">
                <a:latin typeface="Trebuchet MS"/>
                <a:cs typeface="Trebuchet MS"/>
              </a:rPr>
              <a:t>Query </a:t>
            </a:r>
            <a:r>
              <a:rPr sz="2500" b="1" spc="-125" dirty="0">
                <a:latin typeface="Trebuchet MS"/>
                <a:cs typeface="Trebuchet MS"/>
              </a:rPr>
              <a:t>Q: </a:t>
            </a:r>
            <a:r>
              <a:rPr sz="2500" b="1" spc="-155" dirty="0">
                <a:latin typeface="Trebuchet MS"/>
                <a:cs typeface="Trebuchet MS"/>
              </a:rPr>
              <a:t>R(Lennon, </a:t>
            </a:r>
            <a:r>
              <a:rPr sz="2500" b="1" spc="-120" dirty="0">
                <a:latin typeface="Trebuchet MS"/>
                <a:cs typeface="Trebuchet MS"/>
              </a:rPr>
              <a:t>PlaysInstrument,</a:t>
            </a:r>
            <a:r>
              <a:rPr sz="2500" b="1" spc="-310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?)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3974465">
              <a:lnSpc>
                <a:spcPct val="100000"/>
              </a:lnSpc>
              <a:tabLst>
                <a:tab pos="5783580" algn="l"/>
              </a:tabLst>
            </a:pPr>
            <a:r>
              <a:rPr sz="2500" spc="-110" dirty="0">
                <a:latin typeface="Trebuchet MS"/>
                <a:cs typeface="Trebuchet MS"/>
              </a:rPr>
              <a:t>Path	</a:t>
            </a:r>
            <a:r>
              <a:rPr sz="2500" spc="-75" dirty="0">
                <a:latin typeface="Trebuchet MS"/>
                <a:cs typeface="Trebuchet MS"/>
              </a:rPr>
              <a:t>Weight </a:t>
            </a:r>
            <a:r>
              <a:rPr sz="2500" spc="-80" dirty="0">
                <a:latin typeface="Trebuchet MS"/>
                <a:cs typeface="Trebuchet MS"/>
              </a:rPr>
              <a:t>of</a:t>
            </a:r>
            <a:r>
              <a:rPr sz="2500" spc="-360" dirty="0">
                <a:latin typeface="Trebuchet MS"/>
                <a:cs typeface="Trebuchet MS"/>
              </a:rPr>
              <a:t> </a:t>
            </a:r>
            <a:r>
              <a:rPr sz="2500" spc="-90" dirty="0">
                <a:latin typeface="Trebuchet MS"/>
                <a:cs typeface="Trebuchet MS"/>
              </a:rPr>
              <a:t>path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1962150">
              <a:lnSpc>
                <a:spcPct val="100000"/>
              </a:lnSpc>
            </a:pPr>
            <a:r>
              <a:rPr sz="2500" b="1" spc="-125" dirty="0">
                <a:latin typeface="Trebuchet MS"/>
                <a:cs typeface="Trebuchet MS"/>
              </a:rPr>
              <a:t>P(Q|</a:t>
            </a:r>
            <a:r>
              <a:rPr sz="3675" b="1" spc="-187" baseline="1133" dirty="0">
                <a:latin typeface="Trebuchet MS"/>
                <a:cs typeface="Trebuchet MS"/>
              </a:rPr>
              <a:t>𝝿</a:t>
            </a:r>
            <a:r>
              <a:rPr sz="2500" b="1" spc="-125" dirty="0">
                <a:latin typeface="Trebuchet MS"/>
                <a:cs typeface="Trebuchet MS"/>
              </a:rPr>
              <a:t>=&lt;coworker,playsInstrument&gt;)</a:t>
            </a:r>
            <a:r>
              <a:rPr sz="2500" b="1" spc="-185" dirty="0">
                <a:latin typeface="Trebuchet MS"/>
                <a:cs typeface="Trebuchet MS"/>
              </a:rPr>
              <a:t> </a:t>
            </a:r>
            <a:r>
              <a:rPr sz="2500" b="1" spc="175" dirty="0">
                <a:latin typeface="Trebuchet MS"/>
                <a:cs typeface="Trebuchet MS"/>
              </a:rPr>
              <a:t>W</a:t>
            </a:r>
            <a:r>
              <a:rPr sz="2475" b="1" spc="262" baseline="-20202" dirty="0">
                <a:latin typeface="Trebuchet MS"/>
                <a:cs typeface="Trebuchet MS"/>
              </a:rPr>
              <a:t>𝝿</a:t>
            </a:r>
            <a:endParaRPr sz="2475" baseline="-20202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66336" y="2631071"/>
            <a:ext cx="1194435" cy="795655"/>
          </a:xfrm>
          <a:custGeom>
            <a:avLst/>
            <a:gdLst/>
            <a:ahLst/>
            <a:cxnLst/>
            <a:rect l="l" t="t" r="r" b="b"/>
            <a:pathLst>
              <a:path w="1194435" h="795654">
                <a:moveTo>
                  <a:pt x="1193558" y="0"/>
                </a:moveTo>
                <a:lnTo>
                  <a:pt x="1085329" y="2235"/>
                </a:lnTo>
                <a:lnTo>
                  <a:pt x="977341" y="8775"/>
                </a:lnTo>
                <a:lnTo>
                  <a:pt x="871067" y="19342"/>
                </a:lnTo>
                <a:lnTo>
                  <a:pt x="767346" y="33655"/>
                </a:lnTo>
                <a:lnTo>
                  <a:pt x="667016" y="51396"/>
                </a:lnTo>
                <a:lnTo>
                  <a:pt x="570903" y="72313"/>
                </a:lnTo>
                <a:lnTo>
                  <a:pt x="479844" y="96126"/>
                </a:lnTo>
                <a:lnTo>
                  <a:pt x="436295" y="109067"/>
                </a:lnTo>
                <a:lnTo>
                  <a:pt x="394487" y="122593"/>
                </a:lnTo>
                <a:lnTo>
                  <a:pt x="354342" y="136702"/>
                </a:lnTo>
                <a:lnTo>
                  <a:pt x="315988" y="151371"/>
                </a:lnTo>
                <a:lnTo>
                  <a:pt x="279501" y="166560"/>
                </a:lnTo>
                <a:lnTo>
                  <a:pt x="212572" y="198399"/>
                </a:lnTo>
                <a:lnTo>
                  <a:pt x="154330" y="231990"/>
                </a:lnTo>
                <a:lnTo>
                  <a:pt x="105587" y="267195"/>
                </a:lnTo>
                <a:lnTo>
                  <a:pt x="67106" y="303974"/>
                </a:lnTo>
                <a:lnTo>
                  <a:pt x="39801" y="342455"/>
                </a:lnTo>
                <a:lnTo>
                  <a:pt x="24726" y="383717"/>
                </a:lnTo>
                <a:lnTo>
                  <a:pt x="22821" y="403733"/>
                </a:lnTo>
                <a:lnTo>
                  <a:pt x="23164" y="477939"/>
                </a:lnTo>
                <a:lnTo>
                  <a:pt x="24307" y="548551"/>
                </a:lnTo>
                <a:lnTo>
                  <a:pt x="26073" y="614641"/>
                </a:lnTo>
                <a:lnTo>
                  <a:pt x="28384" y="673862"/>
                </a:lnTo>
                <a:lnTo>
                  <a:pt x="30352" y="706513"/>
                </a:lnTo>
                <a:lnTo>
                  <a:pt x="0" y="710107"/>
                </a:lnTo>
                <a:lnTo>
                  <a:pt x="55879" y="795083"/>
                </a:lnTo>
                <a:lnTo>
                  <a:pt x="89042" y="702945"/>
                </a:lnTo>
                <a:lnTo>
                  <a:pt x="60426" y="702945"/>
                </a:lnTo>
                <a:lnTo>
                  <a:pt x="59982" y="698690"/>
                </a:lnTo>
                <a:lnTo>
                  <a:pt x="57480" y="644156"/>
                </a:lnTo>
                <a:lnTo>
                  <a:pt x="55435" y="581596"/>
                </a:lnTo>
                <a:lnTo>
                  <a:pt x="53479" y="477774"/>
                </a:lnTo>
                <a:lnTo>
                  <a:pt x="53009" y="406501"/>
                </a:lnTo>
                <a:lnTo>
                  <a:pt x="54571" y="389547"/>
                </a:lnTo>
                <a:lnTo>
                  <a:pt x="75768" y="341782"/>
                </a:lnTo>
                <a:lnTo>
                  <a:pt x="105117" y="308076"/>
                </a:lnTo>
                <a:lnTo>
                  <a:pt x="145783" y="274459"/>
                </a:lnTo>
                <a:lnTo>
                  <a:pt x="196900" y="241566"/>
                </a:lnTo>
                <a:lnTo>
                  <a:pt x="257543" y="209842"/>
                </a:lnTo>
                <a:lnTo>
                  <a:pt x="326821" y="179692"/>
                </a:lnTo>
                <a:lnTo>
                  <a:pt x="364401" y="165315"/>
                </a:lnTo>
                <a:lnTo>
                  <a:pt x="403821" y="151447"/>
                </a:lnTo>
                <a:lnTo>
                  <a:pt x="444944" y="138137"/>
                </a:lnTo>
                <a:lnTo>
                  <a:pt x="487514" y="125450"/>
                </a:lnTo>
                <a:lnTo>
                  <a:pt x="577354" y="101942"/>
                </a:lnTo>
                <a:lnTo>
                  <a:pt x="672299" y="81254"/>
                </a:lnTo>
                <a:lnTo>
                  <a:pt x="771486" y="63690"/>
                </a:lnTo>
                <a:lnTo>
                  <a:pt x="874064" y="49517"/>
                </a:lnTo>
                <a:lnTo>
                  <a:pt x="979170" y="39052"/>
                </a:lnTo>
                <a:lnTo>
                  <a:pt x="1085951" y="32550"/>
                </a:lnTo>
                <a:lnTo>
                  <a:pt x="1194180" y="30314"/>
                </a:lnTo>
                <a:lnTo>
                  <a:pt x="1193558" y="0"/>
                </a:lnTo>
                <a:close/>
              </a:path>
              <a:path w="1194435" h="795654">
                <a:moveTo>
                  <a:pt x="90322" y="699388"/>
                </a:moveTo>
                <a:lnTo>
                  <a:pt x="60426" y="702945"/>
                </a:lnTo>
                <a:lnTo>
                  <a:pt x="89042" y="702945"/>
                </a:lnTo>
                <a:lnTo>
                  <a:pt x="90322" y="699388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67878" y="2890532"/>
            <a:ext cx="355600" cy="455295"/>
          </a:xfrm>
          <a:custGeom>
            <a:avLst/>
            <a:gdLst/>
            <a:ahLst/>
            <a:cxnLst/>
            <a:rect l="l" t="t" r="r" b="b"/>
            <a:pathLst>
              <a:path w="355600" h="455295">
                <a:moveTo>
                  <a:pt x="30289" y="0"/>
                </a:moveTo>
                <a:lnTo>
                  <a:pt x="0" y="1270"/>
                </a:lnTo>
                <a:lnTo>
                  <a:pt x="889" y="22529"/>
                </a:lnTo>
                <a:lnTo>
                  <a:pt x="3594" y="44856"/>
                </a:lnTo>
                <a:lnTo>
                  <a:pt x="13931" y="88125"/>
                </a:lnTo>
                <a:lnTo>
                  <a:pt x="30086" y="128714"/>
                </a:lnTo>
                <a:lnTo>
                  <a:pt x="50685" y="164388"/>
                </a:lnTo>
                <a:lnTo>
                  <a:pt x="76022" y="195884"/>
                </a:lnTo>
                <a:lnTo>
                  <a:pt x="119811" y="229552"/>
                </a:lnTo>
                <a:lnTo>
                  <a:pt x="182829" y="244055"/>
                </a:lnTo>
                <a:lnTo>
                  <a:pt x="194970" y="247243"/>
                </a:lnTo>
                <a:lnTo>
                  <a:pt x="232270" y="269608"/>
                </a:lnTo>
                <a:lnTo>
                  <a:pt x="265772" y="307797"/>
                </a:lnTo>
                <a:lnTo>
                  <a:pt x="293509" y="368376"/>
                </a:lnTo>
                <a:lnTo>
                  <a:pt x="265950" y="373252"/>
                </a:lnTo>
                <a:lnTo>
                  <a:pt x="326593" y="454901"/>
                </a:lnTo>
                <a:lnTo>
                  <a:pt x="353850" y="363042"/>
                </a:lnTo>
                <a:lnTo>
                  <a:pt x="323672" y="363042"/>
                </a:lnTo>
                <a:lnTo>
                  <a:pt x="311924" y="327380"/>
                </a:lnTo>
                <a:lnTo>
                  <a:pt x="290080" y="289687"/>
                </a:lnTo>
                <a:lnTo>
                  <a:pt x="264744" y="258648"/>
                </a:lnTo>
                <a:lnTo>
                  <a:pt x="220141" y="225069"/>
                </a:lnTo>
                <a:lnTo>
                  <a:pt x="158902" y="211480"/>
                </a:lnTo>
                <a:lnTo>
                  <a:pt x="146697" y="208267"/>
                </a:lnTo>
                <a:lnTo>
                  <a:pt x="110642" y="186918"/>
                </a:lnTo>
                <a:lnTo>
                  <a:pt x="76923" y="149186"/>
                </a:lnTo>
                <a:lnTo>
                  <a:pt x="57543" y="115735"/>
                </a:lnTo>
                <a:lnTo>
                  <a:pt x="43129" y="79933"/>
                </a:lnTo>
                <a:lnTo>
                  <a:pt x="33693" y="41135"/>
                </a:lnTo>
                <a:lnTo>
                  <a:pt x="31178" y="21259"/>
                </a:lnTo>
                <a:lnTo>
                  <a:pt x="30289" y="0"/>
                </a:lnTo>
                <a:close/>
              </a:path>
              <a:path w="355600" h="455295">
                <a:moveTo>
                  <a:pt x="355523" y="357403"/>
                </a:moveTo>
                <a:lnTo>
                  <a:pt x="323672" y="363042"/>
                </a:lnTo>
                <a:lnTo>
                  <a:pt x="353850" y="363042"/>
                </a:lnTo>
                <a:lnTo>
                  <a:pt x="355523" y="357403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55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638556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40" dirty="0">
                <a:solidFill>
                  <a:srgbClr val="404040"/>
                </a:solidFill>
              </a:rPr>
              <a:t>Random </a:t>
            </a:r>
            <a:r>
              <a:rPr sz="5100" spc="-300" dirty="0">
                <a:solidFill>
                  <a:srgbClr val="404040"/>
                </a:solidFill>
              </a:rPr>
              <a:t>Walk</a:t>
            </a:r>
            <a:r>
              <a:rPr sz="5100" spc="-815" dirty="0">
                <a:solidFill>
                  <a:srgbClr val="404040"/>
                </a:solidFill>
              </a:rPr>
              <a:t> </a:t>
            </a:r>
            <a:r>
              <a:rPr sz="5100" spc="-315" dirty="0">
                <a:solidFill>
                  <a:srgbClr val="404040"/>
                </a:solidFill>
              </a:rPr>
              <a:t>Illustration</a:t>
            </a:r>
            <a:endParaRPr sz="5100"/>
          </a:p>
        </p:txBody>
      </p:sp>
      <p:sp>
        <p:nvSpPr>
          <p:cNvPr id="4" name="object 4"/>
          <p:cNvSpPr/>
          <p:nvPr/>
        </p:nvSpPr>
        <p:spPr>
          <a:xfrm>
            <a:off x="1305966" y="2155139"/>
            <a:ext cx="1109508" cy="127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5943" y="5815396"/>
            <a:ext cx="1688296" cy="845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6262" y="4008348"/>
            <a:ext cx="1032394" cy="13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2523" y="3404044"/>
            <a:ext cx="1580515" cy="666115"/>
          </a:xfrm>
          <a:custGeom>
            <a:avLst/>
            <a:gdLst/>
            <a:ahLst/>
            <a:cxnLst/>
            <a:rect l="l" t="t" r="r" b="b"/>
            <a:pathLst>
              <a:path w="1580514" h="666114">
                <a:moveTo>
                  <a:pt x="16382" y="0"/>
                </a:moveTo>
                <a:lnTo>
                  <a:pt x="0" y="44221"/>
                </a:lnTo>
                <a:lnTo>
                  <a:pt x="1439062" y="577265"/>
                </a:lnTo>
                <a:lnTo>
                  <a:pt x="1406296" y="665733"/>
                </a:lnTo>
                <a:lnTo>
                  <a:pt x="1579943" y="604304"/>
                </a:lnTo>
                <a:lnTo>
                  <a:pt x="1539018" y="533044"/>
                </a:lnTo>
                <a:lnTo>
                  <a:pt x="1455445" y="533044"/>
                </a:lnTo>
                <a:lnTo>
                  <a:pt x="16382" y="0"/>
                </a:lnTo>
                <a:close/>
              </a:path>
              <a:path w="1580514" h="666114">
                <a:moveTo>
                  <a:pt x="1488211" y="444576"/>
                </a:moveTo>
                <a:lnTo>
                  <a:pt x="1455445" y="533044"/>
                </a:lnTo>
                <a:lnTo>
                  <a:pt x="1539018" y="533044"/>
                </a:lnTo>
                <a:lnTo>
                  <a:pt x="1488211" y="444576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4045" y="5342877"/>
            <a:ext cx="349885" cy="593090"/>
          </a:xfrm>
          <a:custGeom>
            <a:avLst/>
            <a:gdLst/>
            <a:ahLst/>
            <a:cxnLst/>
            <a:rect l="l" t="t" r="r" b="b"/>
            <a:pathLst>
              <a:path w="349885" h="593089">
                <a:moveTo>
                  <a:pt x="0" y="413638"/>
                </a:moveTo>
                <a:lnTo>
                  <a:pt x="43789" y="592543"/>
                </a:lnTo>
                <a:lnTo>
                  <a:pt x="211861" y="517220"/>
                </a:lnTo>
                <a:lnTo>
                  <a:pt x="127126" y="475792"/>
                </a:lnTo>
                <a:lnTo>
                  <a:pt x="137259" y="455066"/>
                </a:lnTo>
                <a:lnTo>
                  <a:pt x="84747" y="455066"/>
                </a:lnTo>
                <a:lnTo>
                  <a:pt x="0" y="413638"/>
                </a:lnTo>
                <a:close/>
              </a:path>
              <a:path w="349885" h="593089">
                <a:moveTo>
                  <a:pt x="307238" y="0"/>
                </a:moveTo>
                <a:lnTo>
                  <a:pt x="84747" y="455066"/>
                </a:lnTo>
                <a:lnTo>
                  <a:pt x="137259" y="455066"/>
                </a:lnTo>
                <a:lnTo>
                  <a:pt x="349605" y="20713"/>
                </a:lnTo>
                <a:lnTo>
                  <a:pt x="307238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82306" y="1589147"/>
            <a:ext cx="53289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0" dirty="0">
                <a:latin typeface="Trebuchet MS"/>
                <a:cs typeface="Trebuchet MS"/>
              </a:rPr>
              <a:t>Query </a:t>
            </a:r>
            <a:r>
              <a:rPr sz="2500" b="1" spc="-125" dirty="0">
                <a:latin typeface="Trebuchet MS"/>
                <a:cs typeface="Trebuchet MS"/>
              </a:rPr>
              <a:t>Q: </a:t>
            </a:r>
            <a:r>
              <a:rPr sz="2500" b="1" spc="-150" dirty="0">
                <a:latin typeface="Trebuchet MS"/>
                <a:cs typeface="Trebuchet MS"/>
              </a:rPr>
              <a:t>R(Lennon, </a:t>
            </a:r>
            <a:r>
              <a:rPr sz="2500" b="1" spc="-120" dirty="0">
                <a:latin typeface="Trebuchet MS"/>
                <a:cs typeface="Trebuchet MS"/>
              </a:rPr>
              <a:t>PlaysInstrument,</a:t>
            </a:r>
            <a:r>
              <a:rPr sz="2500" b="1" spc="-365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?)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56</a:t>
            </a:fld>
            <a:endParaRPr spc="-20" dirty="0"/>
          </a:p>
        </p:txBody>
      </p:sp>
      <p:sp>
        <p:nvSpPr>
          <p:cNvPr id="10" name="object 10"/>
          <p:cNvSpPr txBox="1"/>
          <p:nvPr/>
        </p:nvSpPr>
        <p:spPr>
          <a:xfrm>
            <a:off x="3232162" y="3364340"/>
            <a:ext cx="546925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5" dirty="0">
                <a:latin typeface="Trebuchet MS"/>
                <a:cs typeface="Trebuchet MS"/>
              </a:rPr>
              <a:t>P(Q|</a:t>
            </a:r>
            <a:r>
              <a:rPr sz="3675" b="1" spc="-187" baseline="1133" dirty="0">
                <a:latin typeface="Trebuchet MS"/>
                <a:cs typeface="Trebuchet MS"/>
              </a:rPr>
              <a:t>𝝿</a:t>
            </a:r>
            <a:r>
              <a:rPr sz="2500" b="1" spc="-125" dirty="0">
                <a:latin typeface="Trebuchet MS"/>
                <a:cs typeface="Trebuchet MS"/>
              </a:rPr>
              <a:t>=&lt;coworker,playsInstrument&gt;)</a:t>
            </a:r>
            <a:r>
              <a:rPr sz="2500" b="1" spc="-195" dirty="0">
                <a:latin typeface="Trebuchet MS"/>
                <a:cs typeface="Trebuchet MS"/>
              </a:rPr>
              <a:t> </a:t>
            </a:r>
            <a:r>
              <a:rPr sz="2500" b="1" spc="175" dirty="0">
                <a:latin typeface="Trebuchet MS"/>
                <a:cs typeface="Trebuchet MS"/>
              </a:rPr>
              <a:t>W</a:t>
            </a:r>
            <a:r>
              <a:rPr sz="2475" b="1" spc="262" baseline="-20202" dirty="0">
                <a:latin typeface="Trebuchet MS"/>
                <a:cs typeface="Trebuchet MS"/>
              </a:rPr>
              <a:t>𝝿</a:t>
            </a:r>
            <a:endParaRPr sz="2475" baseline="-20202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638556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40" dirty="0">
                <a:solidFill>
                  <a:srgbClr val="404040"/>
                </a:solidFill>
              </a:rPr>
              <a:t>Random </a:t>
            </a:r>
            <a:r>
              <a:rPr sz="5100" spc="-300" dirty="0">
                <a:solidFill>
                  <a:srgbClr val="404040"/>
                </a:solidFill>
              </a:rPr>
              <a:t>Walk</a:t>
            </a:r>
            <a:r>
              <a:rPr sz="5100" spc="-815" dirty="0">
                <a:solidFill>
                  <a:srgbClr val="404040"/>
                </a:solidFill>
              </a:rPr>
              <a:t> </a:t>
            </a:r>
            <a:r>
              <a:rPr sz="5100" spc="-315" dirty="0">
                <a:solidFill>
                  <a:srgbClr val="404040"/>
                </a:solidFill>
              </a:rPr>
              <a:t>Illustration</a:t>
            </a:r>
            <a:endParaRPr sz="5100"/>
          </a:p>
        </p:txBody>
      </p:sp>
      <p:sp>
        <p:nvSpPr>
          <p:cNvPr id="4" name="object 4"/>
          <p:cNvSpPr/>
          <p:nvPr/>
        </p:nvSpPr>
        <p:spPr>
          <a:xfrm>
            <a:off x="1305966" y="2155139"/>
            <a:ext cx="1109508" cy="127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3795" y="4154530"/>
            <a:ext cx="1164642" cy="1166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7066" y="5756697"/>
            <a:ext cx="1000789" cy="933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5533" y="3403142"/>
            <a:ext cx="3241040" cy="835660"/>
          </a:xfrm>
          <a:custGeom>
            <a:avLst/>
            <a:gdLst/>
            <a:ahLst/>
            <a:cxnLst/>
            <a:rect l="l" t="t" r="r" b="b"/>
            <a:pathLst>
              <a:path w="3241040" h="835660">
                <a:moveTo>
                  <a:pt x="10363" y="0"/>
                </a:moveTo>
                <a:lnTo>
                  <a:pt x="0" y="46024"/>
                </a:lnTo>
                <a:lnTo>
                  <a:pt x="3097352" y="743318"/>
                </a:lnTo>
                <a:lnTo>
                  <a:pt x="3076638" y="835355"/>
                </a:lnTo>
                <a:lnTo>
                  <a:pt x="3240582" y="751395"/>
                </a:lnTo>
                <a:lnTo>
                  <a:pt x="3199064" y="697306"/>
                </a:lnTo>
                <a:lnTo>
                  <a:pt x="3107715" y="697306"/>
                </a:lnTo>
                <a:lnTo>
                  <a:pt x="10363" y="0"/>
                </a:lnTo>
                <a:close/>
              </a:path>
              <a:path w="3241040" h="835660">
                <a:moveTo>
                  <a:pt x="3128429" y="605282"/>
                </a:moveTo>
                <a:lnTo>
                  <a:pt x="3107715" y="697306"/>
                </a:lnTo>
                <a:lnTo>
                  <a:pt x="3199064" y="697306"/>
                </a:lnTo>
                <a:lnTo>
                  <a:pt x="3128429" y="605282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3535" y="5314518"/>
            <a:ext cx="226060" cy="442595"/>
          </a:xfrm>
          <a:custGeom>
            <a:avLst/>
            <a:gdLst/>
            <a:ahLst/>
            <a:cxnLst/>
            <a:rect l="l" t="t" r="r" b="b"/>
            <a:pathLst>
              <a:path w="226060" h="442595">
                <a:moveTo>
                  <a:pt x="45161" y="0"/>
                </a:moveTo>
                <a:lnTo>
                  <a:pt x="0" y="13627"/>
                </a:lnTo>
                <a:lnTo>
                  <a:pt x="90474" y="313524"/>
                </a:lnTo>
                <a:lnTo>
                  <a:pt x="165" y="340766"/>
                </a:lnTo>
                <a:lnTo>
                  <a:pt x="153924" y="442175"/>
                </a:lnTo>
                <a:lnTo>
                  <a:pt x="214371" y="299897"/>
                </a:lnTo>
                <a:lnTo>
                  <a:pt x="135636" y="299897"/>
                </a:lnTo>
                <a:lnTo>
                  <a:pt x="45161" y="0"/>
                </a:lnTo>
                <a:close/>
              </a:path>
              <a:path w="226060" h="442595">
                <a:moveTo>
                  <a:pt x="225945" y="272656"/>
                </a:moveTo>
                <a:lnTo>
                  <a:pt x="135636" y="299897"/>
                </a:lnTo>
                <a:lnTo>
                  <a:pt x="214371" y="299897"/>
                </a:lnTo>
                <a:lnTo>
                  <a:pt x="225945" y="272656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19881" y="3194617"/>
            <a:ext cx="546925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5" dirty="0">
                <a:latin typeface="Trebuchet MS"/>
                <a:cs typeface="Trebuchet MS"/>
              </a:rPr>
              <a:t>P(Q|</a:t>
            </a:r>
            <a:r>
              <a:rPr sz="3675" b="1" spc="-187" baseline="1133" dirty="0">
                <a:latin typeface="Trebuchet MS"/>
                <a:cs typeface="Trebuchet MS"/>
              </a:rPr>
              <a:t>𝝿</a:t>
            </a:r>
            <a:r>
              <a:rPr sz="2500" b="1" spc="-125" dirty="0">
                <a:latin typeface="Trebuchet MS"/>
                <a:cs typeface="Trebuchet MS"/>
              </a:rPr>
              <a:t>=&lt;coworker,playsInstrument&gt;)</a:t>
            </a:r>
            <a:r>
              <a:rPr sz="2500" b="1" spc="-195" dirty="0">
                <a:latin typeface="Trebuchet MS"/>
                <a:cs typeface="Trebuchet MS"/>
              </a:rPr>
              <a:t> </a:t>
            </a:r>
            <a:r>
              <a:rPr sz="2500" b="1" spc="175" dirty="0">
                <a:latin typeface="Trebuchet MS"/>
                <a:cs typeface="Trebuchet MS"/>
              </a:rPr>
              <a:t>W</a:t>
            </a:r>
            <a:r>
              <a:rPr sz="2475" b="1" spc="262" baseline="-20202" dirty="0">
                <a:latin typeface="Trebuchet MS"/>
                <a:cs typeface="Trebuchet MS"/>
              </a:rPr>
              <a:t>𝝿</a:t>
            </a:r>
            <a:endParaRPr sz="2475" baseline="-20202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57</a:t>
            </a:fld>
            <a:endParaRPr spc="-20" dirty="0"/>
          </a:p>
        </p:txBody>
      </p:sp>
      <p:sp>
        <p:nvSpPr>
          <p:cNvPr id="10" name="object 10"/>
          <p:cNvSpPr txBox="1"/>
          <p:nvPr/>
        </p:nvSpPr>
        <p:spPr>
          <a:xfrm>
            <a:off x="1282306" y="1589147"/>
            <a:ext cx="53289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0" dirty="0">
                <a:latin typeface="Trebuchet MS"/>
                <a:cs typeface="Trebuchet MS"/>
              </a:rPr>
              <a:t>Query </a:t>
            </a:r>
            <a:r>
              <a:rPr sz="2500" b="1" spc="-125" dirty="0">
                <a:latin typeface="Trebuchet MS"/>
                <a:cs typeface="Trebuchet MS"/>
              </a:rPr>
              <a:t>Q: </a:t>
            </a:r>
            <a:r>
              <a:rPr sz="2500" b="1" spc="-155" dirty="0">
                <a:latin typeface="Trebuchet MS"/>
                <a:cs typeface="Trebuchet MS"/>
              </a:rPr>
              <a:t>R(Lennon, </a:t>
            </a:r>
            <a:r>
              <a:rPr sz="2500" b="1" spc="-120" dirty="0">
                <a:latin typeface="Trebuchet MS"/>
                <a:cs typeface="Trebuchet MS"/>
              </a:rPr>
              <a:t>PlaysInstrument,</a:t>
            </a:r>
            <a:r>
              <a:rPr sz="2500" b="1" spc="-330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?)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617" y="496113"/>
            <a:ext cx="638556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40" dirty="0">
                <a:solidFill>
                  <a:srgbClr val="404040"/>
                </a:solidFill>
                <a:latin typeface="Trebuchet MS"/>
                <a:cs typeface="Trebuchet MS"/>
              </a:rPr>
              <a:t>Random </a:t>
            </a:r>
            <a:r>
              <a:rPr sz="5100" spc="-300" dirty="0">
                <a:solidFill>
                  <a:srgbClr val="404040"/>
                </a:solidFill>
                <a:latin typeface="Trebuchet MS"/>
                <a:cs typeface="Trebuchet MS"/>
              </a:rPr>
              <a:t>Walk</a:t>
            </a:r>
            <a:r>
              <a:rPr sz="5100" spc="-8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5100" spc="-315" dirty="0">
                <a:solidFill>
                  <a:srgbClr val="404040"/>
                </a:solidFill>
                <a:latin typeface="Trebuchet MS"/>
                <a:cs typeface="Trebuchet MS"/>
              </a:rPr>
              <a:t>Illustration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5966" y="2155139"/>
            <a:ext cx="1109508" cy="127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5943" y="5815396"/>
            <a:ext cx="1688296" cy="845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436" y="2212670"/>
            <a:ext cx="1347952" cy="1347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7066" y="5756697"/>
            <a:ext cx="1000789" cy="933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0028" y="3608768"/>
            <a:ext cx="3015615" cy="3251835"/>
          </a:xfrm>
          <a:custGeom>
            <a:avLst/>
            <a:gdLst/>
            <a:ahLst/>
            <a:cxnLst/>
            <a:rect l="l" t="t" r="r" b="b"/>
            <a:pathLst>
              <a:path w="3015615" h="3251834">
                <a:moveTo>
                  <a:pt x="380701" y="3018911"/>
                </a:moveTo>
                <a:lnTo>
                  <a:pt x="118732" y="3018911"/>
                </a:lnTo>
                <a:lnTo>
                  <a:pt x="167119" y="3024872"/>
                </a:lnTo>
                <a:lnTo>
                  <a:pt x="234911" y="3035207"/>
                </a:lnTo>
                <a:lnTo>
                  <a:pt x="307733" y="3047248"/>
                </a:lnTo>
                <a:lnTo>
                  <a:pt x="922642" y="3156620"/>
                </a:lnTo>
                <a:lnTo>
                  <a:pt x="1119593" y="3187867"/>
                </a:lnTo>
                <a:lnTo>
                  <a:pt x="1319555" y="3215115"/>
                </a:lnTo>
                <a:lnTo>
                  <a:pt x="1419783" y="3226587"/>
                </a:lnTo>
                <a:lnTo>
                  <a:pt x="1519593" y="3236258"/>
                </a:lnTo>
                <a:lnTo>
                  <a:pt x="1618564" y="3243856"/>
                </a:lnTo>
                <a:lnTo>
                  <a:pt x="1716290" y="3249109"/>
                </a:lnTo>
                <a:lnTo>
                  <a:pt x="1812366" y="3251743"/>
                </a:lnTo>
                <a:lnTo>
                  <a:pt x="1906371" y="3251480"/>
                </a:lnTo>
                <a:lnTo>
                  <a:pt x="1997913" y="3248041"/>
                </a:lnTo>
                <a:lnTo>
                  <a:pt x="2086597" y="3241145"/>
                </a:lnTo>
                <a:lnTo>
                  <a:pt x="2172017" y="3230499"/>
                </a:lnTo>
                <a:lnTo>
                  <a:pt x="2253780" y="3215803"/>
                </a:lnTo>
                <a:lnTo>
                  <a:pt x="2272088" y="3211314"/>
                </a:lnTo>
                <a:lnTo>
                  <a:pt x="1812251" y="3211314"/>
                </a:lnTo>
                <a:lnTo>
                  <a:pt x="1717408" y="3208696"/>
                </a:lnTo>
                <a:lnTo>
                  <a:pt x="1620735" y="3203487"/>
                </a:lnTo>
                <a:lnTo>
                  <a:pt x="1522691" y="3195949"/>
                </a:lnTo>
                <a:lnTo>
                  <a:pt x="1423682" y="3186348"/>
                </a:lnTo>
                <a:lnTo>
                  <a:pt x="1324152" y="3174949"/>
                </a:lnTo>
                <a:lnTo>
                  <a:pt x="1125054" y="3147809"/>
                </a:lnTo>
                <a:lnTo>
                  <a:pt x="929157" y="3116720"/>
                </a:lnTo>
                <a:lnTo>
                  <a:pt x="380701" y="3018911"/>
                </a:lnTo>
                <a:close/>
              </a:path>
              <a:path w="3015615" h="3251834">
                <a:moveTo>
                  <a:pt x="2930994" y="0"/>
                </a:moveTo>
                <a:lnTo>
                  <a:pt x="2890697" y="3225"/>
                </a:lnTo>
                <a:lnTo>
                  <a:pt x="2909544" y="238594"/>
                </a:lnTo>
                <a:lnTo>
                  <a:pt x="2927540" y="472770"/>
                </a:lnTo>
                <a:lnTo>
                  <a:pt x="2943809" y="704659"/>
                </a:lnTo>
                <a:lnTo>
                  <a:pt x="2957499" y="933145"/>
                </a:lnTo>
                <a:lnTo>
                  <a:pt x="2967748" y="1157109"/>
                </a:lnTo>
                <a:lnTo>
                  <a:pt x="2971304" y="1266952"/>
                </a:lnTo>
                <a:lnTo>
                  <a:pt x="2973705" y="1375321"/>
                </a:lnTo>
                <a:lnTo>
                  <a:pt x="2974797" y="1482001"/>
                </a:lnTo>
                <a:lnTo>
                  <a:pt x="2974503" y="1586941"/>
                </a:lnTo>
                <a:lnTo>
                  <a:pt x="2972690" y="1690408"/>
                </a:lnTo>
                <a:lnTo>
                  <a:pt x="2969323" y="1790446"/>
                </a:lnTo>
                <a:lnTo>
                  <a:pt x="2964218" y="1888947"/>
                </a:lnTo>
                <a:lnTo>
                  <a:pt x="2957296" y="1985022"/>
                </a:lnTo>
                <a:lnTo>
                  <a:pt x="2948444" y="2078570"/>
                </a:lnTo>
                <a:lnTo>
                  <a:pt x="2937573" y="2169426"/>
                </a:lnTo>
                <a:lnTo>
                  <a:pt x="2924581" y="2257450"/>
                </a:lnTo>
                <a:lnTo>
                  <a:pt x="2909354" y="2342489"/>
                </a:lnTo>
                <a:lnTo>
                  <a:pt x="2891802" y="2424417"/>
                </a:lnTo>
                <a:lnTo>
                  <a:pt x="2871812" y="2503081"/>
                </a:lnTo>
                <a:lnTo>
                  <a:pt x="2849308" y="2578341"/>
                </a:lnTo>
                <a:lnTo>
                  <a:pt x="2824175" y="2650045"/>
                </a:lnTo>
                <a:lnTo>
                  <a:pt x="2796336" y="2718066"/>
                </a:lnTo>
                <a:lnTo>
                  <a:pt x="2765691" y="2782239"/>
                </a:lnTo>
                <a:lnTo>
                  <a:pt x="2732151" y="2842463"/>
                </a:lnTo>
                <a:lnTo>
                  <a:pt x="2695638" y="2898593"/>
                </a:lnTo>
                <a:lnTo>
                  <a:pt x="2656052" y="2950509"/>
                </a:lnTo>
                <a:lnTo>
                  <a:pt x="2613304" y="2998100"/>
                </a:lnTo>
                <a:lnTo>
                  <a:pt x="2566568" y="3039883"/>
                </a:lnTo>
                <a:lnTo>
                  <a:pt x="2512923" y="3076958"/>
                </a:lnTo>
                <a:lnTo>
                  <a:pt x="2453805" y="3108695"/>
                </a:lnTo>
                <a:lnTo>
                  <a:pt x="2389060" y="3135737"/>
                </a:lnTo>
                <a:lnTo>
                  <a:pt x="2319032" y="3158282"/>
                </a:lnTo>
                <a:lnTo>
                  <a:pt x="2244178" y="3176532"/>
                </a:lnTo>
                <a:lnTo>
                  <a:pt x="2164892" y="3190703"/>
                </a:lnTo>
                <a:lnTo>
                  <a:pt x="2081618" y="3201024"/>
                </a:lnTo>
                <a:lnTo>
                  <a:pt x="1994789" y="3207734"/>
                </a:lnTo>
                <a:lnTo>
                  <a:pt x="1904860" y="3211079"/>
                </a:lnTo>
                <a:lnTo>
                  <a:pt x="1812251" y="3211314"/>
                </a:lnTo>
                <a:lnTo>
                  <a:pt x="2272088" y="3211314"/>
                </a:lnTo>
                <a:lnTo>
                  <a:pt x="2331466" y="3196753"/>
                </a:lnTo>
                <a:lnTo>
                  <a:pt x="2404681" y="3173022"/>
                </a:lnTo>
                <a:lnTo>
                  <a:pt x="2472994" y="3144279"/>
                </a:lnTo>
                <a:lnTo>
                  <a:pt x="2535961" y="3110185"/>
                </a:lnTo>
                <a:lnTo>
                  <a:pt x="2592565" y="3070843"/>
                </a:lnTo>
                <a:lnTo>
                  <a:pt x="2643403" y="3025085"/>
                </a:lnTo>
                <a:lnTo>
                  <a:pt x="2688221" y="2974995"/>
                </a:lnTo>
                <a:lnTo>
                  <a:pt x="2729534" y="2920617"/>
                </a:lnTo>
                <a:lnTo>
                  <a:pt x="2767482" y="2862110"/>
                </a:lnTo>
                <a:lnTo>
                  <a:pt x="2802178" y="2799651"/>
                </a:lnTo>
                <a:lnTo>
                  <a:pt x="2833763" y="2733357"/>
                </a:lnTo>
                <a:lnTo>
                  <a:pt x="2862338" y="2663405"/>
                </a:lnTo>
                <a:lnTo>
                  <a:pt x="2888043" y="2589923"/>
                </a:lnTo>
                <a:lnTo>
                  <a:pt x="2911005" y="2513037"/>
                </a:lnTo>
                <a:lnTo>
                  <a:pt x="2931337" y="2432888"/>
                </a:lnTo>
                <a:lnTo>
                  <a:pt x="2949155" y="2349614"/>
                </a:lnTo>
                <a:lnTo>
                  <a:pt x="2964573" y="2263343"/>
                </a:lnTo>
                <a:lnTo>
                  <a:pt x="2977718" y="2174227"/>
                </a:lnTo>
                <a:lnTo>
                  <a:pt x="2988691" y="2082368"/>
                </a:lnTo>
                <a:lnTo>
                  <a:pt x="2997619" y="1987931"/>
                </a:lnTo>
                <a:lnTo>
                  <a:pt x="3004591" y="1891030"/>
                </a:lnTo>
                <a:lnTo>
                  <a:pt x="3009722" y="1791817"/>
                </a:lnTo>
                <a:lnTo>
                  <a:pt x="3013150" y="1689696"/>
                </a:lnTo>
                <a:lnTo>
                  <a:pt x="3014942" y="1586839"/>
                </a:lnTo>
                <a:lnTo>
                  <a:pt x="3015221" y="1481582"/>
                </a:lnTo>
                <a:lnTo>
                  <a:pt x="3014116" y="1374432"/>
                </a:lnTo>
                <a:lnTo>
                  <a:pt x="3011716" y="1265631"/>
                </a:lnTo>
                <a:lnTo>
                  <a:pt x="3008134" y="1155255"/>
                </a:lnTo>
                <a:lnTo>
                  <a:pt x="2997847" y="930732"/>
                </a:lnTo>
                <a:lnTo>
                  <a:pt x="2984131" y="701840"/>
                </a:lnTo>
                <a:lnTo>
                  <a:pt x="2967850" y="469671"/>
                </a:lnTo>
                <a:lnTo>
                  <a:pt x="2949841" y="235356"/>
                </a:lnTo>
                <a:lnTo>
                  <a:pt x="2930994" y="0"/>
                </a:lnTo>
                <a:close/>
              </a:path>
              <a:path w="3015615" h="3251834">
                <a:moveTo>
                  <a:pt x="130429" y="2897647"/>
                </a:moveTo>
                <a:lnTo>
                  <a:pt x="0" y="2986614"/>
                </a:lnTo>
                <a:lnTo>
                  <a:pt x="111036" y="3098855"/>
                </a:lnTo>
                <a:lnTo>
                  <a:pt x="118732" y="3018911"/>
                </a:lnTo>
                <a:lnTo>
                  <a:pt x="380701" y="3018911"/>
                </a:lnTo>
                <a:lnTo>
                  <a:pt x="241503" y="2995320"/>
                </a:lnTo>
                <a:lnTo>
                  <a:pt x="173215" y="2984906"/>
                </a:lnTo>
                <a:lnTo>
                  <a:pt x="122618" y="2978660"/>
                </a:lnTo>
                <a:lnTo>
                  <a:pt x="130429" y="2897647"/>
                </a:lnTo>
                <a:close/>
              </a:path>
            </a:pathLst>
          </a:custGeom>
          <a:solidFill>
            <a:srgbClr val="117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6772" y="3602444"/>
            <a:ext cx="1249045" cy="2582545"/>
          </a:xfrm>
          <a:custGeom>
            <a:avLst/>
            <a:gdLst/>
            <a:ahLst/>
            <a:cxnLst/>
            <a:rect l="l" t="t" r="r" b="b"/>
            <a:pathLst>
              <a:path w="1249045" h="2582545">
                <a:moveTo>
                  <a:pt x="70726" y="2396896"/>
                </a:moveTo>
                <a:lnTo>
                  <a:pt x="0" y="2538031"/>
                </a:lnTo>
                <a:lnTo>
                  <a:pt x="151587" y="2582164"/>
                </a:lnTo>
                <a:lnTo>
                  <a:pt x="119545" y="2508745"/>
                </a:lnTo>
                <a:lnTo>
                  <a:pt x="136169" y="2502204"/>
                </a:lnTo>
                <a:lnTo>
                  <a:pt x="171818" y="2490419"/>
                </a:lnTo>
                <a:lnTo>
                  <a:pt x="231166" y="2471699"/>
                </a:lnTo>
                <a:lnTo>
                  <a:pt x="103377" y="2471699"/>
                </a:lnTo>
                <a:lnTo>
                  <a:pt x="70726" y="2396896"/>
                </a:lnTo>
                <a:close/>
              </a:path>
              <a:path w="1249045" h="2582545">
                <a:moveTo>
                  <a:pt x="718667" y="0"/>
                </a:moveTo>
                <a:lnTo>
                  <a:pt x="681482" y="15875"/>
                </a:lnTo>
                <a:lnTo>
                  <a:pt x="796937" y="286258"/>
                </a:lnTo>
                <a:lnTo>
                  <a:pt x="853059" y="420230"/>
                </a:lnTo>
                <a:lnTo>
                  <a:pt x="907288" y="552831"/>
                </a:lnTo>
                <a:lnTo>
                  <a:pt x="958989" y="683615"/>
                </a:lnTo>
                <a:lnTo>
                  <a:pt x="1007541" y="812139"/>
                </a:lnTo>
                <a:lnTo>
                  <a:pt x="1052321" y="937920"/>
                </a:lnTo>
                <a:lnTo>
                  <a:pt x="1092708" y="1060538"/>
                </a:lnTo>
                <a:lnTo>
                  <a:pt x="1128064" y="1179525"/>
                </a:lnTo>
                <a:lnTo>
                  <a:pt x="1157782" y="1294396"/>
                </a:lnTo>
                <a:lnTo>
                  <a:pt x="1170279" y="1349946"/>
                </a:lnTo>
                <a:lnTo>
                  <a:pt x="1181188" y="1404480"/>
                </a:lnTo>
                <a:lnTo>
                  <a:pt x="1190370" y="1457744"/>
                </a:lnTo>
                <a:lnTo>
                  <a:pt x="1197775" y="1509687"/>
                </a:lnTo>
                <a:lnTo>
                  <a:pt x="1203312" y="1560233"/>
                </a:lnTo>
                <a:lnTo>
                  <a:pt x="1206906" y="1609344"/>
                </a:lnTo>
                <a:lnTo>
                  <a:pt x="1208493" y="1656930"/>
                </a:lnTo>
                <a:lnTo>
                  <a:pt x="1207998" y="1702955"/>
                </a:lnTo>
                <a:lnTo>
                  <a:pt x="1205369" y="1747342"/>
                </a:lnTo>
                <a:lnTo>
                  <a:pt x="1200531" y="1790026"/>
                </a:lnTo>
                <a:lnTo>
                  <a:pt x="1193418" y="1830959"/>
                </a:lnTo>
                <a:lnTo>
                  <a:pt x="1183982" y="1870087"/>
                </a:lnTo>
                <a:lnTo>
                  <a:pt x="1171282" y="1906955"/>
                </a:lnTo>
                <a:lnTo>
                  <a:pt x="1154544" y="1941830"/>
                </a:lnTo>
                <a:lnTo>
                  <a:pt x="1133856" y="1975345"/>
                </a:lnTo>
                <a:lnTo>
                  <a:pt x="1109421" y="2007577"/>
                </a:lnTo>
                <a:lnTo>
                  <a:pt x="1081443" y="2038565"/>
                </a:lnTo>
                <a:lnTo>
                  <a:pt x="1050175" y="2068334"/>
                </a:lnTo>
                <a:lnTo>
                  <a:pt x="1015873" y="2096884"/>
                </a:lnTo>
                <a:lnTo>
                  <a:pt x="978801" y="2124252"/>
                </a:lnTo>
                <a:lnTo>
                  <a:pt x="939215" y="2150440"/>
                </a:lnTo>
                <a:lnTo>
                  <a:pt x="897420" y="2175471"/>
                </a:lnTo>
                <a:lnTo>
                  <a:pt x="853681" y="2199398"/>
                </a:lnTo>
                <a:lnTo>
                  <a:pt x="808304" y="2222233"/>
                </a:lnTo>
                <a:lnTo>
                  <a:pt x="713511" y="2264892"/>
                </a:lnTo>
                <a:lnTo>
                  <a:pt x="615861" y="2303538"/>
                </a:lnTo>
                <a:lnTo>
                  <a:pt x="517334" y="2338692"/>
                </a:lnTo>
                <a:lnTo>
                  <a:pt x="420204" y="2370696"/>
                </a:lnTo>
                <a:lnTo>
                  <a:pt x="159562" y="2451900"/>
                </a:lnTo>
                <a:lnTo>
                  <a:pt x="123482" y="2463812"/>
                </a:lnTo>
                <a:lnTo>
                  <a:pt x="103377" y="2471699"/>
                </a:lnTo>
                <a:lnTo>
                  <a:pt x="231166" y="2471699"/>
                </a:lnTo>
                <a:lnTo>
                  <a:pt x="432866" y="2409101"/>
                </a:lnTo>
                <a:lnTo>
                  <a:pt x="530923" y="2376766"/>
                </a:lnTo>
                <a:lnTo>
                  <a:pt x="630758" y="2341130"/>
                </a:lnTo>
                <a:lnTo>
                  <a:pt x="730110" y="2301748"/>
                </a:lnTo>
                <a:lnTo>
                  <a:pt x="826490" y="2258339"/>
                </a:lnTo>
                <a:lnTo>
                  <a:pt x="873099" y="2234857"/>
                </a:lnTo>
                <a:lnTo>
                  <a:pt x="918210" y="2210142"/>
                </a:lnTo>
                <a:lnTo>
                  <a:pt x="961542" y="2184133"/>
                </a:lnTo>
                <a:lnTo>
                  <a:pt x="1002830" y="2156764"/>
                </a:lnTo>
                <a:lnTo>
                  <a:pt x="1041768" y="2127935"/>
                </a:lnTo>
                <a:lnTo>
                  <a:pt x="1078103" y="2097570"/>
                </a:lnTo>
                <a:lnTo>
                  <a:pt x="1111504" y="2065604"/>
                </a:lnTo>
                <a:lnTo>
                  <a:pt x="1141691" y="2031936"/>
                </a:lnTo>
                <a:lnTo>
                  <a:pt x="1168323" y="1996490"/>
                </a:lnTo>
                <a:lnTo>
                  <a:pt x="1191056" y="1959190"/>
                </a:lnTo>
                <a:lnTo>
                  <a:pt x="1209535" y="1920036"/>
                </a:lnTo>
                <a:lnTo>
                  <a:pt x="1223289" y="1879523"/>
                </a:lnTo>
                <a:lnTo>
                  <a:pt x="1233258" y="1837842"/>
                </a:lnTo>
                <a:lnTo>
                  <a:pt x="1240701" y="1794560"/>
                </a:lnTo>
                <a:lnTo>
                  <a:pt x="1245730" y="1749717"/>
                </a:lnTo>
                <a:lnTo>
                  <a:pt x="1248435" y="1703362"/>
                </a:lnTo>
                <a:lnTo>
                  <a:pt x="1248892" y="1655572"/>
                </a:lnTo>
                <a:lnTo>
                  <a:pt x="1247228" y="1606372"/>
                </a:lnTo>
                <a:lnTo>
                  <a:pt x="1243495" y="1555826"/>
                </a:lnTo>
                <a:lnTo>
                  <a:pt x="1237792" y="1503972"/>
                </a:lnTo>
                <a:lnTo>
                  <a:pt x="1230210" y="1450860"/>
                </a:lnTo>
                <a:lnTo>
                  <a:pt x="1220825" y="1396542"/>
                </a:lnTo>
                <a:lnTo>
                  <a:pt x="1209713" y="1341056"/>
                </a:lnTo>
                <a:lnTo>
                  <a:pt x="1196924" y="1284274"/>
                </a:lnTo>
                <a:lnTo>
                  <a:pt x="1166812" y="1168006"/>
                </a:lnTo>
                <a:lnTo>
                  <a:pt x="1131100" y="1047889"/>
                </a:lnTo>
                <a:lnTo>
                  <a:pt x="1090409" y="924369"/>
                </a:lnTo>
                <a:lnTo>
                  <a:pt x="1045362" y="797839"/>
                </a:lnTo>
                <a:lnTo>
                  <a:pt x="996581" y="668756"/>
                </a:lnTo>
                <a:lnTo>
                  <a:pt x="944702" y="537527"/>
                </a:lnTo>
                <a:lnTo>
                  <a:pt x="890346" y="404609"/>
                </a:lnTo>
                <a:lnTo>
                  <a:pt x="834123" y="270383"/>
                </a:lnTo>
                <a:lnTo>
                  <a:pt x="718667" y="0"/>
                </a:lnTo>
                <a:close/>
              </a:path>
            </a:pathLst>
          </a:custGeom>
          <a:solidFill>
            <a:srgbClr val="117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5324" y="2690863"/>
            <a:ext cx="3072130" cy="236220"/>
          </a:xfrm>
          <a:custGeom>
            <a:avLst/>
            <a:gdLst/>
            <a:ahLst/>
            <a:cxnLst/>
            <a:rect l="l" t="t" r="r" b="b"/>
            <a:pathLst>
              <a:path w="3072129" h="236219">
                <a:moveTo>
                  <a:pt x="2931312" y="0"/>
                </a:moveTo>
                <a:lnTo>
                  <a:pt x="2930728" y="94335"/>
                </a:lnTo>
                <a:lnTo>
                  <a:pt x="179" y="94335"/>
                </a:lnTo>
                <a:lnTo>
                  <a:pt x="0" y="123367"/>
                </a:lnTo>
                <a:lnTo>
                  <a:pt x="2930436" y="141490"/>
                </a:lnTo>
                <a:lnTo>
                  <a:pt x="2929851" y="235826"/>
                </a:lnTo>
                <a:lnTo>
                  <a:pt x="3072079" y="118783"/>
                </a:lnTo>
                <a:lnTo>
                  <a:pt x="3043107" y="94335"/>
                </a:lnTo>
                <a:lnTo>
                  <a:pt x="2930728" y="94335"/>
                </a:lnTo>
                <a:lnTo>
                  <a:pt x="3021615" y="76200"/>
                </a:lnTo>
                <a:lnTo>
                  <a:pt x="2931312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82306" y="1589147"/>
            <a:ext cx="53289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0" dirty="0">
                <a:latin typeface="Trebuchet MS"/>
                <a:cs typeface="Trebuchet MS"/>
              </a:rPr>
              <a:t>Query </a:t>
            </a:r>
            <a:r>
              <a:rPr sz="2500" b="1" spc="-125" dirty="0">
                <a:latin typeface="Trebuchet MS"/>
                <a:cs typeface="Trebuchet MS"/>
              </a:rPr>
              <a:t>Q: </a:t>
            </a:r>
            <a:r>
              <a:rPr sz="2500" b="1" spc="-155" dirty="0">
                <a:latin typeface="Trebuchet MS"/>
                <a:cs typeface="Trebuchet MS"/>
              </a:rPr>
              <a:t>R(Lennon, </a:t>
            </a:r>
            <a:r>
              <a:rPr sz="2500" b="1" spc="-120" dirty="0">
                <a:latin typeface="Trebuchet MS"/>
                <a:cs typeface="Trebuchet MS"/>
              </a:rPr>
              <a:t>PlaysInstrument,</a:t>
            </a:r>
            <a:r>
              <a:rPr sz="2500" b="1" spc="-330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?)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58</a:t>
            </a:fld>
            <a:endParaRPr spc="-2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638556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40" dirty="0">
                <a:solidFill>
                  <a:srgbClr val="404040"/>
                </a:solidFill>
              </a:rPr>
              <a:t>Random </a:t>
            </a:r>
            <a:r>
              <a:rPr sz="5100" spc="-300" dirty="0">
                <a:solidFill>
                  <a:srgbClr val="404040"/>
                </a:solidFill>
              </a:rPr>
              <a:t>Walk</a:t>
            </a:r>
            <a:r>
              <a:rPr sz="5100" spc="-815" dirty="0">
                <a:solidFill>
                  <a:srgbClr val="404040"/>
                </a:solidFill>
              </a:rPr>
              <a:t> </a:t>
            </a:r>
            <a:r>
              <a:rPr sz="5100" spc="-315" dirty="0">
                <a:solidFill>
                  <a:srgbClr val="404040"/>
                </a:solidFill>
              </a:rPr>
              <a:t>Illustration</a:t>
            </a:r>
            <a:endParaRPr sz="5100"/>
          </a:p>
        </p:txBody>
      </p:sp>
      <p:sp>
        <p:nvSpPr>
          <p:cNvPr id="4" name="object 4"/>
          <p:cNvSpPr/>
          <p:nvPr/>
        </p:nvSpPr>
        <p:spPr>
          <a:xfrm>
            <a:off x="1305966" y="2155139"/>
            <a:ext cx="1109508" cy="127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436" y="2212670"/>
            <a:ext cx="1347952" cy="1347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7066" y="5756697"/>
            <a:ext cx="1000789" cy="933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6772" y="3602444"/>
            <a:ext cx="1249045" cy="2582545"/>
          </a:xfrm>
          <a:custGeom>
            <a:avLst/>
            <a:gdLst/>
            <a:ahLst/>
            <a:cxnLst/>
            <a:rect l="l" t="t" r="r" b="b"/>
            <a:pathLst>
              <a:path w="1249045" h="2582545">
                <a:moveTo>
                  <a:pt x="70726" y="2396896"/>
                </a:moveTo>
                <a:lnTo>
                  <a:pt x="0" y="2538031"/>
                </a:lnTo>
                <a:lnTo>
                  <a:pt x="151587" y="2582164"/>
                </a:lnTo>
                <a:lnTo>
                  <a:pt x="119545" y="2508745"/>
                </a:lnTo>
                <a:lnTo>
                  <a:pt x="136169" y="2502204"/>
                </a:lnTo>
                <a:lnTo>
                  <a:pt x="171818" y="2490419"/>
                </a:lnTo>
                <a:lnTo>
                  <a:pt x="231166" y="2471699"/>
                </a:lnTo>
                <a:lnTo>
                  <a:pt x="103377" y="2471699"/>
                </a:lnTo>
                <a:lnTo>
                  <a:pt x="70726" y="2396896"/>
                </a:lnTo>
                <a:close/>
              </a:path>
              <a:path w="1249045" h="2582545">
                <a:moveTo>
                  <a:pt x="718667" y="0"/>
                </a:moveTo>
                <a:lnTo>
                  <a:pt x="681482" y="15875"/>
                </a:lnTo>
                <a:lnTo>
                  <a:pt x="796937" y="286258"/>
                </a:lnTo>
                <a:lnTo>
                  <a:pt x="853059" y="420230"/>
                </a:lnTo>
                <a:lnTo>
                  <a:pt x="907288" y="552831"/>
                </a:lnTo>
                <a:lnTo>
                  <a:pt x="958989" y="683615"/>
                </a:lnTo>
                <a:lnTo>
                  <a:pt x="1007541" y="812139"/>
                </a:lnTo>
                <a:lnTo>
                  <a:pt x="1052321" y="937920"/>
                </a:lnTo>
                <a:lnTo>
                  <a:pt x="1092708" y="1060538"/>
                </a:lnTo>
                <a:lnTo>
                  <a:pt x="1128064" y="1179525"/>
                </a:lnTo>
                <a:lnTo>
                  <a:pt x="1157782" y="1294396"/>
                </a:lnTo>
                <a:lnTo>
                  <a:pt x="1170279" y="1349946"/>
                </a:lnTo>
                <a:lnTo>
                  <a:pt x="1181188" y="1404480"/>
                </a:lnTo>
                <a:lnTo>
                  <a:pt x="1190370" y="1457744"/>
                </a:lnTo>
                <a:lnTo>
                  <a:pt x="1197775" y="1509687"/>
                </a:lnTo>
                <a:lnTo>
                  <a:pt x="1203312" y="1560233"/>
                </a:lnTo>
                <a:lnTo>
                  <a:pt x="1206906" y="1609344"/>
                </a:lnTo>
                <a:lnTo>
                  <a:pt x="1208493" y="1656930"/>
                </a:lnTo>
                <a:lnTo>
                  <a:pt x="1207998" y="1702955"/>
                </a:lnTo>
                <a:lnTo>
                  <a:pt x="1205369" y="1747342"/>
                </a:lnTo>
                <a:lnTo>
                  <a:pt x="1200531" y="1790026"/>
                </a:lnTo>
                <a:lnTo>
                  <a:pt x="1193418" y="1830959"/>
                </a:lnTo>
                <a:lnTo>
                  <a:pt x="1183982" y="1870087"/>
                </a:lnTo>
                <a:lnTo>
                  <a:pt x="1171282" y="1906955"/>
                </a:lnTo>
                <a:lnTo>
                  <a:pt x="1154544" y="1941830"/>
                </a:lnTo>
                <a:lnTo>
                  <a:pt x="1133856" y="1975345"/>
                </a:lnTo>
                <a:lnTo>
                  <a:pt x="1109421" y="2007577"/>
                </a:lnTo>
                <a:lnTo>
                  <a:pt x="1081443" y="2038565"/>
                </a:lnTo>
                <a:lnTo>
                  <a:pt x="1050175" y="2068334"/>
                </a:lnTo>
                <a:lnTo>
                  <a:pt x="1015873" y="2096884"/>
                </a:lnTo>
                <a:lnTo>
                  <a:pt x="978801" y="2124252"/>
                </a:lnTo>
                <a:lnTo>
                  <a:pt x="939215" y="2150440"/>
                </a:lnTo>
                <a:lnTo>
                  <a:pt x="897420" y="2175471"/>
                </a:lnTo>
                <a:lnTo>
                  <a:pt x="853681" y="2199398"/>
                </a:lnTo>
                <a:lnTo>
                  <a:pt x="808304" y="2222233"/>
                </a:lnTo>
                <a:lnTo>
                  <a:pt x="713511" y="2264892"/>
                </a:lnTo>
                <a:lnTo>
                  <a:pt x="615861" y="2303538"/>
                </a:lnTo>
                <a:lnTo>
                  <a:pt x="517334" y="2338692"/>
                </a:lnTo>
                <a:lnTo>
                  <a:pt x="420204" y="2370696"/>
                </a:lnTo>
                <a:lnTo>
                  <a:pt x="159562" y="2451900"/>
                </a:lnTo>
                <a:lnTo>
                  <a:pt x="123482" y="2463812"/>
                </a:lnTo>
                <a:lnTo>
                  <a:pt x="103377" y="2471699"/>
                </a:lnTo>
                <a:lnTo>
                  <a:pt x="231166" y="2471699"/>
                </a:lnTo>
                <a:lnTo>
                  <a:pt x="432866" y="2409101"/>
                </a:lnTo>
                <a:lnTo>
                  <a:pt x="530923" y="2376766"/>
                </a:lnTo>
                <a:lnTo>
                  <a:pt x="630758" y="2341130"/>
                </a:lnTo>
                <a:lnTo>
                  <a:pt x="730110" y="2301748"/>
                </a:lnTo>
                <a:lnTo>
                  <a:pt x="826490" y="2258339"/>
                </a:lnTo>
                <a:lnTo>
                  <a:pt x="873099" y="2234857"/>
                </a:lnTo>
                <a:lnTo>
                  <a:pt x="918210" y="2210142"/>
                </a:lnTo>
                <a:lnTo>
                  <a:pt x="961542" y="2184133"/>
                </a:lnTo>
                <a:lnTo>
                  <a:pt x="1002830" y="2156764"/>
                </a:lnTo>
                <a:lnTo>
                  <a:pt x="1041768" y="2127935"/>
                </a:lnTo>
                <a:lnTo>
                  <a:pt x="1078103" y="2097570"/>
                </a:lnTo>
                <a:lnTo>
                  <a:pt x="1111504" y="2065604"/>
                </a:lnTo>
                <a:lnTo>
                  <a:pt x="1141691" y="2031936"/>
                </a:lnTo>
                <a:lnTo>
                  <a:pt x="1168323" y="1996490"/>
                </a:lnTo>
                <a:lnTo>
                  <a:pt x="1191056" y="1959190"/>
                </a:lnTo>
                <a:lnTo>
                  <a:pt x="1209535" y="1920036"/>
                </a:lnTo>
                <a:lnTo>
                  <a:pt x="1223289" y="1879523"/>
                </a:lnTo>
                <a:lnTo>
                  <a:pt x="1233258" y="1837842"/>
                </a:lnTo>
                <a:lnTo>
                  <a:pt x="1240701" y="1794560"/>
                </a:lnTo>
                <a:lnTo>
                  <a:pt x="1245730" y="1749717"/>
                </a:lnTo>
                <a:lnTo>
                  <a:pt x="1248435" y="1703362"/>
                </a:lnTo>
                <a:lnTo>
                  <a:pt x="1248892" y="1655572"/>
                </a:lnTo>
                <a:lnTo>
                  <a:pt x="1247228" y="1606372"/>
                </a:lnTo>
                <a:lnTo>
                  <a:pt x="1243495" y="1555826"/>
                </a:lnTo>
                <a:lnTo>
                  <a:pt x="1237792" y="1503972"/>
                </a:lnTo>
                <a:lnTo>
                  <a:pt x="1230210" y="1450860"/>
                </a:lnTo>
                <a:lnTo>
                  <a:pt x="1220825" y="1396542"/>
                </a:lnTo>
                <a:lnTo>
                  <a:pt x="1209713" y="1341056"/>
                </a:lnTo>
                <a:lnTo>
                  <a:pt x="1196924" y="1284274"/>
                </a:lnTo>
                <a:lnTo>
                  <a:pt x="1166812" y="1168006"/>
                </a:lnTo>
                <a:lnTo>
                  <a:pt x="1131100" y="1047889"/>
                </a:lnTo>
                <a:lnTo>
                  <a:pt x="1090409" y="924369"/>
                </a:lnTo>
                <a:lnTo>
                  <a:pt x="1045362" y="797839"/>
                </a:lnTo>
                <a:lnTo>
                  <a:pt x="996581" y="668756"/>
                </a:lnTo>
                <a:lnTo>
                  <a:pt x="944702" y="537527"/>
                </a:lnTo>
                <a:lnTo>
                  <a:pt x="890346" y="404609"/>
                </a:lnTo>
                <a:lnTo>
                  <a:pt x="834123" y="270383"/>
                </a:lnTo>
                <a:lnTo>
                  <a:pt x="718667" y="0"/>
                </a:lnTo>
                <a:close/>
              </a:path>
            </a:pathLst>
          </a:custGeom>
          <a:solidFill>
            <a:srgbClr val="117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5324" y="2690863"/>
            <a:ext cx="3072130" cy="236220"/>
          </a:xfrm>
          <a:custGeom>
            <a:avLst/>
            <a:gdLst/>
            <a:ahLst/>
            <a:cxnLst/>
            <a:rect l="l" t="t" r="r" b="b"/>
            <a:pathLst>
              <a:path w="3072129" h="236219">
                <a:moveTo>
                  <a:pt x="2931312" y="0"/>
                </a:moveTo>
                <a:lnTo>
                  <a:pt x="2930728" y="94335"/>
                </a:lnTo>
                <a:lnTo>
                  <a:pt x="179" y="94335"/>
                </a:lnTo>
                <a:lnTo>
                  <a:pt x="0" y="123367"/>
                </a:lnTo>
                <a:lnTo>
                  <a:pt x="2930436" y="141490"/>
                </a:lnTo>
                <a:lnTo>
                  <a:pt x="2929851" y="235826"/>
                </a:lnTo>
                <a:lnTo>
                  <a:pt x="3072079" y="118783"/>
                </a:lnTo>
                <a:lnTo>
                  <a:pt x="3043107" y="94335"/>
                </a:lnTo>
                <a:lnTo>
                  <a:pt x="2930728" y="94335"/>
                </a:lnTo>
                <a:lnTo>
                  <a:pt x="3021615" y="76200"/>
                </a:lnTo>
                <a:lnTo>
                  <a:pt x="2931312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3007" y="4120460"/>
            <a:ext cx="560070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05" dirty="0">
                <a:latin typeface="Trebuchet MS"/>
                <a:cs typeface="Trebuchet MS"/>
              </a:rPr>
              <a:t>P(Q|</a:t>
            </a:r>
            <a:r>
              <a:rPr sz="3675" b="1" spc="-157" baseline="1133" dirty="0">
                <a:latin typeface="Trebuchet MS"/>
                <a:cs typeface="Trebuchet MS"/>
              </a:rPr>
              <a:t>𝝿</a:t>
            </a:r>
            <a:r>
              <a:rPr sz="2500" b="1" spc="-105" dirty="0">
                <a:latin typeface="Trebuchet MS"/>
                <a:cs typeface="Trebuchet MS"/>
              </a:rPr>
              <a:t>=&lt;albumArtist,hasInstrument&gt;)</a:t>
            </a:r>
            <a:r>
              <a:rPr sz="2500" b="1" spc="-235" dirty="0">
                <a:latin typeface="Trebuchet MS"/>
                <a:cs typeface="Trebuchet MS"/>
              </a:rPr>
              <a:t> </a:t>
            </a:r>
            <a:r>
              <a:rPr sz="2500" b="1" spc="175" dirty="0">
                <a:latin typeface="Trebuchet MS"/>
                <a:cs typeface="Trebuchet MS"/>
              </a:rPr>
              <a:t>W</a:t>
            </a:r>
            <a:r>
              <a:rPr sz="2475" b="1" spc="262" baseline="-20202" dirty="0">
                <a:latin typeface="Trebuchet MS"/>
                <a:cs typeface="Trebuchet MS"/>
              </a:rPr>
              <a:t>𝝿</a:t>
            </a:r>
            <a:endParaRPr sz="2475" baseline="-20202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59</a:t>
            </a:fld>
            <a:endParaRPr spc="-20" dirty="0"/>
          </a:p>
        </p:txBody>
      </p:sp>
      <p:sp>
        <p:nvSpPr>
          <p:cNvPr id="10" name="object 10"/>
          <p:cNvSpPr txBox="1"/>
          <p:nvPr/>
        </p:nvSpPr>
        <p:spPr>
          <a:xfrm>
            <a:off x="1282306" y="1589147"/>
            <a:ext cx="53289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0" dirty="0">
                <a:latin typeface="Trebuchet MS"/>
                <a:cs typeface="Trebuchet MS"/>
              </a:rPr>
              <a:t>Query </a:t>
            </a:r>
            <a:r>
              <a:rPr sz="2500" b="1" spc="-125" dirty="0">
                <a:latin typeface="Trebuchet MS"/>
                <a:cs typeface="Trebuchet MS"/>
              </a:rPr>
              <a:t>Q: </a:t>
            </a:r>
            <a:r>
              <a:rPr sz="2500" b="1" spc="-155" dirty="0">
                <a:latin typeface="Trebuchet MS"/>
                <a:cs typeface="Trebuchet MS"/>
              </a:rPr>
              <a:t>R(Lennon, </a:t>
            </a:r>
            <a:r>
              <a:rPr sz="2500" b="1" spc="-120" dirty="0">
                <a:latin typeface="Trebuchet MS"/>
                <a:cs typeface="Trebuchet MS"/>
              </a:rPr>
              <a:t>PlaysInstrument,</a:t>
            </a:r>
            <a:r>
              <a:rPr sz="2500" b="1" spc="-330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?)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503682"/>
            <a:ext cx="66224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30" dirty="0">
                <a:solidFill>
                  <a:srgbClr val="404040"/>
                </a:solidFill>
              </a:rPr>
              <a:t>Reminder: </a:t>
            </a:r>
            <a:r>
              <a:rPr sz="5100" spc="-290" dirty="0">
                <a:solidFill>
                  <a:srgbClr val="404040"/>
                </a:solidFill>
              </a:rPr>
              <a:t>Basic</a:t>
            </a:r>
            <a:r>
              <a:rPr sz="5100" spc="-715" dirty="0">
                <a:solidFill>
                  <a:srgbClr val="404040"/>
                </a:solidFill>
              </a:rPr>
              <a:t> </a:t>
            </a:r>
            <a:r>
              <a:rPr sz="5100" spc="-265" dirty="0">
                <a:solidFill>
                  <a:srgbClr val="404040"/>
                </a:solidFill>
              </a:rPr>
              <a:t>problems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1037589" y="2389742"/>
            <a:ext cx="3004185" cy="7632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96215" marR="5080" indent="-183515">
              <a:lnSpc>
                <a:spcPts val="2770"/>
              </a:lnSpc>
              <a:spcBef>
                <a:spcPts val="415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b="1" spc="-30" dirty="0">
                <a:solidFill>
                  <a:srgbClr val="404040"/>
                </a:solidFill>
                <a:latin typeface="Trebuchet MS"/>
                <a:cs typeface="Trebuchet MS"/>
              </a:rPr>
              <a:t>Who </a:t>
            </a:r>
            <a:r>
              <a:rPr sz="2500" spc="-11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500" spc="-105" dirty="0">
                <a:solidFill>
                  <a:srgbClr val="404040"/>
                </a:solidFill>
                <a:latin typeface="Trebuchet MS"/>
                <a:cs typeface="Trebuchet MS"/>
              </a:rPr>
              <a:t>entities  </a:t>
            </a:r>
            <a:r>
              <a:rPr sz="2500" spc="-75" dirty="0">
                <a:solidFill>
                  <a:srgbClr val="404040"/>
                </a:solidFill>
                <a:latin typeface="Trebuchet MS"/>
                <a:cs typeface="Trebuchet MS"/>
              </a:rPr>
              <a:t>(nodes) </a:t>
            </a: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500" spc="-4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404040"/>
                </a:solidFill>
                <a:latin typeface="Trebuchet MS"/>
                <a:cs typeface="Trebuchet MS"/>
              </a:rPr>
              <a:t>graph?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589" y="3575084"/>
            <a:ext cx="3494404" cy="7588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96215" marR="5080" indent="-183515">
              <a:lnSpc>
                <a:spcPts val="2730"/>
              </a:lnSpc>
              <a:spcBef>
                <a:spcPts val="450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b="1" spc="-60" dirty="0">
                <a:solidFill>
                  <a:srgbClr val="404040"/>
                </a:solidFill>
                <a:latin typeface="Trebuchet MS"/>
                <a:cs typeface="Trebuchet MS"/>
              </a:rPr>
              <a:t>What </a:t>
            </a:r>
            <a:r>
              <a:rPr sz="2500" spc="-11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500" spc="-10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2500" spc="-4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05" dirty="0">
                <a:solidFill>
                  <a:srgbClr val="404040"/>
                </a:solidFill>
                <a:latin typeface="Trebuchet MS"/>
                <a:cs typeface="Trebuchet MS"/>
              </a:rPr>
              <a:t>attributes  </a:t>
            </a:r>
            <a:r>
              <a:rPr sz="2500" spc="-6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types</a:t>
            </a:r>
            <a:r>
              <a:rPr sz="2500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70" dirty="0">
                <a:solidFill>
                  <a:srgbClr val="404040"/>
                </a:solidFill>
                <a:latin typeface="Trebuchet MS"/>
                <a:cs typeface="Trebuchet MS"/>
              </a:rPr>
              <a:t>(labels)?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589" y="4756247"/>
            <a:ext cx="2983865" cy="7588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96215" marR="5080" indent="-183515">
              <a:lnSpc>
                <a:spcPts val="2730"/>
              </a:lnSpc>
              <a:spcBef>
                <a:spcPts val="450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b="1" spc="-80" dirty="0">
                <a:solidFill>
                  <a:srgbClr val="404040"/>
                </a:solidFill>
                <a:latin typeface="Trebuchet MS"/>
                <a:cs typeface="Trebuchet MS"/>
              </a:rPr>
              <a:t>How </a:t>
            </a:r>
            <a:r>
              <a:rPr sz="2500" spc="-11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2500" spc="-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20" dirty="0">
                <a:solidFill>
                  <a:srgbClr val="404040"/>
                </a:solidFill>
                <a:latin typeface="Trebuchet MS"/>
                <a:cs typeface="Trebuchet MS"/>
              </a:rPr>
              <a:t>related  </a:t>
            </a:r>
            <a:r>
              <a:rPr sz="2500" spc="-50" dirty="0">
                <a:solidFill>
                  <a:srgbClr val="404040"/>
                </a:solidFill>
                <a:latin typeface="Trebuchet MS"/>
                <a:cs typeface="Trebuchet MS"/>
              </a:rPr>
              <a:t>(edges)?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80835" y="2685224"/>
            <a:ext cx="1410335" cy="934085"/>
          </a:xfrm>
          <a:custGeom>
            <a:avLst/>
            <a:gdLst/>
            <a:ahLst/>
            <a:cxnLst/>
            <a:rect l="l" t="t" r="r" b="b"/>
            <a:pathLst>
              <a:path w="1410334" h="934085">
                <a:moveTo>
                  <a:pt x="20319" y="0"/>
                </a:moveTo>
                <a:lnTo>
                  <a:pt x="0" y="30987"/>
                </a:lnTo>
                <a:lnTo>
                  <a:pt x="1245222" y="847623"/>
                </a:lnTo>
                <a:lnTo>
                  <a:pt x="1204569" y="909599"/>
                </a:lnTo>
                <a:lnTo>
                  <a:pt x="1410322" y="933742"/>
                </a:lnTo>
                <a:lnTo>
                  <a:pt x="1342230" y="816635"/>
                </a:lnTo>
                <a:lnTo>
                  <a:pt x="1265542" y="816635"/>
                </a:lnTo>
                <a:lnTo>
                  <a:pt x="20319" y="0"/>
                </a:lnTo>
                <a:close/>
              </a:path>
              <a:path w="1410334" h="934085">
                <a:moveTo>
                  <a:pt x="1306194" y="754659"/>
                </a:moveTo>
                <a:lnTo>
                  <a:pt x="1265542" y="816635"/>
                </a:lnTo>
                <a:lnTo>
                  <a:pt x="1342230" y="816635"/>
                </a:lnTo>
                <a:lnTo>
                  <a:pt x="1306194" y="754659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8008" y="4024795"/>
            <a:ext cx="1482725" cy="899160"/>
          </a:xfrm>
          <a:custGeom>
            <a:avLst/>
            <a:gdLst/>
            <a:ahLst/>
            <a:cxnLst/>
            <a:rect l="l" t="t" r="r" b="b"/>
            <a:pathLst>
              <a:path w="1482725" h="899160">
                <a:moveTo>
                  <a:pt x="111328" y="723849"/>
                </a:moveTo>
                <a:lnTo>
                  <a:pt x="0" y="898563"/>
                </a:lnTo>
                <a:lnTo>
                  <a:pt x="206565" y="882802"/>
                </a:lnTo>
                <a:lnTo>
                  <a:pt x="168478" y="819213"/>
                </a:lnTo>
                <a:lnTo>
                  <a:pt x="221531" y="787425"/>
                </a:lnTo>
                <a:lnTo>
                  <a:pt x="149428" y="787425"/>
                </a:lnTo>
                <a:lnTo>
                  <a:pt x="111328" y="723849"/>
                </a:lnTo>
                <a:close/>
              </a:path>
              <a:path w="1482725" h="899160">
                <a:moveTo>
                  <a:pt x="1463636" y="0"/>
                </a:moveTo>
                <a:lnTo>
                  <a:pt x="149428" y="787425"/>
                </a:lnTo>
                <a:lnTo>
                  <a:pt x="221531" y="787425"/>
                </a:lnTo>
                <a:lnTo>
                  <a:pt x="1482674" y="31788"/>
                </a:lnTo>
                <a:lnTo>
                  <a:pt x="1463636" y="0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31382" y="2698203"/>
            <a:ext cx="378460" cy="2138045"/>
          </a:xfrm>
          <a:custGeom>
            <a:avLst/>
            <a:gdLst/>
            <a:ahLst/>
            <a:cxnLst/>
            <a:rect l="l" t="t" r="r" b="b"/>
            <a:pathLst>
              <a:path w="378459" h="2138045">
                <a:moveTo>
                  <a:pt x="0" y="1941639"/>
                </a:moveTo>
                <a:lnTo>
                  <a:pt x="66598" y="2137816"/>
                </a:lnTo>
                <a:lnTo>
                  <a:pt x="183578" y="1966836"/>
                </a:lnTo>
                <a:lnTo>
                  <a:pt x="110147" y="1956752"/>
                </a:lnTo>
                <a:lnTo>
                  <a:pt x="110837" y="1951723"/>
                </a:lnTo>
                <a:lnTo>
                  <a:pt x="73431" y="1951723"/>
                </a:lnTo>
                <a:lnTo>
                  <a:pt x="0" y="1941639"/>
                </a:lnTo>
                <a:close/>
              </a:path>
              <a:path w="378459" h="2138045">
                <a:moveTo>
                  <a:pt x="341248" y="0"/>
                </a:moveTo>
                <a:lnTo>
                  <a:pt x="73431" y="1951723"/>
                </a:lnTo>
                <a:lnTo>
                  <a:pt x="110837" y="1951723"/>
                </a:lnTo>
                <a:lnTo>
                  <a:pt x="377964" y="5041"/>
                </a:lnTo>
                <a:lnTo>
                  <a:pt x="341248" y="0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8473" y="3523119"/>
            <a:ext cx="226098" cy="176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6606" y="2135365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311162" y="0"/>
                </a:moveTo>
                <a:lnTo>
                  <a:pt x="260689" y="3902"/>
                </a:lnTo>
                <a:lnTo>
                  <a:pt x="212808" y="15201"/>
                </a:lnTo>
                <a:lnTo>
                  <a:pt x="168162" y="33282"/>
                </a:lnTo>
                <a:lnTo>
                  <a:pt x="127391" y="57532"/>
                </a:lnTo>
                <a:lnTo>
                  <a:pt x="91135" y="87336"/>
                </a:lnTo>
                <a:lnTo>
                  <a:pt x="60034" y="122080"/>
                </a:lnTo>
                <a:lnTo>
                  <a:pt x="34730" y="161151"/>
                </a:lnTo>
                <a:lnTo>
                  <a:pt x="15862" y="203934"/>
                </a:lnTo>
                <a:lnTo>
                  <a:pt x="4072" y="249816"/>
                </a:lnTo>
                <a:lnTo>
                  <a:pt x="0" y="298183"/>
                </a:lnTo>
                <a:lnTo>
                  <a:pt x="4072" y="346553"/>
                </a:lnTo>
                <a:lnTo>
                  <a:pt x="15862" y="392438"/>
                </a:lnTo>
                <a:lnTo>
                  <a:pt x="34730" y="435223"/>
                </a:lnTo>
                <a:lnTo>
                  <a:pt x="60034" y="474295"/>
                </a:lnTo>
                <a:lnTo>
                  <a:pt x="91135" y="509041"/>
                </a:lnTo>
                <a:lnTo>
                  <a:pt x="127391" y="538846"/>
                </a:lnTo>
                <a:lnTo>
                  <a:pt x="168162" y="563096"/>
                </a:lnTo>
                <a:lnTo>
                  <a:pt x="212808" y="581177"/>
                </a:lnTo>
                <a:lnTo>
                  <a:pt x="260689" y="592476"/>
                </a:lnTo>
                <a:lnTo>
                  <a:pt x="311162" y="596379"/>
                </a:lnTo>
                <a:lnTo>
                  <a:pt x="361633" y="592476"/>
                </a:lnTo>
                <a:lnTo>
                  <a:pt x="409511" y="581177"/>
                </a:lnTo>
                <a:lnTo>
                  <a:pt x="454156" y="563096"/>
                </a:lnTo>
                <a:lnTo>
                  <a:pt x="494928" y="538846"/>
                </a:lnTo>
                <a:lnTo>
                  <a:pt x="531185" y="509041"/>
                </a:lnTo>
                <a:lnTo>
                  <a:pt x="562287" y="474295"/>
                </a:lnTo>
                <a:lnTo>
                  <a:pt x="587592" y="435223"/>
                </a:lnTo>
                <a:lnTo>
                  <a:pt x="606461" y="392438"/>
                </a:lnTo>
                <a:lnTo>
                  <a:pt x="618252" y="346553"/>
                </a:lnTo>
                <a:lnTo>
                  <a:pt x="622325" y="298183"/>
                </a:lnTo>
                <a:lnTo>
                  <a:pt x="618252" y="249816"/>
                </a:lnTo>
                <a:lnTo>
                  <a:pt x="606461" y="203934"/>
                </a:lnTo>
                <a:lnTo>
                  <a:pt x="587592" y="161151"/>
                </a:lnTo>
                <a:lnTo>
                  <a:pt x="562287" y="122080"/>
                </a:lnTo>
                <a:lnTo>
                  <a:pt x="531185" y="87336"/>
                </a:lnTo>
                <a:lnTo>
                  <a:pt x="494928" y="57532"/>
                </a:lnTo>
                <a:lnTo>
                  <a:pt x="454156" y="33282"/>
                </a:lnTo>
                <a:lnTo>
                  <a:pt x="409511" y="15201"/>
                </a:lnTo>
                <a:lnTo>
                  <a:pt x="361633" y="3902"/>
                </a:lnTo>
                <a:lnTo>
                  <a:pt x="311162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76606" y="2135365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0" y="298194"/>
                </a:moveTo>
                <a:lnTo>
                  <a:pt x="4072" y="249825"/>
                </a:lnTo>
                <a:lnTo>
                  <a:pt x="15863" y="203941"/>
                </a:lnTo>
                <a:lnTo>
                  <a:pt x="34731" y="161156"/>
                </a:lnTo>
                <a:lnTo>
                  <a:pt x="60036" y="122084"/>
                </a:lnTo>
                <a:lnTo>
                  <a:pt x="91137" y="87339"/>
                </a:lnTo>
                <a:lnTo>
                  <a:pt x="127394" y="57534"/>
                </a:lnTo>
                <a:lnTo>
                  <a:pt x="168165" y="33283"/>
                </a:lnTo>
                <a:lnTo>
                  <a:pt x="212811" y="15202"/>
                </a:lnTo>
                <a:lnTo>
                  <a:pt x="260690" y="3902"/>
                </a:lnTo>
                <a:lnTo>
                  <a:pt x="311162" y="0"/>
                </a:lnTo>
                <a:lnTo>
                  <a:pt x="361634" y="3902"/>
                </a:lnTo>
                <a:lnTo>
                  <a:pt x="409513" y="15202"/>
                </a:lnTo>
                <a:lnTo>
                  <a:pt x="454159" y="33283"/>
                </a:lnTo>
                <a:lnTo>
                  <a:pt x="494930" y="57534"/>
                </a:lnTo>
                <a:lnTo>
                  <a:pt x="531187" y="87339"/>
                </a:lnTo>
                <a:lnTo>
                  <a:pt x="562288" y="122084"/>
                </a:lnTo>
                <a:lnTo>
                  <a:pt x="587593" y="161156"/>
                </a:lnTo>
                <a:lnTo>
                  <a:pt x="606461" y="203941"/>
                </a:lnTo>
                <a:lnTo>
                  <a:pt x="618252" y="249825"/>
                </a:lnTo>
                <a:lnTo>
                  <a:pt x="622325" y="298194"/>
                </a:lnTo>
                <a:lnTo>
                  <a:pt x="618252" y="346563"/>
                </a:lnTo>
                <a:lnTo>
                  <a:pt x="606461" y="392447"/>
                </a:lnTo>
                <a:lnTo>
                  <a:pt x="587593" y="435232"/>
                </a:lnTo>
                <a:lnTo>
                  <a:pt x="562288" y="474304"/>
                </a:lnTo>
                <a:lnTo>
                  <a:pt x="531187" y="509050"/>
                </a:lnTo>
                <a:lnTo>
                  <a:pt x="494930" y="538855"/>
                </a:lnTo>
                <a:lnTo>
                  <a:pt x="454159" y="563105"/>
                </a:lnTo>
                <a:lnTo>
                  <a:pt x="409513" y="581187"/>
                </a:lnTo>
                <a:lnTo>
                  <a:pt x="361634" y="592486"/>
                </a:lnTo>
                <a:lnTo>
                  <a:pt x="311162" y="596389"/>
                </a:lnTo>
                <a:lnTo>
                  <a:pt x="260690" y="592486"/>
                </a:lnTo>
                <a:lnTo>
                  <a:pt x="212811" y="581187"/>
                </a:lnTo>
                <a:lnTo>
                  <a:pt x="168165" y="563105"/>
                </a:lnTo>
                <a:lnTo>
                  <a:pt x="127394" y="538855"/>
                </a:lnTo>
                <a:lnTo>
                  <a:pt x="91137" y="509050"/>
                </a:lnTo>
                <a:lnTo>
                  <a:pt x="60036" y="474304"/>
                </a:lnTo>
                <a:lnTo>
                  <a:pt x="34731" y="435232"/>
                </a:lnTo>
                <a:lnTo>
                  <a:pt x="15863" y="392447"/>
                </a:lnTo>
                <a:lnTo>
                  <a:pt x="4072" y="346563"/>
                </a:lnTo>
                <a:lnTo>
                  <a:pt x="0" y="298194"/>
                </a:lnTo>
                <a:close/>
              </a:path>
            </a:pathLst>
          </a:custGeom>
          <a:ln w="16845">
            <a:solidFill>
              <a:srgbClr val="117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70050" y="2942501"/>
            <a:ext cx="168262" cy="268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43419" y="4218698"/>
            <a:ext cx="253568" cy="161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5803" y="2017535"/>
            <a:ext cx="533123" cy="697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55803" y="2017534"/>
            <a:ext cx="533400" cy="698500"/>
          </a:xfrm>
          <a:prstGeom prst="rect">
            <a:avLst/>
          </a:prstGeom>
          <a:ln w="13476">
            <a:solidFill>
              <a:srgbClr val="1CADE4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154940" marR="148590">
              <a:lnSpc>
                <a:spcPts val="2270"/>
              </a:lnSpc>
              <a:spcBef>
                <a:spcPts val="439"/>
              </a:spcBef>
            </a:pP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15" baseline="-20000" dirty="0">
                <a:latin typeface="Trebuchet MS"/>
                <a:cs typeface="Trebuchet MS"/>
              </a:rPr>
              <a:t>1  </a:t>
            </a: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22" baseline="-20000" dirty="0">
                <a:latin typeface="Trebuchet MS"/>
                <a:cs typeface="Trebuchet MS"/>
              </a:rPr>
              <a:t>2</a:t>
            </a:r>
            <a:endParaRPr sz="1875" baseline="-200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00022" y="3531628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311162" y="0"/>
                </a:moveTo>
                <a:lnTo>
                  <a:pt x="260692" y="3903"/>
                </a:lnTo>
                <a:lnTo>
                  <a:pt x="212813" y="15203"/>
                </a:lnTo>
                <a:lnTo>
                  <a:pt x="168168" y="33285"/>
                </a:lnTo>
                <a:lnTo>
                  <a:pt x="127396" y="57536"/>
                </a:lnTo>
                <a:lnTo>
                  <a:pt x="91139" y="87342"/>
                </a:lnTo>
                <a:lnTo>
                  <a:pt x="60038" y="122088"/>
                </a:lnTo>
                <a:lnTo>
                  <a:pt x="34732" y="161161"/>
                </a:lnTo>
                <a:lnTo>
                  <a:pt x="15863" y="203946"/>
                </a:lnTo>
                <a:lnTo>
                  <a:pt x="4072" y="249829"/>
                </a:lnTo>
                <a:lnTo>
                  <a:pt x="0" y="298195"/>
                </a:lnTo>
                <a:lnTo>
                  <a:pt x="4072" y="346566"/>
                </a:lnTo>
                <a:lnTo>
                  <a:pt x="15863" y="392450"/>
                </a:lnTo>
                <a:lnTo>
                  <a:pt x="34732" y="435236"/>
                </a:lnTo>
                <a:lnTo>
                  <a:pt x="60038" y="474308"/>
                </a:lnTo>
                <a:lnTo>
                  <a:pt x="91139" y="509054"/>
                </a:lnTo>
                <a:lnTo>
                  <a:pt x="127396" y="538858"/>
                </a:lnTo>
                <a:lnTo>
                  <a:pt x="168168" y="563108"/>
                </a:lnTo>
                <a:lnTo>
                  <a:pt x="212813" y="581190"/>
                </a:lnTo>
                <a:lnTo>
                  <a:pt x="260692" y="592489"/>
                </a:lnTo>
                <a:lnTo>
                  <a:pt x="311162" y="596391"/>
                </a:lnTo>
                <a:lnTo>
                  <a:pt x="361636" y="592489"/>
                </a:lnTo>
                <a:lnTo>
                  <a:pt x="409516" y="581190"/>
                </a:lnTo>
                <a:lnTo>
                  <a:pt x="454162" y="563108"/>
                </a:lnTo>
                <a:lnTo>
                  <a:pt x="494933" y="538858"/>
                </a:lnTo>
                <a:lnTo>
                  <a:pt x="531190" y="509054"/>
                </a:lnTo>
                <a:lnTo>
                  <a:pt x="562290" y="474308"/>
                </a:lnTo>
                <a:lnTo>
                  <a:pt x="587595" y="435236"/>
                </a:lnTo>
                <a:lnTo>
                  <a:pt x="606462" y="392450"/>
                </a:lnTo>
                <a:lnTo>
                  <a:pt x="618252" y="346566"/>
                </a:lnTo>
                <a:lnTo>
                  <a:pt x="622325" y="298195"/>
                </a:lnTo>
                <a:lnTo>
                  <a:pt x="618252" y="249829"/>
                </a:lnTo>
                <a:lnTo>
                  <a:pt x="606462" y="203946"/>
                </a:lnTo>
                <a:lnTo>
                  <a:pt x="587595" y="161161"/>
                </a:lnTo>
                <a:lnTo>
                  <a:pt x="562290" y="122088"/>
                </a:lnTo>
                <a:lnTo>
                  <a:pt x="531190" y="87342"/>
                </a:lnTo>
                <a:lnTo>
                  <a:pt x="494933" y="57536"/>
                </a:lnTo>
                <a:lnTo>
                  <a:pt x="454162" y="33285"/>
                </a:lnTo>
                <a:lnTo>
                  <a:pt x="409516" y="15203"/>
                </a:lnTo>
                <a:lnTo>
                  <a:pt x="361636" y="3903"/>
                </a:lnTo>
                <a:lnTo>
                  <a:pt x="311162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00022" y="3531628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0" y="298194"/>
                </a:moveTo>
                <a:lnTo>
                  <a:pt x="4072" y="249825"/>
                </a:lnTo>
                <a:lnTo>
                  <a:pt x="15863" y="203941"/>
                </a:lnTo>
                <a:lnTo>
                  <a:pt x="34731" y="161156"/>
                </a:lnTo>
                <a:lnTo>
                  <a:pt x="60036" y="122084"/>
                </a:lnTo>
                <a:lnTo>
                  <a:pt x="91137" y="87339"/>
                </a:lnTo>
                <a:lnTo>
                  <a:pt x="127394" y="57534"/>
                </a:lnTo>
                <a:lnTo>
                  <a:pt x="168165" y="33283"/>
                </a:lnTo>
                <a:lnTo>
                  <a:pt x="212811" y="15202"/>
                </a:lnTo>
                <a:lnTo>
                  <a:pt x="260690" y="3902"/>
                </a:lnTo>
                <a:lnTo>
                  <a:pt x="311162" y="0"/>
                </a:lnTo>
                <a:lnTo>
                  <a:pt x="361634" y="3902"/>
                </a:lnTo>
                <a:lnTo>
                  <a:pt x="409513" y="15202"/>
                </a:lnTo>
                <a:lnTo>
                  <a:pt x="454159" y="33283"/>
                </a:lnTo>
                <a:lnTo>
                  <a:pt x="494930" y="57534"/>
                </a:lnTo>
                <a:lnTo>
                  <a:pt x="531187" y="87339"/>
                </a:lnTo>
                <a:lnTo>
                  <a:pt x="562288" y="122084"/>
                </a:lnTo>
                <a:lnTo>
                  <a:pt x="587593" y="161156"/>
                </a:lnTo>
                <a:lnTo>
                  <a:pt x="606461" y="203941"/>
                </a:lnTo>
                <a:lnTo>
                  <a:pt x="618252" y="249825"/>
                </a:lnTo>
                <a:lnTo>
                  <a:pt x="622325" y="298194"/>
                </a:lnTo>
                <a:lnTo>
                  <a:pt x="618252" y="346563"/>
                </a:lnTo>
                <a:lnTo>
                  <a:pt x="606461" y="392447"/>
                </a:lnTo>
                <a:lnTo>
                  <a:pt x="587593" y="435232"/>
                </a:lnTo>
                <a:lnTo>
                  <a:pt x="562288" y="474304"/>
                </a:lnTo>
                <a:lnTo>
                  <a:pt x="531187" y="509050"/>
                </a:lnTo>
                <a:lnTo>
                  <a:pt x="494930" y="538855"/>
                </a:lnTo>
                <a:lnTo>
                  <a:pt x="454159" y="563105"/>
                </a:lnTo>
                <a:lnTo>
                  <a:pt x="409513" y="581187"/>
                </a:lnTo>
                <a:lnTo>
                  <a:pt x="361634" y="592486"/>
                </a:lnTo>
                <a:lnTo>
                  <a:pt x="311162" y="596389"/>
                </a:lnTo>
                <a:lnTo>
                  <a:pt x="260690" y="592486"/>
                </a:lnTo>
                <a:lnTo>
                  <a:pt x="212811" y="581187"/>
                </a:lnTo>
                <a:lnTo>
                  <a:pt x="168165" y="563105"/>
                </a:lnTo>
                <a:lnTo>
                  <a:pt x="127394" y="538855"/>
                </a:lnTo>
                <a:lnTo>
                  <a:pt x="91137" y="509050"/>
                </a:lnTo>
                <a:lnTo>
                  <a:pt x="60036" y="474304"/>
                </a:lnTo>
                <a:lnTo>
                  <a:pt x="34731" y="435232"/>
                </a:lnTo>
                <a:lnTo>
                  <a:pt x="15863" y="392447"/>
                </a:lnTo>
                <a:lnTo>
                  <a:pt x="4072" y="346563"/>
                </a:lnTo>
                <a:lnTo>
                  <a:pt x="0" y="298194"/>
                </a:lnTo>
                <a:close/>
              </a:path>
            </a:pathLst>
          </a:custGeom>
          <a:ln w="16845">
            <a:solidFill>
              <a:srgbClr val="117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86818" y="4836020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311162" y="0"/>
                </a:moveTo>
                <a:lnTo>
                  <a:pt x="260692" y="3902"/>
                </a:lnTo>
                <a:lnTo>
                  <a:pt x="212813" y="15201"/>
                </a:lnTo>
                <a:lnTo>
                  <a:pt x="168168" y="33283"/>
                </a:lnTo>
                <a:lnTo>
                  <a:pt x="127396" y="57533"/>
                </a:lnTo>
                <a:lnTo>
                  <a:pt x="91139" y="87337"/>
                </a:lnTo>
                <a:lnTo>
                  <a:pt x="60038" y="122083"/>
                </a:lnTo>
                <a:lnTo>
                  <a:pt x="34732" y="161155"/>
                </a:lnTo>
                <a:lnTo>
                  <a:pt x="15863" y="203941"/>
                </a:lnTo>
                <a:lnTo>
                  <a:pt x="4072" y="249825"/>
                </a:lnTo>
                <a:lnTo>
                  <a:pt x="0" y="298196"/>
                </a:lnTo>
                <a:lnTo>
                  <a:pt x="4072" y="346562"/>
                </a:lnTo>
                <a:lnTo>
                  <a:pt x="15863" y="392445"/>
                </a:lnTo>
                <a:lnTo>
                  <a:pt x="34732" y="435230"/>
                </a:lnTo>
                <a:lnTo>
                  <a:pt x="60038" y="474303"/>
                </a:lnTo>
                <a:lnTo>
                  <a:pt x="91139" y="509049"/>
                </a:lnTo>
                <a:lnTo>
                  <a:pt x="127396" y="538855"/>
                </a:lnTo>
                <a:lnTo>
                  <a:pt x="168168" y="563106"/>
                </a:lnTo>
                <a:lnTo>
                  <a:pt x="212813" y="581188"/>
                </a:lnTo>
                <a:lnTo>
                  <a:pt x="260692" y="592488"/>
                </a:lnTo>
                <a:lnTo>
                  <a:pt x="311162" y="596392"/>
                </a:lnTo>
                <a:lnTo>
                  <a:pt x="361636" y="592488"/>
                </a:lnTo>
                <a:lnTo>
                  <a:pt x="409516" y="581188"/>
                </a:lnTo>
                <a:lnTo>
                  <a:pt x="454162" y="563106"/>
                </a:lnTo>
                <a:lnTo>
                  <a:pt x="494933" y="538855"/>
                </a:lnTo>
                <a:lnTo>
                  <a:pt x="531190" y="509049"/>
                </a:lnTo>
                <a:lnTo>
                  <a:pt x="562290" y="474303"/>
                </a:lnTo>
                <a:lnTo>
                  <a:pt x="587595" y="435230"/>
                </a:lnTo>
                <a:lnTo>
                  <a:pt x="606462" y="392445"/>
                </a:lnTo>
                <a:lnTo>
                  <a:pt x="618252" y="346562"/>
                </a:lnTo>
                <a:lnTo>
                  <a:pt x="622325" y="298196"/>
                </a:lnTo>
                <a:lnTo>
                  <a:pt x="618252" y="249825"/>
                </a:lnTo>
                <a:lnTo>
                  <a:pt x="606462" y="203941"/>
                </a:lnTo>
                <a:lnTo>
                  <a:pt x="587595" y="161155"/>
                </a:lnTo>
                <a:lnTo>
                  <a:pt x="562290" y="122083"/>
                </a:lnTo>
                <a:lnTo>
                  <a:pt x="531190" y="87337"/>
                </a:lnTo>
                <a:lnTo>
                  <a:pt x="494933" y="57533"/>
                </a:lnTo>
                <a:lnTo>
                  <a:pt x="454162" y="33283"/>
                </a:lnTo>
                <a:lnTo>
                  <a:pt x="409516" y="15201"/>
                </a:lnTo>
                <a:lnTo>
                  <a:pt x="361636" y="3902"/>
                </a:lnTo>
                <a:lnTo>
                  <a:pt x="311162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6818" y="4836020"/>
            <a:ext cx="622935" cy="596900"/>
          </a:xfrm>
          <a:custGeom>
            <a:avLst/>
            <a:gdLst/>
            <a:ahLst/>
            <a:cxnLst/>
            <a:rect l="l" t="t" r="r" b="b"/>
            <a:pathLst>
              <a:path w="622934" h="596900">
                <a:moveTo>
                  <a:pt x="0" y="298194"/>
                </a:moveTo>
                <a:lnTo>
                  <a:pt x="4072" y="249825"/>
                </a:lnTo>
                <a:lnTo>
                  <a:pt x="15863" y="203941"/>
                </a:lnTo>
                <a:lnTo>
                  <a:pt x="34731" y="161156"/>
                </a:lnTo>
                <a:lnTo>
                  <a:pt x="60036" y="122084"/>
                </a:lnTo>
                <a:lnTo>
                  <a:pt x="91137" y="87339"/>
                </a:lnTo>
                <a:lnTo>
                  <a:pt x="127394" y="57534"/>
                </a:lnTo>
                <a:lnTo>
                  <a:pt x="168165" y="33283"/>
                </a:lnTo>
                <a:lnTo>
                  <a:pt x="212811" y="15202"/>
                </a:lnTo>
                <a:lnTo>
                  <a:pt x="260690" y="3902"/>
                </a:lnTo>
                <a:lnTo>
                  <a:pt x="311162" y="0"/>
                </a:lnTo>
                <a:lnTo>
                  <a:pt x="361634" y="3902"/>
                </a:lnTo>
                <a:lnTo>
                  <a:pt x="409513" y="15202"/>
                </a:lnTo>
                <a:lnTo>
                  <a:pt x="454159" y="33283"/>
                </a:lnTo>
                <a:lnTo>
                  <a:pt x="494930" y="57534"/>
                </a:lnTo>
                <a:lnTo>
                  <a:pt x="531187" y="87339"/>
                </a:lnTo>
                <a:lnTo>
                  <a:pt x="562288" y="122084"/>
                </a:lnTo>
                <a:lnTo>
                  <a:pt x="587593" y="161156"/>
                </a:lnTo>
                <a:lnTo>
                  <a:pt x="606461" y="203941"/>
                </a:lnTo>
                <a:lnTo>
                  <a:pt x="618252" y="249825"/>
                </a:lnTo>
                <a:lnTo>
                  <a:pt x="622325" y="298194"/>
                </a:lnTo>
                <a:lnTo>
                  <a:pt x="618252" y="346563"/>
                </a:lnTo>
                <a:lnTo>
                  <a:pt x="606461" y="392447"/>
                </a:lnTo>
                <a:lnTo>
                  <a:pt x="587593" y="435232"/>
                </a:lnTo>
                <a:lnTo>
                  <a:pt x="562288" y="474304"/>
                </a:lnTo>
                <a:lnTo>
                  <a:pt x="531187" y="509050"/>
                </a:lnTo>
                <a:lnTo>
                  <a:pt x="494930" y="538855"/>
                </a:lnTo>
                <a:lnTo>
                  <a:pt x="454159" y="563105"/>
                </a:lnTo>
                <a:lnTo>
                  <a:pt x="409513" y="581187"/>
                </a:lnTo>
                <a:lnTo>
                  <a:pt x="361634" y="592486"/>
                </a:lnTo>
                <a:lnTo>
                  <a:pt x="311162" y="596389"/>
                </a:lnTo>
                <a:lnTo>
                  <a:pt x="260690" y="592486"/>
                </a:lnTo>
                <a:lnTo>
                  <a:pt x="212811" y="581187"/>
                </a:lnTo>
                <a:lnTo>
                  <a:pt x="168165" y="563105"/>
                </a:lnTo>
                <a:lnTo>
                  <a:pt x="127394" y="538855"/>
                </a:lnTo>
                <a:lnTo>
                  <a:pt x="91137" y="509050"/>
                </a:lnTo>
                <a:lnTo>
                  <a:pt x="60036" y="474304"/>
                </a:lnTo>
                <a:lnTo>
                  <a:pt x="34731" y="435232"/>
                </a:lnTo>
                <a:lnTo>
                  <a:pt x="15863" y="392447"/>
                </a:lnTo>
                <a:lnTo>
                  <a:pt x="4072" y="346563"/>
                </a:lnTo>
                <a:lnTo>
                  <a:pt x="0" y="298194"/>
                </a:lnTo>
                <a:close/>
              </a:path>
            </a:pathLst>
          </a:custGeom>
          <a:ln w="16845">
            <a:solidFill>
              <a:srgbClr val="117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25465" y="1749044"/>
            <a:ext cx="3930015" cy="4269740"/>
          </a:xfrm>
          <a:prstGeom prst="rect">
            <a:avLst/>
          </a:prstGeom>
          <a:ln w="16845">
            <a:solidFill>
              <a:srgbClr val="117E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261745">
              <a:lnSpc>
                <a:spcPct val="100000"/>
              </a:lnSpc>
              <a:spcBef>
                <a:spcPts val="5"/>
              </a:spcBef>
            </a:pPr>
            <a:r>
              <a:rPr sz="1900" spc="-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75" spc="-82" baseline="-200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75" baseline="-20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R="736600" algn="r">
              <a:lnSpc>
                <a:spcPct val="100000"/>
              </a:lnSpc>
            </a:pP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75" spc="-22" baseline="-200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75" baseline="-20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071880">
              <a:lnSpc>
                <a:spcPct val="100000"/>
              </a:lnSpc>
              <a:spcBef>
                <a:spcPts val="2010"/>
              </a:spcBef>
            </a:pPr>
            <a:r>
              <a:rPr sz="1900" spc="-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75" spc="-82" baseline="-200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75" baseline="-200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59381" y="4128022"/>
            <a:ext cx="533123" cy="6979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59381" y="4128020"/>
            <a:ext cx="533400" cy="698500"/>
          </a:xfrm>
          <a:prstGeom prst="rect">
            <a:avLst/>
          </a:prstGeom>
          <a:ln w="13476">
            <a:solidFill>
              <a:srgbClr val="1CADE4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54940" marR="148590">
              <a:lnSpc>
                <a:spcPts val="2270"/>
              </a:lnSpc>
              <a:spcBef>
                <a:spcPts val="440"/>
              </a:spcBef>
            </a:pP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15" baseline="-20000" dirty="0">
                <a:latin typeface="Trebuchet MS"/>
                <a:cs typeface="Trebuchet MS"/>
              </a:rPr>
              <a:t>1  </a:t>
            </a: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22" baseline="-20000" dirty="0">
                <a:latin typeface="Trebuchet MS"/>
                <a:cs typeface="Trebuchet MS"/>
              </a:rPr>
              <a:t>2</a:t>
            </a:r>
            <a:endParaRPr sz="1875" baseline="-200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34657" y="5209008"/>
            <a:ext cx="533123" cy="6979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34657" y="5209006"/>
            <a:ext cx="533400" cy="698500"/>
          </a:xfrm>
          <a:prstGeom prst="rect">
            <a:avLst/>
          </a:prstGeom>
          <a:ln w="13476">
            <a:solidFill>
              <a:srgbClr val="1CADE4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154940" marR="148590">
              <a:lnSpc>
                <a:spcPts val="2270"/>
              </a:lnSpc>
              <a:spcBef>
                <a:spcPts val="439"/>
              </a:spcBef>
            </a:pP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15" baseline="-20000" dirty="0">
                <a:latin typeface="Trebuchet MS"/>
                <a:cs typeface="Trebuchet MS"/>
              </a:rPr>
              <a:t>1  </a:t>
            </a:r>
            <a:r>
              <a:rPr sz="1900" spc="-25" dirty="0">
                <a:latin typeface="Trebuchet MS"/>
                <a:cs typeface="Trebuchet MS"/>
              </a:rPr>
              <a:t>A</a:t>
            </a:r>
            <a:r>
              <a:rPr sz="1875" spc="-22" baseline="-20000" dirty="0">
                <a:latin typeface="Trebuchet MS"/>
                <a:cs typeface="Trebuchet MS"/>
              </a:rPr>
              <a:t>2</a:t>
            </a:r>
            <a:endParaRPr sz="1875" baseline="-20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6</a:t>
            </a:fld>
            <a:endParaRPr spc="-2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638556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40" dirty="0">
                <a:solidFill>
                  <a:srgbClr val="404040"/>
                </a:solidFill>
              </a:rPr>
              <a:t>Random </a:t>
            </a:r>
            <a:r>
              <a:rPr sz="5100" spc="-300" dirty="0">
                <a:solidFill>
                  <a:srgbClr val="404040"/>
                </a:solidFill>
              </a:rPr>
              <a:t>Walk</a:t>
            </a:r>
            <a:r>
              <a:rPr sz="5100" spc="-815" dirty="0">
                <a:solidFill>
                  <a:srgbClr val="404040"/>
                </a:solidFill>
              </a:rPr>
              <a:t> </a:t>
            </a:r>
            <a:r>
              <a:rPr sz="5100" spc="-315" dirty="0">
                <a:solidFill>
                  <a:srgbClr val="404040"/>
                </a:solidFill>
              </a:rPr>
              <a:t>Illustration</a:t>
            </a:r>
            <a:endParaRPr sz="5100"/>
          </a:p>
        </p:txBody>
      </p:sp>
      <p:sp>
        <p:nvSpPr>
          <p:cNvPr id="4" name="object 4"/>
          <p:cNvSpPr/>
          <p:nvPr/>
        </p:nvSpPr>
        <p:spPr>
          <a:xfrm>
            <a:off x="1305966" y="2155139"/>
            <a:ext cx="1109508" cy="127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5943" y="5815396"/>
            <a:ext cx="1688296" cy="845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8436" y="2212670"/>
            <a:ext cx="1347952" cy="1347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0028" y="3608768"/>
            <a:ext cx="3015615" cy="3251835"/>
          </a:xfrm>
          <a:custGeom>
            <a:avLst/>
            <a:gdLst/>
            <a:ahLst/>
            <a:cxnLst/>
            <a:rect l="l" t="t" r="r" b="b"/>
            <a:pathLst>
              <a:path w="3015615" h="3251834">
                <a:moveTo>
                  <a:pt x="380701" y="3018911"/>
                </a:moveTo>
                <a:lnTo>
                  <a:pt x="118732" y="3018911"/>
                </a:lnTo>
                <a:lnTo>
                  <a:pt x="167119" y="3024872"/>
                </a:lnTo>
                <a:lnTo>
                  <a:pt x="234911" y="3035207"/>
                </a:lnTo>
                <a:lnTo>
                  <a:pt x="307733" y="3047248"/>
                </a:lnTo>
                <a:lnTo>
                  <a:pt x="922642" y="3156620"/>
                </a:lnTo>
                <a:lnTo>
                  <a:pt x="1119593" y="3187867"/>
                </a:lnTo>
                <a:lnTo>
                  <a:pt x="1319555" y="3215115"/>
                </a:lnTo>
                <a:lnTo>
                  <a:pt x="1419783" y="3226587"/>
                </a:lnTo>
                <a:lnTo>
                  <a:pt x="1519593" y="3236258"/>
                </a:lnTo>
                <a:lnTo>
                  <a:pt x="1618564" y="3243856"/>
                </a:lnTo>
                <a:lnTo>
                  <a:pt x="1716290" y="3249109"/>
                </a:lnTo>
                <a:lnTo>
                  <a:pt x="1812366" y="3251743"/>
                </a:lnTo>
                <a:lnTo>
                  <a:pt x="1906371" y="3251480"/>
                </a:lnTo>
                <a:lnTo>
                  <a:pt x="1997913" y="3248041"/>
                </a:lnTo>
                <a:lnTo>
                  <a:pt x="2086597" y="3241145"/>
                </a:lnTo>
                <a:lnTo>
                  <a:pt x="2172017" y="3230499"/>
                </a:lnTo>
                <a:lnTo>
                  <a:pt x="2253780" y="3215803"/>
                </a:lnTo>
                <a:lnTo>
                  <a:pt x="2272088" y="3211314"/>
                </a:lnTo>
                <a:lnTo>
                  <a:pt x="1812251" y="3211314"/>
                </a:lnTo>
                <a:lnTo>
                  <a:pt x="1717408" y="3208696"/>
                </a:lnTo>
                <a:lnTo>
                  <a:pt x="1620735" y="3203487"/>
                </a:lnTo>
                <a:lnTo>
                  <a:pt x="1522691" y="3195949"/>
                </a:lnTo>
                <a:lnTo>
                  <a:pt x="1423682" y="3186348"/>
                </a:lnTo>
                <a:lnTo>
                  <a:pt x="1324152" y="3174949"/>
                </a:lnTo>
                <a:lnTo>
                  <a:pt x="1125054" y="3147809"/>
                </a:lnTo>
                <a:lnTo>
                  <a:pt x="929157" y="3116720"/>
                </a:lnTo>
                <a:lnTo>
                  <a:pt x="380701" y="3018911"/>
                </a:lnTo>
                <a:close/>
              </a:path>
              <a:path w="3015615" h="3251834">
                <a:moveTo>
                  <a:pt x="2930994" y="0"/>
                </a:moveTo>
                <a:lnTo>
                  <a:pt x="2890697" y="3225"/>
                </a:lnTo>
                <a:lnTo>
                  <a:pt x="2909544" y="238594"/>
                </a:lnTo>
                <a:lnTo>
                  <a:pt x="2927540" y="472770"/>
                </a:lnTo>
                <a:lnTo>
                  <a:pt x="2943809" y="704659"/>
                </a:lnTo>
                <a:lnTo>
                  <a:pt x="2957499" y="933145"/>
                </a:lnTo>
                <a:lnTo>
                  <a:pt x="2967748" y="1157109"/>
                </a:lnTo>
                <a:lnTo>
                  <a:pt x="2971304" y="1266952"/>
                </a:lnTo>
                <a:lnTo>
                  <a:pt x="2973705" y="1375321"/>
                </a:lnTo>
                <a:lnTo>
                  <a:pt x="2974797" y="1482001"/>
                </a:lnTo>
                <a:lnTo>
                  <a:pt x="2974503" y="1586941"/>
                </a:lnTo>
                <a:lnTo>
                  <a:pt x="2972690" y="1690408"/>
                </a:lnTo>
                <a:lnTo>
                  <a:pt x="2969323" y="1790446"/>
                </a:lnTo>
                <a:lnTo>
                  <a:pt x="2964218" y="1888947"/>
                </a:lnTo>
                <a:lnTo>
                  <a:pt x="2957296" y="1985022"/>
                </a:lnTo>
                <a:lnTo>
                  <a:pt x="2948444" y="2078570"/>
                </a:lnTo>
                <a:lnTo>
                  <a:pt x="2937573" y="2169426"/>
                </a:lnTo>
                <a:lnTo>
                  <a:pt x="2924581" y="2257450"/>
                </a:lnTo>
                <a:lnTo>
                  <a:pt x="2909354" y="2342489"/>
                </a:lnTo>
                <a:lnTo>
                  <a:pt x="2891802" y="2424417"/>
                </a:lnTo>
                <a:lnTo>
                  <a:pt x="2871812" y="2503081"/>
                </a:lnTo>
                <a:lnTo>
                  <a:pt x="2849308" y="2578341"/>
                </a:lnTo>
                <a:lnTo>
                  <a:pt x="2824175" y="2650045"/>
                </a:lnTo>
                <a:lnTo>
                  <a:pt x="2796336" y="2718066"/>
                </a:lnTo>
                <a:lnTo>
                  <a:pt x="2765691" y="2782239"/>
                </a:lnTo>
                <a:lnTo>
                  <a:pt x="2732151" y="2842463"/>
                </a:lnTo>
                <a:lnTo>
                  <a:pt x="2695638" y="2898593"/>
                </a:lnTo>
                <a:lnTo>
                  <a:pt x="2656052" y="2950509"/>
                </a:lnTo>
                <a:lnTo>
                  <a:pt x="2613304" y="2998100"/>
                </a:lnTo>
                <a:lnTo>
                  <a:pt x="2566568" y="3039883"/>
                </a:lnTo>
                <a:lnTo>
                  <a:pt x="2512923" y="3076958"/>
                </a:lnTo>
                <a:lnTo>
                  <a:pt x="2453805" y="3108695"/>
                </a:lnTo>
                <a:lnTo>
                  <a:pt x="2389060" y="3135737"/>
                </a:lnTo>
                <a:lnTo>
                  <a:pt x="2319032" y="3158282"/>
                </a:lnTo>
                <a:lnTo>
                  <a:pt x="2244178" y="3176532"/>
                </a:lnTo>
                <a:lnTo>
                  <a:pt x="2164892" y="3190703"/>
                </a:lnTo>
                <a:lnTo>
                  <a:pt x="2081618" y="3201024"/>
                </a:lnTo>
                <a:lnTo>
                  <a:pt x="1994789" y="3207734"/>
                </a:lnTo>
                <a:lnTo>
                  <a:pt x="1904860" y="3211079"/>
                </a:lnTo>
                <a:lnTo>
                  <a:pt x="1812251" y="3211314"/>
                </a:lnTo>
                <a:lnTo>
                  <a:pt x="2272088" y="3211314"/>
                </a:lnTo>
                <a:lnTo>
                  <a:pt x="2331466" y="3196753"/>
                </a:lnTo>
                <a:lnTo>
                  <a:pt x="2404681" y="3173022"/>
                </a:lnTo>
                <a:lnTo>
                  <a:pt x="2472994" y="3144279"/>
                </a:lnTo>
                <a:lnTo>
                  <a:pt x="2535961" y="3110185"/>
                </a:lnTo>
                <a:lnTo>
                  <a:pt x="2592565" y="3070843"/>
                </a:lnTo>
                <a:lnTo>
                  <a:pt x="2643403" y="3025085"/>
                </a:lnTo>
                <a:lnTo>
                  <a:pt x="2688221" y="2974995"/>
                </a:lnTo>
                <a:lnTo>
                  <a:pt x="2729534" y="2920617"/>
                </a:lnTo>
                <a:lnTo>
                  <a:pt x="2767482" y="2862110"/>
                </a:lnTo>
                <a:lnTo>
                  <a:pt x="2802178" y="2799651"/>
                </a:lnTo>
                <a:lnTo>
                  <a:pt x="2833763" y="2733357"/>
                </a:lnTo>
                <a:lnTo>
                  <a:pt x="2862338" y="2663405"/>
                </a:lnTo>
                <a:lnTo>
                  <a:pt x="2888043" y="2589923"/>
                </a:lnTo>
                <a:lnTo>
                  <a:pt x="2911005" y="2513037"/>
                </a:lnTo>
                <a:lnTo>
                  <a:pt x="2931337" y="2432888"/>
                </a:lnTo>
                <a:lnTo>
                  <a:pt x="2949155" y="2349614"/>
                </a:lnTo>
                <a:lnTo>
                  <a:pt x="2964573" y="2263343"/>
                </a:lnTo>
                <a:lnTo>
                  <a:pt x="2977718" y="2174227"/>
                </a:lnTo>
                <a:lnTo>
                  <a:pt x="2988691" y="2082368"/>
                </a:lnTo>
                <a:lnTo>
                  <a:pt x="2997619" y="1987931"/>
                </a:lnTo>
                <a:lnTo>
                  <a:pt x="3004591" y="1891030"/>
                </a:lnTo>
                <a:lnTo>
                  <a:pt x="3009722" y="1791817"/>
                </a:lnTo>
                <a:lnTo>
                  <a:pt x="3013150" y="1689696"/>
                </a:lnTo>
                <a:lnTo>
                  <a:pt x="3014942" y="1586839"/>
                </a:lnTo>
                <a:lnTo>
                  <a:pt x="3015221" y="1481582"/>
                </a:lnTo>
                <a:lnTo>
                  <a:pt x="3014116" y="1374432"/>
                </a:lnTo>
                <a:lnTo>
                  <a:pt x="3011716" y="1265631"/>
                </a:lnTo>
                <a:lnTo>
                  <a:pt x="3008134" y="1155255"/>
                </a:lnTo>
                <a:lnTo>
                  <a:pt x="2997847" y="930732"/>
                </a:lnTo>
                <a:lnTo>
                  <a:pt x="2984131" y="701840"/>
                </a:lnTo>
                <a:lnTo>
                  <a:pt x="2967850" y="469671"/>
                </a:lnTo>
                <a:lnTo>
                  <a:pt x="2949841" y="235356"/>
                </a:lnTo>
                <a:lnTo>
                  <a:pt x="2930994" y="0"/>
                </a:lnTo>
                <a:close/>
              </a:path>
              <a:path w="3015615" h="3251834">
                <a:moveTo>
                  <a:pt x="130429" y="2897647"/>
                </a:moveTo>
                <a:lnTo>
                  <a:pt x="0" y="2986614"/>
                </a:lnTo>
                <a:lnTo>
                  <a:pt x="111036" y="3098855"/>
                </a:lnTo>
                <a:lnTo>
                  <a:pt x="118732" y="3018911"/>
                </a:lnTo>
                <a:lnTo>
                  <a:pt x="380701" y="3018911"/>
                </a:lnTo>
                <a:lnTo>
                  <a:pt x="241503" y="2995320"/>
                </a:lnTo>
                <a:lnTo>
                  <a:pt x="173215" y="2984906"/>
                </a:lnTo>
                <a:lnTo>
                  <a:pt x="122618" y="2978660"/>
                </a:lnTo>
                <a:lnTo>
                  <a:pt x="130429" y="2897647"/>
                </a:lnTo>
                <a:close/>
              </a:path>
            </a:pathLst>
          </a:custGeom>
          <a:solidFill>
            <a:srgbClr val="117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5324" y="2690863"/>
            <a:ext cx="3072130" cy="236220"/>
          </a:xfrm>
          <a:custGeom>
            <a:avLst/>
            <a:gdLst/>
            <a:ahLst/>
            <a:cxnLst/>
            <a:rect l="l" t="t" r="r" b="b"/>
            <a:pathLst>
              <a:path w="3072129" h="236219">
                <a:moveTo>
                  <a:pt x="2931312" y="0"/>
                </a:moveTo>
                <a:lnTo>
                  <a:pt x="2930728" y="94335"/>
                </a:lnTo>
                <a:lnTo>
                  <a:pt x="179" y="94335"/>
                </a:lnTo>
                <a:lnTo>
                  <a:pt x="0" y="123367"/>
                </a:lnTo>
                <a:lnTo>
                  <a:pt x="2930436" y="141490"/>
                </a:lnTo>
                <a:lnTo>
                  <a:pt x="2929851" y="235826"/>
                </a:lnTo>
                <a:lnTo>
                  <a:pt x="3072079" y="118783"/>
                </a:lnTo>
                <a:lnTo>
                  <a:pt x="3043107" y="94335"/>
                </a:lnTo>
                <a:lnTo>
                  <a:pt x="2930728" y="94335"/>
                </a:lnTo>
                <a:lnTo>
                  <a:pt x="3021615" y="76200"/>
                </a:lnTo>
                <a:lnTo>
                  <a:pt x="2931312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3007" y="4120460"/>
            <a:ext cx="560070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05" dirty="0">
                <a:latin typeface="Trebuchet MS"/>
                <a:cs typeface="Trebuchet MS"/>
              </a:rPr>
              <a:t>P(Q|</a:t>
            </a:r>
            <a:r>
              <a:rPr sz="3675" b="1" spc="-157" baseline="1133" dirty="0">
                <a:latin typeface="Trebuchet MS"/>
                <a:cs typeface="Trebuchet MS"/>
              </a:rPr>
              <a:t>𝝿</a:t>
            </a:r>
            <a:r>
              <a:rPr sz="2500" b="1" spc="-105" dirty="0">
                <a:latin typeface="Trebuchet MS"/>
                <a:cs typeface="Trebuchet MS"/>
              </a:rPr>
              <a:t>=&lt;albumArtist,hasInstrument&gt;)</a:t>
            </a:r>
            <a:r>
              <a:rPr sz="2500" b="1" spc="-235" dirty="0">
                <a:latin typeface="Trebuchet MS"/>
                <a:cs typeface="Trebuchet MS"/>
              </a:rPr>
              <a:t> </a:t>
            </a:r>
            <a:r>
              <a:rPr sz="2500" b="1" spc="175" dirty="0">
                <a:latin typeface="Trebuchet MS"/>
                <a:cs typeface="Trebuchet MS"/>
              </a:rPr>
              <a:t>W</a:t>
            </a:r>
            <a:r>
              <a:rPr sz="2475" b="1" spc="262" baseline="-20202" dirty="0">
                <a:latin typeface="Trebuchet MS"/>
                <a:cs typeface="Trebuchet MS"/>
              </a:rPr>
              <a:t>𝝿</a:t>
            </a:r>
            <a:endParaRPr sz="2475" baseline="-20202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60</a:t>
            </a:fld>
            <a:endParaRPr spc="-20" dirty="0"/>
          </a:p>
        </p:txBody>
      </p:sp>
      <p:sp>
        <p:nvSpPr>
          <p:cNvPr id="10" name="object 10"/>
          <p:cNvSpPr txBox="1"/>
          <p:nvPr/>
        </p:nvSpPr>
        <p:spPr>
          <a:xfrm>
            <a:off x="1282306" y="1589147"/>
            <a:ext cx="53289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0" dirty="0">
                <a:latin typeface="Trebuchet MS"/>
                <a:cs typeface="Trebuchet MS"/>
              </a:rPr>
              <a:t>Query </a:t>
            </a:r>
            <a:r>
              <a:rPr sz="2500" b="1" spc="-125" dirty="0">
                <a:latin typeface="Trebuchet MS"/>
                <a:cs typeface="Trebuchet MS"/>
              </a:rPr>
              <a:t>Q: </a:t>
            </a:r>
            <a:r>
              <a:rPr sz="2500" b="1" spc="-155" dirty="0">
                <a:latin typeface="Trebuchet MS"/>
                <a:cs typeface="Trebuchet MS"/>
              </a:rPr>
              <a:t>R(Lennon, </a:t>
            </a:r>
            <a:r>
              <a:rPr sz="2500" b="1" spc="-120" dirty="0">
                <a:latin typeface="Trebuchet MS"/>
                <a:cs typeface="Trebuchet MS"/>
              </a:rPr>
              <a:t>PlaysInstrument,</a:t>
            </a:r>
            <a:r>
              <a:rPr sz="2500" b="1" spc="-330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?)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617" y="496113"/>
            <a:ext cx="638556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40" dirty="0">
                <a:solidFill>
                  <a:srgbClr val="404040"/>
                </a:solidFill>
                <a:latin typeface="Trebuchet MS"/>
                <a:cs typeface="Trebuchet MS"/>
              </a:rPr>
              <a:t>Random </a:t>
            </a:r>
            <a:r>
              <a:rPr sz="5100" spc="-300" dirty="0">
                <a:solidFill>
                  <a:srgbClr val="404040"/>
                </a:solidFill>
                <a:latin typeface="Trebuchet MS"/>
                <a:cs typeface="Trebuchet MS"/>
              </a:rPr>
              <a:t>Walk</a:t>
            </a:r>
            <a:r>
              <a:rPr sz="5100" spc="-8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5100" spc="-315" dirty="0">
                <a:solidFill>
                  <a:srgbClr val="404040"/>
                </a:solidFill>
                <a:latin typeface="Trebuchet MS"/>
                <a:cs typeface="Trebuchet MS"/>
              </a:rPr>
              <a:t>Illustration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0769" y="1668399"/>
            <a:ext cx="3773804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20" dirty="0">
                <a:latin typeface="Trebuchet MS"/>
                <a:cs typeface="Trebuchet MS"/>
              </a:rPr>
              <a:t>Query: </a:t>
            </a:r>
            <a:r>
              <a:rPr sz="1900" b="1" spc="-130" dirty="0">
                <a:latin typeface="Trebuchet MS"/>
                <a:cs typeface="Trebuchet MS"/>
              </a:rPr>
              <a:t>R(Lennon, </a:t>
            </a:r>
            <a:r>
              <a:rPr sz="1900" b="1" spc="-110" dirty="0">
                <a:latin typeface="Trebuchet MS"/>
                <a:cs typeface="Trebuchet MS"/>
              </a:rPr>
              <a:t>PlaysInstrument,</a:t>
            </a:r>
            <a:r>
              <a:rPr sz="1900" b="1" spc="-145" dirty="0">
                <a:latin typeface="Trebuchet MS"/>
                <a:cs typeface="Trebuchet MS"/>
              </a:rPr>
              <a:t> </a:t>
            </a:r>
            <a:r>
              <a:rPr sz="1900" b="1" spc="-30" dirty="0">
                <a:latin typeface="Trebuchet MS"/>
                <a:cs typeface="Trebuchet MS"/>
              </a:rPr>
              <a:t>?)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66" y="2155139"/>
            <a:ext cx="1109508" cy="127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5966" y="4040251"/>
            <a:ext cx="1045182" cy="1281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5943" y="5815396"/>
            <a:ext cx="1688296" cy="845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3795" y="4154530"/>
            <a:ext cx="1164642" cy="1166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6262" y="4008348"/>
            <a:ext cx="1032394" cy="1344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8436" y="2212670"/>
            <a:ext cx="1347952" cy="13479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71435" y="2174201"/>
            <a:ext cx="1369441" cy="13694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7066" y="5756697"/>
            <a:ext cx="1000789" cy="9333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8195" y="3424923"/>
            <a:ext cx="235585" cy="615950"/>
          </a:xfrm>
          <a:custGeom>
            <a:avLst/>
            <a:gdLst/>
            <a:ahLst/>
            <a:cxnLst/>
            <a:rect l="l" t="t" r="r" b="b"/>
            <a:pathLst>
              <a:path w="235585" h="615950">
                <a:moveTo>
                  <a:pt x="0" y="467855"/>
                </a:moveTo>
                <a:lnTo>
                  <a:pt x="110350" y="615327"/>
                </a:lnTo>
                <a:lnTo>
                  <a:pt x="235508" y="480187"/>
                </a:lnTo>
                <a:lnTo>
                  <a:pt x="141312" y="475259"/>
                </a:lnTo>
                <a:lnTo>
                  <a:pt x="141441" y="472795"/>
                </a:lnTo>
                <a:lnTo>
                  <a:pt x="94208" y="472795"/>
                </a:lnTo>
                <a:lnTo>
                  <a:pt x="0" y="467855"/>
                </a:lnTo>
                <a:close/>
              </a:path>
              <a:path w="235585" h="615950">
                <a:moveTo>
                  <a:pt x="118973" y="0"/>
                </a:moveTo>
                <a:lnTo>
                  <a:pt x="94208" y="472795"/>
                </a:lnTo>
                <a:lnTo>
                  <a:pt x="141441" y="472795"/>
                </a:lnTo>
                <a:lnTo>
                  <a:pt x="166065" y="2463"/>
                </a:lnTo>
                <a:lnTo>
                  <a:pt x="118973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2523" y="3404044"/>
            <a:ext cx="1580515" cy="666115"/>
          </a:xfrm>
          <a:custGeom>
            <a:avLst/>
            <a:gdLst/>
            <a:ahLst/>
            <a:cxnLst/>
            <a:rect l="l" t="t" r="r" b="b"/>
            <a:pathLst>
              <a:path w="1580514" h="666114">
                <a:moveTo>
                  <a:pt x="16382" y="0"/>
                </a:moveTo>
                <a:lnTo>
                  <a:pt x="0" y="44221"/>
                </a:lnTo>
                <a:lnTo>
                  <a:pt x="1439062" y="577265"/>
                </a:lnTo>
                <a:lnTo>
                  <a:pt x="1406296" y="665733"/>
                </a:lnTo>
                <a:lnTo>
                  <a:pt x="1579943" y="604304"/>
                </a:lnTo>
                <a:lnTo>
                  <a:pt x="1539018" y="533044"/>
                </a:lnTo>
                <a:lnTo>
                  <a:pt x="1455445" y="533044"/>
                </a:lnTo>
                <a:lnTo>
                  <a:pt x="16382" y="0"/>
                </a:lnTo>
                <a:close/>
              </a:path>
              <a:path w="1580514" h="666114">
                <a:moveTo>
                  <a:pt x="1488211" y="444576"/>
                </a:moveTo>
                <a:lnTo>
                  <a:pt x="1455445" y="533044"/>
                </a:lnTo>
                <a:lnTo>
                  <a:pt x="1539018" y="533044"/>
                </a:lnTo>
                <a:lnTo>
                  <a:pt x="1488211" y="444576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5533" y="3403142"/>
            <a:ext cx="3241040" cy="835660"/>
          </a:xfrm>
          <a:custGeom>
            <a:avLst/>
            <a:gdLst/>
            <a:ahLst/>
            <a:cxnLst/>
            <a:rect l="l" t="t" r="r" b="b"/>
            <a:pathLst>
              <a:path w="3241040" h="835660">
                <a:moveTo>
                  <a:pt x="10363" y="0"/>
                </a:moveTo>
                <a:lnTo>
                  <a:pt x="0" y="46024"/>
                </a:lnTo>
                <a:lnTo>
                  <a:pt x="3097352" y="743318"/>
                </a:lnTo>
                <a:lnTo>
                  <a:pt x="3076638" y="835355"/>
                </a:lnTo>
                <a:lnTo>
                  <a:pt x="3240582" y="751395"/>
                </a:lnTo>
                <a:lnTo>
                  <a:pt x="3199064" y="697306"/>
                </a:lnTo>
                <a:lnTo>
                  <a:pt x="3107715" y="697306"/>
                </a:lnTo>
                <a:lnTo>
                  <a:pt x="10363" y="0"/>
                </a:lnTo>
                <a:close/>
              </a:path>
              <a:path w="3241040" h="835660">
                <a:moveTo>
                  <a:pt x="3128429" y="605282"/>
                </a:moveTo>
                <a:lnTo>
                  <a:pt x="3107715" y="697306"/>
                </a:lnTo>
                <a:lnTo>
                  <a:pt x="3199064" y="697306"/>
                </a:lnTo>
                <a:lnTo>
                  <a:pt x="3128429" y="605282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18106" y="5300179"/>
            <a:ext cx="1330325" cy="716915"/>
          </a:xfrm>
          <a:custGeom>
            <a:avLst/>
            <a:gdLst/>
            <a:ahLst/>
            <a:cxnLst/>
            <a:rect l="l" t="t" r="r" b="b"/>
            <a:pathLst>
              <a:path w="1330325" h="716914">
                <a:moveTo>
                  <a:pt x="20891" y="0"/>
                </a:moveTo>
                <a:lnTo>
                  <a:pt x="0" y="42291"/>
                </a:lnTo>
                <a:lnTo>
                  <a:pt x="1192428" y="631736"/>
                </a:lnTo>
                <a:lnTo>
                  <a:pt x="1150620" y="716292"/>
                </a:lnTo>
                <a:lnTo>
                  <a:pt x="1329728" y="673290"/>
                </a:lnTo>
                <a:lnTo>
                  <a:pt x="1292585" y="589445"/>
                </a:lnTo>
                <a:lnTo>
                  <a:pt x="1213332" y="589445"/>
                </a:lnTo>
                <a:lnTo>
                  <a:pt x="20891" y="0"/>
                </a:lnTo>
                <a:close/>
              </a:path>
              <a:path w="1330325" h="716914">
                <a:moveTo>
                  <a:pt x="1255128" y="504888"/>
                </a:moveTo>
                <a:lnTo>
                  <a:pt x="1213332" y="589445"/>
                </a:lnTo>
                <a:lnTo>
                  <a:pt x="1292585" y="589445"/>
                </a:lnTo>
                <a:lnTo>
                  <a:pt x="1255128" y="504888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04045" y="5342877"/>
            <a:ext cx="349885" cy="593090"/>
          </a:xfrm>
          <a:custGeom>
            <a:avLst/>
            <a:gdLst/>
            <a:ahLst/>
            <a:cxnLst/>
            <a:rect l="l" t="t" r="r" b="b"/>
            <a:pathLst>
              <a:path w="349885" h="593089">
                <a:moveTo>
                  <a:pt x="0" y="413638"/>
                </a:moveTo>
                <a:lnTo>
                  <a:pt x="43789" y="592543"/>
                </a:lnTo>
                <a:lnTo>
                  <a:pt x="211861" y="517220"/>
                </a:lnTo>
                <a:lnTo>
                  <a:pt x="127126" y="475792"/>
                </a:lnTo>
                <a:lnTo>
                  <a:pt x="137259" y="455066"/>
                </a:lnTo>
                <a:lnTo>
                  <a:pt x="84747" y="455066"/>
                </a:lnTo>
                <a:lnTo>
                  <a:pt x="0" y="413638"/>
                </a:lnTo>
                <a:close/>
              </a:path>
              <a:path w="349885" h="593089">
                <a:moveTo>
                  <a:pt x="307238" y="0"/>
                </a:moveTo>
                <a:lnTo>
                  <a:pt x="84747" y="455066"/>
                </a:lnTo>
                <a:lnTo>
                  <a:pt x="137259" y="455066"/>
                </a:lnTo>
                <a:lnTo>
                  <a:pt x="349605" y="20713"/>
                </a:lnTo>
                <a:lnTo>
                  <a:pt x="307238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3535" y="5314518"/>
            <a:ext cx="226060" cy="442595"/>
          </a:xfrm>
          <a:custGeom>
            <a:avLst/>
            <a:gdLst/>
            <a:ahLst/>
            <a:cxnLst/>
            <a:rect l="l" t="t" r="r" b="b"/>
            <a:pathLst>
              <a:path w="226060" h="442595">
                <a:moveTo>
                  <a:pt x="45161" y="0"/>
                </a:moveTo>
                <a:lnTo>
                  <a:pt x="0" y="13627"/>
                </a:lnTo>
                <a:lnTo>
                  <a:pt x="90474" y="313524"/>
                </a:lnTo>
                <a:lnTo>
                  <a:pt x="165" y="340766"/>
                </a:lnTo>
                <a:lnTo>
                  <a:pt x="153924" y="442175"/>
                </a:lnTo>
                <a:lnTo>
                  <a:pt x="214371" y="299897"/>
                </a:lnTo>
                <a:lnTo>
                  <a:pt x="135636" y="299897"/>
                </a:lnTo>
                <a:lnTo>
                  <a:pt x="45161" y="0"/>
                </a:lnTo>
                <a:close/>
              </a:path>
              <a:path w="226060" h="442595">
                <a:moveTo>
                  <a:pt x="225945" y="272656"/>
                </a:moveTo>
                <a:lnTo>
                  <a:pt x="135636" y="299897"/>
                </a:lnTo>
                <a:lnTo>
                  <a:pt x="214371" y="299897"/>
                </a:lnTo>
                <a:lnTo>
                  <a:pt x="225945" y="272656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30028" y="3608768"/>
            <a:ext cx="3015615" cy="3251835"/>
          </a:xfrm>
          <a:custGeom>
            <a:avLst/>
            <a:gdLst/>
            <a:ahLst/>
            <a:cxnLst/>
            <a:rect l="l" t="t" r="r" b="b"/>
            <a:pathLst>
              <a:path w="3015615" h="3251834">
                <a:moveTo>
                  <a:pt x="380701" y="3018911"/>
                </a:moveTo>
                <a:lnTo>
                  <a:pt x="118732" y="3018911"/>
                </a:lnTo>
                <a:lnTo>
                  <a:pt x="167119" y="3024872"/>
                </a:lnTo>
                <a:lnTo>
                  <a:pt x="234911" y="3035207"/>
                </a:lnTo>
                <a:lnTo>
                  <a:pt x="307733" y="3047248"/>
                </a:lnTo>
                <a:lnTo>
                  <a:pt x="922642" y="3156620"/>
                </a:lnTo>
                <a:lnTo>
                  <a:pt x="1119593" y="3187867"/>
                </a:lnTo>
                <a:lnTo>
                  <a:pt x="1319555" y="3215115"/>
                </a:lnTo>
                <a:lnTo>
                  <a:pt x="1419783" y="3226587"/>
                </a:lnTo>
                <a:lnTo>
                  <a:pt x="1519593" y="3236258"/>
                </a:lnTo>
                <a:lnTo>
                  <a:pt x="1618564" y="3243856"/>
                </a:lnTo>
                <a:lnTo>
                  <a:pt x="1716290" y="3249109"/>
                </a:lnTo>
                <a:lnTo>
                  <a:pt x="1812366" y="3251743"/>
                </a:lnTo>
                <a:lnTo>
                  <a:pt x="1906371" y="3251480"/>
                </a:lnTo>
                <a:lnTo>
                  <a:pt x="1997913" y="3248041"/>
                </a:lnTo>
                <a:lnTo>
                  <a:pt x="2086597" y="3241145"/>
                </a:lnTo>
                <a:lnTo>
                  <a:pt x="2172017" y="3230499"/>
                </a:lnTo>
                <a:lnTo>
                  <a:pt x="2253780" y="3215803"/>
                </a:lnTo>
                <a:lnTo>
                  <a:pt x="2272088" y="3211314"/>
                </a:lnTo>
                <a:lnTo>
                  <a:pt x="1812251" y="3211314"/>
                </a:lnTo>
                <a:lnTo>
                  <a:pt x="1717408" y="3208696"/>
                </a:lnTo>
                <a:lnTo>
                  <a:pt x="1620735" y="3203487"/>
                </a:lnTo>
                <a:lnTo>
                  <a:pt x="1522691" y="3195949"/>
                </a:lnTo>
                <a:lnTo>
                  <a:pt x="1423682" y="3186348"/>
                </a:lnTo>
                <a:lnTo>
                  <a:pt x="1324152" y="3174949"/>
                </a:lnTo>
                <a:lnTo>
                  <a:pt x="1125054" y="3147809"/>
                </a:lnTo>
                <a:lnTo>
                  <a:pt x="929157" y="3116720"/>
                </a:lnTo>
                <a:lnTo>
                  <a:pt x="380701" y="3018911"/>
                </a:lnTo>
                <a:close/>
              </a:path>
              <a:path w="3015615" h="3251834">
                <a:moveTo>
                  <a:pt x="2930994" y="0"/>
                </a:moveTo>
                <a:lnTo>
                  <a:pt x="2890697" y="3225"/>
                </a:lnTo>
                <a:lnTo>
                  <a:pt x="2909544" y="238594"/>
                </a:lnTo>
                <a:lnTo>
                  <a:pt x="2927540" y="472770"/>
                </a:lnTo>
                <a:lnTo>
                  <a:pt x="2943809" y="704659"/>
                </a:lnTo>
                <a:lnTo>
                  <a:pt x="2957499" y="933145"/>
                </a:lnTo>
                <a:lnTo>
                  <a:pt x="2967748" y="1157109"/>
                </a:lnTo>
                <a:lnTo>
                  <a:pt x="2971304" y="1266952"/>
                </a:lnTo>
                <a:lnTo>
                  <a:pt x="2973705" y="1375321"/>
                </a:lnTo>
                <a:lnTo>
                  <a:pt x="2974797" y="1482001"/>
                </a:lnTo>
                <a:lnTo>
                  <a:pt x="2974503" y="1586941"/>
                </a:lnTo>
                <a:lnTo>
                  <a:pt x="2972690" y="1690408"/>
                </a:lnTo>
                <a:lnTo>
                  <a:pt x="2969323" y="1790446"/>
                </a:lnTo>
                <a:lnTo>
                  <a:pt x="2964218" y="1888947"/>
                </a:lnTo>
                <a:lnTo>
                  <a:pt x="2957296" y="1985022"/>
                </a:lnTo>
                <a:lnTo>
                  <a:pt x="2948444" y="2078570"/>
                </a:lnTo>
                <a:lnTo>
                  <a:pt x="2937573" y="2169426"/>
                </a:lnTo>
                <a:lnTo>
                  <a:pt x="2924581" y="2257450"/>
                </a:lnTo>
                <a:lnTo>
                  <a:pt x="2909354" y="2342489"/>
                </a:lnTo>
                <a:lnTo>
                  <a:pt x="2891802" y="2424417"/>
                </a:lnTo>
                <a:lnTo>
                  <a:pt x="2871812" y="2503081"/>
                </a:lnTo>
                <a:lnTo>
                  <a:pt x="2849308" y="2578341"/>
                </a:lnTo>
                <a:lnTo>
                  <a:pt x="2824175" y="2650045"/>
                </a:lnTo>
                <a:lnTo>
                  <a:pt x="2796336" y="2718066"/>
                </a:lnTo>
                <a:lnTo>
                  <a:pt x="2765691" y="2782239"/>
                </a:lnTo>
                <a:lnTo>
                  <a:pt x="2732151" y="2842463"/>
                </a:lnTo>
                <a:lnTo>
                  <a:pt x="2695638" y="2898593"/>
                </a:lnTo>
                <a:lnTo>
                  <a:pt x="2656052" y="2950509"/>
                </a:lnTo>
                <a:lnTo>
                  <a:pt x="2613304" y="2998100"/>
                </a:lnTo>
                <a:lnTo>
                  <a:pt x="2566568" y="3039883"/>
                </a:lnTo>
                <a:lnTo>
                  <a:pt x="2512923" y="3076958"/>
                </a:lnTo>
                <a:lnTo>
                  <a:pt x="2453805" y="3108695"/>
                </a:lnTo>
                <a:lnTo>
                  <a:pt x="2389060" y="3135737"/>
                </a:lnTo>
                <a:lnTo>
                  <a:pt x="2319032" y="3158282"/>
                </a:lnTo>
                <a:lnTo>
                  <a:pt x="2244178" y="3176532"/>
                </a:lnTo>
                <a:lnTo>
                  <a:pt x="2164892" y="3190703"/>
                </a:lnTo>
                <a:lnTo>
                  <a:pt x="2081618" y="3201024"/>
                </a:lnTo>
                <a:lnTo>
                  <a:pt x="1994789" y="3207734"/>
                </a:lnTo>
                <a:lnTo>
                  <a:pt x="1904860" y="3211079"/>
                </a:lnTo>
                <a:lnTo>
                  <a:pt x="1812251" y="3211314"/>
                </a:lnTo>
                <a:lnTo>
                  <a:pt x="2272088" y="3211314"/>
                </a:lnTo>
                <a:lnTo>
                  <a:pt x="2331466" y="3196753"/>
                </a:lnTo>
                <a:lnTo>
                  <a:pt x="2404681" y="3173022"/>
                </a:lnTo>
                <a:lnTo>
                  <a:pt x="2472994" y="3144279"/>
                </a:lnTo>
                <a:lnTo>
                  <a:pt x="2535961" y="3110185"/>
                </a:lnTo>
                <a:lnTo>
                  <a:pt x="2592565" y="3070843"/>
                </a:lnTo>
                <a:lnTo>
                  <a:pt x="2643403" y="3025085"/>
                </a:lnTo>
                <a:lnTo>
                  <a:pt x="2688221" y="2974995"/>
                </a:lnTo>
                <a:lnTo>
                  <a:pt x="2729534" y="2920617"/>
                </a:lnTo>
                <a:lnTo>
                  <a:pt x="2767482" y="2862110"/>
                </a:lnTo>
                <a:lnTo>
                  <a:pt x="2802178" y="2799651"/>
                </a:lnTo>
                <a:lnTo>
                  <a:pt x="2833763" y="2733357"/>
                </a:lnTo>
                <a:lnTo>
                  <a:pt x="2862338" y="2663405"/>
                </a:lnTo>
                <a:lnTo>
                  <a:pt x="2888043" y="2589923"/>
                </a:lnTo>
                <a:lnTo>
                  <a:pt x="2911005" y="2513037"/>
                </a:lnTo>
                <a:lnTo>
                  <a:pt x="2931337" y="2432888"/>
                </a:lnTo>
                <a:lnTo>
                  <a:pt x="2949155" y="2349614"/>
                </a:lnTo>
                <a:lnTo>
                  <a:pt x="2964573" y="2263343"/>
                </a:lnTo>
                <a:lnTo>
                  <a:pt x="2977718" y="2174227"/>
                </a:lnTo>
                <a:lnTo>
                  <a:pt x="2988691" y="2082368"/>
                </a:lnTo>
                <a:lnTo>
                  <a:pt x="2997619" y="1987931"/>
                </a:lnTo>
                <a:lnTo>
                  <a:pt x="3004591" y="1891030"/>
                </a:lnTo>
                <a:lnTo>
                  <a:pt x="3009722" y="1791817"/>
                </a:lnTo>
                <a:lnTo>
                  <a:pt x="3013150" y="1689696"/>
                </a:lnTo>
                <a:lnTo>
                  <a:pt x="3014942" y="1586839"/>
                </a:lnTo>
                <a:lnTo>
                  <a:pt x="3015221" y="1481582"/>
                </a:lnTo>
                <a:lnTo>
                  <a:pt x="3014116" y="1374432"/>
                </a:lnTo>
                <a:lnTo>
                  <a:pt x="3011716" y="1265631"/>
                </a:lnTo>
                <a:lnTo>
                  <a:pt x="3008134" y="1155255"/>
                </a:lnTo>
                <a:lnTo>
                  <a:pt x="2997847" y="930732"/>
                </a:lnTo>
                <a:lnTo>
                  <a:pt x="2984131" y="701840"/>
                </a:lnTo>
                <a:lnTo>
                  <a:pt x="2967850" y="469671"/>
                </a:lnTo>
                <a:lnTo>
                  <a:pt x="2949841" y="235356"/>
                </a:lnTo>
                <a:lnTo>
                  <a:pt x="2930994" y="0"/>
                </a:lnTo>
                <a:close/>
              </a:path>
              <a:path w="3015615" h="3251834">
                <a:moveTo>
                  <a:pt x="130429" y="2897647"/>
                </a:moveTo>
                <a:lnTo>
                  <a:pt x="0" y="2986614"/>
                </a:lnTo>
                <a:lnTo>
                  <a:pt x="111036" y="3098855"/>
                </a:lnTo>
                <a:lnTo>
                  <a:pt x="118732" y="3018911"/>
                </a:lnTo>
                <a:lnTo>
                  <a:pt x="380701" y="3018911"/>
                </a:lnTo>
                <a:lnTo>
                  <a:pt x="241503" y="2995320"/>
                </a:lnTo>
                <a:lnTo>
                  <a:pt x="173215" y="2984906"/>
                </a:lnTo>
                <a:lnTo>
                  <a:pt x="122618" y="2978660"/>
                </a:lnTo>
                <a:lnTo>
                  <a:pt x="130429" y="2897647"/>
                </a:lnTo>
                <a:close/>
              </a:path>
            </a:pathLst>
          </a:custGeom>
          <a:solidFill>
            <a:srgbClr val="117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03180" y="3558057"/>
            <a:ext cx="5021580" cy="3398520"/>
          </a:xfrm>
          <a:custGeom>
            <a:avLst/>
            <a:gdLst/>
            <a:ahLst/>
            <a:cxnLst/>
            <a:rect l="l" t="t" r="r" b="b"/>
            <a:pathLst>
              <a:path w="5021580" h="3398520">
                <a:moveTo>
                  <a:pt x="558597" y="3148553"/>
                </a:moveTo>
                <a:lnTo>
                  <a:pt x="120103" y="3148553"/>
                </a:lnTo>
                <a:lnTo>
                  <a:pt x="129336" y="3149057"/>
                </a:lnTo>
                <a:lnTo>
                  <a:pt x="228904" y="3156695"/>
                </a:lnTo>
                <a:lnTo>
                  <a:pt x="395706" y="3172180"/>
                </a:lnTo>
                <a:lnTo>
                  <a:pt x="1543989" y="3299059"/>
                </a:lnTo>
                <a:lnTo>
                  <a:pt x="2038667" y="3346540"/>
                </a:lnTo>
                <a:lnTo>
                  <a:pt x="2372741" y="3372070"/>
                </a:lnTo>
                <a:lnTo>
                  <a:pt x="2538984" y="3382156"/>
                </a:lnTo>
                <a:lnTo>
                  <a:pt x="2703753" y="3390077"/>
                </a:lnTo>
                <a:lnTo>
                  <a:pt x="2866377" y="3395552"/>
                </a:lnTo>
                <a:lnTo>
                  <a:pt x="3026155" y="3398299"/>
                </a:lnTo>
                <a:lnTo>
                  <a:pt x="3182404" y="3398033"/>
                </a:lnTo>
                <a:lnTo>
                  <a:pt x="3334423" y="3394469"/>
                </a:lnTo>
                <a:lnTo>
                  <a:pt x="3481374" y="3387335"/>
                </a:lnTo>
                <a:lnTo>
                  <a:pt x="3552875" y="3382330"/>
                </a:lnTo>
                <a:lnTo>
                  <a:pt x="3622878" y="3376321"/>
                </a:lnTo>
                <a:lnTo>
                  <a:pt x="3691318" y="3369271"/>
                </a:lnTo>
                <a:lnTo>
                  <a:pt x="3758095" y="3361143"/>
                </a:lnTo>
                <a:lnTo>
                  <a:pt x="3781133" y="3357869"/>
                </a:lnTo>
                <a:lnTo>
                  <a:pt x="3026092" y="3357869"/>
                </a:lnTo>
                <a:lnTo>
                  <a:pt x="2867075" y="3355129"/>
                </a:lnTo>
                <a:lnTo>
                  <a:pt x="2705125" y="3349670"/>
                </a:lnTo>
                <a:lnTo>
                  <a:pt x="2540927" y="3341773"/>
                </a:lnTo>
                <a:lnTo>
                  <a:pt x="2375192" y="3331716"/>
                </a:lnTo>
                <a:lnTo>
                  <a:pt x="2041944" y="3306244"/>
                </a:lnTo>
                <a:lnTo>
                  <a:pt x="1548091" y="3258841"/>
                </a:lnTo>
                <a:lnTo>
                  <a:pt x="558597" y="3148553"/>
                </a:lnTo>
                <a:close/>
              </a:path>
              <a:path w="5021580" h="3398520">
                <a:moveTo>
                  <a:pt x="4880470" y="0"/>
                </a:moveTo>
                <a:lnTo>
                  <a:pt x="4840363" y="5130"/>
                </a:lnTo>
                <a:lnTo>
                  <a:pt x="4871847" y="251104"/>
                </a:lnTo>
                <a:lnTo>
                  <a:pt x="4901882" y="495808"/>
                </a:lnTo>
                <a:lnTo>
                  <a:pt x="4929047" y="738073"/>
                </a:lnTo>
                <a:lnTo>
                  <a:pt x="4951895" y="976757"/>
                </a:lnTo>
                <a:lnTo>
                  <a:pt x="4961242" y="1094257"/>
                </a:lnTo>
                <a:lnTo>
                  <a:pt x="4968976" y="1210525"/>
                </a:lnTo>
                <a:lnTo>
                  <a:pt x="4974932" y="1325295"/>
                </a:lnTo>
                <a:lnTo>
                  <a:pt x="4978920" y="1438440"/>
                </a:lnTo>
                <a:lnTo>
                  <a:pt x="4980749" y="1549793"/>
                </a:lnTo>
                <a:lnTo>
                  <a:pt x="4980261" y="1659394"/>
                </a:lnTo>
                <a:lnTo>
                  <a:pt x="4977282" y="1766557"/>
                </a:lnTo>
                <a:lnTo>
                  <a:pt x="4971618" y="1871662"/>
                </a:lnTo>
                <a:lnTo>
                  <a:pt x="4963096" y="1974392"/>
                </a:lnTo>
                <a:lnTo>
                  <a:pt x="4951564" y="2074595"/>
                </a:lnTo>
                <a:lnTo>
                  <a:pt x="4936820" y="2172119"/>
                </a:lnTo>
                <a:lnTo>
                  <a:pt x="4918722" y="2266810"/>
                </a:lnTo>
                <a:lnTo>
                  <a:pt x="4897081" y="2358529"/>
                </a:lnTo>
                <a:lnTo>
                  <a:pt x="4871732" y="2447137"/>
                </a:lnTo>
                <a:lnTo>
                  <a:pt x="4842509" y="2532468"/>
                </a:lnTo>
                <a:lnTo>
                  <a:pt x="4809235" y="2614396"/>
                </a:lnTo>
                <a:lnTo>
                  <a:pt x="4771771" y="2692793"/>
                </a:lnTo>
                <a:lnTo>
                  <a:pt x="4729924" y="2767495"/>
                </a:lnTo>
                <a:lnTo>
                  <a:pt x="4683544" y="2838411"/>
                </a:lnTo>
                <a:lnTo>
                  <a:pt x="4632439" y="2905391"/>
                </a:lnTo>
                <a:lnTo>
                  <a:pt x="4576445" y="2968322"/>
                </a:lnTo>
                <a:lnTo>
                  <a:pt x="4515358" y="3027091"/>
                </a:lnTo>
                <a:lnTo>
                  <a:pt x="4449000" y="3081577"/>
                </a:lnTo>
                <a:lnTo>
                  <a:pt x="4377156" y="3131659"/>
                </a:lnTo>
                <a:lnTo>
                  <a:pt x="4338967" y="3154514"/>
                </a:lnTo>
                <a:lnTo>
                  <a:pt x="4297857" y="3176084"/>
                </a:lnTo>
                <a:lnTo>
                  <a:pt x="4254042" y="3196301"/>
                </a:lnTo>
                <a:lnTo>
                  <a:pt x="4207598" y="3215186"/>
                </a:lnTo>
                <a:lnTo>
                  <a:pt x="4158627" y="3232758"/>
                </a:lnTo>
                <a:lnTo>
                  <a:pt x="4107192" y="3249039"/>
                </a:lnTo>
                <a:lnTo>
                  <a:pt x="4053420" y="3264053"/>
                </a:lnTo>
                <a:lnTo>
                  <a:pt x="3997375" y="3277829"/>
                </a:lnTo>
                <a:lnTo>
                  <a:pt x="3939158" y="3290393"/>
                </a:lnTo>
                <a:lnTo>
                  <a:pt x="3878872" y="3301776"/>
                </a:lnTo>
                <a:lnTo>
                  <a:pt x="3816591" y="3312006"/>
                </a:lnTo>
                <a:lnTo>
                  <a:pt x="3752418" y="3321117"/>
                </a:lnTo>
                <a:lnTo>
                  <a:pt x="3686429" y="3329138"/>
                </a:lnTo>
                <a:lnTo>
                  <a:pt x="3618737" y="3336105"/>
                </a:lnTo>
                <a:lnTo>
                  <a:pt x="3549408" y="3342049"/>
                </a:lnTo>
                <a:lnTo>
                  <a:pt x="3478555" y="3347004"/>
                </a:lnTo>
                <a:lnTo>
                  <a:pt x="3332467" y="3354090"/>
                </a:lnTo>
                <a:lnTo>
                  <a:pt x="3181451" y="3357615"/>
                </a:lnTo>
                <a:lnTo>
                  <a:pt x="3026092" y="3357869"/>
                </a:lnTo>
                <a:lnTo>
                  <a:pt x="3781133" y="3357869"/>
                </a:lnTo>
                <a:lnTo>
                  <a:pt x="3823144" y="3351899"/>
                </a:lnTo>
                <a:lnTo>
                  <a:pt x="3886377" y="3341502"/>
                </a:lnTo>
                <a:lnTo>
                  <a:pt x="3947693" y="3329910"/>
                </a:lnTo>
                <a:lnTo>
                  <a:pt x="4007027" y="3317087"/>
                </a:lnTo>
                <a:lnTo>
                  <a:pt x="4064292" y="3302990"/>
                </a:lnTo>
                <a:lnTo>
                  <a:pt x="4119410" y="3287579"/>
                </a:lnTo>
                <a:lnTo>
                  <a:pt x="4172292" y="3270807"/>
                </a:lnTo>
                <a:lnTo>
                  <a:pt x="4222851" y="3252630"/>
                </a:lnTo>
                <a:lnTo>
                  <a:pt x="4270997" y="3233000"/>
                </a:lnTo>
                <a:lnTo>
                  <a:pt x="4316666" y="3211869"/>
                </a:lnTo>
                <a:lnTo>
                  <a:pt x="4359770" y="3189183"/>
                </a:lnTo>
                <a:lnTo>
                  <a:pt x="4400308" y="3164806"/>
                </a:lnTo>
                <a:lnTo>
                  <a:pt x="4474679" y="3112804"/>
                </a:lnTo>
                <a:lnTo>
                  <a:pt x="4543412" y="3056205"/>
                </a:lnTo>
                <a:lnTo>
                  <a:pt x="4606658" y="2995176"/>
                </a:lnTo>
                <a:lnTo>
                  <a:pt x="4664595" y="2929890"/>
                </a:lnTo>
                <a:lnTo>
                  <a:pt x="4717389" y="2860522"/>
                </a:lnTo>
                <a:lnTo>
                  <a:pt x="4765205" y="2787243"/>
                </a:lnTo>
                <a:lnTo>
                  <a:pt x="4808258" y="2710205"/>
                </a:lnTo>
                <a:lnTo>
                  <a:pt x="4846701" y="2629598"/>
                </a:lnTo>
                <a:lnTo>
                  <a:pt x="4880762" y="2545562"/>
                </a:lnTo>
                <a:lnTo>
                  <a:pt x="4910594" y="2458250"/>
                </a:lnTo>
                <a:lnTo>
                  <a:pt x="4936426" y="2367813"/>
                </a:lnTo>
                <a:lnTo>
                  <a:pt x="4958435" y="2274404"/>
                </a:lnTo>
                <a:lnTo>
                  <a:pt x="4976799" y="2178151"/>
                </a:lnTo>
                <a:lnTo>
                  <a:pt x="4991722" y="2079218"/>
                </a:lnTo>
                <a:lnTo>
                  <a:pt x="5003393" y="1977732"/>
                </a:lnTo>
                <a:lnTo>
                  <a:pt x="5011978" y="1873834"/>
                </a:lnTo>
                <a:lnTo>
                  <a:pt x="5017693" y="1767674"/>
                </a:lnTo>
                <a:lnTo>
                  <a:pt x="5020691" y="1659216"/>
                </a:lnTo>
                <a:lnTo>
                  <a:pt x="5021173" y="1549120"/>
                </a:lnTo>
                <a:lnTo>
                  <a:pt x="5019319" y="1437017"/>
                </a:lnTo>
                <a:lnTo>
                  <a:pt x="5015306" y="1323200"/>
                </a:lnTo>
                <a:lnTo>
                  <a:pt x="5009324" y="1207833"/>
                </a:lnTo>
                <a:lnTo>
                  <a:pt x="5001539" y="1091057"/>
                </a:lnTo>
                <a:lnTo>
                  <a:pt x="4992128" y="972896"/>
                </a:lnTo>
                <a:lnTo>
                  <a:pt x="4969217" y="733577"/>
                </a:lnTo>
                <a:lnTo>
                  <a:pt x="4942014" y="490880"/>
                </a:lnTo>
                <a:lnTo>
                  <a:pt x="4911953" y="245960"/>
                </a:lnTo>
                <a:lnTo>
                  <a:pt x="4880470" y="0"/>
                </a:lnTo>
                <a:close/>
              </a:path>
              <a:path w="5021580" h="3398520">
                <a:moveTo>
                  <a:pt x="126263" y="3027345"/>
                </a:moveTo>
                <a:lnTo>
                  <a:pt x="0" y="3122128"/>
                </a:lnTo>
                <a:lnTo>
                  <a:pt x="116001" y="3229226"/>
                </a:lnTo>
                <a:lnTo>
                  <a:pt x="120103" y="3148553"/>
                </a:lnTo>
                <a:lnTo>
                  <a:pt x="558597" y="3148553"/>
                </a:lnTo>
                <a:lnTo>
                  <a:pt x="286016" y="3121099"/>
                </a:lnTo>
                <a:lnTo>
                  <a:pt x="181152" y="3112287"/>
                </a:lnTo>
                <a:lnTo>
                  <a:pt x="132257" y="3108736"/>
                </a:lnTo>
                <a:lnTo>
                  <a:pt x="122161" y="3108181"/>
                </a:lnTo>
                <a:lnTo>
                  <a:pt x="126263" y="3027345"/>
                </a:lnTo>
                <a:close/>
              </a:path>
            </a:pathLst>
          </a:custGeom>
          <a:solidFill>
            <a:srgbClr val="117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26772" y="3602444"/>
            <a:ext cx="1249045" cy="2582545"/>
          </a:xfrm>
          <a:custGeom>
            <a:avLst/>
            <a:gdLst/>
            <a:ahLst/>
            <a:cxnLst/>
            <a:rect l="l" t="t" r="r" b="b"/>
            <a:pathLst>
              <a:path w="1249045" h="2582545">
                <a:moveTo>
                  <a:pt x="70726" y="2396896"/>
                </a:moveTo>
                <a:lnTo>
                  <a:pt x="0" y="2538031"/>
                </a:lnTo>
                <a:lnTo>
                  <a:pt x="151587" y="2582164"/>
                </a:lnTo>
                <a:lnTo>
                  <a:pt x="119545" y="2508745"/>
                </a:lnTo>
                <a:lnTo>
                  <a:pt x="136169" y="2502204"/>
                </a:lnTo>
                <a:lnTo>
                  <a:pt x="171818" y="2490419"/>
                </a:lnTo>
                <a:lnTo>
                  <a:pt x="231166" y="2471699"/>
                </a:lnTo>
                <a:lnTo>
                  <a:pt x="103377" y="2471699"/>
                </a:lnTo>
                <a:lnTo>
                  <a:pt x="70726" y="2396896"/>
                </a:lnTo>
                <a:close/>
              </a:path>
              <a:path w="1249045" h="2582545">
                <a:moveTo>
                  <a:pt x="718667" y="0"/>
                </a:moveTo>
                <a:lnTo>
                  <a:pt x="681482" y="15875"/>
                </a:lnTo>
                <a:lnTo>
                  <a:pt x="796937" y="286258"/>
                </a:lnTo>
                <a:lnTo>
                  <a:pt x="853059" y="420230"/>
                </a:lnTo>
                <a:lnTo>
                  <a:pt x="907288" y="552831"/>
                </a:lnTo>
                <a:lnTo>
                  <a:pt x="958989" y="683615"/>
                </a:lnTo>
                <a:lnTo>
                  <a:pt x="1007541" y="812139"/>
                </a:lnTo>
                <a:lnTo>
                  <a:pt x="1052321" y="937920"/>
                </a:lnTo>
                <a:lnTo>
                  <a:pt x="1092708" y="1060538"/>
                </a:lnTo>
                <a:lnTo>
                  <a:pt x="1128064" y="1179525"/>
                </a:lnTo>
                <a:lnTo>
                  <a:pt x="1157782" y="1294396"/>
                </a:lnTo>
                <a:lnTo>
                  <a:pt x="1170279" y="1349946"/>
                </a:lnTo>
                <a:lnTo>
                  <a:pt x="1181188" y="1404480"/>
                </a:lnTo>
                <a:lnTo>
                  <a:pt x="1190370" y="1457744"/>
                </a:lnTo>
                <a:lnTo>
                  <a:pt x="1197775" y="1509687"/>
                </a:lnTo>
                <a:lnTo>
                  <a:pt x="1203312" y="1560233"/>
                </a:lnTo>
                <a:lnTo>
                  <a:pt x="1206906" y="1609344"/>
                </a:lnTo>
                <a:lnTo>
                  <a:pt x="1208493" y="1656930"/>
                </a:lnTo>
                <a:lnTo>
                  <a:pt x="1207998" y="1702955"/>
                </a:lnTo>
                <a:lnTo>
                  <a:pt x="1205369" y="1747342"/>
                </a:lnTo>
                <a:lnTo>
                  <a:pt x="1200531" y="1790026"/>
                </a:lnTo>
                <a:lnTo>
                  <a:pt x="1193418" y="1830959"/>
                </a:lnTo>
                <a:lnTo>
                  <a:pt x="1183982" y="1870087"/>
                </a:lnTo>
                <a:lnTo>
                  <a:pt x="1171282" y="1906955"/>
                </a:lnTo>
                <a:lnTo>
                  <a:pt x="1154544" y="1941830"/>
                </a:lnTo>
                <a:lnTo>
                  <a:pt x="1133856" y="1975345"/>
                </a:lnTo>
                <a:lnTo>
                  <a:pt x="1109421" y="2007577"/>
                </a:lnTo>
                <a:lnTo>
                  <a:pt x="1081443" y="2038565"/>
                </a:lnTo>
                <a:lnTo>
                  <a:pt x="1050175" y="2068334"/>
                </a:lnTo>
                <a:lnTo>
                  <a:pt x="1015873" y="2096884"/>
                </a:lnTo>
                <a:lnTo>
                  <a:pt x="978801" y="2124252"/>
                </a:lnTo>
                <a:lnTo>
                  <a:pt x="939215" y="2150440"/>
                </a:lnTo>
                <a:lnTo>
                  <a:pt x="897420" y="2175471"/>
                </a:lnTo>
                <a:lnTo>
                  <a:pt x="853681" y="2199398"/>
                </a:lnTo>
                <a:lnTo>
                  <a:pt x="808304" y="2222233"/>
                </a:lnTo>
                <a:lnTo>
                  <a:pt x="713511" y="2264892"/>
                </a:lnTo>
                <a:lnTo>
                  <a:pt x="615861" y="2303538"/>
                </a:lnTo>
                <a:lnTo>
                  <a:pt x="517334" y="2338692"/>
                </a:lnTo>
                <a:lnTo>
                  <a:pt x="420204" y="2370696"/>
                </a:lnTo>
                <a:lnTo>
                  <a:pt x="159562" y="2451900"/>
                </a:lnTo>
                <a:lnTo>
                  <a:pt x="123482" y="2463812"/>
                </a:lnTo>
                <a:lnTo>
                  <a:pt x="103377" y="2471699"/>
                </a:lnTo>
                <a:lnTo>
                  <a:pt x="231166" y="2471699"/>
                </a:lnTo>
                <a:lnTo>
                  <a:pt x="432866" y="2409101"/>
                </a:lnTo>
                <a:lnTo>
                  <a:pt x="530923" y="2376766"/>
                </a:lnTo>
                <a:lnTo>
                  <a:pt x="630758" y="2341130"/>
                </a:lnTo>
                <a:lnTo>
                  <a:pt x="730110" y="2301748"/>
                </a:lnTo>
                <a:lnTo>
                  <a:pt x="826490" y="2258339"/>
                </a:lnTo>
                <a:lnTo>
                  <a:pt x="873099" y="2234857"/>
                </a:lnTo>
                <a:lnTo>
                  <a:pt x="918210" y="2210142"/>
                </a:lnTo>
                <a:lnTo>
                  <a:pt x="961542" y="2184133"/>
                </a:lnTo>
                <a:lnTo>
                  <a:pt x="1002830" y="2156764"/>
                </a:lnTo>
                <a:lnTo>
                  <a:pt x="1041768" y="2127935"/>
                </a:lnTo>
                <a:lnTo>
                  <a:pt x="1078103" y="2097570"/>
                </a:lnTo>
                <a:lnTo>
                  <a:pt x="1111504" y="2065604"/>
                </a:lnTo>
                <a:lnTo>
                  <a:pt x="1141691" y="2031936"/>
                </a:lnTo>
                <a:lnTo>
                  <a:pt x="1168323" y="1996490"/>
                </a:lnTo>
                <a:lnTo>
                  <a:pt x="1191056" y="1959190"/>
                </a:lnTo>
                <a:lnTo>
                  <a:pt x="1209535" y="1920036"/>
                </a:lnTo>
                <a:lnTo>
                  <a:pt x="1223289" y="1879523"/>
                </a:lnTo>
                <a:lnTo>
                  <a:pt x="1233258" y="1837842"/>
                </a:lnTo>
                <a:lnTo>
                  <a:pt x="1240701" y="1794560"/>
                </a:lnTo>
                <a:lnTo>
                  <a:pt x="1245730" y="1749717"/>
                </a:lnTo>
                <a:lnTo>
                  <a:pt x="1248435" y="1703362"/>
                </a:lnTo>
                <a:lnTo>
                  <a:pt x="1248892" y="1655572"/>
                </a:lnTo>
                <a:lnTo>
                  <a:pt x="1247228" y="1606372"/>
                </a:lnTo>
                <a:lnTo>
                  <a:pt x="1243495" y="1555826"/>
                </a:lnTo>
                <a:lnTo>
                  <a:pt x="1237792" y="1503972"/>
                </a:lnTo>
                <a:lnTo>
                  <a:pt x="1230210" y="1450860"/>
                </a:lnTo>
                <a:lnTo>
                  <a:pt x="1220825" y="1396542"/>
                </a:lnTo>
                <a:lnTo>
                  <a:pt x="1209713" y="1341056"/>
                </a:lnTo>
                <a:lnTo>
                  <a:pt x="1196924" y="1284274"/>
                </a:lnTo>
                <a:lnTo>
                  <a:pt x="1166812" y="1168006"/>
                </a:lnTo>
                <a:lnTo>
                  <a:pt x="1131100" y="1047889"/>
                </a:lnTo>
                <a:lnTo>
                  <a:pt x="1090409" y="924369"/>
                </a:lnTo>
                <a:lnTo>
                  <a:pt x="1045362" y="797839"/>
                </a:lnTo>
                <a:lnTo>
                  <a:pt x="996581" y="668756"/>
                </a:lnTo>
                <a:lnTo>
                  <a:pt x="944702" y="537527"/>
                </a:lnTo>
                <a:lnTo>
                  <a:pt x="890346" y="404609"/>
                </a:lnTo>
                <a:lnTo>
                  <a:pt x="834123" y="270383"/>
                </a:lnTo>
                <a:lnTo>
                  <a:pt x="718667" y="0"/>
                </a:lnTo>
                <a:close/>
              </a:path>
            </a:pathLst>
          </a:custGeom>
          <a:solidFill>
            <a:srgbClr val="117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00458" y="3542906"/>
            <a:ext cx="2211070" cy="2757170"/>
          </a:xfrm>
          <a:custGeom>
            <a:avLst/>
            <a:gdLst/>
            <a:ahLst/>
            <a:cxnLst/>
            <a:rect l="l" t="t" r="r" b="b"/>
            <a:pathLst>
              <a:path w="2211070" h="2757170">
                <a:moveTo>
                  <a:pt x="118795" y="2554998"/>
                </a:moveTo>
                <a:lnTo>
                  <a:pt x="0" y="2658986"/>
                </a:lnTo>
                <a:lnTo>
                  <a:pt x="123710" y="2757081"/>
                </a:lnTo>
                <a:lnTo>
                  <a:pt x="121742" y="2676169"/>
                </a:lnTo>
                <a:lnTo>
                  <a:pt x="132422" y="2675864"/>
                </a:lnTo>
                <a:lnTo>
                  <a:pt x="225564" y="2671584"/>
                </a:lnTo>
                <a:lnTo>
                  <a:pt x="337299" y="2664637"/>
                </a:lnTo>
                <a:lnTo>
                  <a:pt x="464057" y="2654401"/>
                </a:lnTo>
                <a:lnTo>
                  <a:pt x="531964" y="2647835"/>
                </a:lnTo>
                <a:lnTo>
                  <a:pt x="602297" y="2640215"/>
                </a:lnTo>
                <a:lnTo>
                  <a:pt x="639083" y="2635758"/>
                </a:lnTo>
                <a:lnTo>
                  <a:pt x="120764" y="2635758"/>
                </a:lnTo>
                <a:lnTo>
                  <a:pt x="118795" y="2554998"/>
                </a:lnTo>
                <a:close/>
              </a:path>
              <a:path w="2211070" h="2757170">
                <a:moveTo>
                  <a:pt x="2170531" y="0"/>
                </a:moveTo>
                <a:lnTo>
                  <a:pt x="2158401" y="332092"/>
                </a:lnTo>
                <a:lnTo>
                  <a:pt x="2151214" y="494157"/>
                </a:lnTo>
                <a:lnTo>
                  <a:pt x="2142490" y="655726"/>
                </a:lnTo>
                <a:lnTo>
                  <a:pt x="2131821" y="814628"/>
                </a:lnTo>
                <a:lnTo>
                  <a:pt x="2118702" y="970229"/>
                </a:lnTo>
                <a:lnTo>
                  <a:pt x="2102662" y="1121879"/>
                </a:lnTo>
                <a:lnTo>
                  <a:pt x="2083219" y="1268907"/>
                </a:lnTo>
                <a:lnTo>
                  <a:pt x="2059876" y="1410652"/>
                </a:lnTo>
                <a:lnTo>
                  <a:pt x="2046630" y="1479156"/>
                </a:lnTo>
                <a:lnTo>
                  <a:pt x="2032203" y="1546263"/>
                </a:lnTo>
                <a:lnTo>
                  <a:pt x="2016569" y="1611718"/>
                </a:lnTo>
                <a:lnTo>
                  <a:pt x="1999678" y="1675434"/>
                </a:lnTo>
                <a:lnTo>
                  <a:pt x="1981454" y="1737347"/>
                </a:lnTo>
                <a:lnTo>
                  <a:pt x="1961857" y="1797354"/>
                </a:lnTo>
                <a:lnTo>
                  <a:pt x="1940814" y="1855368"/>
                </a:lnTo>
                <a:lnTo>
                  <a:pt x="1918284" y="1911337"/>
                </a:lnTo>
                <a:lnTo>
                  <a:pt x="1894217" y="1965147"/>
                </a:lnTo>
                <a:lnTo>
                  <a:pt x="1868538" y="2016734"/>
                </a:lnTo>
                <a:lnTo>
                  <a:pt x="1841220" y="2066023"/>
                </a:lnTo>
                <a:lnTo>
                  <a:pt x="1812188" y="2112924"/>
                </a:lnTo>
                <a:lnTo>
                  <a:pt x="1781390" y="2157374"/>
                </a:lnTo>
                <a:lnTo>
                  <a:pt x="1748789" y="2199284"/>
                </a:lnTo>
                <a:lnTo>
                  <a:pt x="1712721" y="2238235"/>
                </a:lnTo>
                <a:lnTo>
                  <a:pt x="1671396" y="2274557"/>
                </a:lnTo>
                <a:lnTo>
                  <a:pt x="1624799" y="2308809"/>
                </a:lnTo>
                <a:lnTo>
                  <a:pt x="1573364" y="2340978"/>
                </a:lnTo>
                <a:lnTo>
                  <a:pt x="1517510" y="2371090"/>
                </a:lnTo>
                <a:lnTo>
                  <a:pt x="1457706" y="2399195"/>
                </a:lnTo>
                <a:lnTo>
                  <a:pt x="1394396" y="2425306"/>
                </a:lnTo>
                <a:lnTo>
                  <a:pt x="1328051" y="2449499"/>
                </a:lnTo>
                <a:lnTo>
                  <a:pt x="1259116" y="2471813"/>
                </a:lnTo>
                <a:lnTo>
                  <a:pt x="1188046" y="2492324"/>
                </a:lnTo>
                <a:lnTo>
                  <a:pt x="1115314" y="2511107"/>
                </a:lnTo>
                <a:lnTo>
                  <a:pt x="1041361" y="2528214"/>
                </a:lnTo>
                <a:lnTo>
                  <a:pt x="966647" y="2543733"/>
                </a:lnTo>
                <a:lnTo>
                  <a:pt x="891628" y="2557741"/>
                </a:lnTo>
                <a:lnTo>
                  <a:pt x="742276" y="2581516"/>
                </a:lnTo>
                <a:lnTo>
                  <a:pt x="669201" y="2591396"/>
                </a:lnTo>
                <a:lnTo>
                  <a:pt x="597433" y="2600083"/>
                </a:lnTo>
                <a:lnTo>
                  <a:pt x="527608" y="2607652"/>
                </a:lnTo>
                <a:lnTo>
                  <a:pt x="460171" y="2614155"/>
                </a:lnTo>
                <a:lnTo>
                  <a:pt x="395566" y="2619692"/>
                </a:lnTo>
                <a:lnTo>
                  <a:pt x="334238" y="2624315"/>
                </a:lnTo>
                <a:lnTo>
                  <a:pt x="223240" y="2631224"/>
                </a:lnTo>
                <a:lnTo>
                  <a:pt x="130721" y="2635478"/>
                </a:lnTo>
                <a:lnTo>
                  <a:pt x="120764" y="2635758"/>
                </a:lnTo>
                <a:lnTo>
                  <a:pt x="639083" y="2635758"/>
                </a:lnTo>
                <a:lnTo>
                  <a:pt x="748639" y="2621445"/>
                </a:lnTo>
                <a:lnTo>
                  <a:pt x="899045" y="2597480"/>
                </a:lnTo>
                <a:lnTo>
                  <a:pt x="974877" y="2583319"/>
                </a:lnTo>
                <a:lnTo>
                  <a:pt x="1050480" y="2567609"/>
                </a:lnTo>
                <a:lnTo>
                  <a:pt x="1125423" y="2550248"/>
                </a:lnTo>
                <a:lnTo>
                  <a:pt x="1199273" y="2531173"/>
                </a:lnTo>
                <a:lnTo>
                  <a:pt x="1271574" y="2510269"/>
                </a:lnTo>
                <a:lnTo>
                  <a:pt x="1341907" y="2487472"/>
                </a:lnTo>
                <a:lnTo>
                  <a:pt x="1409827" y="2462669"/>
                </a:lnTo>
                <a:lnTo>
                  <a:pt x="1474914" y="2435771"/>
                </a:lnTo>
                <a:lnTo>
                  <a:pt x="1536725" y="2406662"/>
                </a:lnTo>
                <a:lnTo>
                  <a:pt x="1594827" y="2375230"/>
                </a:lnTo>
                <a:lnTo>
                  <a:pt x="1648790" y="2341346"/>
                </a:lnTo>
                <a:lnTo>
                  <a:pt x="1698142" y="2304872"/>
                </a:lnTo>
                <a:lnTo>
                  <a:pt x="1742414" y="2265667"/>
                </a:lnTo>
                <a:lnTo>
                  <a:pt x="1780717" y="2224087"/>
                </a:lnTo>
                <a:lnTo>
                  <a:pt x="1814639" y="2180374"/>
                </a:lnTo>
                <a:lnTo>
                  <a:pt x="1846567" y="2134184"/>
                </a:lnTo>
                <a:lnTo>
                  <a:pt x="1876577" y="2085619"/>
                </a:lnTo>
                <a:lnTo>
                  <a:pt x="1904745" y="2034743"/>
                </a:lnTo>
                <a:lnTo>
                  <a:pt x="1931123" y="1981644"/>
                </a:lnTo>
                <a:lnTo>
                  <a:pt x="1955799" y="1926424"/>
                </a:lnTo>
                <a:lnTo>
                  <a:pt x="1978825" y="1869147"/>
                </a:lnTo>
                <a:lnTo>
                  <a:pt x="2000288" y="1809902"/>
                </a:lnTo>
                <a:lnTo>
                  <a:pt x="2020239" y="1748751"/>
                </a:lnTo>
                <a:lnTo>
                  <a:pt x="2038756" y="1685798"/>
                </a:lnTo>
                <a:lnTo>
                  <a:pt x="2055901" y="1621104"/>
                </a:lnTo>
                <a:lnTo>
                  <a:pt x="2071725" y="1554746"/>
                </a:lnTo>
                <a:lnTo>
                  <a:pt x="2086317" y="1486814"/>
                </a:lnTo>
                <a:lnTo>
                  <a:pt x="2099767" y="1417218"/>
                </a:lnTo>
                <a:lnTo>
                  <a:pt x="2123287" y="1274203"/>
                </a:lnTo>
                <a:lnTo>
                  <a:pt x="2142870" y="1126134"/>
                </a:lnTo>
                <a:lnTo>
                  <a:pt x="2158987" y="973632"/>
                </a:lnTo>
                <a:lnTo>
                  <a:pt x="2172157" y="817346"/>
                </a:lnTo>
                <a:lnTo>
                  <a:pt x="2182863" y="657898"/>
                </a:lnTo>
                <a:lnTo>
                  <a:pt x="2191600" y="495947"/>
                </a:lnTo>
                <a:lnTo>
                  <a:pt x="2198919" y="330619"/>
                </a:lnTo>
                <a:lnTo>
                  <a:pt x="2210930" y="1473"/>
                </a:lnTo>
                <a:lnTo>
                  <a:pt x="2170531" y="0"/>
                </a:lnTo>
                <a:close/>
              </a:path>
            </a:pathLst>
          </a:custGeom>
          <a:solidFill>
            <a:srgbClr val="117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15324" y="2690863"/>
            <a:ext cx="3072130" cy="236220"/>
          </a:xfrm>
          <a:custGeom>
            <a:avLst/>
            <a:gdLst/>
            <a:ahLst/>
            <a:cxnLst/>
            <a:rect l="l" t="t" r="r" b="b"/>
            <a:pathLst>
              <a:path w="3072129" h="236219">
                <a:moveTo>
                  <a:pt x="2931312" y="0"/>
                </a:moveTo>
                <a:lnTo>
                  <a:pt x="2930728" y="94335"/>
                </a:lnTo>
                <a:lnTo>
                  <a:pt x="179" y="94335"/>
                </a:lnTo>
                <a:lnTo>
                  <a:pt x="0" y="123367"/>
                </a:lnTo>
                <a:lnTo>
                  <a:pt x="2930436" y="141490"/>
                </a:lnTo>
                <a:lnTo>
                  <a:pt x="2929851" y="235826"/>
                </a:lnTo>
                <a:lnTo>
                  <a:pt x="3072079" y="118783"/>
                </a:lnTo>
                <a:lnTo>
                  <a:pt x="3043107" y="94335"/>
                </a:lnTo>
                <a:lnTo>
                  <a:pt x="2930728" y="94335"/>
                </a:lnTo>
                <a:lnTo>
                  <a:pt x="3021615" y="76200"/>
                </a:lnTo>
                <a:lnTo>
                  <a:pt x="2931312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56155" y="110063"/>
            <a:ext cx="1852445" cy="18841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61</a:t>
            </a:fld>
            <a:endParaRPr spc="-2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7BC01-950A-4535-A82A-03822AD2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1752600"/>
            <a:ext cx="7789164" cy="769441"/>
          </a:xfrm>
        </p:spPr>
        <p:txBody>
          <a:bodyPr/>
          <a:lstStyle/>
          <a:p>
            <a:r>
              <a:rPr lang="en-US" altLang="zh-TW" sz="2500" dirty="0">
                <a:sym typeface="Wingdings" panose="05000000000000000000" pitchFamily="2" charset="2"/>
              </a:rPr>
              <a:t/>
            </a:r>
            <a:br>
              <a:rPr lang="en-US" altLang="zh-TW" sz="2500" dirty="0">
                <a:sym typeface="Wingdings" panose="05000000000000000000" pitchFamily="2" charset="2"/>
              </a:rPr>
            </a:br>
            <a:endParaRPr lang="zh-TW" altLang="en-US" sz="2500" dirty="0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F0E799D1-4F08-4035-ACC6-D98C459D9A70}"/>
              </a:ext>
            </a:extLst>
          </p:cNvPr>
          <p:cNvSpPr txBox="1">
            <a:spLocks/>
          </p:cNvSpPr>
          <p:nvPr/>
        </p:nvSpPr>
        <p:spPr>
          <a:xfrm>
            <a:off x="746505" y="665404"/>
            <a:ext cx="8325484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350" b="0" i="0">
                <a:solidFill>
                  <a:srgbClr val="26262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  <a:tabLst>
                <a:tab pos="8312150" algn="l"/>
              </a:tabLst>
            </a:pPr>
            <a:r>
              <a:rPr lang="en-US" sz="5100" kern="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9509016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581817"/>
            <a:ext cx="7030720" cy="721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50" spc="-305" dirty="0">
                <a:solidFill>
                  <a:srgbClr val="404040"/>
                </a:solidFill>
              </a:rPr>
              <a:t>Recent </a:t>
            </a:r>
            <a:r>
              <a:rPr sz="4550" spc="-210" dirty="0">
                <a:solidFill>
                  <a:srgbClr val="404040"/>
                </a:solidFill>
              </a:rPr>
              <a:t>Random </a:t>
            </a:r>
            <a:r>
              <a:rPr sz="4550" spc="-265" dirty="0">
                <a:solidFill>
                  <a:srgbClr val="404040"/>
                </a:solidFill>
              </a:rPr>
              <a:t>Walk</a:t>
            </a:r>
            <a:r>
              <a:rPr sz="4550" spc="-894" dirty="0">
                <a:solidFill>
                  <a:srgbClr val="404040"/>
                </a:solidFill>
              </a:rPr>
              <a:t> </a:t>
            </a:r>
            <a:r>
              <a:rPr sz="4550" spc="-100" dirty="0">
                <a:solidFill>
                  <a:srgbClr val="404040"/>
                </a:solidFill>
              </a:rPr>
              <a:t>Methods</a:t>
            </a:r>
            <a:endParaRPr sz="45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63</a:t>
            </a:fld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37588" y="1341574"/>
            <a:ext cx="6979920" cy="470662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2500" b="1" spc="-125" dirty="0">
                <a:solidFill>
                  <a:srgbClr val="404040"/>
                </a:solidFill>
                <a:latin typeface="Trebuchet MS"/>
                <a:cs typeface="Trebuchet MS"/>
              </a:rPr>
              <a:t>PRA: Path </a:t>
            </a:r>
            <a:r>
              <a:rPr sz="2500" b="1" spc="-105" dirty="0">
                <a:solidFill>
                  <a:srgbClr val="404040"/>
                </a:solidFill>
                <a:latin typeface="Trebuchet MS"/>
                <a:cs typeface="Trebuchet MS"/>
              </a:rPr>
              <a:t>Ranking</a:t>
            </a:r>
            <a:r>
              <a:rPr sz="25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00" dirty="0">
                <a:solidFill>
                  <a:srgbClr val="404040"/>
                </a:solidFill>
                <a:latin typeface="Trebuchet MS"/>
                <a:cs typeface="Trebuchet MS"/>
              </a:rPr>
              <a:t>Algorithm</a:t>
            </a:r>
            <a:endParaRPr sz="25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29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100" spc="-80" dirty="0">
                <a:solidFill>
                  <a:srgbClr val="404040"/>
                </a:solidFill>
                <a:latin typeface="Trebuchet MS"/>
                <a:cs typeface="Trebuchet MS"/>
              </a:rPr>
              <a:t>Performs </a:t>
            </a:r>
            <a:r>
              <a:rPr sz="2100" spc="-60" dirty="0">
                <a:solidFill>
                  <a:srgbClr val="404040"/>
                </a:solidFill>
                <a:latin typeface="Trebuchet MS"/>
                <a:cs typeface="Trebuchet MS"/>
              </a:rPr>
              <a:t>random</a:t>
            </a:r>
            <a:r>
              <a:rPr sz="2100" spc="-4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100" dirty="0">
                <a:solidFill>
                  <a:srgbClr val="404040"/>
                </a:solidFill>
                <a:latin typeface="Trebuchet MS"/>
                <a:cs typeface="Trebuchet MS"/>
              </a:rPr>
              <a:t>walk </a:t>
            </a:r>
            <a:r>
              <a:rPr sz="2100" spc="-7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100" b="1" spc="-125" dirty="0">
                <a:solidFill>
                  <a:srgbClr val="404040"/>
                </a:solidFill>
                <a:latin typeface="Trebuchet MS"/>
                <a:cs typeface="Trebuchet MS"/>
              </a:rPr>
              <a:t>imperfect </a:t>
            </a:r>
            <a:r>
              <a:rPr sz="2100" b="1" spc="-100" dirty="0">
                <a:solidFill>
                  <a:srgbClr val="404040"/>
                </a:solidFill>
                <a:latin typeface="Trebuchet MS"/>
                <a:cs typeface="Trebuchet MS"/>
              </a:rPr>
              <a:t>knowledge graph</a:t>
            </a:r>
            <a:endParaRPr sz="21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250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100" spc="-85" dirty="0">
                <a:solidFill>
                  <a:srgbClr val="404040"/>
                </a:solidFill>
                <a:latin typeface="Trebuchet MS"/>
                <a:cs typeface="Trebuchet MS"/>
              </a:rPr>
              <a:t>Estimates </a:t>
            </a:r>
            <a:r>
              <a:rPr sz="2100" b="1" spc="-105" dirty="0">
                <a:solidFill>
                  <a:srgbClr val="404040"/>
                </a:solidFill>
                <a:latin typeface="Trebuchet MS"/>
                <a:cs typeface="Trebuchet MS"/>
              </a:rPr>
              <a:t>transition </a:t>
            </a:r>
            <a:r>
              <a:rPr sz="2100" b="1" spc="-100" dirty="0">
                <a:solidFill>
                  <a:srgbClr val="404040"/>
                </a:solidFill>
                <a:latin typeface="Trebuchet MS"/>
                <a:cs typeface="Trebuchet MS"/>
              </a:rPr>
              <a:t>probabilities </a:t>
            </a:r>
            <a:r>
              <a:rPr sz="2100" spc="-5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2100" spc="-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404040"/>
                </a:solidFill>
                <a:latin typeface="Trebuchet MS"/>
                <a:cs typeface="Trebuchet MS"/>
              </a:rPr>
              <a:t>KG</a:t>
            </a:r>
            <a:endParaRPr sz="21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24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100" spc="-8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1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1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105" dirty="0">
                <a:solidFill>
                  <a:srgbClr val="404040"/>
                </a:solidFill>
                <a:latin typeface="Trebuchet MS"/>
                <a:cs typeface="Trebuchet MS"/>
              </a:rPr>
              <a:t>relation,</a:t>
            </a:r>
            <a:r>
              <a:rPr sz="21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75" dirty="0">
                <a:solidFill>
                  <a:srgbClr val="404040"/>
                </a:solidFill>
                <a:latin typeface="Trebuchet MS"/>
                <a:cs typeface="Trebuchet MS"/>
              </a:rPr>
              <a:t>learns</a:t>
            </a:r>
            <a:r>
              <a:rPr sz="21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b="1" spc="-120" dirty="0">
                <a:solidFill>
                  <a:srgbClr val="404040"/>
                </a:solidFill>
                <a:latin typeface="Trebuchet MS"/>
                <a:cs typeface="Trebuchet MS"/>
              </a:rPr>
              <a:t>parameters</a:t>
            </a:r>
            <a:r>
              <a:rPr sz="2100" b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b="1" spc="-1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100" b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b="1" spc="-95" dirty="0">
                <a:solidFill>
                  <a:srgbClr val="404040"/>
                </a:solidFill>
                <a:latin typeface="Trebuchet MS"/>
                <a:cs typeface="Trebuchet MS"/>
              </a:rPr>
              <a:t>paths</a:t>
            </a:r>
            <a:r>
              <a:rPr sz="2100" b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60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21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8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1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404040"/>
                </a:solidFill>
                <a:latin typeface="Trebuchet MS"/>
                <a:cs typeface="Trebuchet MS"/>
              </a:rPr>
              <a:t>KG</a:t>
            </a: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Trebuchet MS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2500" b="1" spc="-135" dirty="0">
                <a:solidFill>
                  <a:srgbClr val="404040"/>
                </a:solidFill>
                <a:latin typeface="Trebuchet MS"/>
                <a:cs typeface="Trebuchet MS"/>
              </a:rPr>
              <a:t>ProPPR: </a:t>
            </a:r>
            <a:r>
              <a:rPr sz="2500" b="1" spc="-110" dirty="0">
                <a:solidFill>
                  <a:srgbClr val="404040"/>
                </a:solidFill>
                <a:latin typeface="Trebuchet MS"/>
                <a:cs typeface="Trebuchet MS"/>
              </a:rPr>
              <a:t>Programming with </a:t>
            </a:r>
            <a:r>
              <a:rPr sz="2500" b="1" spc="-140" dirty="0">
                <a:solidFill>
                  <a:srgbClr val="404040"/>
                </a:solidFill>
                <a:latin typeface="Trebuchet MS"/>
                <a:cs typeface="Trebuchet MS"/>
              </a:rPr>
              <a:t>Personalized</a:t>
            </a:r>
            <a:r>
              <a:rPr sz="2500" b="1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14" dirty="0">
                <a:solidFill>
                  <a:srgbClr val="404040"/>
                </a:solidFill>
                <a:latin typeface="Trebuchet MS"/>
                <a:cs typeface="Trebuchet MS"/>
              </a:rPr>
              <a:t>PageRank</a:t>
            </a:r>
            <a:endParaRPr sz="25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300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100" spc="-75" dirty="0">
                <a:solidFill>
                  <a:srgbClr val="404040"/>
                </a:solidFill>
                <a:latin typeface="Trebuchet MS"/>
                <a:cs typeface="Trebuchet MS"/>
              </a:rPr>
              <a:t>Constructs </a:t>
            </a:r>
            <a:r>
              <a:rPr sz="2100" b="1" spc="-95" dirty="0">
                <a:solidFill>
                  <a:srgbClr val="404040"/>
                </a:solidFill>
                <a:latin typeface="Trebuchet MS"/>
                <a:cs typeface="Trebuchet MS"/>
              </a:rPr>
              <a:t>proof</a:t>
            </a:r>
            <a:r>
              <a:rPr sz="2100" b="1" spc="-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b="1" spc="-105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endParaRPr sz="2100" dirty="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215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1900" spc="-35" dirty="0">
                <a:solidFill>
                  <a:srgbClr val="404040"/>
                </a:solidFill>
                <a:latin typeface="Trebuchet MS"/>
                <a:cs typeface="Trebuchet MS"/>
              </a:rPr>
              <a:t>Nodes</a:t>
            </a:r>
            <a:r>
              <a:rPr sz="19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9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partially-ground</a:t>
            </a:r>
            <a:r>
              <a:rPr sz="19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clauses</a:t>
            </a:r>
            <a:r>
              <a:rPr sz="19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9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19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9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9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10" dirty="0">
                <a:solidFill>
                  <a:srgbClr val="404040"/>
                </a:solidFill>
                <a:latin typeface="Trebuchet MS"/>
                <a:cs typeface="Trebuchet MS"/>
              </a:rPr>
              <a:t>facts</a:t>
            </a:r>
            <a:endParaRPr sz="1900" dirty="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420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Edges 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900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proof-transformations</a:t>
            </a:r>
            <a:endParaRPr sz="19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455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100" b="1" spc="-125" dirty="0">
                <a:solidFill>
                  <a:srgbClr val="404040"/>
                </a:solidFill>
                <a:latin typeface="Trebuchet MS"/>
                <a:cs typeface="Trebuchet MS"/>
              </a:rPr>
              <a:t>Parameters</a:t>
            </a:r>
            <a:r>
              <a:rPr sz="2100" b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9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21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80" dirty="0">
                <a:solidFill>
                  <a:srgbClr val="404040"/>
                </a:solidFill>
                <a:latin typeface="Trebuchet MS"/>
                <a:cs typeface="Trebuchet MS"/>
              </a:rPr>
              <a:t>learned</a:t>
            </a:r>
            <a:r>
              <a:rPr sz="21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1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1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b="1" spc="-95" dirty="0">
                <a:solidFill>
                  <a:srgbClr val="404040"/>
                </a:solidFill>
                <a:latin typeface="Trebuchet MS"/>
                <a:cs typeface="Trebuchet MS"/>
              </a:rPr>
              <a:t>ground</a:t>
            </a:r>
            <a:r>
              <a:rPr sz="2100" b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b="1" spc="-114" dirty="0">
                <a:solidFill>
                  <a:srgbClr val="404040"/>
                </a:solidFill>
                <a:latin typeface="Trebuchet MS"/>
                <a:cs typeface="Trebuchet MS"/>
              </a:rPr>
              <a:t>entity</a:t>
            </a:r>
            <a:r>
              <a:rPr sz="2100" b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6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1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b="1" spc="-125" dirty="0">
                <a:solidFill>
                  <a:srgbClr val="404040"/>
                </a:solidFill>
                <a:latin typeface="Trebuchet MS"/>
                <a:cs typeface="Trebuchet MS"/>
              </a:rPr>
              <a:t>rule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581817"/>
            <a:ext cx="7030720" cy="721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50" spc="-305" dirty="0">
                <a:solidFill>
                  <a:srgbClr val="404040"/>
                </a:solidFill>
              </a:rPr>
              <a:t>Recent </a:t>
            </a:r>
            <a:r>
              <a:rPr sz="4550" spc="-210" dirty="0">
                <a:solidFill>
                  <a:srgbClr val="404040"/>
                </a:solidFill>
              </a:rPr>
              <a:t>Random </a:t>
            </a:r>
            <a:r>
              <a:rPr sz="4550" spc="-265" dirty="0">
                <a:solidFill>
                  <a:srgbClr val="404040"/>
                </a:solidFill>
              </a:rPr>
              <a:t>Walk</a:t>
            </a:r>
            <a:r>
              <a:rPr sz="4550" spc="-894" dirty="0">
                <a:solidFill>
                  <a:srgbClr val="404040"/>
                </a:solidFill>
              </a:rPr>
              <a:t> </a:t>
            </a:r>
            <a:r>
              <a:rPr sz="4550" spc="-100" dirty="0">
                <a:solidFill>
                  <a:srgbClr val="404040"/>
                </a:solidFill>
              </a:rPr>
              <a:t>Methods</a:t>
            </a:r>
            <a:endParaRPr sz="45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64</a:t>
            </a:fld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37588" y="1341574"/>
            <a:ext cx="6979920" cy="470662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2500" b="1" spc="-125" dirty="0">
                <a:solidFill>
                  <a:srgbClr val="404040"/>
                </a:solidFill>
                <a:latin typeface="Trebuchet MS"/>
                <a:cs typeface="Trebuchet MS"/>
              </a:rPr>
              <a:t>PRA: Path </a:t>
            </a:r>
            <a:r>
              <a:rPr sz="2500" b="1" spc="-105" dirty="0">
                <a:solidFill>
                  <a:srgbClr val="404040"/>
                </a:solidFill>
                <a:latin typeface="Trebuchet MS"/>
                <a:cs typeface="Trebuchet MS"/>
              </a:rPr>
              <a:t>Ranking</a:t>
            </a:r>
            <a:r>
              <a:rPr sz="25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00" dirty="0">
                <a:solidFill>
                  <a:srgbClr val="404040"/>
                </a:solidFill>
                <a:latin typeface="Trebuchet MS"/>
                <a:cs typeface="Trebuchet MS"/>
              </a:rPr>
              <a:t>Algorithm</a:t>
            </a:r>
            <a:endParaRPr sz="25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29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100" spc="-80" dirty="0">
                <a:solidFill>
                  <a:srgbClr val="404040"/>
                </a:solidFill>
                <a:latin typeface="Trebuchet MS"/>
                <a:cs typeface="Trebuchet MS"/>
              </a:rPr>
              <a:t>Performs </a:t>
            </a:r>
            <a:r>
              <a:rPr sz="2100" spc="-60" dirty="0">
                <a:solidFill>
                  <a:srgbClr val="404040"/>
                </a:solidFill>
                <a:latin typeface="Trebuchet MS"/>
                <a:cs typeface="Trebuchet MS"/>
              </a:rPr>
              <a:t>random</a:t>
            </a:r>
            <a:r>
              <a:rPr sz="2100" spc="-4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100" dirty="0">
                <a:solidFill>
                  <a:srgbClr val="404040"/>
                </a:solidFill>
                <a:latin typeface="Trebuchet MS"/>
                <a:cs typeface="Trebuchet MS"/>
              </a:rPr>
              <a:t>walk </a:t>
            </a:r>
            <a:r>
              <a:rPr sz="2100" spc="-7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100" b="1" spc="-125" dirty="0">
                <a:solidFill>
                  <a:srgbClr val="404040"/>
                </a:solidFill>
                <a:latin typeface="Trebuchet MS"/>
                <a:cs typeface="Trebuchet MS"/>
              </a:rPr>
              <a:t>imperfect </a:t>
            </a:r>
            <a:r>
              <a:rPr sz="2100" b="1" spc="-100" dirty="0">
                <a:solidFill>
                  <a:srgbClr val="404040"/>
                </a:solidFill>
                <a:latin typeface="Trebuchet MS"/>
                <a:cs typeface="Trebuchet MS"/>
              </a:rPr>
              <a:t>knowledge graph</a:t>
            </a:r>
            <a:endParaRPr sz="21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250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100" spc="-85" dirty="0">
                <a:solidFill>
                  <a:srgbClr val="404040"/>
                </a:solidFill>
                <a:latin typeface="Trebuchet MS"/>
                <a:cs typeface="Trebuchet MS"/>
              </a:rPr>
              <a:t>Estimates </a:t>
            </a:r>
            <a:r>
              <a:rPr sz="2100" b="1" spc="-105" dirty="0">
                <a:solidFill>
                  <a:srgbClr val="404040"/>
                </a:solidFill>
                <a:latin typeface="Trebuchet MS"/>
                <a:cs typeface="Trebuchet MS"/>
              </a:rPr>
              <a:t>transition </a:t>
            </a:r>
            <a:r>
              <a:rPr sz="2100" b="1" spc="-100" dirty="0">
                <a:solidFill>
                  <a:srgbClr val="404040"/>
                </a:solidFill>
                <a:latin typeface="Trebuchet MS"/>
                <a:cs typeface="Trebuchet MS"/>
              </a:rPr>
              <a:t>probabilities </a:t>
            </a:r>
            <a:r>
              <a:rPr sz="2100" spc="-5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2100" spc="-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404040"/>
                </a:solidFill>
                <a:latin typeface="Trebuchet MS"/>
                <a:cs typeface="Trebuchet MS"/>
              </a:rPr>
              <a:t>KG</a:t>
            </a:r>
            <a:endParaRPr sz="21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24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100" spc="-8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1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1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105" dirty="0">
                <a:solidFill>
                  <a:srgbClr val="404040"/>
                </a:solidFill>
                <a:latin typeface="Trebuchet MS"/>
                <a:cs typeface="Trebuchet MS"/>
              </a:rPr>
              <a:t>relation,</a:t>
            </a:r>
            <a:r>
              <a:rPr sz="21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75" dirty="0">
                <a:solidFill>
                  <a:srgbClr val="404040"/>
                </a:solidFill>
                <a:latin typeface="Trebuchet MS"/>
                <a:cs typeface="Trebuchet MS"/>
              </a:rPr>
              <a:t>learns</a:t>
            </a:r>
            <a:r>
              <a:rPr sz="21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b="1" spc="-120" dirty="0">
                <a:solidFill>
                  <a:srgbClr val="404040"/>
                </a:solidFill>
                <a:latin typeface="Trebuchet MS"/>
                <a:cs typeface="Trebuchet MS"/>
              </a:rPr>
              <a:t>parameters</a:t>
            </a:r>
            <a:r>
              <a:rPr sz="2100" b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b="1" spc="-1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100" b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b="1" spc="-95" dirty="0">
                <a:solidFill>
                  <a:srgbClr val="404040"/>
                </a:solidFill>
                <a:latin typeface="Trebuchet MS"/>
                <a:cs typeface="Trebuchet MS"/>
              </a:rPr>
              <a:t>paths</a:t>
            </a:r>
            <a:r>
              <a:rPr sz="2100" b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60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21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8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1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404040"/>
                </a:solidFill>
                <a:latin typeface="Trebuchet MS"/>
                <a:cs typeface="Trebuchet MS"/>
              </a:rPr>
              <a:t>KG</a:t>
            </a: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Trebuchet MS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2500" b="1" spc="-135" dirty="0">
                <a:solidFill>
                  <a:srgbClr val="C6CDD1"/>
                </a:solidFill>
                <a:latin typeface="Trebuchet MS"/>
                <a:cs typeface="Trebuchet MS"/>
              </a:rPr>
              <a:t>ProPPR: </a:t>
            </a:r>
            <a:r>
              <a:rPr sz="2500" b="1" spc="-110" dirty="0">
                <a:solidFill>
                  <a:srgbClr val="C6CDD1"/>
                </a:solidFill>
                <a:latin typeface="Trebuchet MS"/>
                <a:cs typeface="Trebuchet MS"/>
              </a:rPr>
              <a:t>Programming with </a:t>
            </a:r>
            <a:r>
              <a:rPr sz="2500" b="1" spc="-140" dirty="0">
                <a:solidFill>
                  <a:srgbClr val="C6CDD1"/>
                </a:solidFill>
                <a:latin typeface="Trebuchet MS"/>
                <a:cs typeface="Trebuchet MS"/>
              </a:rPr>
              <a:t>Personalized</a:t>
            </a:r>
            <a:r>
              <a:rPr sz="2500" b="1" spc="-37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500" b="1" spc="-114" dirty="0">
                <a:solidFill>
                  <a:srgbClr val="C6CDD1"/>
                </a:solidFill>
                <a:latin typeface="Trebuchet MS"/>
                <a:cs typeface="Trebuchet MS"/>
              </a:rPr>
              <a:t>PageRank</a:t>
            </a:r>
            <a:endParaRPr sz="25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300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100" spc="-75" dirty="0">
                <a:solidFill>
                  <a:srgbClr val="C6CDD1"/>
                </a:solidFill>
                <a:latin typeface="Trebuchet MS"/>
                <a:cs typeface="Trebuchet MS"/>
              </a:rPr>
              <a:t>Constructs </a:t>
            </a:r>
            <a:r>
              <a:rPr sz="2100" b="1" spc="-95" dirty="0">
                <a:solidFill>
                  <a:srgbClr val="C6CDD1"/>
                </a:solidFill>
                <a:latin typeface="Trebuchet MS"/>
                <a:cs typeface="Trebuchet MS"/>
              </a:rPr>
              <a:t>proof</a:t>
            </a:r>
            <a:r>
              <a:rPr sz="2100" b="1" spc="-24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b="1" spc="-105" dirty="0">
                <a:solidFill>
                  <a:srgbClr val="C6CDD1"/>
                </a:solidFill>
                <a:latin typeface="Trebuchet MS"/>
                <a:cs typeface="Trebuchet MS"/>
              </a:rPr>
              <a:t>graph</a:t>
            </a:r>
            <a:endParaRPr sz="2100" dirty="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215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1900" spc="-35" dirty="0">
                <a:solidFill>
                  <a:srgbClr val="C6CDD1"/>
                </a:solidFill>
                <a:latin typeface="Trebuchet MS"/>
                <a:cs typeface="Trebuchet MS"/>
              </a:rPr>
              <a:t>Nodes</a:t>
            </a:r>
            <a:r>
              <a:rPr sz="1900" spc="-135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1900" spc="-95" dirty="0">
                <a:solidFill>
                  <a:srgbClr val="C6CDD1"/>
                </a:solidFill>
                <a:latin typeface="Trebuchet MS"/>
                <a:cs typeface="Trebuchet MS"/>
              </a:rPr>
              <a:t>are</a:t>
            </a:r>
            <a:r>
              <a:rPr sz="1900" spc="-125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1900" spc="-85" dirty="0">
                <a:solidFill>
                  <a:srgbClr val="C6CDD1"/>
                </a:solidFill>
                <a:latin typeface="Trebuchet MS"/>
                <a:cs typeface="Trebuchet MS"/>
              </a:rPr>
              <a:t>partially-ground</a:t>
            </a:r>
            <a:r>
              <a:rPr sz="1900" spc="-13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C6CDD1"/>
                </a:solidFill>
                <a:latin typeface="Trebuchet MS"/>
                <a:cs typeface="Trebuchet MS"/>
              </a:rPr>
              <a:t>clauses</a:t>
            </a:r>
            <a:r>
              <a:rPr sz="1900" spc="-135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C6CDD1"/>
                </a:solidFill>
                <a:latin typeface="Trebuchet MS"/>
                <a:cs typeface="Trebuchet MS"/>
              </a:rPr>
              <a:t>with</a:t>
            </a:r>
            <a:r>
              <a:rPr sz="1900" spc="-13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C6CDD1"/>
                </a:solidFill>
                <a:latin typeface="Trebuchet MS"/>
                <a:cs typeface="Trebuchet MS"/>
              </a:rPr>
              <a:t>one</a:t>
            </a:r>
            <a:r>
              <a:rPr sz="1900" spc="-13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C6CDD1"/>
                </a:solidFill>
                <a:latin typeface="Trebuchet MS"/>
                <a:cs typeface="Trebuchet MS"/>
              </a:rPr>
              <a:t>or</a:t>
            </a:r>
            <a:r>
              <a:rPr sz="1900" spc="-135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C6CDD1"/>
                </a:solidFill>
                <a:latin typeface="Trebuchet MS"/>
                <a:cs typeface="Trebuchet MS"/>
              </a:rPr>
              <a:t>more</a:t>
            </a:r>
            <a:r>
              <a:rPr sz="1900" spc="-13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1900" spc="-110" dirty="0">
                <a:solidFill>
                  <a:srgbClr val="C6CDD1"/>
                </a:solidFill>
                <a:latin typeface="Trebuchet MS"/>
                <a:cs typeface="Trebuchet MS"/>
              </a:rPr>
              <a:t>facts</a:t>
            </a:r>
            <a:endParaRPr sz="1900" dirty="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420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1900" spc="-75" dirty="0">
                <a:solidFill>
                  <a:srgbClr val="C6CDD1"/>
                </a:solidFill>
                <a:latin typeface="Trebuchet MS"/>
                <a:cs typeface="Trebuchet MS"/>
              </a:rPr>
              <a:t>Edges </a:t>
            </a:r>
            <a:r>
              <a:rPr sz="1900" spc="-95" dirty="0">
                <a:solidFill>
                  <a:srgbClr val="C6CDD1"/>
                </a:solidFill>
                <a:latin typeface="Trebuchet MS"/>
                <a:cs typeface="Trebuchet MS"/>
              </a:rPr>
              <a:t>are</a:t>
            </a:r>
            <a:r>
              <a:rPr sz="1900" spc="-195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C6CDD1"/>
                </a:solidFill>
                <a:latin typeface="Trebuchet MS"/>
                <a:cs typeface="Trebuchet MS"/>
              </a:rPr>
              <a:t>proof-transformations</a:t>
            </a:r>
            <a:endParaRPr sz="19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455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100" b="1" spc="-125" dirty="0">
                <a:solidFill>
                  <a:srgbClr val="C6CDD1"/>
                </a:solidFill>
                <a:latin typeface="Trebuchet MS"/>
                <a:cs typeface="Trebuchet MS"/>
              </a:rPr>
              <a:t>Parameters</a:t>
            </a:r>
            <a:r>
              <a:rPr sz="2100" b="1" spc="-16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spc="-95" dirty="0">
                <a:solidFill>
                  <a:srgbClr val="C6CDD1"/>
                </a:solidFill>
                <a:latin typeface="Trebuchet MS"/>
                <a:cs typeface="Trebuchet MS"/>
              </a:rPr>
              <a:t>are</a:t>
            </a:r>
            <a:r>
              <a:rPr sz="2100" spc="-16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spc="-80" dirty="0">
                <a:solidFill>
                  <a:srgbClr val="C6CDD1"/>
                </a:solidFill>
                <a:latin typeface="Trebuchet MS"/>
                <a:cs typeface="Trebuchet MS"/>
              </a:rPr>
              <a:t>learned</a:t>
            </a:r>
            <a:r>
              <a:rPr sz="2100" spc="-165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C6CDD1"/>
                </a:solidFill>
                <a:latin typeface="Trebuchet MS"/>
                <a:cs typeface="Trebuchet MS"/>
              </a:rPr>
              <a:t>for</a:t>
            </a:r>
            <a:r>
              <a:rPr sz="2100" spc="-16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C6CDD1"/>
                </a:solidFill>
                <a:latin typeface="Trebuchet MS"/>
                <a:cs typeface="Trebuchet MS"/>
              </a:rPr>
              <a:t>each</a:t>
            </a:r>
            <a:r>
              <a:rPr sz="2100" spc="-175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b="1" spc="-95" dirty="0">
                <a:solidFill>
                  <a:srgbClr val="C6CDD1"/>
                </a:solidFill>
                <a:latin typeface="Trebuchet MS"/>
                <a:cs typeface="Trebuchet MS"/>
              </a:rPr>
              <a:t>ground</a:t>
            </a:r>
            <a:r>
              <a:rPr sz="2100" b="1" spc="-16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b="1" spc="-114" dirty="0">
                <a:solidFill>
                  <a:srgbClr val="C6CDD1"/>
                </a:solidFill>
                <a:latin typeface="Trebuchet MS"/>
                <a:cs typeface="Trebuchet MS"/>
              </a:rPr>
              <a:t>entity</a:t>
            </a:r>
            <a:r>
              <a:rPr sz="2100" b="1" spc="-16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spc="-60" dirty="0">
                <a:solidFill>
                  <a:srgbClr val="C6CDD1"/>
                </a:solidFill>
                <a:latin typeface="Trebuchet MS"/>
                <a:cs typeface="Trebuchet MS"/>
              </a:rPr>
              <a:t>and</a:t>
            </a:r>
            <a:r>
              <a:rPr sz="2100" spc="-165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b="1" spc="-125" dirty="0">
                <a:solidFill>
                  <a:srgbClr val="C6CDD1"/>
                </a:solidFill>
                <a:latin typeface="Trebuchet MS"/>
                <a:cs typeface="Trebuchet MS"/>
              </a:rPr>
              <a:t>rule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425513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60" dirty="0">
                <a:solidFill>
                  <a:srgbClr val="404040"/>
                </a:solidFill>
              </a:rPr>
              <a:t>PRA </a:t>
            </a:r>
            <a:r>
              <a:rPr sz="5100" spc="-265" dirty="0">
                <a:solidFill>
                  <a:srgbClr val="404040"/>
                </a:solidFill>
              </a:rPr>
              <a:t>in </a:t>
            </a:r>
            <a:r>
              <a:rPr sz="5100" spc="-280" dirty="0">
                <a:solidFill>
                  <a:srgbClr val="404040"/>
                </a:solidFill>
              </a:rPr>
              <a:t>a</a:t>
            </a:r>
            <a:r>
              <a:rPr sz="5100" spc="-1025" dirty="0">
                <a:solidFill>
                  <a:srgbClr val="404040"/>
                </a:solidFill>
              </a:rPr>
              <a:t> </a:t>
            </a:r>
            <a:r>
              <a:rPr sz="5100" spc="-285" dirty="0">
                <a:solidFill>
                  <a:srgbClr val="404040"/>
                </a:solidFill>
              </a:rPr>
              <a:t>nutshell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1026161" y="1526753"/>
            <a:ext cx="3588385" cy="548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00" spc="-40" dirty="0">
                <a:latin typeface="Times New Roman"/>
                <a:cs typeface="Times New Roman"/>
              </a:rPr>
              <a:t>score(</a:t>
            </a:r>
            <a:r>
              <a:rPr sz="3400" spc="-40" dirty="0">
                <a:latin typeface="DejaVu Sans"/>
                <a:cs typeface="DejaVu Sans"/>
              </a:rPr>
              <a:t>q.s </a:t>
            </a:r>
            <a:r>
              <a:rPr sz="3400" i="1" spc="2480" dirty="0">
                <a:latin typeface="Arial"/>
                <a:cs typeface="Arial"/>
              </a:rPr>
              <a:t>!</a:t>
            </a:r>
            <a:r>
              <a:rPr sz="3400" i="1" spc="-600" dirty="0">
                <a:latin typeface="Arial"/>
                <a:cs typeface="Arial"/>
              </a:rPr>
              <a:t> </a:t>
            </a:r>
            <a:r>
              <a:rPr sz="3400" spc="-250" dirty="0">
                <a:latin typeface="DejaVu Sans"/>
                <a:cs typeface="DejaVu Sans"/>
              </a:rPr>
              <a:t>e</a:t>
            </a:r>
            <a:r>
              <a:rPr sz="3400" spc="-250" dirty="0">
                <a:latin typeface="Times New Roman"/>
                <a:cs typeface="Times New Roman"/>
              </a:rPr>
              <a:t>; </a:t>
            </a:r>
            <a:r>
              <a:rPr sz="3400" spc="-160" dirty="0">
                <a:latin typeface="DejaVu Sans"/>
                <a:cs typeface="DejaVu Sans"/>
              </a:rPr>
              <a:t>q</a:t>
            </a:r>
            <a:r>
              <a:rPr sz="3400" spc="-160" dirty="0">
                <a:latin typeface="Times New Roman"/>
                <a:cs typeface="Times New Roman"/>
              </a:rPr>
              <a:t>) </a:t>
            </a:r>
            <a:r>
              <a:rPr sz="3400" spc="745" dirty="0">
                <a:latin typeface="Times New Roman"/>
                <a:cs typeface="Times New Roman"/>
              </a:rPr>
              <a:t>=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1918" y="1113197"/>
            <a:ext cx="654050" cy="548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00" spc="2680" dirty="0">
                <a:latin typeface="Arial"/>
                <a:cs typeface="Arial"/>
              </a:rPr>
              <a:t>X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0682" y="1722621"/>
            <a:ext cx="148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>
                <a:latin typeface="DejaVu Sans"/>
                <a:cs typeface="DejaVu Sans"/>
              </a:rPr>
              <a:t>i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5132" y="1526753"/>
            <a:ext cx="3116580" cy="548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00" spc="150" dirty="0">
                <a:latin typeface="DejaVu Sans"/>
                <a:cs typeface="DejaVu Sans"/>
              </a:rPr>
              <a:t>P</a:t>
            </a:r>
            <a:r>
              <a:rPr sz="3400" spc="-615" dirty="0">
                <a:latin typeface="DejaVu Sans"/>
                <a:cs typeface="DejaVu Sans"/>
              </a:rPr>
              <a:t> </a:t>
            </a:r>
            <a:r>
              <a:rPr sz="3400" spc="-155" dirty="0">
                <a:latin typeface="Times New Roman"/>
                <a:cs typeface="Times New Roman"/>
              </a:rPr>
              <a:t>(</a:t>
            </a:r>
            <a:r>
              <a:rPr sz="3400" spc="-155" dirty="0">
                <a:latin typeface="DejaVu Sans"/>
                <a:cs typeface="DejaVu Sans"/>
              </a:rPr>
              <a:t>q.s</a:t>
            </a:r>
            <a:r>
              <a:rPr sz="3400" spc="-150" dirty="0">
                <a:latin typeface="DejaVu Sans"/>
                <a:cs typeface="DejaVu Sans"/>
              </a:rPr>
              <a:t> </a:t>
            </a:r>
            <a:r>
              <a:rPr sz="3400" i="1" spc="2480" dirty="0">
                <a:latin typeface="Arial"/>
                <a:cs typeface="Arial"/>
              </a:rPr>
              <a:t>!</a:t>
            </a:r>
            <a:r>
              <a:rPr sz="3400" i="1" spc="-10" dirty="0">
                <a:latin typeface="Arial"/>
                <a:cs typeface="Arial"/>
              </a:rPr>
              <a:t> </a:t>
            </a:r>
            <a:r>
              <a:rPr sz="3400" spc="-250" dirty="0">
                <a:latin typeface="DejaVu Sans"/>
                <a:cs typeface="DejaVu Sans"/>
              </a:rPr>
              <a:t>e</a:t>
            </a:r>
            <a:r>
              <a:rPr sz="3400" spc="-250" dirty="0">
                <a:latin typeface="Times New Roman"/>
                <a:cs typeface="Times New Roman"/>
              </a:rPr>
              <a:t>;</a:t>
            </a:r>
            <a:r>
              <a:rPr sz="3400" spc="-290" dirty="0">
                <a:latin typeface="Times New Roman"/>
                <a:cs typeface="Times New Roman"/>
              </a:rPr>
              <a:t> </a:t>
            </a:r>
            <a:r>
              <a:rPr sz="3400" spc="-900" dirty="0">
                <a:latin typeface="DejaVu Sans"/>
                <a:cs typeface="DejaVu Sans"/>
              </a:rPr>
              <a:t>⇡</a:t>
            </a:r>
            <a:r>
              <a:rPr sz="3400" spc="-865" dirty="0">
                <a:latin typeface="DejaVu Sans"/>
                <a:cs typeface="DejaVu Sans"/>
              </a:rPr>
              <a:t> </a:t>
            </a:r>
            <a:r>
              <a:rPr sz="3400" spc="35" dirty="0">
                <a:latin typeface="Times New Roman"/>
                <a:cs typeface="Times New Roman"/>
              </a:rPr>
              <a:t>)</a:t>
            </a:r>
            <a:r>
              <a:rPr sz="3400" spc="35" dirty="0">
                <a:latin typeface="DejaVu Sans"/>
                <a:cs typeface="DejaVu Sans"/>
              </a:rPr>
              <a:t>W</a:t>
            </a:r>
            <a:endParaRPr sz="34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65989" y="172262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9" dirty="0">
                <a:latin typeface="DejaVu Sans"/>
                <a:cs typeface="DejaVu Sans"/>
              </a:rPr>
              <a:t>⇡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9556" y="1853198"/>
            <a:ext cx="141605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i="1" spc="535" dirty="0">
                <a:latin typeface="Arial"/>
                <a:cs typeface="Arial"/>
              </a:rPr>
              <a:t>i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56034" y="2153907"/>
            <a:ext cx="479425" cy="467359"/>
          </a:xfrm>
          <a:custGeom>
            <a:avLst/>
            <a:gdLst/>
            <a:ahLst/>
            <a:cxnLst/>
            <a:rect l="l" t="t" r="r" b="b"/>
            <a:pathLst>
              <a:path w="479425" h="467360">
                <a:moveTo>
                  <a:pt x="0" y="233585"/>
                </a:moveTo>
                <a:lnTo>
                  <a:pt x="4867" y="186510"/>
                </a:lnTo>
                <a:lnTo>
                  <a:pt x="18826" y="142663"/>
                </a:lnTo>
                <a:lnTo>
                  <a:pt x="40915" y="102985"/>
                </a:lnTo>
                <a:lnTo>
                  <a:pt x="70169" y="68415"/>
                </a:lnTo>
                <a:lnTo>
                  <a:pt x="105626" y="39892"/>
                </a:lnTo>
                <a:lnTo>
                  <a:pt x="146321" y="18356"/>
                </a:lnTo>
                <a:lnTo>
                  <a:pt x="191292" y="4745"/>
                </a:lnTo>
                <a:lnTo>
                  <a:pt x="239574" y="0"/>
                </a:lnTo>
                <a:lnTo>
                  <a:pt x="287857" y="4745"/>
                </a:lnTo>
                <a:lnTo>
                  <a:pt x="332828" y="18356"/>
                </a:lnTo>
                <a:lnTo>
                  <a:pt x="373523" y="39892"/>
                </a:lnTo>
                <a:lnTo>
                  <a:pt x="408980" y="68415"/>
                </a:lnTo>
                <a:lnTo>
                  <a:pt x="438234" y="102985"/>
                </a:lnTo>
                <a:lnTo>
                  <a:pt x="460323" y="142663"/>
                </a:lnTo>
                <a:lnTo>
                  <a:pt x="474282" y="186510"/>
                </a:lnTo>
                <a:lnTo>
                  <a:pt x="479150" y="233585"/>
                </a:lnTo>
                <a:lnTo>
                  <a:pt x="474282" y="280661"/>
                </a:lnTo>
                <a:lnTo>
                  <a:pt x="460323" y="324508"/>
                </a:lnTo>
                <a:lnTo>
                  <a:pt x="438234" y="364186"/>
                </a:lnTo>
                <a:lnTo>
                  <a:pt x="408980" y="398756"/>
                </a:lnTo>
                <a:lnTo>
                  <a:pt x="373523" y="427279"/>
                </a:lnTo>
                <a:lnTo>
                  <a:pt x="332828" y="448816"/>
                </a:lnTo>
                <a:lnTo>
                  <a:pt x="287857" y="462426"/>
                </a:lnTo>
                <a:lnTo>
                  <a:pt x="239574" y="467172"/>
                </a:lnTo>
                <a:lnTo>
                  <a:pt x="191292" y="462426"/>
                </a:lnTo>
                <a:lnTo>
                  <a:pt x="146321" y="448816"/>
                </a:lnTo>
                <a:lnTo>
                  <a:pt x="105626" y="427279"/>
                </a:lnTo>
                <a:lnTo>
                  <a:pt x="70169" y="398756"/>
                </a:lnTo>
                <a:lnTo>
                  <a:pt x="40915" y="364186"/>
                </a:lnTo>
                <a:lnTo>
                  <a:pt x="18826" y="324508"/>
                </a:lnTo>
                <a:lnTo>
                  <a:pt x="4867" y="280661"/>
                </a:lnTo>
                <a:lnTo>
                  <a:pt x="0" y="233585"/>
                </a:lnTo>
                <a:close/>
              </a:path>
            </a:pathLst>
          </a:custGeom>
          <a:ln w="30321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6771" y="2177511"/>
            <a:ext cx="7919084" cy="317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5595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latin typeface="DejaVu Sans"/>
                <a:cs typeface="DejaVu Sans"/>
              </a:rPr>
              <a:t>⇡</a:t>
            </a:r>
            <a:r>
              <a:rPr sz="2550" i="1" spc="97" baseline="-11437" dirty="0">
                <a:latin typeface="Arial"/>
                <a:cs typeface="Arial"/>
              </a:rPr>
              <a:t>i</a:t>
            </a:r>
            <a:r>
              <a:rPr sz="2400" i="1" spc="65" dirty="0">
                <a:latin typeface="Verdana"/>
                <a:cs typeface="Verdana"/>
              </a:rPr>
              <a:t>2</a:t>
            </a:r>
            <a:r>
              <a:rPr sz="2400" spc="65" dirty="0">
                <a:latin typeface="Noto Sans Mono CJK JP Regular"/>
                <a:cs typeface="Noto Sans Mono CJK JP Regular"/>
              </a:rPr>
              <a:t>⇧</a:t>
            </a:r>
            <a:r>
              <a:rPr sz="2550" i="1" spc="97" baseline="-11437" dirty="0">
                <a:latin typeface="Arial"/>
                <a:cs typeface="Arial"/>
              </a:rPr>
              <a:t>b</a:t>
            </a:r>
            <a:endParaRPr sz="2550" baseline="-11437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30"/>
              </a:spcBef>
            </a:pPr>
            <a:r>
              <a:rPr sz="2500" spc="-135" dirty="0">
                <a:latin typeface="Trebuchet MS"/>
                <a:cs typeface="Trebuchet MS"/>
              </a:rPr>
              <a:t>Filter</a:t>
            </a:r>
            <a:r>
              <a:rPr sz="2500" spc="-180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paths</a:t>
            </a:r>
            <a:r>
              <a:rPr sz="2500" spc="-180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based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spc="-25" dirty="0">
                <a:latin typeface="Trebuchet MS"/>
                <a:cs typeface="Trebuchet MS"/>
              </a:rPr>
              <a:t>on</a:t>
            </a:r>
            <a:r>
              <a:rPr sz="2500" spc="-17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HITS</a:t>
            </a:r>
            <a:r>
              <a:rPr sz="2500" spc="-180" dirty="0">
                <a:latin typeface="Trebuchet MS"/>
                <a:cs typeface="Trebuchet MS"/>
              </a:rPr>
              <a:t> </a:t>
            </a:r>
            <a:r>
              <a:rPr sz="2500" spc="-65" dirty="0">
                <a:latin typeface="Trebuchet MS"/>
                <a:cs typeface="Trebuchet MS"/>
              </a:rPr>
              <a:t>and</a:t>
            </a:r>
            <a:r>
              <a:rPr sz="2500" spc="-17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accuracy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264200"/>
              </a:lnSpc>
            </a:pPr>
            <a:r>
              <a:rPr sz="2500" spc="-110" dirty="0">
                <a:latin typeface="Trebuchet MS"/>
                <a:cs typeface="Trebuchet MS"/>
              </a:rPr>
              <a:t>Estimate </a:t>
            </a:r>
            <a:r>
              <a:rPr sz="2500" spc="-95" dirty="0">
                <a:latin typeface="Trebuchet MS"/>
                <a:cs typeface="Trebuchet MS"/>
              </a:rPr>
              <a:t>probabilities </a:t>
            </a:r>
            <a:r>
              <a:rPr sz="2500" spc="-130" dirty="0">
                <a:latin typeface="Trebuchet MS"/>
                <a:cs typeface="Trebuchet MS"/>
              </a:rPr>
              <a:t>efficiently </a:t>
            </a:r>
            <a:r>
              <a:rPr sz="2500" spc="-95" dirty="0">
                <a:latin typeface="Trebuchet MS"/>
                <a:cs typeface="Trebuchet MS"/>
              </a:rPr>
              <a:t>with </a:t>
            </a:r>
            <a:r>
              <a:rPr sz="2500" spc="-90" dirty="0">
                <a:latin typeface="Trebuchet MS"/>
                <a:cs typeface="Trebuchet MS"/>
              </a:rPr>
              <a:t>dynamic</a:t>
            </a:r>
            <a:r>
              <a:rPr sz="2500" spc="-45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programming  </a:t>
            </a:r>
            <a:r>
              <a:rPr sz="2500" spc="-110" dirty="0">
                <a:latin typeface="Trebuchet MS"/>
                <a:cs typeface="Trebuchet MS"/>
              </a:rPr>
              <a:t>Path </a:t>
            </a:r>
            <a:r>
              <a:rPr sz="2500" spc="-85" dirty="0">
                <a:latin typeface="Trebuchet MS"/>
                <a:cs typeface="Trebuchet MS"/>
              </a:rPr>
              <a:t>weights </a:t>
            </a:r>
            <a:r>
              <a:rPr sz="2500" spc="-110" dirty="0">
                <a:latin typeface="Trebuchet MS"/>
                <a:cs typeface="Trebuchet MS"/>
              </a:rPr>
              <a:t>are </a:t>
            </a:r>
            <a:r>
              <a:rPr sz="2500" spc="-90" dirty="0">
                <a:latin typeface="Trebuchet MS"/>
                <a:cs typeface="Trebuchet MS"/>
              </a:rPr>
              <a:t>learned with</a:t>
            </a:r>
            <a:r>
              <a:rPr sz="2500" spc="-575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logistic </a:t>
            </a:r>
            <a:r>
              <a:rPr sz="2500" spc="-70" dirty="0">
                <a:latin typeface="Trebuchet MS"/>
                <a:cs typeface="Trebuchet MS"/>
              </a:rPr>
              <a:t>regression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30684" y="1505648"/>
            <a:ext cx="2731770" cy="720090"/>
          </a:xfrm>
          <a:custGeom>
            <a:avLst/>
            <a:gdLst/>
            <a:ahLst/>
            <a:cxnLst/>
            <a:rect l="l" t="t" r="r" b="b"/>
            <a:pathLst>
              <a:path w="2731770" h="720089">
                <a:moveTo>
                  <a:pt x="0" y="359898"/>
                </a:moveTo>
                <a:lnTo>
                  <a:pt x="7508" y="321930"/>
                </a:lnTo>
                <a:lnTo>
                  <a:pt x="29531" y="285101"/>
                </a:lnTo>
                <a:lnTo>
                  <a:pt x="65312" y="249610"/>
                </a:lnTo>
                <a:lnTo>
                  <a:pt x="114097" y="215656"/>
                </a:lnTo>
                <a:lnTo>
                  <a:pt x="175131" y="183437"/>
                </a:lnTo>
                <a:lnTo>
                  <a:pt x="210005" y="168041"/>
                </a:lnTo>
                <a:lnTo>
                  <a:pt x="247659" y="153154"/>
                </a:lnTo>
                <a:lnTo>
                  <a:pt x="287997" y="138799"/>
                </a:lnTo>
                <a:lnTo>
                  <a:pt x="330925" y="125004"/>
                </a:lnTo>
                <a:lnTo>
                  <a:pt x="376350" y="111791"/>
                </a:lnTo>
                <a:lnTo>
                  <a:pt x="424176" y="99187"/>
                </a:lnTo>
                <a:lnTo>
                  <a:pt x="474309" y="87215"/>
                </a:lnTo>
                <a:lnTo>
                  <a:pt x="526655" y="75901"/>
                </a:lnTo>
                <a:lnTo>
                  <a:pt x="581119" y="65270"/>
                </a:lnTo>
                <a:lnTo>
                  <a:pt x="637607" y="55346"/>
                </a:lnTo>
                <a:lnTo>
                  <a:pt x="696025" y="46155"/>
                </a:lnTo>
                <a:lnTo>
                  <a:pt x="756279" y="37722"/>
                </a:lnTo>
                <a:lnTo>
                  <a:pt x="818273" y="30070"/>
                </a:lnTo>
                <a:lnTo>
                  <a:pt x="881914" y="23225"/>
                </a:lnTo>
                <a:lnTo>
                  <a:pt x="947107" y="17213"/>
                </a:lnTo>
                <a:lnTo>
                  <a:pt x="1013758" y="12057"/>
                </a:lnTo>
                <a:lnTo>
                  <a:pt x="1081772" y="7782"/>
                </a:lnTo>
                <a:lnTo>
                  <a:pt x="1151056" y="4415"/>
                </a:lnTo>
                <a:lnTo>
                  <a:pt x="1221514" y="1978"/>
                </a:lnTo>
                <a:lnTo>
                  <a:pt x="1293052" y="498"/>
                </a:lnTo>
                <a:lnTo>
                  <a:pt x="1365576" y="0"/>
                </a:lnTo>
                <a:lnTo>
                  <a:pt x="1438101" y="498"/>
                </a:lnTo>
                <a:lnTo>
                  <a:pt x="1509640" y="1978"/>
                </a:lnTo>
                <a:lnTo>
                  <a:pt x="1580099" y="4415"/>
                </a:lnTo>
                <a:lnTo>
                  <a:pt x="1649383" y="7782"/>
                </a:lnTo>
                <a:lnTo>
                  <a:pt x="1717398" y="12057"/>
                </a:lnTo>
                <a:lnTo>
                  <a:pt x="1784050" y="17213"/>
                </a:lnTo>
                <a:lnTo>
                  <a:pt x="1849243" y="23225"/>
                </a:lnTo>
                <a:lnTo>
                  <a:pt x="1912885" y="30070"/>
                </a:lnTo>
                <a:lnTo>
                  <a:pt x="1974880" y="37722"/>
                </a:lnTo>
                <a:lnTo>
                  <a:pt x="2035134" y="46155"/>
                </a:lnTo>
                <a:lnTo>
                  <a:pt x="2093552" y="55346"/>
                </a:lnTo>
                <a:lnTo>
                  <a:pt x="2150041" y="65270"/>
                </a:lnTo>
                <a:lnTo>
                  <a:pt x="2204506" y="75901"/>
                </a:lnTo>
                <a:lnTo>
                  <a:pt x="2256852" y="87215"/>
                </a:lnTo>
                <a:lnTo>
                  <a:pt x="2306985" y="99187"/>
                </a:lnTo>
                <a:lnTo>
                  <a:pt x="2354812" y="111791"/>
                </a:lnTo>
                <a:lnTo>
                  <a:pt x="2400236" y="125004"/>
                </a:lnTo>
                <a:lnTo>
                  <a:pt x="2443165" y="138799"/>
                </a:lnTo>
                <a:lnTo>
                  <a:pt x="2483503" y="153154"/>
                </a:lnTo>
                <a:lnTo>
                  <a:pt x="2521157" y="168041"/>
                </a:lnTo>
                <a:lnTo>
                  <a:pt x="2556031" y="183437"/>
                </a:lnTo>
                <a:lnTo>
                  <a:pt x="2617065" y="215656"/>
                </a:lnTo>
                <a:lnTo>
                  <a:pt x="2665850" y="249610"/>
                </a:lnTo>
                <a:lnTo>
                  <a:pt x="2701632" y="285101"/>
                </a:lnTo>
                <a:lnTo>
                  <a:pt x="2723654" y="321930"/>
                </a:lnTo>
                <a:lnTo>
                  <a:pt x="2731163" y="359898"/>
                </a:lnTo>
                <a:lnTo>
                  <a:pt x="2729270" y="379012"/>
                </a:lnTo>
                <a:lnTo>
                  <a:pt x="2714410" y="416435"/>
                </a:lnTo>
                <a:lnTo>
                  <a:pt x="2685414" y="452620"/>
                </a:lnTo>
                <a:lnTo>
                  <a:pt x="2643036" y="487367"/>
                </a:lnTo>
                <a:lnTo>
                  <a:pt x="2588032" y="520479"/>
                </a:lnTo>
                <a:lnTo>
                  <a:pt x="2521157" y="551754"/>
                </a:lnTo>
                <a:lnTo>
                  <a:pt x="2483503" y="566642"/>
                </a:lnTo>
                <a:lnTo>
                  <a:pt x="2443165" y="580996"/>
                </a:lnTo>
                <a:lnTo>
                  <a:pt x="2400236" y="594792"/>
                </a:lnTo>
                <a:lnTo>
                  <a:pt x="2354812" y="608005"/>
                </a:lnTo>
                <a:lnTo>
                  <a:pt x="2306985" y="620609"/>
                </a:lnTo>
                <a:lnTo>
                  <a:pt x="2256852" y="632581"/>
                </a:lnTo>
                <a:lnTo>
                  <a:pt x="2204506" y="643894"/>
                </a:lnTo>
                <a:lnTo>
                  <a:pt x="2150041" y="654526"/>
                </a:lnTo>
                <a:lnTo>
                  <a:pt x="2093552" y="664449"/>
                </a:lnTo>
                <a:lnTo>
                  <a:pt x="2035134" y="673640"/>
                </a:lnTo>
                <a:lnTo>
                  <a:pt x="1974880" y="682074"/>
                </a:lnTo>
                <a:lnTo>
                  <a:pt x="1912885" y="689726"/>
                </a:lnTo>
                <a:lnTo>
                  <a:pt x="1849243" y="696570"/>
                </a:lnTo>
                <a:lnTo>
                  <a:pt x="1784050" y="702583"/>
                </a:lnTo>
                <a:lnTo>
                  <a:pt x="1717398" y="707739"/>
                </a:lnTo>
                <a:lnTo>
                  <a:pt x="1649383" y="712013"/>
                </a:lnTo>
                <a:lnTo>
                  <a:pt x="1580099" y="715381"/>
                </a:lnTo>
                <a:lnTo>
                  <a:pt x="1509640" y="717817"/>
                </a:lnTo>
                <a:lnTo>
                  <a:pt x="1438101" y="719297"/>
                </a:lnTo>
                <a:lnTo>
                  <a:pt x="1365576" y="719796"/>
                </a:lnTo>
                <a:lnTo>
                  <a:pt x="1293052" y="719297"/>
                </a:lnTo>
                <a:lnTo>
                  <a:pt x="1221514" y="717817"/>
                </a:lnTo>
                <a:lnTo>
                  <a:pt x="1151056" y="715381"/>
                </a:lnTo>
                <a:lnTo>
                  <a:pt x="1081772" y="712013"/>
                </a:lnTo>
                <a:lnTo>
                  <a:pt x="1013758" y="707739"/>
                </a:lnTo>
                <a:lnTo>
                  <a:pt x="947107" y="702583"/>
                </a:lnTo>
                <a:lnTo>
                  <a:pt x="881914" y="696570"/>
                </a:lnTo>
                <a:lnTo>
                  <a:pt x="818273" y="689726"/>
                </a:lnTo>
                <a:lnTo>
                  <a:pt x="756279" y="682074"/>
                </a:lnTo>
                <a:lnTo>
                  <a:pt x="696025" y="673640"/>
                </a:lnTo>
                <a:lnTo>
                  <a:pt x="637607" y="664449"/>
                </a:lnTo>
                <a:lnTo>
                  <a:pt x="581119" y="654526"/>
                </a:lnTo>
                <a:lnTo>
                  <a:pt x="526655" y="643894"/>
                </a:lnTo>
                <a:lnTo>
                  <a:pt x="474309" y="632581"/>
                </a:lnTo>
                <a:lnTo>
                  <a:pt x="424176" y="620609"/>
                </a:lnTo>
                <a:lnTo>
                  <a:pt x="376350" y="608005"/>
                </a:lnTo>
                <a:lnTo>
                  <a:pt x="330925" y="594792"/>
                </a:lnTo>
                <a:lnTo>
                  <a:pt x="287997" y="580996"/>
                </a:lnTo>
                <a:lnTo>
                  <a:pt x="247659" y="566642"/>
                </a:lnTo>
                <a:lnTo>
                  <a:pt x="210005" y="551754"/>
                </a:lnTo>
                <a:lnTo>
                  <a:pt x="175131" y="536358"/>
                </a:lnTo>
                <a:lnTo>
                  <a:pt x="114097" y="504140"/>
                </a:lnTo>
                <a:lnTo>
                  <a:pt x="65312" y="470186"/>
                </a:lnTo>
                <a:lnTo>
                  <a:pt x="29531" y="434695"/>
                </a:lnTo>
                <a:lnTo>
                  <a:pt x="7508" y="397866"/>
                </a:lnTo>
                <a:lnTo>
                  <a:pt x="0" y="359898"/>
                </a:lnTo>
                <a:close/>
              </a:path>
            </a:pathLst>
          </a:custGeom>
          <a:ln w="30321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1844" y="1438732"/>
            <a:ext cx="819150" cy="786765"/>
          </a:xfrm>
          <a:custGeom>
            <a:avLst/>
            <a:gdLst/>
            <a:ahLst/>
            <a:cxnLst/>
            <a:rect l="l" t="t" r="r" b="b"/>
            <a:pathLst>
              <a:path w="819150" h="786764">
                <a:moveTo>
                  <a:pt x="0" y="393359"/>
                </a:moveTo>
                <a:lnTo>
                  <a:pt x="2755" y="347485"/>
                </a:lnTo>
                <a:lnTo>
                  <a:pt x="10815" y="303165"/>
                </a:lnTo>
                <a:lnTo>
                  <a:pt x="23875" y="260695"/>
                </a:lnTo>
                <a:lnTo>
                  <a:pt x="41625" y="220370"/>
                </a:lnTo>
                <a:lnTo>
                  <a:pt x="63758" y="182484"/>
                </a:lnTo>
                <a:lnTo>
                  <a:pt x="89968" y="147333"/>
                </a:lnTo>
                <a:lnTo>
                  <a:pt x="119948" y="115212"/>
                </a:lnTo>
                <a:lnTo>
                  <a:pt x="153389" y="86416"/>
                </a:lnTo>
                <a:lnTo>
                  <a:pt x="189985" y="61241"/>
                </a:lnTo>
                <a:lnTo>
                  <a:pt x="229428" y="39981"/>
                </a:lnTo>
                <a:lnTo>
                  <a:pt x="271411" y="22932"/>
                </a:lnTo>
                <a:lnTo>
                  <a:pt x="315627" y="10388"/>
                </a:lnTo>
                <a:lnTo>
                  <a:pt x="361769" y="2646"/>
                </a:lnTo>
                <a:lnTo>
                  <a:pt x="409528" y="0"/>
                </a:lnTo>
                <a:lnTo>
                  <a:pt x="457288" y="2646"/>
                </a:lnTo>
                <a:lnTo>
                  <a:pt x="503430" y="10388"/>
                </a:lnTo>
                <a:lnTo>
                  <a:pt x="547646" y="22932"/>
                </a:lnTo>
                <a:lnTo>
                  <a:pt x="589629" y="39981"/>
                </a:lnTo>
                <a:lnTo>
                  <a:pt x="629072" y="61241"/>
                </a:lnTo>
                <a:lnTo>
                  <a:pt x="665668" y="86416"/>
                </a:lnTo>
                <a:lnTo>
                  <a:pt x="699109" y="115212"/>
                </a:lnTo>
                <a:lnTo>
                  <a:pt x="729089" y="147333"/>
                </a:lnTo>
                <a:lnTo>
                  <a:pt x="755299" y="182484"/>
                </a:lnTo>
                <a:lnTo>
                  <a:pt x="777433" y="220370"/>
                </a:lnTo>
                <a:lnTo>
                  <a:pt x="795183" y="260695"/>
                </a:lnTo>
                <a:lnTo>
                  <a:pt x="808242" y="303165"/>
                </a:lnTo>
                <a:lnTo>
                  <a:pt x="816303" y="347485"/>
                </a:lnTo>
                <a:lnTo>
                  <a:pt x="819058" y="393359"/>
                </a:lnTo>
                <a:lnTo>
                  <a:pt x="816303" y="439233"/>
                </a:lnTo>
                <a:lnTo>
                  <a:pt x="808242" y="483553"/>
                </a:lnTo>
                <a:lnTo>
                  <a:pt x="795183" y="526023"/>
                </a:lnTo>
                <a:lnTo>
                  <a:pt x="777433" y="566349"/>
                </a:lnTo>
                <a:lnTo>
                  <a:pt x="755299" y="604235"/>
                </a:lnTo>
                <a:lnTo>
                  <a:pt x="729089" y="639386"/>
                </a:lnTo>
                <a:lnTo>
                  <a:pt x="699109" y="671507"/>
                </a:lnTo>
                <a:lnTo>
                  <a:pt x="665668" y="700303"/>
                </a:lnTo>
                <a:lnTo>
                  <a:pt x="629072" y="725478"/>
                </a:lnTo>
                <a:lnTo>
                  <a:pt x="589629" y="746738"/>
                </a:lnTo>
                <a:lnTo>
                  <a:pt x="547646" y="763787"/>
                </a:lnTo>
                <a:lnTo>
                  <a:pt x="503430" y="776330"/>
                </a:lnTo>
                <a:lnTo>
                  <a:pt x="457288" y="784073"/>
                </a:lnTo>
                <a:lnTo>
                  <a:pt x="409528" y="786719"/>
                </a:lnTo>
                <a:lnTo>
                  <a:pt x="361769" y="784073"/>
                </a:lnTo>
                <a:lnTo>
                  <a:pt x="315627" y="776330"/>
                </a:lnTo>
                <a:lnTo>
                  <a:pt x="271411" y="763787"/>
                </a:lnTo>
                <a:lnTo>
                  <a:pt x="229428" y="746738"/>
                </a:lnTo>
                <a:lnTo>
                  <a:pt x="189985" y="725478"/>
                </a:lnTo>
                <a:lnTo>
                  <a:pt x="153389" y="700303"/>
                </a:lnTo>
                <a:lnTo>
                  <a:pt x="119948" y="671507"/>
                </a:lnTo>
                <a:lnTo>
                  <a:pt x="89968" y="639386"/>
                </a:lnTo>
                <a:lnTo>
                  <a:pt x="63758" y="604235"/>
                </a:lnTo>
                <a:lnTo>
                  <a:pt x="41625" y="566349"/>
                </a:lnTo>
                <a:lnTo>
                  <a:pt x="23875" y="526023"/>
                </a:lnTo>
                <a:lnTo>
                  <a:pt x="10815" y="483553"/>
                </a:lnTo>
                <a:lnTo>
                  <a:pt x="2755" y="439233"/>
                </a:lnTo>
                <a:lnTo>
                  <a:pt x="0" y="393359"/>
                </a:lnTo>
                <a:close/>
              </a:path>
            </a:pathLst>
          </a:custGeom>
          <a:ln w="30321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28848" y="2367305"/>
            <a:ext cx="2769235" cy="546735"/>
          </a:xfrm>
          <a:custGeom>
            <a:avLst/>
            <a:gdLst/>
            <a:ahLst/>
            <a:cxnLst/>
            <a:rect l="l" t="t" r="r" b="b"/>
            <a:pathLst>
              <a:path w="2769235" h="546735">
                <a:moveTo>
                  <a:pt x="84531" y="436105"/>
                </a:moveTo>
                <a:lnTo>
                  <a:pt x="0" y="542124"/>
                </a:lnTo>
                <a:lnTo>
                  <a:pt x="135547" y="546138"/>
                </a:lnTo>
                <a:lnTo>
                  <a:pt x="119049" y="510552"/>
                </a:lnTo>
                <a:lnTo>
                  <a:pt x="123964" y="508609"/>
                </a:lnTo>
                <a:lnTo>
                  <a:pt x="183768" y="496671"/>
                </a:lnTo>
                <a:lnTo>
                  <a:pt x="256514" y="484847"/>
                </a:lnTo>
                <a:lnTo>
                  <a:pt x="296773" y="479145"/>
                </a:lnTo>
                <a:lnTo>
                  <a:pt x="337986" y="473811"/>
                </a:lnTo>
                <a:lnTo>
                  <a:pt x="102019" y="473811"/>
                </a:lnTo>
                <a:lnTo>
                  <a:pt x="84531" y="436105"/>
                </a:lnTo>
                <a:close/>
              </a:path>
              <a:path w="2769235" h="546735">
                <a:moveTo>
                  <a:pt x="2507297" y="0"/>
                </a:moveTo>
                <a:lnTo>
                  <a:pt x="2505367" y="40373"/>
                </a:lnTo>
                <a:lnTo>
                  <a:pt x="2528087" y="41465"/>
                </a:lnTo>
                <a:lnTo>
                  <a:pt x="2548775" y="44450"/>
                </a:lnTo>
                <a:lnTo>
                  <a:pt x="2589263" y="55676"/>
                </a:lnTo>
                <a:lnTo>
                  <a:pt x="2627299" y="73113"/>
                </a:lnTo>
                <a:lnTo>
                  <a:pt x="2661983" y="96100"/>
                </a:lnTo>
                <a:lnTo>
                  <a:pt x="2701505" y="136309"/>
                </a:lnTo>
                <a:lnTo>
                  <a:pt x="2724543" y="181000"/>
                </a:lnTo>
                <a:lnTo>
                  <a:pt x="2728506" y="207606"/>
                </a:lnTo>
                <a:lnTo>
                  <a:pt x="2728010" y="209816"/>
                </a:lnTo>
                <a:lnTo>
                  <a:pt x="2691930" y="235000"/>
                </a:lnTo>
                <a:lnTo>
                  <a:pt x="2650578" y="251040"/>
                </a:lnTo>
                <a:lnTo>
                  <a:pt x="2595702" y="267169"/>
                </a:lnTo>
                <a:lnTo>
                  <a:pt x="2528785" y="282892"/>
                </a:lnTo>
                <a:lnTo>
                  <a:pt x="2491193" y="290525"/>
                </a:lnTo>
                <a:lnTo>
                  <a:pt x="2451036" y="297954"/>
                </a:lnTo>
                <a:lnTo>
                  <a:pt x="2408453" y="305181"/>
                </a:lnTo>
                <a:lnTo>
                  <a:pt x="2363571" y="312178"/>
                </a:lnTo>
                <a:lnTo>
                  <a:pt x="2316518" y="318909"/>
                </a:lnTo>
                <a:lnTo>
                  <a:pt x="2267432" y="325386"/>
                </a:lnTo>
                <a:lnTo>
                  <a:pt x="2216454" y="331558"/>
                </a:lnTo>
                <a:lnTo>
                  <a:pt x="2109292" y="342976"/>
                </a:lnTo>
                <a:lnTo>
                  <a:pt x="1995970" y="353021"/>
                </a:lnTo>
                <a:lnTo>
                  <a:pt x="1877682" y="361556"/>
                </a:lnTo>
                <a:lnTo>
                  <a:pt x="1755355" y="368426"/>
                </a:lnTo>
                <a:lnTo>
                  <a:pt x="1629994" y="373507"/>
                </a:lnTo>
                <a:lnTo>
                  <a:pt x="1502638" y="376656"/>
                </a:lnTo>
                <a:lnTo>
                  <a:pt x="1245628" y="378561"/>
                </a:lnTo>
                <a:lnTo>
                  <a:pt x="1117701" y="380974"/>
                </a:lnTo>
                <a:lnTo>
                  <a:pt x="991793" y="384873"/>
                </a:lnTo>
                <a:lnTo>
                  <a:pt x="868908" y="390144"/>
                </a:lnTo>
                <a:lnTo>
                  <a:pt x="750036" y="396684"/>
                </a:lnTo>
                <a:lnTo>
                  <a:pt x="636193" y="404393"/>
                </a:lnTo>
                <a:lnTo>
                  <a:pt x="528307" y="413169"/>
                </a:lnTo>
                <a:lnTo>
                  <a:pt x="427494" y="422897"/>
                </a:lnTo>
                <a:lnTo>
                  <a:pt x="334683" y="433476"/>
                </a:lnTo>
                <a:lnTo>
                  <a:pt x="291579" y="439051"/>
                </a:lnTo>
                <a:lnTo>
                  <a:pt x="250850" y="444817"/>
                </a:lnTo>
                <a:lnTo>
                  <a:pt x="212610" y="450735"/>
                </a:lnTo>
                <a:lnTo>
                  <a:pt x="144030" y="463042"/>
                </a:lnTo>
                <a:lnTo>
                  <a:pt x="102019" y="473811"/>
                </a:lnTo>
                <a:lnTo>
                  <a:pt x="337986" y="473811"/>
                </a:lnTo>
                <a:lnTo>
                  <a:pt x="339458" y="473621"/>
                </a:lnTo>
                <a:lnTo>
                  <a:pt x="431546" y="463118"/>
                </a:lnTo>
                <a:lnTo>
                  <a:pt x="531723" y="453453"/>
                </a:lnTo>
                <a:lnTo>
                  <a:pt x="638924" y="444728"/>
                </a:lnTo>
                <a:lnTo>
                  <a:pt x="752259" y="437057"/>
                </a:lnTo>
                <a:lnTo>
                  <a:pt x="870635" y="430530"/>
                </a:lnTo>
                <a:lnTo>
                  <a:pt x="993038" y="425284"/>
                </a:lnTo>
                <a:lnTo>
                  <a:pt x="1118463" y="421398"/>
                </a:lnTo>
                <a:lnTo>
                  <a:pt x="1245895" y="418985"/>
                </a:lnTo>
                <a:lnTo>
                  <a:pt x="1503641" y="417068"/>
                </a:lnTo>
                <a:lnTo>
                  <a:pt x="1631632" y="413905"/>
                </a:lnTo>
                <a:lnTo>
                  <a:pt x="1757616" y="408787"/>
                </a:lnTo>
                <a:lnTo>
                  <a:pt x="1880590" y="401878"/>
                </a:lnTo>
                <a:lnTo>
                  <a:pt x="1999538" y="393293"/>
                </a:lnTo>
                <a:lnTo>
                  <a:pt x="2113394" y="383197"/>
                </a:lnTo>
                <a:lnTo>
                  <a:pt x="2221318" y="371690"/>
                </a:lnTo>
                <a:lnTo>
                  <a:pt x="2272715" y="365467"/>
                </a:lnTo>
                <a:lnTo>
                  <a:pt x="2322245" y="358927"/>
                </a:lnTo>
                <a:lnTo>
                  <a:pt x="2369794" y="352120"/>
                </a:lnTo>
                <a:lnTo>
                  <a:pt x="2415209" y="345046"/>
                </a:lnTo>
                <a:lnTo>
                  <a:pt x="2458402" y="337705"/>
                </a:lnTo>
                <a:lnTo>
                  <a:pt x="2499232" y="330136"/>
                </a:lnTo>
                <a:lnTo>
                  <a:pt x="2537612" y="322351"/>
                </a:lnTo>
                <a:lnTo>
                  <a:pt x="2606509" y="306133"/>
                </a:lnTo>
                <a:lnTo>
                  <a:pt x="2664307" y="289064"/>
                </a:lnTo>
                <a:lnTo>
                  <a:pt x="2710446" y="270941"/>
                </a:lnTo>
                <a:lnTo>
                  <a:pt x="2744165" y="251218"/>
                </a:lnTo>
                <a:lnTo>
                  <a:pt x="2769069" y="211531"/>
                </a:lnTo>
                <a:lnTo>
                  <a:pt x="2769209" y="209499"/>
                </a:lnTo>
                <a:lnTo>
                  <a:pt x="2767584" y="188798"/>
                </a:lnTo>
                <a:lnTo>
                  <a:pt x="2754807" y="147167"/>
                </a:lnTo>
                <a:lnTo>
                  <a:pt x="2732633" y="110515"/>
                </a:lnTo>
                <a:lnTo>
                  <a:pt x="2702471" y="77597"/>
                </a:lnTo>
                <a:lnTo>
                  <a:pt x="2645460" y="36982"/>
                </a:lnTo>
                <a:lnTo>
                  <a:pt x="2601531" y="17157"/>
                </a:lnTo>
                <a:lnTo>
                  <a:pt x="2554389" y="4406"/>
                </a:lnTo>
                <a:lnTo>
                  <a:pt x="2530005" y="1079"/>
                </a:lnTo>
                <a:lnTo>
                  <a:pt x="2507297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98568" y="2224849"/>
            <a:ext cx="2518410" cy="1691639"/>
          </a:xfrm>
          <a:custGeom>
            <a:avLst/>
            <a:gdLst/>
            <a:ahLst/>
            <a:cxnLst/>
            <a:rect l="l" t="t" r="r" b="b"/>
            <a:pathLst>
              <a:path w="2518409" h="1691639">
                <a:moveTo>
                  <a:pt x="8940" y="1555889"/>
                </a:moveTo>
                <a:lnTo>
                  <a:pt x="0" y="1691195"/>
                </a:lnTo>
                <a:lnTo>
                  <a:pt x="113614" y="1617167"/>
                </a:lnTo>
                <a:lnTo>
                  <a:pt x="79921" y="1597444"/>
                </a:lnTo>
                <a:lnTo>
                  <a:pt x="94602" y="1585722"/>
                </a:lnTo>
                <a:lnTo>
                  <a:pt x="108052" y="1576400"/>
                </a:lnTo>
                <a:lnTo>
                  <a:pt x="43980" y="1576400"/>
                </a:lnTo>
                <a:lnTo>
                  <a:pt x="8940" y="1555889"/>
                </a:lnTo>
                <a:close/>
              </a:path>
              <a:path w="2518409" h="1691639">
                <a:moveTo>
                  <a:pt x="2477490" y="0"/>
                </a:moveTo>
                <a:lnTo>
                  <a:pt x="2475674" y="61506"/>
                </a:lnTo>
                <a:lnTo>
                  <a:pt x="2470391" y="121729"/>
                </a:lnTo>
                <a:lnTo>
                  <a:pt x="2461742" y="181749"/>
                </a:lnTo>
                <a:lnTo>
                  <a:pt x="2449817" y="241452"/>
                </a:lnTo>
                <a:lnTo>
                  <a:pt x="2434755" y="300736"/>
                </a:lnTo>
                <a:lnTo>
                  <a:pt x="2416632" y="359448"/>
                </a:lnTo>
                <a:lnTo>
                  <a:pt x="2395588" y="417499"/>
                </a:lnTo>
                <a:lnTo>
                  <a:pt x="2371712" y="474751"/>
                </a:lnTo>
                <a:lnTo>
                  <a:pt x="2345131" y="531075"/>
                </a:lnTo>
                <a:lnTo>
                  <a:pt x="2315933" y="586359"/>
                </a:lnTo>
                <a:lnTo>
                  <a:pt x="2284260" y="640473"/>
                </a:lnTo>
                <a:lnTo>
                  <a:pt x="2250198" y="693305"/>
                </a:lnTo>
                <a:lnTo>
                  <a:pt x="2213889" y="744727"/>
                </a:lnTo>
                <a:lnTo>
                  <a:pt x="2175421" y="794613"/>
                </a:lnTo>
                <a:lnTo>
                  <a:pt x="2134920" y="842848"/>
                </a:lnTo>
                <a:lnTo>
                  <a:pt x="2092502" y="889292"/>
                </a:lnTo>
                <a:lnTo>
                  <a:pt x="2048281" y="933843"/>
                </a:lnTo>
                <a:lnTo>
                  <a:pt x="2002370" y="976376"/>
                </a:lnTo>
                <a:lnTo>
                  <a:pt x="1954898" y="1016762"/>
                </a:lnTo>
                <a:lnTo>
                  <a:pt x="1905965" y="1054887"/>
                </a:lnTo>
                <a:lnTo>
                  <a:pt x="1855698" y="1090625"/>
                </a:lnTo>
                <a:lnTo>
                  <a:pt x="1804225" y="1123861"/>
                </a:lnTo>
                <a:lnTo>
                  <a:pt x="1751634" y="1154480"/>
                </a:lnTo>
                <a:lnTo>
                  <a:pt x="1698066" y="1182357"/>
                </a:lnTo>
                <a:lnTo>
                  <a:pt x="1643634" y="1207376"/>
                </a:lnTo>
                <a:lnTo>
                  <a:pt x="1588465" y="1229423"/>
                </a:lnTo>
                <a:lnTo>
                  <a:pt x="1532648" y="1248371"/>
                </a:lnTo>
                <a:lnTo>
                  <a:pt x="1476336" y="1264132"/>
                </a:lnTo>
                <a:lnTo>
                  <a:pt x="1419606" y="1276565"/>
                </a:lnTo>
                <a:lnTo>
                  <a:pt x="1362608" y="1285582"/>
                </a:lnTo>
                <a:lnTo>
                  <a:pt x="1305433" y="1291043"/>
                </a:lnTo>
                <a:lnTo>
                  <a:pt x="1248194" y="1292872"/>
                </a:lnTo>
                <a:lnTo>
                  <a:pt x="1131544" y="1295031"/>
                </a:lnTo>
                <a:lnTo>
                  <a:pt x="1014806" y="1301381"/>
                </a:lnTo>
                <a:lnTo>
                  <a:pt x="899922" y="1311630"/>
                </a:lnTo>
                <a:lnTo>
                  <a:pt x="787806" y="1325511"/>
                </a:lnTo>
                <a:lnTo>
                  <a:pt x="679335" y="1342732"/>
                </a:lnTo>
                <a:lnTo>
                  <a:pt x="575424" y="1363027"/>
                </a:lnTo>
                <a:lnTo>
                  <a:pt x="525272" y="1374279"/>
                </a:lnTo>
                <a:lnTo>
                  <a:pt x="476770" y="1386166"/>
                </a:lnTo>
                <a:lnTo>
                  <a:pt x="429844" y="1398689"/>
                </a:lnTo>
                <a:lnTo>
                  <a:pt x="384632" y="1411820"/>
                </a:lnTo>
                <a:lnTo>
                  <a:pt x="341210" y="1425524"/>
                </a:lnTo>
                <a:lnTo>
                  <a:pt x="299707" y="1439760"/>
                </a:lnTo>
                <a:lnTo>
                  <a:pt x="260223" y="1454518"/>
                </a:lnTo>
                <a:lnTo>
                  <a:pt x="222859" y="1469758"/>
                </a:lnTo>
                <a:lnTo>
                  <a:pt x="187731" y="1485455"/>
                </a:lnTo>
                <a:lnTo>
                  <a:pt x="124599" y="1518132"/>
                </a:lnTo>
                <a:lnTo>
                  <a:pt x="71602" y="1552473"/>
                </a:lnTo>
                <a:lnTo>
                  <a:pt x="43980" y="1576400"/>
                </a:lnTo>
                <a:lnTo>
                  <a:pt x="108052" y="1576400"/>
                </a:lnTo>
                <a:lnTo>
                  <a:pt x="117856" y="1569605"/>
                </a:lnTo>
                <a:lnTo>
                  <a:pt x="143979" y="1553616"/>
                </a:lnTo>
                <a:lnTo>
                  <a:pt x="204241" y="1522361"/>
                </a:lnTo>
                <a:lnTo>
                  <a:pt x="274370" y="1492389"/>
                </a:lnTo>
                <a:lnTo>
                  <a:pt x="312826" y="1478000"/>
                </a:lnTo>
                <a:lnTo>
                  <a:pt x="353377" y="1464081"/>
                </a:lnTo>
                <a:lnTo>
                  <a:pt x="395897" y="1450644"/>
                </a:lnTo>
                <a:lnTo>
                  <a:pt x="440283" y="1437754"/>
                </a:lnTo>
                <a:lnTo>
                  <a:pt x="486397" y="1425435"/>
                </a:lnTo>
                <a:lnTo>
                  <a:pt x="534123" y="1413725"/>
                </a:lnTo>
                <a:lnTo>
                  <a:pt x="583171" y="1402702"/>
                </a:lnTo>
                <a:lnTo>
                  <a:pt x="685673" y="1382649"/>
                </a:lnTo>
                <a:lnTo>
                  <a:pt x="792772" y="1365630"/>
                </a:lnTo>
                <a:lnTo>
                  <a:pt x="903528" y="1351902"/>
                </a:lnTo>
                <a:lnTo>
                  <a:pt x="1017003" y="1341754"/>
                </a:lnTo>
                <a:lnTo>
                  <a:pt x="1132293" y="1335455"/>
                </a:lnTo>
                <a:lnTo>
                  <a:pt x="1249502" y="1333271"/>
                </a:lnTo>
                <a:lnTo>
                  <a:pt x="1309306" y="1331290"/>
                </a:lnTo>
                <a:lnTo>
                  <a:pt x="1368945" y="1325511"/>
                </a:lnTo>
                <a:lnTo>
                  <a:pt x="1428292" y="1316050"/>
                </a:lnTo>
                <a:lnTo>
                  <a:pt x="1487246" y="1303058"/>
                </a:lnTo>
                <a:lnTo>
                  <a:pt x="1545678" y="1286649"/>
                </a:lnTo>
                <a:lnTo>
                  <a:pt x="1603476" y="1266952"/>
                </a:lnTo>
                <a:lnTo>
                  <a:pt x="1660537" y="1244104"/>
                </a:lnTo>
                <a:lnTo>
                  <a:pt x="1716747" y="1218209"/>
                </a:lnTo>
                <a:lnTo>
                  <a:pt x="1771992" y="1189405"/>
                </a:lnTo>
                <a:lnTo>
                  <a:pt x="1826158" y="1157820"/>
                </a:lnTo>
                <a:lnTo>
                  <a:pt x="1879142" y="1123568"/>
                </a:lnTo>
                <a:lnTo>
                  <a:pt x="1930819" y="1086764"/>
                </a:lnTo>
                <a:lnTo>
                  <a:pt x="1981098" y="1047546"/>
                </a:lnTo>
                <a:lnTo>
                  <a:pt x="2029853" y="1006030"/>
                </a:lnTo>
                <a:lnTo>
                  <a:pt x="2076983" y="962317"/>
                </a:lnTo>
                <a:lnTo>
                  <a:pt x="2122360" y="916546"/>
                </a:lnTo>
                <a:lnTo>
                  <a:pt x="2165883" y="868832"/>
                </a:lnTo>
                <a:lnTo>
                  <a:pt x="2207437" y="819289"/>
                </a:lnTo>
                <a:lnTo>
                  <a:pt x="2246909" y="768045"/>
                </a:lnTo>
                <a:lnTo>
                  <a:pt x="2284183" y="715200"/>
                </a:lnTo>
                <a:lnTo>
                  <a:pt x="2319159" y="660895"/>
                </a:lnTo>
                <a:lnTo>
                  <a:pt x="2351697" y="605218"/>
                </a:lnTo>
                <a:lnTo>
                  <a:pt x="2381694" y="548322"/>
                </a:lnTo>
                <a:lnTo>
                  <a:pt x="2409037" y="490296"/>
                </a:lnTo>
                <a:lnTo>
                  <a:pt x="2433599" y="431266"/>
                </a:lnTo>
                <a:lnTo>
                  <a:pt x="2455278" y="371348"/>
                </a:lnTo>
                <a:lnTo>
                  <a:pt x="2473934" y="310680"/>
                </a:lnTo>
                <a:lnTo>
                  <a:pt x="2489466" y="249351"/>
                </a:lnTo>
                <a:lnTo>
                  <a:pt x="2501760" y="187502"/>
                </a:lnTo>
                <a:lnTo>
                  <a:pt x="2510663" y="125234"/>
                </a:lnTo>
                <a:lnTo>
                  <a:pt x="2516085" y="62687"/>
                </a:lnTo>
                <a:lnTo>
                  <a:pt x="2517902" y="1193"/>
                </a:lnTo>
                <a:lnTo>
                  <a:pt x="2477490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6264" y="1812315"/>
            <a:ext cx="2447925" cy="3413125"/>
          </a:xfrm>
          <a:custGeom>
            <a:avLst/>
            <a:gdLst/>
            <a:ahLst/>
            <a:cxnLst/>
            <a:rect l="l" t="t" r="r" b="b"/>
            <a:pathLst>
              <a:path w="2447925" h="3413125">
                <a:moveTo>
                  <a:pt x="119799" y="3291751"/>
                </a:moveTo>
                <a:lnTo>
                  <a:pt x="0" y="3355263"/>
                </a:lnTo>
                <a:lnTo>
                  <a:pt x="122694" y="3412998"/>
                </a:lnTo>
                <a:lnTo>
                  <a:pt x="121716" y="3371926"/>
                </a:lnTo>
                <a:lnTo>
                  <a:pt x="229336" y="3365804"/>
                </a:lnTo>
                <a:lnTo>
                  <a:pt x="343204" y="3353981"/>
                </a:lnTo>
                <a:lnTo>
                  <a:pt x="456374" y="3337687"/>
                </a:lnTo>
                <a:lnTo>
                  <a:pt x="490120" y="3331502"/>
                </a:lnTo>
                <a:lnTo>
                  <a:pt x="120751" y="3331502"/>
                </a:lnTo>
                <a:lnTo>
                  <a:pt x="119799" y="3291751"/>
                </a:lnTo>
                <a:close/>
              </a:path>
              <a:path w="2447925" h="3413125">
                <a:moveTo>
                  <a:pt x="2188845" y="0"/>
                </a:moveTo>
                <a:lnTo>
                  <a:pt x="2180424" y="39535"/>
                </a:lnTo>
                <a:lnTo>
                  <a:pt x="2188273" y="41211"/>
                </a:lnTo>
                <a:lnTo>
                  <a:pt x="2194483" y="45135"/>
                </a:lnTo>
                <a:lnTo>
                  <a:pt x="2223274" y="87337"/>
                </a:lnTo>
                <a:lnTo>
                  <a:pt x="2244077" y="137960"/>
                </a:lnTo>
                <a:lnTo>
                  <a:pt x="2264867" y="204787"/>
                </a:lnTo>
                <a:lnTo>
                  <a:pt x="2275078" y="243751"/>
                </a:lnTo>
                <a:lnTo>
                  <a:pt x="2285111" y="286156"/>
                </a:lnTo>
                <a:lnTo>
                  <a:pt x="2294915" y="331838"/>
                </a:lnTo>
                <a:lnTo>
                  <a:pt x="2304478" y="380619"/>
                </a:lnTo>
                <a:lnTo>
                  <a:pt x="2313762" y="432346"/>
                </a:lnTo>
                <a:lnTo>
                  <a:pt x="2322753" y="486841"/>
                </a:lnTo>
                <a:lnTo>
                  <a:pt x="2331415" y="543979"/>
                </a:lnTo>
                <a:lnTo>
                  <a:pt x="2339721" y="603567"/>
                </a:lnTo>
                <a:lnTo>
                  <a:pt x="2347658" y="665454"/>
                </a:lnTo>
                <a:lnTo>
                  <a:pt x="2355202" y="729513"/>
                </a:lnTo>
                <a:lnTo>
                  <a:pt x="2362327" y="795553"/>
                </a:lnTo>
                <a:lnTo>
                  <a:pt x="2369007" y="863434"/>
                </a:lnTo>
                <a:lnTo>
                  <a:pt x="2375230" y="933005"/>
                </a:lnTo>
                <a:lnTo>
                  <a:pt x="2386190" y="1076680"/>
                </a:lnTo>
                <a:lnTo>
                  <a:pt x="2395029" y="1225169"/>
                </a:lnTo>
                <a:lnTo>
                  <a:pt x="2401557" y="1377314"/>
                </a:lnTo>
                <a:lnTo>
                  <a:pt x="2405595" y="1531899"/>
                </a:lnTo>
                <a:lnTo>
                  <a:pt x="2406980" y="1687702"/>
                </a:lnTo>
                <a:lnTo>
                  <a:pt x="2406103" y="1726145"/>
                </a:lnTo>
                <a:lnTo>
                  <a:pt x="2403513" y="1764309"/>
                </a:lnTo>
                <a:lnTo>
                  <a:pt x="2399233" y="1802460"/>
                </a:lnTo>
                <a:lnTo>
                  <a:pt x="2393302" y="1840572"/>
                </a:lnTo>
                <a:lnTo>
                  <a:pt x="2385720" y="1878622"/>
                </a:lnTo>
                <a:lnTo>
                  <a:pt x="2376551" y="1916620"/>
                </a:lnTo>
                <a:lnTo>
                  <a:pt x="2365781" y="1954529"/>
                </a:lnTo>
                <a:lnTo>
                  <a:pt x="2353462" y="1992337"/>
                </a:lnTo>
                <a:lnTo>
                  <a:pt x="2324087" y="2067902"/>
                </a:lnTo>
                <a:lnTo>
                  <a:pt x="2288908" y="2142464"/>
                </a:lnTo>
                <a:lnTo>
                  <a:pt x="2248001" y="2216226"/>
                </a:lnTo>
                <a:lnTo>
                  <a:pt x="2201557" y="2289035"/>
                </a:lnTo>
                <a:lnTo>
                  <a:pt x="2149805" y="2360726"/>
                </a:lnTo>
                <a:lnTo>
                  <a:pt x="2092947" y="2431135"/>
                </a:lnTo>
                <a:lnTo>
                  <a:pt x="2031212" y="2500109"/>
                </a:lnTo>
                <a:lnTo>
                  <a:pt x="1964804" y="2567470"/>
                </a:lnTo>
                <a:lnTo>
                  <a:pt x="1893951" y="2633065"/>
                </a:lnTo>
                <a:lnTo>
                  <a:pt x="1818881" y="2696743"/>
                </a:lnTo>
                <a:lnTo>
                  <a:pt x="1739785" y="2758325"/>
                </a:lnTo>
                <a:lnTo>
                  <a:pt x="1656918" y="2817660"/>
                </a:lnTo>
                <a:lnTo>
                  <a:pt x="1570494" y="2874606"/>
                </a:lnTo>
                <a:lnTo>
                  <a:pt x="1480743" y="2928988"/>
                </a:lnTo>
                <a:lnTo>
                  <a:pt x="1387868" y="2980651"/>
                </a:lnTo>
                <a:lnTo>
                  <a:pt x="1292123" y="3029445"/>
                </a:lnTo>
                <a:lnTo>
                  <a:pt x="1193698" y="3075216"/>
                </a:lnTo>
                <a:lnTo>
                  <a:pt x="1092847" y="3117799"/>
                </a:lnTo>
                <a:lnTo>
                  <a:pt x="989774" y="3157042"/>
                </a:lnTo>
                <a:lnTo>
                  <a:pt x="884720" y="3192805"/>
                </a:lnTo>
                <a:lnTo>
                  <a:pt x="777900" y="3224936"/>
                </a:lnTo>
                <a:lnTo>
                  <a:pt x="669531" y="3253257"/>
                </a:lnTo>
                <a:lnTo>
                  <a:pt x="559854" y="3277641"/>
                </a:lnTo>
                <a:lnTo>
                  <a:pt x="449084" y="3297923"/>
                </a:lnTo>
                <a:lnTo>
                  <a:pt x="337451" y="3313963"/>
                </a:lnTo>
                <a:lnTo>
                  <a:pt x="225171" y="3325596"/>
                </a:lnTo>
                <a:lnTo>
                  <a:pt x="120751" y="3331502"/>
                </a:lnTo>
                <a:lnTo>
                  <a:pt x="490120" y="3331502"/>
                </a:lnTo>
                <a:lnTo>
                  <a:pt x="568629" y="3317113"/>
                </a:lnTo>
                <a:lnTo>
                  <a:pt x="679767" y="3292373"/>
                </a:lnTo>
                <a:lnTo>
                  <a:pt x="789546" y="3263646"/>
                </a:lnTo>
                <a:lnTo>
                  <a:pt x="897750" y="3231083"/>
                </a:lnTo>
                <a:lnTo>
                  <a:pt x="1004163" y="3194824"/>
                </a:lnTo>
                <a:lnTo>
                  <a:pt x="1108570" y="3155035"/>
                </a:lnTo>
                <a:lnTo>
                  <a:pt x="1210754" y="3111868"/>
                </a:lnTo>
                <a:lnTo>
                  <a:pt x="1310474" y="3065462"/>
                </a:lnTo>
                <a:lnTo>
                  <a:pt x="1407528" y="3015970"/>
                </a:lnTo>
                <a:lnTo>
                  <a:pt x="1501698" y="2963557"/>
                </a:lnTo>
                <a:lnTo>
                  <a:pt x="1592745" y="2908363"/>
                </a:lnTo>
                <a:lnTo>
                  <a:pt x="1680464" y="2850527"/>
                </a:lnTo>
                <a:lnTo>
                  <a:pt x="1764639" y="2790215"/>
                </a:lnTo>
                <a:lnTo>
                  <a:pt x="1845030" y="2727566"/>
                </a:lnTo>
                <a:lnTo>
                  <a:pt x="1921421" y="2662720"/>
                </a:lnTo>
                <a:lnTo>
                  <a:pt x="1993607" y="2595841"/>
                </a:lnTo>
                <a:lnTo>
                  <a:pt x="2061349" y="2527058"/>
                </a:lnTo>
                <a:lnTo>
                  <a:pt x="2124417" y="2456522"/>
                </a:lnTo>
                <a:lnTo>
                  <a:pt x="2182596" y="2384374"/>
                </a:lnTo>
                <a:lnTo>
                  <a:pt x="2235657" y="2310765"/>
                </a:lnTo>
                <a:lnTo>
                  <a:pt x="2283358" y="2235822"/>
                </a:lnTo>
                <a:lnTo>
                  <a:pt x="2325484" y="2159698"/>
                </a:lnTo>
                <a:lnTo>
                  <a:pt x="2361780" y="2082533"/>
                </a:lnTo>
                <a:lnTo>
                  <a:pt x="2391905" y="2004847"/>
                </a:lnTo>
                <a:lnTo>
                  <a:pt x="2404681" y="1965553"/>
                </a:lnTo>
                <a:lnTo>
                  <a:pt x="2415844" y="1926094"/>
                </a:lnTo>
                <a:lnTo>
                  <a:pt x="2425382" y="1886496"/>
                </a:lnTo>
                <a:lnTo>
                  <a:pt x="2433243" y="1846770"/>
                </a:lnTo>
                <a:lnTo>
                  <a:pt x="2439416" y="1806943"/>
                </a:lnTo>
                <a:lnTo>
                  <a:pt x="2443848" y="1767027"/>
                </a:lnTo>
                <a:lnTo>
                  <a:pt x="2446515" y="1727060"/>
                </a:lnTo>
                <a:lnTo>
                  <a:pt x="2447404" y="1687334"/>
                </a:lnTo>
                <a:lnTo>
                  <a:pt x="2446007" y="1530845"/>
                </a:lnTo>
                <a:lnTo>
                  <a:pt x="2441943" y="1375575"/>
                </a:lnTo>
                <a:lnTo>
                  <a:pt x="2435377" y="1222756"/>
                </a:lnTo>
                <a:lnTo>
                  <a:pt x="2426500" y="1073607"/>
                </a:lnTo>
                <a:lnTo>
                  <a:pt x="2415501" y="929411"/>
                </a:lnTo>
                <a:lnTo>
                  <a:pt x="2409240" y="859472"/>
                </a:lnTo>
                <a:lnTo>
                  <a:pt x="2402522" y="791222"/>
                </a:lnTo>
                <a:lnTo>
                  <a:pt x="2395359" y="724776"/>
                </a:lnTo>
                <a:lnTo>
                  <a:pt x="2387765" y="660311"/>
                </a:lnTo>
                <a:lnTo>
                  <a:pt x="2379764" y="597979"/>
                </a:lnTo>
                <a:lnTo>
                  <a:pt x="2371382" y="537908"/>
                </a:lnTo>
                <a:lnTo>
                  <a:pt x="2362644" y="480263"/>
                </a:lnTo>
                <a:lnTo>
                  <a:pt x="2353551" y="425196"/>
                </a:lnTo>
                <a:lnTo>
                  <a:pt x="2344153" y="372833"/>
                </a:lnTo>
                <a:lnTo>
                  <a:pt x="2334437" y="323341"/>
                </a:lnTo>
                <a:lnTo>
                  <a:pt x="2324455" y="276847"/>
                </a:lnTo>
                <a:lnTo>
                  <a:pt x="2314181" y="233489"/>
                </a:lnTo>
                <a:lnTo>
                  <a:pt x="2303665" y="193408"/>
                </a:lnTo>
                <a:lnTo>
                  <a:pt x="2292883" y="156717"/>
                </a:lnTo>
                <a:lnTo>
                  <a:pt x="2270493" y="93941"/>
                </a:lnTo>
                <a:lnTo>
                  <a:pt x="2246477" y="45694"/>
                </a:lnTo>
                <a:lnTo>
                  <a:pt x="2220772" y="14147"/>
                </a:lnTo>
                <a:lnTo>
                  <a:pt x="2202535" y="2908"/>
                </a:lnTo>
                <a:lnTo>
                  <a:pt x="2188845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40847" y="7163892"/>
            <a:ext cx="1175385" cy="2584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LAO+EMNLP11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65</a:t>
            </a:fld>
            <a:endParaRPr spc="-2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21ACCDA-F87C-4C45-8F48-EF231F026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89" y="382210"/>
            <a:ext cx="9791700" cy="568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581817"/>
            <a:ext cx="7030720" cy="721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50" spc="-305" dirty="0">
                <a:solidFill>
                  <a:srgbClr val="404040"/>
                </a:solidFill>
              </a:rPr>
              <a:t>Recent </a:t>
            </a:r>
            <a:r>
              <a:rPr sz="4550" spc="-210" dirty="0">
                <a:solidFill>
                  <a:srgbClr val="404040"/>
                </a:solidFill>
              </a:rPr>
              <a:t>Random </a:t>
            </a:r>
            <a:r>
              <a:rPr sz="4550" spc="-265" dirty="0">
                <a:solidFill>
                  <a:srgbClr val="404040"/>
                </a:solidFill>
              </a:rPr>
              <a:t>Walk</a:t>
            </a:r>
            <a:r>
              <a:rPr sz="4550" spc="-894" dirty="0">
                <a:solidFill>
                  <a:srgbClr val="404040"/>
                </a:solidFill>
              </a:rPr>
              <a:t> </a:t>
            </a:r>
            <a:r>
              <a:rPr sz="4550" spc="-100" dirty="0">
                <a:solidFill>
                  <a:srgbClr val="404040"/>
                </a:solidFill>
              </a:rPr>
              <a:t>Methods</a:t>
            </a:r>
            <a:endParaRPr sz="45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66</a:t>
            </a:fld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37588" y="1341574"/>
            <a:ext cx="6979920" cy="470662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2500" b="1" spc="-125" dirty="0">
                <a:solidFill>
                  <a:srgbClr val="C6CDD1"/>
                </a:solidFill>
                <a:latin typeface="Trebuchet MS"/>
                <a:cs typeface="Trebuchet MS"/>
              </a:rPr>
              <a:t>PRA: Path </a:t>
            </a:r>
            <a:r>
              <a:rPr sz="2500" b="1" spc="-105" dirty="0">
                <a:solidFill>
                  <a:srgbClr val="C6CDD1"/>
                </a:solidFill>
                <a:latin typeface="Trebuchet MS"/>
                <a:cs typeface="Trebuchet MS"/>
              </a:rPr>
              <a:t>Ranking</a:t>
            </a:r>
            <a:r>
              <a:rPr sz="2500" b="1" spc="-295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500" b="1" spc="-100" dirty="0">
                <a:solidFill>
                  <a:srgbClr val="C6CDD1"/>
                </a:solidFill>
                <a:latin typeface="Trebuchet MS"/>
                <a:cs typeface="Trebuchet MS"/>
              </a:rPr>
              <a:t>Algorithm</a:t>
            </a:r>
            <a:endParaRPr sz="25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29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100" spc="-80" dirty="0">
                <a:solidFill>
                  <a:srgbClr val="C6CDD1"/>
                </a:solidFill>
                <a:latin typeface="Trebuchet MS"/>
                <a:cs typeface="Trebuchet MS"/>
              </a:rPr>
              <a:t>Performs </a:t>
            </a:r>
            <a:r>
              <a:rPr sz="2100" spc="-60" dirty="0">
                <a:solidFill>
                  <a:srgbClr val="C6CDD1"/>
                </a:solidFill>
                <a:latin typeface="Trebuchet MS"/>
                <a:cs typeface="Trebuchet MS"/>
              </a:rPr>
              <a:t>random</a:t>
            </a:r>
            <a:r>
              <a:rPr sz="2100" spc="-49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spc="-100" dirty="0">
                <a:solidFill>
                  <a:srgbClr val="C6CDD1"/>
                </a:solidFill>
                <a:latin typeface="Trebuchet MS"/>
                <a:cs typeface="Trebuchet MS"/>
              </a:rPr>
              <a:t>walk </a:t>
            </a:r>
            <a:r>
              <a:rPr sz="2100" spc="-75" dirty="0">
                <a:solidFill>
                  <a:srgbClr val="C6CDD1"/>
                </a:solidFill>
                <a:latin typeface="Trebuchet MS"/>
                <a:cs typeface="Trebuchet MS"/>
              </a:rPr>
              <a:t>of </a:t>
            </a:r>
            <a:r>
              <a:rPr sz="2100" b="1" spc="-125" dirty="0">
                <a:solidFill>
                  <a:srgbClr val="C6CDD1"/>
                </a:solidFill>
                <a:latin typeface="Trebuchet MS"/>
                <a:cs typeface="Trebuchet MS"/>
              </a:rPr>
              <a:t>imperfect </a:t>
            </a:r>
            <a:r>
              <a:rPr sz="2100" b="1" spc="-100" dirty="0">
                <a:solidFill>
                  <a:srgbClr val="C6CDD1"/>
                </a:solidFill>
                <a:latin typeface="Trebuchet MS"/>
                <a:cs typeface="Trebuchet MS"/>
              </a:rPr>
              <a:t>knowledge graph</a:t>
            </a:r>
            <a:endParaRPr sz="21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250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100" spc="-85" dirty="0">
                <a:solidFill>
                  <a:srgbClr val="C6CDD1"/>
                </a:solidFill>
                <a:latin typeface="Trebuchet MS"/>
                <a:cs typeface="Trebuchet MS"/>
              </a:rPr>
              <a:t>Estimates </a:t>
            </a:r>
            <a:r>
              <a:rPr sz="2100" b="1" spc="-105" dirty="0">
                <a:solidFill>
                  <a:srgbClr val="C6CDD1"/>
                </a:solidFill>
                <a:latin typeface="Trebuchet MS"/>
                <a:cs typeface="Trebuchet MS"/>
              </a:rPr>
              <a:t>transition </a:t>
            </a:r>
            <a:r>
              <a:rPr sz="2100" b="1" spc="-100" dirty="0">
                <a:solidFill>
                  <a:srgbClr val="C6CDD1"/>
                </a:solidFill>
                <a:latin typeface="Trebuchet MS"/>
                <a:cs typeface="Trebuchet MS"/>
              </a:rPr>
              <a:t>probabilities </a:t>
            </a:r>
            <a:r>
              <a:rPr sz="2100" spc="-50" dirty="0">
                <a:solidFill>
                  <a:srgbClr val="C6CDD1"/>
                </a:solidFill>
                <a:latin typeface="Trebuchet MS"/>
                <a:cs typeface="Trebuchet MS"/>
              </a:rPr>
              <a:t>using</a:t>
            </a:r>
            <a:r>
              <a:rPr sz="2100" spc="-38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C6CDD1"/>
                </a:solidFill>
                <a:latin typeface="Trebuchet MS"/>
                <a:cs typeface="Trebuchet MS"/>
              </a:rPr>
              <a:t>KG</a:t>
            </a:r>
            <a:endParaRPr sz="21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24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100" spc="-85" dirty="0">
                <a:solidFill>
                  <a:srgbClr val="C6CDD1"/>
                </a:solidFill>
                <a:latin typeface="Trebuchet MS"/>
                <a:cs typeface="Trebuchet MS"/>
              </a:rPr>
              <a:t>For</a:t>
            </a:r>
            <a:r>
              <a:rPr sz="2100" spc="-16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C6CDD1"/>
                </a:solidFill>
                <a:latin typeface="Trebuchet MS"/>
                <a:cs typeface="Trebuchet MS"/>
              </a:rPr>
              <a:t>each</a:t>
            </a:r>
            <a:r>
              <a:rPr sz="2100" spc="-16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spc="-105" dirty="0">
                <a:solidFill>
                  <a:srgbClr val="C6CDD1"/>
                </a:solidFill>
                <a:latin typeface="Trebuchet MS"/>
                <a:cs typeface="Trebuchet MS"/>
              </a:rPr>
              <a:t>relation,</a:t>
            </a:r>
            <a:r>
              <a:rPr sz="2100" spc="-155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spc="-75" dirty="0">
                <a:solidFill>
                  <a:srgbClr val="C6CDD1"/>
                </a:solidFill>
                <a:latin typeface="Trebuchet MS"/>
                <a:cs typeface="Trebuchet MS"/>
              </a:rPr>
              <a:t>learns</a:t>
            </a:r>
            <a:r>
              <a:rPr sz="2100" spc="-16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b="1" spc="-120" dirty="0">
                <a:solidFill>
                  <a:srgbClr val="C6CDD1"/>
                </a:solidFill>
                <a:latin typeface="Trebuchet MS"/>
                <a:cs typeface="Trebuchet MS"/>
              </a:rPr>
              <a:t>parameters</a:t>
            </a:r>
            <a:r>
              <a:rPr sz="2100" b="1" spc="-16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b="1" spc="-110" dirty="0">
                <a:solidFill>
                  <a:srgbClr val="C6CDD1"/>
                </a:solidFill>
                <a:latin typeface="Trebuchet MS"/>
                <a:cs typeface="Trebuchet MS"/>
              </a:rPr>
              <a:t>for</a:t>
            </a:r>
            <a:r>
              <a:rPr sz="2100" b="1" spc="-155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b="1" spc="-95" dirty="0">
                <a:solidFill>
                  <a:srgbClr val="C6CDD1"/>
                </a:solidFill>
                <a:latin typeface="Trebuchet MS"/>
                <a:cs typeface="Trebuchet MS"/>
              </a:rPr>
              <a:t>paths</a:t>
            </a:r>
            <a:r>
              <a:rPr sz="2100" b="1" spc="-150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spc="-60" dirty="0">
                <a:solidFill>
                  <a:srgbClr val="C6CDD1"/>
                </a:solidFill>
                <a:latin typeface="Trebuchet MS"/>
                <a:cs typeface="Trebuchet MS"/>
              </a:rPr>
              <a:t>through</a:t>
            </a:r>
            <a:r>
              <a:rPr sz="2100" spc="-165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spc="-80" dirty="0">
                <a:solidFill>
                  <a:srgbClr val="C6CDD1"/>
                </a:solidFill>
                <a:latin typeface="Trebuchet MS"/>
                <a:cs typeface="Trebuchet MS"/>
              </a:rPr>
              <a:t>the</a:t>
            </a:r>
            <a:r>
              <a:rPr sz="2100" spc="-155" dirty="0">
                <a:solidFill>
                  <a:srgbClr val="C6CDD1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C6CDD1"/>
                </a:solidFill>
                <a:latin typeface="Trebuchet MS"/>
                <a:cs typeface="Trebuchet MS"/>
              </a:rPr>
              <a:t>KG</a:t>
            </a: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Trebuchet MS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2500" b="1" spc="-135" dirty="0">
                <a:solidFill>
                  <a:srgbClr val="404040"/>
                </a:solidFill>
                <a:latin typeface="Trebuchet MS"/>
                <a:cs typeface="Trebuchet MS"/>
              </a:rPr>
              <a:t>ProPPR: </a:t>
            </a:r>
            <a:r>
              <a:rPr sz="2500" b="1" spc="-130" dirty="0">
                <a:solidFill>
                  <a:srgbClr val="404040"/>
                </a:solidFill>
                <a:latin typeface="Trebuchet MS"/>
                <a:cs typeface="Trebuchet MS"/>
              </a:rPr>
              <a:t>ProbLog </a:t>
            </a:r>
            <a:r>
              <a:rPr sz="2500" b="1" spc="-204" dirty="0">
                <a:solidFill>
                  <a:srgbClr val="404040"/>
                </a:solidFill>
                <a:latin typeface="Trebuchet MS"/>
                <a:cs typeface="Trebuchet MS"/>
              </a:rPr>
              <a:t>+ </a:t>
            </a:r>
            <a:r>
              <a:rPr sz="2500" b="1" spc="-140" dirty="0">
                <a:solidFill>
                  <a:srgbClr val="404040"/>
                </a:solidFill>
                <a:latin typeface="Trebuchet MS"/>
                <a:cs typeface="Trebuchet MS"/>
              </a:rPr>
              <a:t>Personalized</a:t>
            </a:r>
            <a:r>
              <a:rPr sz="2500" b="1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b="1" spc="-120" dirty="0">
                <a:solidFill>
                  <a:srgbClr val="404040"/>
                </a:solidFill>
                <a:latin typeface="Trebuchet MS"/>
                <a:cs typeface="Trebuchet MS"/>
              </a:rPr>
              <a:t>PageRank</a:t>
            </a:r>
            <a:endParaRPr sz="25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300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100" spc="-75" dirty="0">
                <a:solidFill>
                  <a:srgbClr val="404040"/>
                </a:solidFill>
                <a:latin typeface="Trebuchet MS"/>
                <a:cs typeface="Trebuchet MS"/>
              </a:rPr>
              <a:t>Constructs </a:t>
            </a:r>
            <a:r>
              <a:rPr sz="2100" b="1" spc="-95" dirty="0">
                <a:solidFill>
                  <a:srgbClr val="404040"/>
                </a:solidFill>
                <a:latin typeface="Trebuchet MS"/>
                <a:cs typeface="Trebuchet MS"/>
              </a:rPr>
              <a:t>proof</a:t>
            </a:r>
            <a:r>
              <a:rPr sz="2100" b="1" spc="-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b="1" spc="-105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endParaRPr sz="2100" dirty="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215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1900" spc="-35" dirty="0">
                <a:solidFill>
                  <a:srgbClr val="404040"/>
                </a:solidFill>
                <a:latin typeface="Trebuchet MS"/>
                <a:cs typeface="Trebuchet MS"/>
              </a:rPr>
              <a:t>Nodes</a:t>
            </a:r>
            <a:r>
              <a:rPr sz="19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9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partially-ground</a:t>
            </a:r>
            <a:r>
              <a:rPr sz="19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clauses</a:t>
            </a:r>
            <a:r>
              <a:rPr sz="19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9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19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9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9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10" dirty="0">
                <a:solidFill>
                  <a:srgbClr val="404040"/>
                </a:solidFill>
                <a:latin typeface="Trebuchet MS"/>
                <a:cs typeface="Trebuchet MS"/>
              </a:rPr>
              <a:t>facts</a:t>
            </a:r>
            <a:endParaRPr sz="1900" dirty="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420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Edges 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900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proof-transformations</a:t>
            </a:r>
            <a:endParaRPr sz="19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455"/>
              </a:spcBef>
              <a:buClr>
                <a:srgbClr val="1CADE4"/>
              </a:buClr>
              <a:buFont typeface="Trebuchet MS"/>
              <a:buChar char="•"/>
              <a:tabLst>
                <a:tab pos="196850" algn="l"/>
              </a:tabLst>
            </a:pPr>
            <a:r>
              <a:rPr sz="2100" b="1" spc="-125" dirty="0">
                <a:solidFill>
                  <a:srgbClr val="404040"/>
                </a:solidFill>
                <a:latin typeface="Trebuchet MS"/>
                <a:cs typeface="Trebuchet MS"/>
              </a:rPr>
              <a:t>Parameters</a:t>
            </a:r>
            <a:r>
              <a:rPr sz="2100" b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9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21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80" dirty="0">
                <a:solidFill>
                  <a:srgbClr val="404040"/>
                </a:solidFill>
                <a:latin typeface="Trebuchet MS"/>
                <a:cs typeface="Trebuchet MS"/>
              </a:rPr>
              <a:t>learned</a:t>
            </a:r>
            <a:r>
              <a:rPr sz="21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1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1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b="1" spc="-95" dirty="0">
                <a:solidFill>
                  <a:srgbClr val="404040"/>
                </a:solidFill>
                <a:latin typeface="Trebuchet MS"/>
                <a:cs typeface="Trebuchet MS"/>
              </a:rPr>
              <a:t>ground</a:t>
            </a:r>
            <a:r>
              <a:rPr sz="2100" b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b="1" spc="-114" dirty="0">
                <a:solidFill>
                  <a:srgbClr val="404040"/>
                </a:solidFill>
                <a:latin typeface="Trebuchet MS"/>
                <a:cs typeface="Trebuchet MS"/>
              </a:rPr>
              <a:t>entity</a:t>
            </a:r>
            <a:r>
              <a:rPr sz="2100" b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6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1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b="1" spc="-125" dirty="0">
                <a:solidFill>
                  <a:srgbClr val="404040"/>
                </a:solidFill>
                <a:latin typeface="Trebuchet MS"/>
                <a:cs typeface="Trebuchet MS"/>
              </a:rPr>
              <a:t>rule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649605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40" dirty="0">
                <a:solidFill>
                  <a:srgbClr val="404040"/>
                </a:solidFill>
              </a:rPr>
              <a:t>ProPPR-ized </a:t>
            </a:r>
            <a:r>
              <a:rPr sz="5100" spc="-260" dirty="0">
                <a:solidFill>
                  <a:srgbClr val="404040"/>
                </a:solidFill>
              </a:rPr>
              <a:t>PRA</a:t>
            </a:r>
            <a:r>
              <a:rPr sz="5100" spc="-675" dirty="0">
                <a:solidFill>
                  <a:srgbClr val="404040"/>
                </a:solidFill>
              </a:rPr>
              <a:t> </a:t>
            </a:r>
            <a:r>
              <a:rPr sz="5100" spc="-360" dirty="0">
                <a:solidFill>
                  <a:srgbClr val="404040"/>
                </a:solidFill>
              </a:rPr>
              <a:t>example</a:t>
            </a:r>
            <a:endParaRPr sz="5100" dirty="0"/>
          </a:p>
        </p:txBody>
      </p:sp>
      <p:sp>
        <p:nvSpPr>
          <p:cNvPr id="4" name="object 4"/>
          <p:cNvSpPr txBox="1"/>
          <p:nvPr/>
        </p:nvSpPr>
        <p:spPr>
          <a:xfrm>
            <a:off x="1282306" y="1589147"/>
            <a:ext cx="53289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0" dirty="0">
                <a:latin typeface="Trebuchet MS"/>
                <a:cs typeface="Trebuchet MS"/>
              </a:rPr>
              <a:t>Query </a:t>
            </a:r>
            <a:r>
              <a:rPr sz="2500" b="1" spc="-125" dirty="0">
                <a:latin typeface="Trebuchet MS"/>
                <a:cs typeface="Trebuchet MS"/>
              </a:rPr>
              <a:t>Q: </a:t>
            </a:r>
            <a:r>
              <a:rPr sz="2500" b="1" spc="-155" dirty="0">
                <a:latin typeface="Trebuchet MS"/>
                <a:cs typeface="Trebuchet MS"/>
              </a:rPr>
              <a:t>R(Lennon, </a:t>
            </a:r>
            <a:r>
              <a:rPr sz="2500" b="1" spc="-120" dirty="0">
                <a:latin typeface="Trebuchet MS"/>
                <a:cs typeface="Trebuchet MS"/>
              </a:rPr>
              <a:t>PlaysInstrument,</a:t>
            </a:r>
            <a:r>
              <a:rPr sz="2500" b="1" spc="-330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?)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9005" y="2579623"/>
            <a:ext cx="727786" cy="833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8097" y="2947941"/>
            <a:ext cx="3458845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0800"/>
              </a:lnSpc>
              <a:spcBef>
                <a:spcPts val="85"/>
              </a:spcBef>
              <a:tabLst>
                <a:tab pos="1092835" algn="l"/>
              </a:tabLst>
            </a:pPr>
            <a:r>
              <a:rPr sz="2950" spc="-145" dirty="0">
                <a:latin typeface="Trebuchet MS"/>
                <a:cs typeface="Trebuchet MS"/>
              </a:rPr>
              <a:t>R(	</a:t>
            </a:r>
            <a:r>
              <a:rPr sz="2950" spc="-185" dirty="0">
                <a:latin typeface="Trebuchet MS"/>
                <a:cs typeface="Trebuchet MS"/>
              </a:rPr>
              <a:t>,Coworker,X)  </a:t>
            </a: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spc="-110" dirty="0">
                <a:latin typeface="Trebuchet MS"/>
                <a:cs typeface="Trebuchet MS"/>
              </a:rPr>
              <a:t>X</a:t>
            </a:r>
            <a:r>
              <a:rPr sz="2950" spc="-345" dirty="0">
                <a:latin typeface="Trebuchet MS"/>
                <a:cs typeface="Trebuchet MS"/>
              </a:rPr>
              <a:t>,</a:t>
            </a:r>
            <a:r>
              <a:rPr sz="2950" spc="-114" dirty="0">
                <a:latin typeface="Trebuchet MS"/>
                <a:cs typeface="Trebuchet MS"/>
              </a:rPr>
              <a:t>P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190" dirty="0">
                <a:latin typeface="Trebuchet MS"/>
                <a:cs typeface="Trebuchet MS"/>
              </a:rPr>
              <a:t>a</a:t>
            </a:r>
            <a:r>
              <a:rPr sz="2950" spc="-150" dirty="0">
                <a:latin typeface="Trebuchet MS"/>
                <a:cs typeface="Trebuchet MS"/>
              </a:rPr>
              <a:t>y</a:t>
            </a:r>
            <a:r>
              <a:rPr sz="2950" spc="-30" dirty="0">
                <a:latin typeface="Trebuchet MS"/>
                <a:cs typeface="Trebuchet MS"/>
              </a:rPr>
              <a:t>s</a:t>
            </a:r>
            <a:r>
              <a:rPr sz="2950" spc="-85" dirty="0">
                <a:latin typeface="Trebuchet MS"/>
                <a:cs typeface="Trebuchet MS"/>
              </a:rPr>
              <a:t>I</a:t>
            </a:r>
            <a:r>
              <a:rPr sz="2950" spc="-50" dirty="0">
                <a:latin typeface="Trebuchet MS"/>
                <a:cs typeface="Trebuchet MS"/>
              </a:rPr>
              <a:t>n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50" dirty="0">
                <a:latin typeface="Trebuchet MS"/>
                <a:cs typeface="Trebuchet MS"/>
              </a:rPr>
              <a:t>tr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145" dirty="0">
                <a:latin typeface="Trebuchet MS"/>
                <a:cs typeface="Trebuchet MS"/>
              </a:rPr>
              <a:t>e</a:t>
            </a:r>
            <a:r>
              <a:rPr sz="2950" spc="-80" dirty="0">
                <a:latin typeface="Trebuchet MS"/>
                <a:cs typeface="Trebuchet MS"/>
              </a:rPr>
              <a:t>n</a:t>
            </a:r>
            <a:r>
              <a:rPr sz="2950" spc="-180" dirty="0">
                <a:latin typeface="Trebuchet MS"/>
                <a:cs typeface="Trebuchet MS"/>
              </a:rPr>
              <a:t>t</a:t>
            </a:r>
            <a:r>
              <a:rPr sz="2950" spc="-560" dirty="0">
                <a:latin typeface="Trebuchet MS"/>
                <a:cs typeface="Trebuchet MS"/>
              </a:rPr>
              <a:t>,</a:t>
            </a:r>
            <a:r>
              <a:rPr sz="2950" spc="-240" dirty="0">
                <a:latin typeface="Trebuchet MS"/>
                <a:cs typeface="Trebuchet MS"/>
              </a:rPr>
              <a:t>Y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5341" y="2531706"/>
            <a:ext cx="3761740" cy="1370330"/>
          </a:xfrm>
          <a:custGeom>
            <a:avLst/>
            <a:gdLst/>
            <a:ahLst/>
            <a:cxnLst/>
            <a:rect l="l" t="t" r="r" b="b"/>
            <a:pathLst>
              <a:path w="3761740" h="1370329">
                <a:moveTo>
                  <a:pt x="0" y="0"/>
                </a:moveTo>
                <a:lnTo>
                  <a:pt x="3761333" y="0"/>
                </a:lnTo>
                <a:lnTo>
                  <a:pt x="3761333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7509" y="2555671"/>
            <a:ext cx="727786" cy="833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03900" y="2923976"/>
            <a:ext cx="3382645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  <a:tabLst>
                <a:tab pos="1105535" algn="l"/>
              </a:tabLst>
            </a:pP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330" dirty="0">
                <a:latin typeface="Trebuchet MS"/>
                <a:cs typeface="Trebuchet MS"/>
              </a:rPr>
              <a:t>,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80" dirty="0">
                <a:latin typeface="Trebuchet MS"/>
                <a:cs typeface="Trebuchet MS"/>
              </a:rPr>
              <a:t>b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20" dirty="0">
                <a:latin typeface="Trebuchet MS"/>
                <a:cs typeface="Trebuchet MS"/>
              </a:rPr>
              <a:t>r</a:t>
            </a:r>
            <a:r>
              <a:rPr sz="2950" spc="-200" dirty="0">
                <a:latin typeface="Trebuchet MS"/>
                <a:cs typeface="Trebuchet MS"/>
              </a:rPr>
              <a:t>t</a:t>
            </a:r>
            <a:r>
              <a:rPr sz="2950" spc="-150" dirty="0">
                <a:latin typeface="Trebuchet MS"/>
                <a:cs typeface="Trebuchet MS"/>
              </a:rPr>
              <a:t>i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270" dirty="0">
                <a:latin typeface="Trebuchet MS"/>
                <a:cs typeface="Trebuchet MS"/>
              </a:rPr>
              <a:t>t</a:t>
            </a:r>
            <a:r>
              <a:rPr sz="2950" spc="-220" dirty="0">
                <a:latin typeface="Trebuchet MS"/>
                <a:cs typeface="Trebuchet MS"/>
              </a:rPr>
              <a:t>,</a:t>
            </a:r>
            <a:r>
              <a:rPr sz="2950" spc="-465" dirty="0">
                <a:latin typeface="Trebuchet MS"/>
                <a:cs typeface="Trebuchet MS"/>
              </a:rPr>
              <a:t>J</a:t>
            </a:r>
            <a:r>
              <a:rPr sz="2950" spc="-165" dirty="0">
                <a:latin typeface="Trebuchet MS"/>
                <a:cs typeface="Trebuchet MS"/>
              </a:rPr>
              <a:t>)  </a:t>
            </a:r>
            <a:r>
              <a:rPr sz="2950" spc="-155" dirty="0">
                <a:latin typeface="Trebuchet MS"/>
                <a:cs typeface="Trebuchet MS"/>
              </a:rPr>
              <a:t>R(J,HasInstrument,K)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8978" y="2518384"/>
            <a:ext cx="3761740" cy="1370330"/>
          </a:xfrm>
          <a:custGeom>
            <a:avLst/>
            <a:gdLst/>
            <a:ahLst/>
            <a:cxnLst/>
            <a:rect l="l" t="t" r="r" b="b"/>
            <a:pathLst>
              <a:path w="3761740" h="1370329">
                <a:moveTo>
                  <a:pt x="0" y="0"/>
                </a:moveTo>
                <a:lnTo>
                  <a:pt x="3761333" y="0"/>
                </a:lnTo>
                <a:lnTo>
                  <a:pt x="3761333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6008" y="2060155"/>
            <a:ext cx="1097915" cy="471805"/>
          </a:xfrm>
          <a:custGeom>
            <a:avLst/>
            <a:gdLst/>
            <a:ahLst/>
            <a:cxnLst/>
            <a:rect l="l" t="t" r="r" b="b"/>
            <a:pathLst>
              <a:path w="1097914" h="471805">
                <a:moveTo>
                  <a:pt x="50952" y="274637"/>
                </a:moveTo>
                <a:lnTo>
                  <a:pt x="0" y="471550"/>
                </a:lnTo>
                <a:lnTo>
                  <a:pt x="188099" y="394169"/>
                </a:lnTo>
                <a:lnTo>
                  <a:pt x="144843" y="356463"/>
                </a:lnTo>
                <a:lnTo>
                  <a:pt x="148196" y="353326"/>
                </a:lnTo>
                <a:lnTo>
                  <a:pt x="178117" y="339026"/>
                </a:lnTo>
                <a:lnTo>
                  <a:pt x="215569" y="323900"/>
                </a:lnTo>
                <a:lnTo>
                  <a:pt x="237563" y="316407"/>
                </a:lnTo>
                <a:lnTo>
                  <a:pt x="98882" y="316407"/>
                </a:lnTo>
                <a:lnTo>
                  <a:pt x="50952" y="274637"/>
                </a:lnTo>
                <a:close/>
              </a:path>
              <a:path w="1097914" h="471805">
                <a:moveTo>
                  <a:pt x="1037450" y="0"/>
                </a:moveTo>
                <a:lnTo>
                  <a:pt x="1017295" y="50215"/>
                </a:lnTo>
                <a:lnTo>
                  <a:pt x="978014" y="86893"/>
                </a:lnTo>
                <a:lnTo>
                  <a:pt x="921677" y="121361"/>
                </a:lnTo>
                <a:lnTo>
                  <a:pt x="850328" y="152450"/>
                </a:lnTo>
                <a:lnTo>
                  <a:pt x="810145" y="166039"/>
                </a:lnTo>
                <a:lnTo>
                  <a:pt x="767537" y="178028"/>
                </a:lnTo>
                <a:lnTo>
                  <a:pt x="722934" y="188239"/>
                </a:lnTo>
                <a:lnTo>
                  <a:pt x="676757" y="196481"/>
                </a:lnTo>
                <a:lnTo>
                  <a:pt x="629412" y="202552"/>
                </a:lnTo>
                <a:lnTo>
                  <a:pt x="581329" y="206311"/>
                </a:lnTo>
                <a:lnTo>
                  <a:pt x="482955" y="208902"/>
                </a:lnTo>
                <a:lnTo>
                  <a:pt x="431800" y="212902"/>
                </a:lnTo>
                <a:lnTo>
                  <a:pt x="381495" y="219354"/>
                </a:lnTo>
                <a:lnTo>
                  <a:pt x="332409" y="228117"/>
                </a:lnTo>
                <a:lnTo>
                  <a:pt x="284899" y="238988"/>
                </a:lnTo>
                <a:lnTo>
                  <a:pt x="239344" y="251828"/>
                </a:lnTo>
                <a:lnTo>
                  <a:pt x="196075" y="266471"/>
                </a:lnTo>
                <a:lnTo>
                  <a:pt x="155460" y="282778"/>
                </a:lnTo>
                <a:lnTo>
                  <a:pt x="115049" y="301955"/>
                </a:lnTo>
                <a:lnTo>
                  <a:pt x="98882" y="316407"/>
                </a:lnTo>
                <a:lnTo>
                  <a:pt x="237563" y="316407"/>
                </a:lnTo>
                <a:lnTo>
                  <a:pt x="255828" y="310184"/>
                </a:lnTo>
                <a:lnTo>
                  <a:pt x="298488" y="298094"/>
                </a:lnTo>
                <a:lnTo>
                  <a:pt x="343103" y="287807"/>
                </a:lnTo>
                <a:lnTo>
                  <a:pt x="389267" y="279501"/>
                </a:lnTo>
                <a:lnTo>
                  <a:pt x="436562" y="273354"/>
                </a:lnTo>
                <a:lnTo>
                  <a:pt x="484581" y="269532"/>
                </a:lnTo>
                <a:lnTo>
                  <a:pt x="586092" y="266763"/>
                </a:lnTo>
                <a:lnTo>
                  <a:pt x="637184" y="262699"/>
                </a:lnTo>
                <a:lnTo>
                  <a:pt x="687438" y="256171"/>
                </a:lnTo>
                <a:lnTo>
                  <a:pt x="736511" y="247345"/>
                </a:lnTo>
                <a:lnTo>
                  <a:pt x="784034" y="236385"/>
                </a:lnTo>
                <a:lnTo>
                  <a:pt x="829640" y="223456"/>
                </a:lnTo>
                <a:lnTo>
                  <a:pt x="872985" y="208699"/>
                </a:lnTo>
                <a:lnTo>
                  <a:pt x="913714" y="192227"/>
                </a:lnTo>
                <a:lnTo>
                  <a:pt x="951496" y="174167"/>
                </a:lnTo>
                <a:lnTo>
                  <a:pt x="985989" y="154571"/>
                </a:lnTo>
                <a:lnTo>
                  <a:pt x="1043774" y="110705"/>
                </a:lnTo>
                <a:lnTo>
                  <a:pt x="1081786" y="63030"/>
                </a:lnTo>
                <a:lnTo>
                  <a:pt x="1097508" y="8407"/>
                </a:lnTo>
                <a:lnTo>
                  <a:pt x="1037450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53840" y="2058022"/>
            <a:ext cx="3166110" cy="460375"/>
          </a:xfrm>
          <a:custGeom>
            <a:avLst/>
            <a:gdLst/>
            <a:ahLst/>
            <a:cxnLst/>
            <a:rect l="l" t="t" r="r" b="b"/>
            <a:pathLst>
              <a:path w="3166109" h="460375">
                <a:moveTo>
                  <a:pt x="59309" y="0"/>
                </a:moveTo>
                <a:lnTo>
                  <a:pt x="0" y="12674"/>
                </a:lnTo>
                <a:lnTo>
                  <a:pt x="3022" y="26809"/>
                </a:lnTo>
                <a:lnTo>
                  <a:pt x="4394" y="30162"/>
                </a:lnTo>
                <a:lnTo>
                  <a:pt x="29857" y="61163"/>
                </a:lnTo>
                <a:lnTo>
                  <a:pt x="69621" y="85750"/>
                </a:lnTo>
                <a:lnTo>
                  <a:pt x="123215" y="107975"/>
                </a:lnTo>
                <a:lnTo>
                  <a:pt x="189763" y="128689"/>
                </a:lnTo>
                <a:lnTo>
                  <a:pt x="227761" y="138620"/>
                </a:lnTo>
                <a:lnTo>
                  <a:pt x="268782" y="148285"/>
                </a:lnTo>
                <a:lnTo>
                  <a:pt x="312737" y="157695"/>
                </a:lnTo>
                <a:lnTo>
                  <a:pt x="359460" y="166814"/>
                </a:lnTo>
                <a:lnTo>
                  <a:pt x="408863" y="175653"/>
                </a:lnTo>
                <a:lnTo>
                  <a:pt x="460806" y="184188"/>
                </a:lnTo>
                <a:lnTo>
                  <a:pt x="515150" y="192392"/>
                </a:lnTo>
                <a:lnTo>
                  <a:pt x="571754" y="200253"/>
                </a:lnTo>
                <a:lnTo>
                  <a:pt x="630491" y="207746"/>
                </a:lnTo>
                <a:lnTo>
                  <a:pt x="753795" y="221589"/>
                </a:lnTo>
                <a:lnTo>
                  <a:pt x="883932" y="233756"/>
                </a:lnTo>
                <a:lnTo>
                  <a:pt x="1019657" y="244068"/>
                </a:lnTo>
                <a:lnTo>
                  <a:pt x="1160081" y="252387"/>
                </a:lnTo>
                <a:lnTo>
                  <a:pt x="1303947" y="258546"/>
                </a:lnTo>
                <a:lnTo>
                  <a:pt x="1450124" y="262356"/>
                </a:lnTo>
                <a:lnTo>
                  <a:pt x="1744268" y="264972"/>
                </a:lnTo>
                <a:lnTo>
                  <a:pt x="1889417" y="268757"/>
                </a:lnTo>
                <a:lnTo>
                  <a:pt x="2032279" y="274866"/>
                </a:lnTo>
                <a:lnTo>
                  <a:pt x="2171712" y="283121"/>
                </a:lnTo>
                <a:lnTo>
                  <a:pt x="2306535" y="293370"/>
                </a:lnTo>
                <a:lnTo>
                  <a:pt x="2435466" y="305422"/>
                </a:lnTo>
                <a:lnTo>
                  <a:pt x="2557589" y="319138"/>
                </a:lnTo>
                <a:lnTo>
                  <a:pt x="2615679" y="326555"/>
                </a:lnTo>
                <a:lnTo>
                  <a:pt x="2671610" y="334327"/>
                </a:lnTo>
                <a:lnTo>
                  <a:pt x="2725204" y="342417"/>
                </a:lnTo>
                <a:lnTo>
                  <a:pt x="2776334" y="350812"/>
                </a:lnTo>
                <a:lnTo>
                  <a:pt x="2824848" y="359486"/>
                </a:lnTo>
                <a:lnTo>
                  <a:pt x="2870568" y="368414"/>
                </a:lnTo>
                <a:lnTo>
                  <a:pt x="2913367" y="377571"/>
                </a:lnTo>
                <a:lnTo>
                  <a:pt x="2953080" y="386930"/>
                </a:lnTo>
                <a:lnTo>
                  <a:pt x="2991789" y="398246"/>
                </a:lnTo>
                <a:lnTo>
                  <a:pt x="2962706" y="449224"/>
                </a:lnTo>
                <a:lnTo>
                  <a:pt x="3165805" y="460362"/>
                </a:lnTo>
                <a:lnTo>
                  <a:pt x="3089086" y="345465"/>
                </a:lnTo>
                <a:lnTo>
                  <a:pt x="3021901" y="345465"/>
                </a:lnTo>
                <a:lnTo>
                  <a:pt x="3008718" y="339001"/>
                </a:lnTo>
                <a:lnTo>
                  <a:pt x="2966974" y="327901"/>
                </a:lnTo>
                <a:lnTo>
                  <a:pt x="2926054" y="318262"/>
                </a:lnTo>
                <a:lnTo>
                  <a:pt x="2882188" y="308889"/>
                </a:lnTo>
                <a:lnTo>
                  <a:pt x="2835516" y="299783"/>
                </a:lnTo>
                <a:lnTo>
                  <a:pt x="2786164" y="290969"/>
                </a:lnTo>
                <a:lnTo>
                  <a:pt x="2734259" y="282448"/>
                </a:lnTo>
                <a:lnTo>
                  <a:pt x="2679954" y="274256"/>
                </a:lnTo>
                <a:lnTo>
                  <a:pt x="2623362" y="266395"/>
                </a:lnTo>
                <a:lnTo>
                  <a:pt x="2564650" y="258902"/>
                </a:lnTo>
                <a:lnTo>
                  <a:pt x="2441384" y="245071"/>
                </a:lnTo>
                <a:lnTo>
                  <a:pt x="2311133" y="232905"/>
                </a:lnTo>
                <a:lnTo>
                  <a:pt x="2175294" y="222592"/>
                </a:lnTo>
                <a:lnTo>
                  <a:pt x="2034870" y="214274"/>
                </a:lnTo>
                <a:lnTo>
                  <a:pt x="1891004" y="208140"/>
                </a:lnTo>
                <a:lnTo>
                  <a:pt x="1744814" y="204330"/>
                </a:lnTo>
                <a:lnTo>
                  <a:pt x="1451698" y="201739"/>
                </a:lnTo>
                <a:lnTo>
                  <a:pt x="1306537" y="197954"/>
                </a:lnTo>
                <a:lnTo>
                  <a:pt x="1163662" y="191858"/>
                </a:lnTo>
                <a:lnTo>
                  <a:pt x="1024242" y="183603"/>
                </a:lnTo>
                <a:lnTo>
                  <a:pt x="889304" y="173355"/>
                </a:lnTo>
                <a:lnTo>
                  <a:pt x="760272" y="161302"/>
                </a:lnTo>
                <a:lnTo>
                  <a:pt x="638175" y="147599"/>
                </a:lnTo>
                <a:lnTo>
                  <a:pt x="580097" y="140182"/>
                </a:lnTo>
                <a:lnTo>
                  <a:pt x="524205" y="132422"/>
                </a:lnTo>
                <a:lnTo>
                  <a:pt x="470636" y="124345"/>
                </a:lnTo>
                <a:lnTo>
                  <a:pt x="419544" y="115963"/>
                </a:lnTo>
                <a:lnTo>
                  <a:pt x="371081" y="107302"/>
                </a:lnTo>
                <a:lnTo>
                  <a:pt x="325412" y="98386"/>
                </a:lnTo>
                <a:lnTo>
                  <a:pt x="282689" y="89268"/>
                </a:lnTo>
                <a:lnTo>
                  <a:pt x="243077" y="79946"/>
                </a:lnTo>
                <a:lnTo>
                  <a:pt x="173926" y="60896"/>
                </a:lnTo>
                <a:lnTo>
                  <a:pt x="119557" y="41757"/>
                </a:lnTo>
                <a:lnTo>
                  <a:pt x="82118" y="23736"/>
                </a:lnTo>
                <a:lnTo>
                  <a:pt x="60439" y="5334"/>
                </a:lnTo>
                <a:lnTo>
                  <a:pt x="59309" y="0"/>
                </a:lnTo>
                <a:close/>
              </a:path>
              <a:path w="3166109" h="460375">
                <a:moveTo>
                  <a:pt x="3052851" y="291198"/>
                </a:moveTo>
                <a:lnTo>
                  <a:pt x="3021901" y="345465"/>
                </a:lnTo>
                <a:lnTo>
                  <a:pt x="3089086" y="345465"/>
                </a:lnTo>
                <a:lnTo>
                  <a:pt x="3052851" y="291198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74011" y="4944076"/>
            <a:ext cx="503301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50" dirty="0">
                <a:latin typeface="Trebuchet MS"/>
                <a:cs typeface="Trebuchet MS"/>
              </a:rPr>
              <a:t>Unbound </a:t>
            </a:r>
            <a:r>
              <a:rPr sz="2950" spc="-130" dirty="0">
                <a:latin typeface="Trebuchet MS"/>
                <a:cs typeface="Trebuchet MS"/>
              </a:rPr>
              <a:t>variables </a:t>
            </a:r>
            <a:r>
              <a:rPr sz="2950" spc="-110" dirty="0">
                <a:latin typeface="Trebuchet MS"/>
                <a:cs typeface="Trebuchet MS"/>
              </a:rPr>
              <a:t>in </a:t>
            </a:r>
            <a:r>
              <a:rPr sz="2950" spc="-95" dirty="0">
                <a:latin typeface="Trebuchet MS"/>
                <a:cs typeface="Trebuchet MS"/>
              </a:rPr>
              <a:t>proof</a:t>
            </a:r>
            <a:r>
              <a:rPr sz="2950" spc="-610" dirty="0">
                <a:latin typeface="Trebuchet MS"/>
                <a:cs typeface="Trebuchet MS"/>
              </a:rPr>
              <a:t> </a:t>
            </a:r>
            <a:r>
              <a:rPr sz="2950" spc="-150" dirty="0">
                <a:latin typeface="Trebuchet MS"/>
                <a:cs typeface="Trebuchet MS"/>
              </a:rPr>
              <a:t>tree!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47317" y="3888701"/>
            <a:ext cx="3249930" cy="1060450"/>
          </a:xfrm>
          <a:custGeom>
            <a:avLst/>
            <a:gdLst/>
            <a:ahLst/>
            <a:cxnLst/>
            <a:rect l="l" t="t" r="r" b="b"/>
            <a:pathLst>
              <a:path w="3249929" h="1060450">
                <a:moveTo>
                  <a:pt x="206743" y="0"/>
                </a:moveTo>
                <a:lnTo>
                  <a:pt x="106019" y="14008"/>
                </a:lnTo>
                <a:lnTo>
                  <a:pt x="124802" y="41363"/>
                </a:lnTo>
                <a:lnTo>
                  <a:pt x="108000" y="59004"/>
                </a:lnTo>
                <a:lnTo>
                  <a:pt x="74917" y="122529"/>
                </a:lnTo>
                <a:lnTo>
                  <a:pt x="60617" y="158432"/>
                </a:lnTo>
                <a:lnTo>
                  <a:pt x="47510" y="197345"/>
                </a:lnTo>
                <a:lnTo>
                  <a:pt x="35712" y="238874"/>
                </a:lnTo>
                <a:lnTo>
                  <a:pt x="25361" y="282676"/>
                </a:lnTo>
                <a:lnTo>
                  <a:pt x="16573" y="328396"/>
                </a:lnTo>
                <a:lnTo>
                  <a:pt x="9499" y="375627"/>
                </a:lnTo>
                <a:lnTo>
                  <a:pt x="4267" y="424040"/>
                </a:lnTo>
                <a:lnTo>
                  <a:pt x="1041" y="473227"/>
                </a:lnTo>
                <a:lnTo>
                  <a:pt x="0" y="523938"/>
                </a:lnTo>
                <a:lnTo>
                  <a:pt x="1269" y="537108"/>
                </a:lnTo>
                <a:lnTo>
                  <a:pt x="22059" y="581190"/>
                </a:lnTo>
                <a:lnTo>
                  <a:pt x="62141" y="620153"/>
                </a:lnTo>
                <a:lnTo>
                  <a:pt x="98983" y="645121"/>
                </a:lnTo>
                <a:lnTo>
                  <a:pt x="143662" y="669544"/>
                </a:lnTo>
                <a:lnTo>
                  <a:pt x="195973" y="693521"/>
                </a:lnTo>
                <a:lnTo>
                  <a:pt x="255663" y="717092"/>
                </a:lnTo>
                <a:lnTo>
                  <a:pt x="322503" y="740219"/>
                </a:lnTo>
                <a:lnTo>
                  <a:pt x="396227" y="762901"/>
                </a:lnTo>
                <a:lnTo>
                  <a:pt x="435571" y="774064"/>
                </a:lnTo>
                <a:lnTo>
                  <a:pt x="476529" y="785101"/>
                </a:lnTo>
                <a:lnTo>
                  <a:pt x="519150" y="796036"/>
                </a:lnTo>
                <a:lnTo>
                  <a:pt x="608812" y="817422"/>
                </a:lnTo>
                <a:lnTo>
                  <a:pt x="704367" y="838225"/>
                </a:lnTo>
                <a:lnTo>
                  <a:pt x="805535" y="858405"/>
                </a:lnTo>
                <a:lnTo>
                  <a:pt x="911999" y="877900"/>
                </a:lnTo>
                <a:lnTo>
                  <a:pt x="1023480" y="896683"/>
                </a:lnTo>
                <a:lnTo>
                  <a:pt x="1139685" y="914679"/>
                </a:lnTo>
                <a:lnTo>
                  <a:pt x="1260322" y="931875"/>
                </a:lnTo>
                <a:lnTo>
                  <a:pt x="1385100" y="948194"/>
                </a:lnTo>
                <a:lnTo>
                  <a:pt x="1513713" y="963612"/>
                </a:lnTo>
                <a:lnTo>
                  <a:pt x="1645881" y="978065"/>
                </a:lnTo>
                <a:lnTo>
                  <a:pt x="1781289" y="991514"/>
                </a:lnTo>
                <a:lnTo>
                  <a:pt x="2060702" y="1015199"/>
                </a:lnTo>
                <a:lnTo>
                  <a:pt x="2349588" y="1034288"/>
                </a:lnTo>
                <a:lnTo>
                  <a:pt x="2645651" y="1048397"/>
                </a:lnTo>
                <a:lnTo>
                  <a:pt x="2946387" y="1057135"/>
                </a:lnTo>
                <a:lnTo>
                  <a:pt x="3249206" y="1060132"/>
                </a:lnTo>
                <a:lnTo>
                  <a:pt x="3249510" y="1029817"/>
                </a:lnTo>
                <a:lnTo>
                  <a:pt x="2946692" y="1026820"/>
                </a:lnTo>
                <a:lnTo>
                  <a:pt x="2646527" y="1018082"/>
                </a:lnTo>
                <a:lnTo>
                  <a:pt x="2351176" y="1003998"/>
                </a:lnTo>
                <a:lnTo>
                  <a:pt x="2062848" y="984948"/>
                </a:lnTo>
                <a:lnTo>
                  <a:pt x="1783994" y="961313"/>
                </a:lnTo>
                <a:lnTo>
                  <a:pt x="1648879" y="947889"/>
                </a:lnTo>
                <a:lnTo>
                  <a:pt x="1517014" y="933462"/>
                </a:lnTo>
                <a:lnTo>
                  <a:pt x="1388706" y="918095"/>
                </a:lnTo>
                <a:lnTo>
                  <a:pt x="1264259" y="901801"/>
                </a:lnTo>
                <a:lnTo>
                  <a:pt x="1143965" y="884669"/>
                </a:lnTo>
                <a:lnTo>
                  <a:pt x="1028115" y="866711"/>
                </a:lnTo>
                <a:lnTo>
                  <a:pt x="917028" y="848004"/>
                </a:lnTo>
                <a:lnTo>
                  <a:pt x="810996" y="828586"/>
                </a:lnTo>
                <a:lnTo>
                  <a:pt x="710298" y="808494"/>
                </a:lnTo>
                <a:lnTo>
                  <a:pt x="615264" y="787793"/>
                </a:lnTo>
                <a:lnTo>
                  <a:pt x="526186" y="766533"/>
                </a:lnTo>
                <a:lnTo>
                  <a:pt x="484060" y="755738"/>
                </a:lnTo>
                <a:lnTo>
                  <a:pt x="443458" y="744791"/>
                </a:lnTo>
                <a:lnTo>
                  <a:pt x="404494" y="733742"/>
                </a:lnTo>
                <a:lnTo>
                  <a:pt x="367220" y="722579"/>
                </a:lnTo>
                <a:lnTo>
                  <a:pt x="297865" y="699960"/>
                </a:lnTo>
                <a:lnTo>
                  <a:pt x="235712" y="677024"/>
                </a:lnTo>
                <a:lnTo>
                  <a:pt x="181101" y="653846"/>
                </a:lnTo>
                <a:lnTo>
                  <a:pt x="134378" y="630504"/>
                </a:lnTo>
                <a:lnTo>
                  <a:pt x="95910" y="607174"/>
                </a:lnTo>
                <a:lnTo>
                  <a:pt x="54521" y="572731"/>
                </a:lnTo>
                <a:lnTo>
                  <a:pt x="31229" y="531888"/>
                </a:lnTo>
                <a:lnTo>
                  <a:pt x="30187" y="521030"/>
                </a:lnTo>
                <a:lnTo>
                  <a:pt x="31356" y="473913"/>
                </a:lnTo>
                <a:lnTo>
                  <a:pt x="34531" y="426034"/>
                </a:lnTo>
                <a:lnTo>
                  <a:pt x="39636" y="378891"/>
                </a:lnTo>
                <a:lnTo>
                  <a:pt x="46558" y="332892"/>
                </a:lnTo>
                <a:lnTo>
                  <a:pt x="55130" y="288416"/>
                </a:lnTo>
                <a:lnTo>
                  <a:pt x="65214" y="245859"/>
                </a:lnTo>
                <a:lnTo>
                  <a:pt x="76682" y="205638"/>
                </a:lnTo>
                <a:lnTo>
                  <a:pt x="89344" y="168122"/>
                </a:lnTo>
                <a:lnTo>
                  <a:pt x="117703" y="102920"/>
                </a:lnTo>
                <a:lnTo>
                  <a:pt x="142341" y="66916"/>
                </a:lnTo>
                <a:lnTo>
                  <a:pt x="169733" y="66916"/>
                </a:lnTo>
                <a:lnTo>
                  <a:pt x="206743" y="0"/>
                </a:lnTo>
                <a:close/>
              </a:path>
              <a:path w="3249929" h="1060450">
                <a:moveTo>
                  <a:pt x="169733" y="66916"/>
                </a:moveTo>
                <a:lnTo>
                  <a:pt x="142341" y="66916"/>
                </a:lnTo>
                <a:lnTo>
                  <a:pt x="157518" y="89001"/>
                </a:lnTo>
                <a:lnTo>
                  <a:pt x="169733" y="66916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90478" y="3902037"/>
            <a:ext cx="321945" cy="1032510"/>
          </a:xfrm>
          <a:custGeom>
            <a:avLst/>
            <a:gdLst/>
            <a:ahLst/>
            <a:cxnLst/>
            <a:rect l="l" t="t" r="r" b="b"/>
            <a:pathLst>
              <a:path w="321945" h="1032510">
                <a:moveTo>
                  <a:pt x="60618" y="91389"/>
                </a:moveTo>
                <a:lnTo>
                  <a:pt x="30327" y="91389"/>
                </a:lnTo>
                <a:lnTo>
                  <a:pt x="30518" y="97561"/>
                </a:lnTo>
                <a:lnTo>
                  <a:pt x="38963" y="191414"/>
                </a:lnTo>
                <a:lnTo>
                  <a:pt x="44996" y="236385"/>
                </a:lnTo>
                <a:lnTo>
                  <a:pt x="52108" y="279488"/>
                </a:lnTo>
                <a:lnTo>
                  <a:pt x="60210" y="320370"/>
                </a:lnTo>
                <a:lnTo>
                  <a:pt x="69227" y="358686"/>
                </a:lnTo>
                <a:lnTo>
                  <a:pt x="89687" y="426186"/>
                </a:lnTo>
                <a:lnTo>
                  <a:pt x="113182" y="479513"/>
                </a:lnTo>
                <a:lnTo>
                  <a:pt x="139192" y="515086"/>
                </a:lnTo>
                <a:lnTo>
                  <a:pt x="180403" y="532841"/>
                </a:lnTo>
                <a:lnTo>
                  <a:pt x="188760" y="538733"/>
                </a:lnTo>
                <a:lnTo>
                  <a:pt x="220091" y="589089"/>
                </a:lnTo>
                <a:lnTo>
                  <a:pt x="240779" y="646366"/>
                </a:lnTo>
                <a:lnTo>
                  <a:pt x="259003" y="717676"/>
                </a:lnTo>
                <a:lnTo>
                  <a:pt x="266915" y="757554"/>
                </a:lnTo>
                <a:lnTo>
                  <a:pt x="273875" y="799731"/>
                </a:lnTo>
                <a:lnTo>
                  <a:pt x="279768" y="843584"/>
                </a:lnTo>
                <a:lnTo>
                  <a:pt x="288086" y="935888"/>
                </a:lnTo>
                <a:lnTo>
                  <a:pt x="291045" y="1032103"/>
                </a:lnTo>
                <a:lnTo>
                  <a:pt x="321348" y="1031176"/>
                </a:lnTo>
                <a:lnTo>
                  <a:pt x="318388" y="934961"/>
                </a:lnTo>
                <a:lnTo>
                  <a:pt x="309968" y="840879"/>
                </a:lnTo>
                <a:lnTo>
                  <a:pt x="303923" y="795705"/>
                </a:lnTo>
                <a:lnTo>
                  <a:pt x="296837" y="752627"/>
                </a:lnTo>
                <a:lnTo>
                  <a:pt x="288747" y="711784"/>
                </a:lnTo>
                <a:lnTo>
                  <a:pt x="279781" y="673544"/>
                </a:lnTo>
                <a:lnTo>
                  <a:pt x="259473" y="606272"/>
                </a:lnTo>
                <a:lnTo>
                  <a:pt x="236435" y="553504"/>
                </a:lnTo>
                <a:lnTo>
                  <a:pt x="209664" y="516547"/>
                </a:lnTo>
                <a:lnTo>
                  <a:pt x="168452" y="498792"/>
                </a:lnTo>
                <a:lnTo>
                  <a:pt x="160096" y="492912"/>
                </a:lnTo>
                <a:lnTo>
                  <a:pt x="128308" y="441490"/>
                </a:lnTo>
                <a:lnTo>
                  <a:pt x="107873" y="384568"/>
                </a:lnTo>
                <a:lnTo>
                  <a:pt x="89738" y="313436"/>
                </a:lnTo>
                <a:lnTo>
                  <a:pt x="81851" y="273596"/>
                </a:lnTo>
                <a:lnTo>
                  <a:pt x="74904" y="231444"/>
                </a:lnTo>
                <a:lnTo>
                  <a:pt x="69011" y="187388"/>
                </a:lnTo>
                <a:lnTo>
                  <a:pt x="60718" y="94856"/>
                </a:lnTo>
                <a:lnTo>
                  <a:pt x="60618" y="91389"/>
                </a:lnTo>
                <a:close/>
              </a:path>
              <a:path w="321945" h="1032510">
                <a:moveTo>
                  <a:pt x="42659" y="0"/>
                </a:moveTo>
                <a:lnTo>
                  <a:pt x="0" y="92316"/>
                </a:lnTo>
                <a:lnTo>
                  <a:pt x="30327" y="91389"/>
                </a:lnTo>
                <a:lnTo>
                  <a:pt x="60618" y="91389"/>
                </a:lnTo>
                <a:lnTo>
                  <a:pt x="60591" y="90449"/>
                </a:lnTo>
                <a:lnTo>
                  <a:pt x="90919" y="89522"/>
                </a:lnTo>
                <a:lnTo>
                  <a:pt x="42659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81536" y="3802799"/>
            <a:ext cx="1132205" cy="1132205"/>
          </a:xfrm>
          <a:custGeom>
            <a:avLst/>
            <a:gdLst/>
            <a:ahLst/>
            <a:cxnLst/>
            <a:rect l="l" t="t" r="r" b="b"/>
            <a:pathLst>
              <a:path w="1132204" h="1132204">
                <a:moveTo>
                  <a:pt x="1095971" y="0"/>
                </a:moveTo>
                <a:lnTo>
                  <a:pt x="1041184" y="85686"/>
                </a:lnTo>
                <a:lnTo>
                  <a:pt x="1070914" y="88823"/>
                </a:lnTo>
                <a:lnTo>
                  <a:pt x="1069238" y="101358"/>
                </a:lnTo>
                <a:lnTo>
                  <a:pt x="1055141" y="151650"/>
                </a:lnTo>
                <a:lnTo>
                  <a:pt x="1035977" y="200825"/>
                </a:lnTo>
                <a:lnTo>
                  <a:pt x="1012151" y="248462"/>
                </a:lnTo>
                <a:lnTo>
                  <a:pt x="984046" y="294132"/>
                </a:lnTo>
                <a:lnTo>
                  <a:pt x="952055" y="337388"/>
                </a:lnTo>
                <a:lnTo>
                  <a:pt x="916584" y="377812"/>
                </a:lnTo>
                <a:lnTo>
                  <a:pt x="878027" y="414997"/>
                </a:lnTo>
                <a:lnTo>
                  <a:pt x="836802" y="448513"/>
                </a:lnTo>
                <a:lnTo>
                  <a:pt x="793330" y="477951"/>
                </a:lnTo>
                <a:lnTo>
                  <a:pt x="748030" y="502907"/>
                </a:lnTo>
                <a:lnTo>
                  <a:pt x="701294" y="522998"/>
                </a:lnTo>
                <a:lnTo>
                  <a:pt x="653554" y="537845"/>
                </a:lnTo>
                <a:lnTo>
                  <a:pt x="604710" y="547103"/>
                </a:lnTo>
                <a:lnTo>
                  <a:pt x="528777" y="551167"/>
                </a:lnTo>
                <a:lnTo>
                  <a:pt x="502145" y="553783"/>
                </a:lnTo>
                <a:lnTo>
                  <a:pt x="450278" y="563651"/>
                </a:lnTo>
                <a:lnTo>
                  <a:pt x="399376" y="579450"/>
                </a:lnTo>
                <a:lnTo>
                  <a:pt x="349821" y="600748"/>
                </a:lnTo>
                <a:lnTo>
                  <a:pt x="301993" y="627075"/>
                </a:lnTo>
                <a:lnTo>
                  <a:pt x="256273" y="658025"/>
                </a:lnTo>
                <a:lnTo>
                  <a:pt x="213017" y="693178"/>
                </a:lnTo>
                <a:lnTo>
                  <a:pt x="172631" y="732129"/>
                </a:lnTo>
                <a:lnTo>
                  <a:pt x="135483" y="774458"/>
                </a:lnTo>
                <a:lnTo>
                  <a:pt x="101981" y="819772"/>
                </a:lnTo>
                <a:lnTo>
                  <a:pt x="72504" y="867663"/>
                </a:lnTo>
                <a:lnTo>
                  <a:pt x="47459" y="917740"/>
                </a:lnTo>
                <a:lnTo>
                  <a:pt x="27266" y="969594"/>
                </a:lnTo>
                <a:lnTo>
                  <a:pt x="12331" y="1022832"/>
                </a:lnTo>
                <a:lnTo>
                  <a:pt x="3098" y="1077048"/>
                </a:lnTo>
                <a:lnTo>
                  <a:pt x="0" y="1129995"/>
                </a:lnTo>
                <a:lnTo>
                  <a:pt x="30264" y="1131760"/>
                </a:lnTo>
                <a:lnTo>
                  <a:pt x="33375" y="1078826"/>
                </a:lnTo>
                <a:lnTo>
                  <a:pt x="42214" y="1027976"/>
                </a:lnTo>
                <a:lnTo>
                  <a:pt x="56438" y="977823"/>
                </a:lnTo>
                <a:lnTo>
                  <a:pt x="75692" y="928776"/>
                </a:lnTo>
                <a:lnTo>
                  <a:pt x="99606" y="881253"/>
                </a:lnTo>
                <a:lnTo>
                  <a:pt x="127787" y="835685"/>
                </a:lnTo>
                <a:lnTo>
                  <a:pt x="159842" y="792505"/>
                </a:lnTo>
                <a:lnTo>
                  <a:pt x="195402" y="752144"/>
                </a:lnTo>
                <a:lnTo>
                  <a:pt x="234048" y="715035"/>
                </a:lnTo>
                <a:lnTo>
                  <a:pt x="275374" y="681570"/>
                </a:lnTo>
                <a:lnTo>
                  <a:pt x="318960" y="652208"/>
                </a:lnTo>
                <a:lnTo>
                  <a:pt x="364413" y="627316"/>
                </a:lnTo>
                <a:lnTo>
                  <a:pt x="411314" y="607326"/>
                </a:lnTo>
                <a:lnTo>
                  <a:pt x="459232" y="592620"/>
                </a:lnTo>
                <a:lnTo>
                  <a:pt x="507758" y="583577"/>
                </a:lnTo>
                <a:lnTo>
                  <a:pt x="581367" y="579767"/>
                </a:lnTo>
                <a:lnTo>
                  <a:pt x="607606" y="577291"/>
                </a:lnTo>
                <a:lnTo>
                  <a:pt x="659155" y="567639"/>
                </a:lnTo>
                <a:lnTo>
                  <a:pt x="710234" y="551967"/>
                </a:lnTo>
                <a:lnTo>
                  <a:pt x="759955" y="530783"/>
                </a:lnTo>
                <a:lnTo>
                  <a:pt x="807923" y="504532"/>
                </a:lnTo>
                <a:lnTo>
                  <a:pt x="853782" y="473646"/>
                </a:lnTo>
                <a:lnTo>
                  <a:pt x="897127" y="438543"/>
                </a:lnTo>
                <a:lnTo>
                  <a:pt x="937602" y="399669"/>
                </a:lnTo>
                <a:lnTo>
                  <a:pt x="974826" y="357403"/>
                </a:lnTo>
                <a:lnTo>
                  <a:pt x="1008405" y="312178"/>
                </a:lnTo>
                <a:lnTo>
                  <a:pt x="1037958" y="264388"/>
                </a:lnTo>
                <a:lnTo>
                  <a:pt x="1063078" y="214426"/>
                </a:lnTo>
                <a:lnTo>
                  <a:pt x="1083373" y="162687"/>
                </a:lnTo>
                <a:lnTo>
                  <a:pt x="1098423" y="109588"/>
                </a:lnTo>
                <a:lnTo>
                  <a:pt x="1100950" y="91998"/>
                </a:lnTo>
                <a:lnTo>
                  <a:pt x="1130433" y="91998"/>
                </a:lnTo>
                <a:lnTo>
                  <a:pt x="1095971" y="0"/>
                </a:lnTo>
                <a:close/>
              </a:path>
              <a:path w="1132204" h="1132204">
                <a:moveTo>
                  <a:pt x="1130433" y="91998"/>
                </a:moveTo>
                <a:lnTo>
                  <a:pt x="1100950" y="91998"/>
                </a:lnTo>
                <a:lnTo>
                  <a:pt x="1131646" y="95237"/>
                </a:lnTo>
                <a:lnTo>
                  <a:pt x="1130433" y="91998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6535" y="3840441"/>
            <a:ext cx="3710304" cy="1085215"/>
          </a:xfrm>
          <a:custGeom>
            <a:avLst/>
            <a:gdLst/>
            <a:ahLst/>
            <a:cxnLst/>
            <a:rect l="l" t="t" r="r" b="b"/>
            <a:pathLst>
              <a:path w="3710304" h="1085214">
                <a:moveTo>
                  <a:pt x="3681691" y="0"/>
                </a:moveTo>
                <a:lnTo>
                  <a:pt x="3620643" y="81343"/>
                </a:lnTo>
                <a:lnTo>
                  <a:pt x="3650983" y="86868"/>
                </a:lnTo>
                <a:lnTo>
                  <a:pt x="3649414" y="97637"/>
                </a:lnTo>
                <a:lnTo>
                  <a:pt x="3644557" y="166306"/>
                </a:lnTo>
                <a:lnTo>
                  <a:pt x="3642332" y="206946"/>
                </a:lnTo>
                <a:lnTo>
                  <a:pt x="3640409" y="248678"/>
                </a:lnTo>
                <a:lnTo>
                  <a:pt x="3638711" y="292760"/>
                </a:lnTo>
                <a:lnTo>
                  <a:pt x="3637279" y="338772"/>
                </a:lnTo>
                <a:lnTo>
                  <a:pt x="3635259" y="435178"/>
                </a:lnTo>
                <a:lnTo>
                  <a:pt x="3634625" y="533234"/>
                </a:lnTo>
                <a:lnTo>
                  <a:pt x="3633457" y="544245"/>
                </a:lnTo>
                <a:lnTo>
                  <a:pt x="3607117" y="586028"/>
                </a:lnTo>
                <a:lnTo>
                  <a:pt x="3560114" y="621474"/>
                </a:lnTo>
                <a:lnTo>
                  <a:pt x="3516528" y="645464"/>
                </a:lnTo>
                <a:lnTo>
                  <a:pt x="3463645" y="669417"/>
                </a:lnTo>
                <a:lnTo>
                  <a:pt x="3401885" y="693204"/>
                </a:lnTo>
                <a:lnTo>
                  <a:pt x="3331654" y="716711"/>
                </a:lnTo>
                <a:lnTo>
                  <a:pt x="3293465" y="728345"/>
                </a:lnTo>
                <a:lnTo>
                  <a:pt x="3253295" y="739889"/>
                </a:lnTo>
                <a:lnTo>
                  <a:pt x="3211182" y="751319"/>
                </a:lnTo>
                <a:lnTo>
                  <a:pt x="3167189" y="762647"/>
                </a:lnTo>
                <a:lnTo>
                  <a:pt x="3121329" y="773861"/>
                </a:lnTo>
                <a:lnTo>
                  <a:pt x="3073666" y="784948"/>
                </a:lnTo>
                <a:lnTo>
                  <a:pt x="3024251" y="795896"/>
                </a:lnTo>
                <a:lnTo>
                  <a:pt x="2973095" y="806716"/>
                </a:lnTo>
                <a:lnTo>
                  <a:pt x="2865869" y="827900"/>
                </a:lnTo>
                <a:lnTo>
                  <a:pt x="2752204" y="848474"/>
                </a:lnTo>
                <a:lnTo>
                  <a:pt x="2632494" y="868362"/>
                </a:lnTo>
                <a:lnTo>
                  <a:pt x="2507107" y="887514"/>
                </a:lnTo>
                <a:lnTo>
                  <a:pt x="2376347" y="905903"/>
                </a:lnTo>
                <a:lnTo>
                  <a:pt x="2240572" y="923455"/>
                </a:lnTo>
                <a:lnTo>
                  <a:pt x="1955292" y="955865"/>
                </a:lnTo>
                <a:lnTo>
                  <a:pt x="1653959" y="984377"/>
                </a:lnTo>
                <a:lnTo>
                  <a:pt x="1339240" y="1008570"/>
                </a:lnTo>
                <a:lnTo>
                  <a:pt x="1013828" y="1028077"/>
                </a:lnTo>
                <a:lnTo>
                  <a:pt x="680466" y="1042492"/>
                </a:lnTo>
                <a:lnTo>
                  <a:pt x="341706" y="1051433"/>
                </a:lnTo>
                <a:lnTo>
                  <a:pt x="0" y="1054506"/>
                </a:lnTo>
                <a:lnTo>
                  <a:pt x="279" y="1084821"/>
                </a:lnTo>
                <a:lnTo>
                  <a:pt x="341972" y="1081760"/>
                </a:lnTo>
                <a:lnTo>
                  <a:pt x="681266" y="1072807"/>
                </a:lnTo>
                <a:lnTo>
                  <a:pt x="1015263" y="1058367"/>
                </a:lnTo>
                <a:lnTo>
                  <a:pt x="1341183" y="1038834"/>
                </a:lnTo>
                <a:lnTo>
                  <a:pt x="1656410" y="1014590"/>
                </a:lnTo>
                <a:lnTo>
                  <a:pt x="1958289" y="986040"/>
                </a:lnTo>
                <a:lnTo>
                  <a:pt x="2103386" y="970267"/>
                </a:lnTo>
                <a:lnTo>
                  <a:pt x="2244140" y="953554"/>
                </a:lnTo>
                <a:lnTo>
                  <a:pt x="2380234" y="935964"/>
                </a:lnTo>
                <a:lnTo>
                  <a:pt x="2511323" y="917549"/>
                </a:lnTo>
                <a:lnTo>
                  <a:pt x="2637078" y="898334"/>
                </a:lnTo>
                <a:lnTo>
                  <a:pt x="2757170" y="878382"/>
                </a:lnTo>
                <a:lnTo>
                  <a:pt x="2871266" y="857732"/>
                </a:lnTo>
                <a:lnTo>
                  <a:pt x="2979102" y="836434"/>
                </a:lnTo>
                <a:lnTo>
                  <a:pt x="3030524" y="825563"/>
                </a:lnTo>
                <a:lnTo>
                  <a:pt x="3080232" y="814539"/>
                </a:lnTo>
                <a:lnTo>
                  <a:pt x="3128200" y="803389"/>
                </a:lnTo>
                <a:lnTo>
                  <a:pt x="3174390" y="792099"/>
                </a:lnTo>
                <a:lnTo>
                  <a:pt x="3218751" y="780681"/>
                </a:lnTo>
                <a:lnTo>
                  <a:pt x="3261245" y="769150"/>
                </a:lnTo>
                <a:lnTo>
                  <a:pt x="3301834" y="757491"/>
                </a:lnTo>
                <a:lnTo>
                  <a:pt x="3340480" y="745718"/>
                </a:lnTo>
                <a:lnTo>
                  <a:pt x="3377158" y="733844"/>
                </a:lnTo>
                <a:lnTo>
                  <a:pt x="3444392" y="709764"/>
                </a:lnTo>
                <a:lnTo>
                  <a:pt x="3503282" y="685266"/>
                </a:lnTo>
                <a:lnTo>
                  <a:pt x="3553523" y="660349"/>
                </a:lnTo>
                <a:lnTo>
                  <a:pt x="3594912" y="634911"/>
                </a:lnTo>
                <a:lnTo>
                  <a:pt x="3627196" y="608736"/>
                </a:lnTo>
                <a:lnTo>
                  <a:pt x="3658260" y="566140"/>
                </a:lnTo>
                <a:lnTo>
                  <a:pt x="3665580" y="434962"/>
                </a:lnTo>
                <a:lnTo>
                  <a:pt x="3667627" y="338124"/>
                </a:lnTo>
                <a:lnTo>
                  <a:pt x="3669091" y="291820"/>
                </a:lnTo>
                <a:lnTo>
                  <a:pt x="3670811" y="247510"/>
                </a:lnTo>
                <a:lnTo>
                  <a:pt x="3672765" y="205536"/>
                </a:lnTo>
                <a:lnTo>
                  <a:pt x="3677170" y="132143"/>
                </a:lnTo>
                <a:lnTo>
                  <a:pt x="3680790" y="92290"/>
                </a:lnTo>
                <a:lnTo>
                  <a:pt x="3708582" y="92290"/>
                </a:lnTo>
                <a:lnTo>
                  <a:pt x="3681691" y="0"/>
                </a:lnTo>
                <a:close/>
              </a:path>
              <a:path w="3710304" h="1085214">
                <a:moveTo>
                  <a:pt x="3708582" y="92290"/>
                </a:moveTo>
                <a:lnTo>
                  <a:pt x="3680790" y="92290"/>
                </a:lnTo>
                <a:lnTo>
                  <a:pt x="3710139" y="97637"/>
                </a:lnTo>
                <a:lnTo>
                  <a:pt x="3708582" y="9229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67</a:t>
            </a:fld>
            <a:endParaRPr spc="-2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6496050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40" dirty="0">
                <a:solidFill>
                  <a:srgbClr val="404040"/>
                </a:solidFill>
              </a:rPr>
              <a:t>ProPPR-ized </a:t>
            </a:r>
            <a:r>
              <a:rPr sz="5100" spc="-260" dirty="0">
                <a:solidFill>
                  <a:srgbClr val="404040"/>
                </a:solidFill>
              </a:rPr>
              <a:t>PRA</a:t>
            </a:r>
            <a:r>
              <a:rPr sz="5100" spc="-675" dirty="0">
                <a:solidFill>
                  <a:srgbClr val="404040"/>
                </a:solidFill>
              </a:rPr>
              <a:t> </a:t>
            </a:r>
            <a:r>
              <a:rPr sz="5100" spc="-360" dirty="0">
                <a:solidFill>
                  <a:srgbClr val="404040"/>
                </a:solidFill>
              </a:rPr>
              <a:t>example</a:t>
            </a:r>
            <a:endParaRPr sz="5100" dirty="0"/>
          </a:p>
        </p:txBody>
      </p:sp>
      <p:sp>
        <p:nvSpPr>
          <p:cNvPr id="4" name="object 4"/>
          <p:cNvSpPr txBox="1"/>
          <p:nvPr/>
        </p:nvSpPr>
        <p:spPr>
          <a:xfrm>
            <a:off x="1282306" y="1589147"/>
            <a:ext cx="53289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0" dirty="0">
                <a:latin typeface="Trebuchet MS"/>
                <a:cs typeface="Trebuchet MS"/>
              </a:rPr>
              <a:t>Query </a:t>
            </a:r>
            <a:r>
              <a:rPr sz="2500" b="1" spc="-125" dirty="0">
                <a:latin typeface="Trebuchet MS"/>
                <a:cs typeface="Trebuchet MS"/>
              </a:rPr>
              <a:t>Q: </a:t>
            </a:r>
            <a:r>
              <a:rPr sz="2500" b="1" spc="-155" dirty="0">
                <a:latin typeface="Trebuchet MS"/>
                <a:cs typeface="Trebuchet MS"/>
              </a:rPr>
              <a:t>R(Lennon, </a:t>
            </a:r>
            <a:r>
              <a:rPr sz="2500" b="1" spc="-120" dirty="0">
                <a:latin typeface="Trebuchet MS"/>
                <a:cs typeface="Trebuchet MS"/>
              </a:rPr>
              <a:t>PlaysInstrument,</a:t>
            </a:r>
            <a:r>
              <a:rPr sz="2500" b="1" spc="-330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?)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9005" y="2579623"/>
            <a:ext cx="727786" cy="833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5341" y="2531706"/>
            <a:ext cx="3761740" cy="1370330"/>
          </a:xfrm>
          <a:custGeom>
            <a:avLst/>
            <a:gdLst/>
            <a:ahLst/>
            <a:cxnLst/>
            <a:rect l="l" t="t" r="r" b="b"/>
            <a:pathLst>
              <a:path w="3761740" h="1370329">
                <a:moveTo>
                  <a:pt x="0" y="0"/>
                </a:moveTo>
                <a:lnTo>
                  <a:pt x="3761333" y="0"/>
                </a:lnTo>
                <a:lnTo>
                  <a:pt x="3761333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7509" y="2555671"/>
            <a:ext cx="727786" cy="833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6600" y="2923976"/>
            <a:ext cx="3369945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0800"/>
              </a:lnSpc>
              <a:spcBef>
                <a:spcPts val="85"/>
              </a:spcBef>
              <a:tabLst>
                <a:tab pos="1092835" algn="l"/>
              </a:tabLst>
            </a:pP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330" dirty="0">
                <a:latin typeface="Trebuchet MS"/>
                <a:cs typeface="Trebuchet MS"/>
              </a:rPr>
              <a:t>,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80" dirty="0">
                <a:latin typeface="Trebuchet MS"/>
                <a:cs typeface="Trebuchet MS"/>
              </a:rPr>
              <a:t>b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20" dirty="0">
                <a:latin typeface="Trebuchet MS"/>
                <a:cs typeface="Trebuchet MS"/>
              </a:rPr>
              <a:t>r</a:t>
            </a:r>
            <a:r>
              <a:rPr sz="2950" spc="-200" dirty="0">
                <a:latin typeface="Trebuchet MS"/>
                <a:cs typeface="Trebuchet MS"/>
              </a:rPr>
              <a:t>t</a:t>
            </a:r>
            <a:r>
              <a:rPr sz="2950" spc="-150" dirty="0">
                <a:latin typeface="Trebuchet MS"/>
                <a:cs typeface="Trebuchet MS"/>
              </a:rPr>
              <a:t>i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270" dirty="0">
                <a:latin typeface="Trebuchet MS"/>
                <a:cs typeface="Trebuchet MS"/>
              </a:rPr>
              <a:t>t</a:t>
            </a:r>
            <a:r>
              <a:rPr sz="2950" spc="-220" dirty="0">
                <a:latin typeface="Trebuchet MS"/>
                <a:cs typeface="Trebuchet MS"/>
              </a:rPr>
              <a:t>,</a:t>
            </a:r>
            <a:r>
              <a:rPr sz="2950" spc="-465" dirty="0">
                <a:latin typeface="Trebuchet MS"/>
                <a:cs typeface="Trebuchet MS"/>
              </a:rPr>
              <a:t>J</a:t>
            </a:r>
            <a:r>
              <a:rPr sz="2950" spc="-165" dirty="0">
                <a:latin typeface="Trebuchet MS"/>
                <a:cs typeface="Trebuchet MS"/>
              </a:rPr>
              <a:t>)  </a:t>
            </a:r>
            <a:r>
              <a:rPr sz="2950" spc="-155" dirty="0">
                <a:latin typeface="Trebuchet MS"/>
                <a:cs typeface="Trebuchet MS"/>
              </a:rPr>
              <a:t>R(J,HasInstrument,K)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8978" y="2518384"/>
            <a:ext cx="3761740" cy="1370330"/>
          </a:xfrm>
          <a:custGeom>
            <a:avLst/>
            <a:gdLst/>
            <a:ahLst/>
            <a:cxnLst/>
            <a:rect l="l" t="t" r="r" b="b"/>
            <a:pathLst>
              <a:path w="3761740" h="1370329">
                <a:moveTo>
                  <a:pt x="0" y="0"/>
                </a:moveTo>
                <a:lnTo>
                  <a:pt x="3761333" y="0"/>
                </a:lnTo>
                <a:lnTo>
                  <a:pt x="3761333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6110" y="4105567"/>
            <a:ext cx="727786" cy="833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2495" y="2947941"/>
            <a:ext cx="4094479" cy="24568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35000" marR="5080">
              <a:lnSpc>
                <a:spcPct val="100800"/>
              </a:lnSpc>
              <a:spcBef>
                <a:spcPts val="85"/>
              </a:spcBef>
              <a:tabLst>
                <a:tab pos="1728470" algn="l"/>
              </a:tabLst>
            </a:pPr>
            <a:r>
              <a:rPr sz="2950" spc="-145" dirty="0">
                <a:latin typeface="Trebuchet MS"/>
                <a:cs typeface="Trebuchet MS"/>
              </a:rPr>
              <a:t>R(	</a:t>
            </a:r>
            <a:r>
              <a:rPr sz="2950" spc="-185" dirty="0">
                <a:latin typeface="Trebuchet MS"/>
                <a:cs typeface="Trebuchet MS"/>
              </a:rPr>
              <a:t>,Coworker,X)  </a:t>
            </a: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spc="-110" dirty="0">
                <a:latin typeface="Trebuchet MS"/>
                <a:cs typeface="Trebuchet MS"/>
              </a:rPr>
              <a:t>X</a:t>
            </a:r>
            <a:r>
              <a:rPr sz="2950" spc="-345" dirty="0">
                <a:latin typeface="Trebuchet MS"/>
                <a:cs typeface="Trebuchet MS"/>
              </a:rPr>
              <a:t>,</a:t>
            </a:r>
            <a:r>
              <a:rPr sz="2950" spc="-114" dirty="0">
                <a:latin typeface="Trebuchet MS"/>
                <a:cs typeface="Trebuchet MS"/>
              </a:rPr>
              <a:t>P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190" dirty="0">
                <a:latin typeface="Trebuchet MS"/>
                <a:cs typeface="Trebuchet MS"/>
              </a:rPr>
              <a:t>a</a:t>
            </a:r>
            <a:r>
              <a:rPr sz="2950" spc="-150" dirty="0">
                <a:latin typeface="Trebuchet MS"/>
                <a:cs typeface="Trebuchet MS"/>
              </a:rPr>
              <a:t>y</a:t>
            </a:r>
            <a:r>
              <a:rPr sz="2950" spc="-30" dirty="0">
                <a:latin typeface="Trebuchet MS"/>
                <a:cs typeface="Trebuchet MS"/>
              </a:rPr>
              <a:t>s</a:t>
            </a:r>
            <a:r>
              <a:rPr sz="2950" spc="-85" dirty="0">
                <a:latin typeface="Trebuchet MS"/>
                <a:cs typeface="Trebuchet MS"/>
              </a:rPr>
              <a:t>I</a:t>
            </a:r>
            <a:r>
              <a:rPr sz="2950" spc="-50" dirty="0">
                <a:latin typeface="Trebuchet MS"/>
                <a:cs typeface="Trebuchet MS"/>
              </a:rPr>
              <a:t>n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50" dirty="0">
                <a:latin typeface="Trebuchet MS"/>
                <a:cs typeface="Trebuchet MS"/>
              </a:rPr>
              <a:t>tr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145" dirty="0">
                <a:latin typeface="Trebuchet MS"/>
                <a:cs typeface="Trebuchet MS"/>
              </a:rPr>
              <a:t>e</a:t>
            </a:r>
            <a:r>
              <a:rPr sz="2950" spc="-80" dirty="0">
                <a:latin typeface="Trebuchet MS"/>
                <a:cs typeface="Trebuchet MS"/>
              </a:rPr>
              <a:t>n</a:t>
            </a:r>
            <a:r>
              <a:rPr sz="2950" spc="-180" dirty="0">
                <a:latin typeface="Trebuchet MS"/>
                <a:cs typeface="Trebuchet MS"/>
              </a:rPr>
              <a:t>t</a:t>
            </a:r>
            <a:r>
              <a:rPr sz="2950" spc="-560" dirty="0">
                <a:latin typeface="Trebuchet MS"/>
                <a:cs typeface="Trebuchet MS"/>
              </a:rPr>
              <a:t>,</a:t>
            </a:r>
            <a:r>
              <a:rPr sz="2950" spc="-240" dirty="0">
                <a:latin typeface="Trebuchet MS"/>
                <a:cs typeface="Trebuchet MS"/>
              </a:rPr>
              <a:t>Y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 marR="393700">
              <a:lnSpc>
                <a:spcPct val="100800"/>
              </a:lnSpc>
              <a:tabLst>
                <a:tab pos="762000" algn="l"/>
                <a:tab pos="1105535" algn="l"/>
                <a:tab pos="3420110" algn="l"/>
              </a:tabLst>
            </a:pPr>
            <a:r>
              <a:rPr sz="2950" spc="-145" dirty="0">
                <a:latin typeface="Trebuchet MS"/>
                <a:cs typeface="Trebuchet MS"/>
              </a:rPr>
              <a:t>R(		</a:t>
            </a:r>
            <a:r>
              <a:rPr sz="2950" spc="-190" dirty="0">
                <a:latin typeface="Trebuchet MS"/>
                <a:cs typeface="Trebuchet MS"/>
              </a:rPr>
              <a:t>,Coworker,	</a:t>
            </a:r>
            <a:r>
              <a:rPr sz="2950" spc="-185" dirty="0">
                <a:latin typeface="Trebuchet MS"/>
                <a:cs typeface="Trebuchet MS"/>
              </a:rPr>
              <a:t>)  </a:t>
            </a: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350" dirty="0">
                <a:latin typeface="Trebuchet MS"/>
                <a:cs typeface="Trebuchet MS"/>
              </a:rPr>
              <a:t>,</a:t>
            </a:r>
            <a:r>
              <a:rPr sz="2950" spc="-114" dirty="0">
                <a:latin typeface="Trebuchet MS"/>
                <a:cs typeface="Trebuchet MS"/>
              </a:rPr>
              <a:t>P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190" dirty="0">
                <a:latin typeface="Trebuchet MS"/>
                <a:cs typeface="Trebuchet MS"/>
              </a:rPr>
              <a:t>a</a:t>
            </a:r>
            <a:r>
              <a:rPr sz="2950" spc="-150" dirty="0">
                <a:latin typeface="Trebuchet MS"/>
                <a:cs typeface="Trebuchet MS"/>
              </a:rPr>
              <a:t>y</a:t>
            </a:r>
            <a:r>
              <a:rPr sz="2950" spc="-30" dirty="0">
                <a:latin typeface="Trebuchet MS"/>
                <a:cs typeface="Trebuchet MS"/>
              </a:rPr>
              <a:t>s</a:t>
            </a:r>
            <a:r>
              <a:rPr sz="2950" spc="-85" dirty="0">
                <a:latin typeface="Trebuchet MS"/>
                <a:cs typeface="Trebuchet MS"/>
              </a:rPr>
              <a:t>I</a:t>
            </a:r>
            <a:r>
              <a:rPr sz="2950" spc="-50" dirty="0">
                <a:latin typeface="Trebuchet MS"/>
                <a:cs typeface="Trebuchet MS"/>
              </a:rPr>
              <a:t>n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50" dirty="0">
                <a:latin typeface="Trebuchet MS"/>
                <a:cs typeface="Trebuchet MS"/>
              </a:rPr>
              <a:t>tr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145" dirty="0">
                <a:latin typeface="Trebuchet MS"/>
                <a:cs typeface="Trebuchet MS"/>
              </a:rPr>
              <a:t>e</a:t>
            </a:r>
            <a:r>
              <a:rPr sz="2950" spc="-80" dirty="0">
                <a:latin typeface="Trebuchet MS"/>
                <a:cs typeface="Trebuchet MS"/>
              </a:rPr>
              <a:t>n</a:t>
            </a:r>
            <a:r>
              <a:rPr sz="2950" spc="-180" dirty="0">
                <a:latin typeface="Trebuchet MS"/>
                <a:cs typeface="Trebuchet MS"/>
              </a:rPr>
              <a:t>t</a:t>
            </a:r>
            <a:r>
              <a:rPr sz="2950" spc="-560" dirty="0">
                <a:latin typeface="Trebuchet MS"/>
                <a:cs typeface="Trebuchet MS"/>
              </a:rPr>
              <a:t>,</a:t>
            </a:r>
            <a:r>
              <a:rPr sz="2950" spc="-240" dirty="0">
                <a:latin typeface="Trebuchet MS"/>
                <a:cs typeface="Trebuchet MS"/>
              </a:rPr>
              <a:t>Y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2443" y="4057662"/>
            <a:ext cx="3963670" cy="1370330"/>
          </a:xfrm>
          <a:custGeom>
            <a:avLst/>
            <a:gdLst/>
            <a:ahLst/>
            <a:cxnLst/>
            <a:rect l="l" t="t" r="r" b="b"/>
            <a:pathLst>
              <a:path w="3963670" h="1370329">
                <a:moveTo>
                  <a:pt x="0" y="0"/>
                </a:moveTo>
                <a:lnTo>
                  <a:pt x="3963538" y="0"/>
                </a:lnTo>
                <a:lnTo>
                  <a:pt x="3963538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5616" y="4105567"/>
            <a:ext cx="653961" cy="812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0363" y="3186607"/>
            <a:ext cx="547370" cy="919480"/>
          </a:xfrm>
          <a:custGeom>
            <a:avLst/>
            <a:gdLst/>
            <a:ahLst/>
            <a:cxnLst/>
            <a:rect l="l" t="t" r="r" b="b"/>
            <a:pathLst>
              <a:path w="547369" h="919479">
                <a:moveTo>
                  <a:pt x="0" y="731037"/>
                </a:moveTo>
                <a:lnTo>
                  <a:pt x="77805" y="918959"/>
                </a:lnTo>
                <a:lnTo>
                  <a:pt x="181467" y="743966"/>
                </a:lnTo>
                <a:lnTo>
                  <a:pt x="122711" y="739775"/>
                </a:lnTo>
                <a:lnTo>
                  <a:pt x="123259" y="735469"/>
                </a:lnTo>
                <a:lnTo>
                  <a:pt x="62190" y="735469"/>
                </a:lnTo>
                <a:lnTo>
                  <a:pt x="0" y="731037"/>
                </a:lnTo>
                <a:close/>
              </a:path>
              <a:path w="547369" h="919479">
                <a:moveTo>
                  <a:pt x="543196" y="0"/>
                </a:moveTo>
                <a:lnTo>
                  <a:pt x="496027" y="5499"/>
                </a:lnTo>
                <a:lnTo>
                  <a:pt x="446625" y="22047"/>
                </a:lnTo>
                <a:lnTo>
                  <a:pt x="399225" y="48387"/>
                </a:lnTo>
                <a:lnTo>
                  <a:pt x="354032" y="83337"/>
                </a:lnTo>
                <a:lnTo>
                  <a:pt x="311115" y="126022"/>
                </a:lnTo>
                <a:lnTo>
                  <a:pt x="270562" y="175691"/>
                </a:lnTo>
                <a:lnTo>
                  <a:pt x="232523" y="231698"/>
                </a:lnTo>
                <a:lnTo>
                  <a:pt x="197471" y="292938"/>
                </a:lnTo>
                <a:lnTo>
                  <a:pt x="165075" y="359765"/>
                </a:lnTo>
                <a:lnTo>
                  <a:pt x="135952" y="431063"/>
                </a:lnTo>
                <a:lnTo>
                  <a:pt x="110396" y="506209"/>
                </a:lnTo>
                <a:lnTo>
                  <a:pt x="88722" y="584581"/>
                </a:lnTo>
                <a:lnTo>
                  <a:pt x="71257" y="665568"/>
                </a:lnTo>
                <a:lnTo>
                  <a:pt x="62190" y="735469"/>
                </a:lnTo>
                <a:lnTo>
                  <a:pt x="123259" y="735469"/>
                </a:lnTo>
                <a:lnTo>
                  <a:pt x="130544" y="678319"/>
                </a:lnTo>
                <a:lnTo>
                  <a:pt x="147181" y="600710"/>
                </a:lnTo>
                <a:lnTo>
                  <a:pt x="167822" y="525691"/>
                </a:lnTo>
                <a:lnTo>
                  <a:pt x="192109" y="453948"/>
                </a:lnTo>
                <a:lnTo>
                  <a:pt x="219670" y="386168"/>
                </a:lnTo>
                <a:lnTo>
                  <a:pt x="250121" y="323024"/>
                </a:lnTo>
                <a:lnTo>
                  <a:pt x="283389" y="264718"/>
                </a:lnTo>
                <a:lnTo>
                  <a:pt x="318460" y="212890"/>
                </a:lnTo>
                <a:lnTo>
                  <a:pt x="355122" y="167741"/>
                </a:lnTo>
                <a:lnTo>
                  <a:pt x="392842" y="129933"/>
                </a:lnTo>
                <a:lnTo>
                  <a:pt x="431024" y="100025"/>
                </a:lnTo>
                <a:lnTo>
                  <a:pt x="469051" y="78397"/>
                </a:lnTo>
                <a:lnTo>
                  <a:pt x="506446" y="65239"/>
                </a:lnTo>
                <a:lnTo>
                  <a:pt x="546759" y="60528"/>
                </a:lnTo>
                <a:lnTo>
                  <a:pt x="543196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6008" y="2060155"/>
            <a:ext cx="1097915" cy="471805"/>
          </a:xfrm>
          <a:custGeom>
            <a:avLst/>
            <a:gdLst/>
            <a:ahLst/>
            <a:cxnLst/>
            <a:rect l="l" t="t" r="r" b="b"/>
            <a:pathLst>
              <a:path w="1097914" h="471805">
                <a:moveTo>
                  <a:pt x="50952" y="274637"/>
                </a:moveTo>
                <a:lnTo>
                  <a:pt x="0" y="471550"/>
                </a:lnTo>
                <a:lnTo>
                  <a:pt x="188099" y="394169"/>
                </a:lnTo>
                <a:lnTo>
                  <a:pt x="144843" y="356463"/>
                </a:lnTo>
                <a:lnTo>
                  <a:pt x="148196" y="353326"/>
                </a:lnTo>
                <a:lnTo>
                  <a:pt x="178117" y="339026"/>
                </a:lnTo>
                <a:lnTo>
                  <a:pt x="215569" y="323900"/>
                </a:lnTo>
                <a:lnTo>
                  <a:pt x="237563" y="316407"/>
                </a:lnTo>
                <a:lnTo>
                  <a:pt x="98882" y="316407"/>
                </a:lnTo>
                <a:lnTo>
                  <a:pt x="50952" y="274637"/>
                </a:lnTo>
                <a:close/>
              </a:path>
              <a:path w="1097914" h="471805">
                <a:moveTo>
                  <a:pt x="1037450" y="0"/>
                </a:moveTo>
                <a:lnTo>
                  <a:pt x="1017295" y="50215"/>
                </a:lnTo>
                <a:lnTo>
                  <a:pt x="978014" y="86893"/>
                </a:lnTo>
                <a:lnTo>
                  <a:pt x="921677" y="121361"/>
                </a:lnTo>
                <a:lnTo>
                  <a:pt x="850328" y="152450"/>
                </a:lnTo>
                <a:lnTo>
                  <a:pt x="810145" y="166039"/>
                </a:lnTo>
                <a:lnTo>
                  <a:pt x="767537" y="178028"/>
                </a:lnTo>
                <a:lnTo>
                  <a:pt x="722934" y="188239"/>
                </a:lnTo>
                <a:lnTo>
                  <a:pt x="676757" y="196481"/>
                </a:lnTo>
                <a:lnTo>
                  <a:pt x="629412" y="202552"/>
                </a:lnTo>
                <a:lnTo>
                  <a:pt x="581329" y="206311"/>
                </a:lnTo>
                <a:lnTo>
                  <a:pt x="482955" y="208902"/>
                </a:lnTo>
                <a:lnTo>
                  <a:pt x="431800" y="212902"/>
                </a:lnTo>
                <a:lnTo>
                  <a:pt x="381495" y="219354"/>
                </a:lnTo>
                <a:lnTo>
                  <a:pt x="332409" y="228117"/>
                </a:lnTo>
                <a:lnTo>
                  <a:pt x="284899" y="238988"/>
                </a:lnTo>
                <a:lnTo>
                  <a:pt x="239344" y="251828"/>
                </a:lnTo>
                <a:lnTo>
                  <a:pt x="196075" y="266471"/>
                </a:lnTo>
                <a:lnTo>
                  <a:pt x="155460" y="282778"/>
                </a:lnTo>
                <a:lnTo>
                  <a:pt x="115049" y="301955"/>
                </a:lnTo>
                <a:lnTo>
                  <a:pt x="98882" y="316407"/>
                </a:lnTo>
                <a:lnTo>
                  <a:pt x="237563" y="316407"/>
                </a:lnTo>
                <a:lnTo>
                  <a:pt x="255828" y="310184"/>
                </a:lnTo>
                <a:lnTo>
                  <a:pt x="298488" y="298094"/>
                </a:lnTo>
                <a:lnTo>
                  <a:pt x="343103" y="287807"/>
                </a:lnTo>
                <a:lnTo>
                  <a:pt x="389267" y="279501"/>
                </a:lnTo>
                <a:lnTo>
                  <a:pt x="436562" y="273354"/>
                </a:lnTo>
                <a:lnTo>
                  <a:pt x="484581" y="269532"/>
                </a:lnTo>
                <a:lnTo>
                  <a:pt x="586092" y="266763"/>
                </a:lnTo>
                <a:lnTo>
                  <a:pt x="637184" y="262699"/>
                </a:lnTo>
                <a:lnTo>
                  <a:pt x="687438" y="256171"/>
                </a:lnTo>
                <a:lnTo>
                  <a:pt x="736511" y="247345"/>
                </a:lnTo>
                <a:lnTo>
                  <a:pt x="784034" y="236385"/>
                </a:lnTo>
                <a:lnTo>
                  <a:pt x="829640" y="223456"/>
                </a:lnTo>
                <a:lnTo>
                  <a:pt x="872985" y="208699"/>
                </a:lnTo>
                <a:lnTo>
                  <a:pt x="913714" y="192227"/>
                </a:lnTo>
                <a:lnTo>
                  <a:pt x="951496" y="174167"/>
                </a:lnTo>
                <a:lnTo>
                  <a:pt x="985989" y="154571"/>
                </a:lnTo>
                <a:lnTo>
                  <a:pt x="1043774" y="110705"/>
                </a:lnTo>
                <a:lnTo>
                  <a:pt x="1081786" y="63030"/>
                </a:lnTo>
                <a:lnTo>
                  <a:pt x="1097508" y="8407"/>
                </a:lnTo>
                <a:lnTo>
                  <a:pt x="1037450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53840" y="2058022"/>
            <a:ext cx="3166110" cy="460375"/>
          </a:xfrm>
          <a:custGeom>
            <a:avLst/>
            <a:gdLst/>
            <a:ahLst/>
            <a:cxnLst/>
            <a:rect l="l" t="t" r="r" b="b"/>
            <a:pathLst>
              <a:path w="3166109" h="460375">
                <a:moveTo>
                  <a:pt x="59309" y="0"/>
                </a:moveTo>
                <a:lnTo>
                  <a:pt x="0" y="12674"/>
                </a:lnTo>
                <a:lnTo>
                  <a:pt x="3022" y="26809"/>
                </a:lnTo>
                <a:lnTo>
                  <a:pt x="4394" y="30162"/>
                </a:lnTo>
                <a:lnTo>
                  <a:pt x="29857" y="61163"/>
                </a:lnTo>
                <a:lnTo>
                  <a:pt x="69621" y="85750"/>
                </a:lnTo>
                <a:lnTo>
                  <a:pt x="123215" y="107975"/>
                </a:lnTo>
                <a:lnTo>
                  <a:pt x="189763" y="128689"/>
                </a:lnTo>
                <a:lnTo>
                  <a:pt x="227761" y="138620"/>
                </a:lnTo>
                <a:lnTo>
                  <a:pt x="268782" y="148285"/>
                </a:lnTo>
                <a:lnTo>
                  <a:pt x="312737" y="157695"/>
                </a:lnTo>
                <a:lnTo>
                  <a:pt x="359460" y="166814"/>
                </a:lnTo>
                <a:lnTo>
                  <a:pt x="408863" y="175653"/>
                </a:lnTo>
                <a:lnTo>
                  <a:pt x="460806" y="184188"/>
                </a:lnTo>
                <a:lnTo>
                  <a:pt x="515150" y="192392"/>
                </a:lnTo>
                <a:lnTo>
                  <a:pt x="571754" y="200253"/>
                </a:lnTo>
                <a:lnTo>
                  <a:pt x="630491" y="207746"/>
                </a:lnTo>
                <a:lnTo>
                  <a:pt x="753795" y="221589"/>
                </a:lnTo>
                <a:lnTo>
                  <a:pt x="883932" y="233756"/>
                </a:lnTo>
                <a:lnTo>
                  <a:pt x="1019657" y="244068"/>
                </a:lnTo>
                <a:lnTo>
                  <a:pt x="1160081" y="252387"/>
                </a:lnTo>
                <a:lnTo>
                  <a:pt x="1303947" y="258546"/>
                </a:lnTo>
                <a:lnTo>
                  <a:pt x="1450124" y="262356"/>
                </a:lnTo>
                <a:lnTo>
                  <a:pt x="1744268" y="264972"/>
                </a:lnTo>
                <a:lnTo>
                  <a:pt x="1889417" y="268757"/>
                </a:lnTo>
                <a:lnTo>
                  <a:pt x="2032279" y="274866"/>
                </a:lnTo>
                <a:lnTo>
                  <a:pt x="2171712" y="283121"/>
                </a:lnTo>
                <a:lnTo>
                  <a:pt x="2306535" y="293370"/>
                </a:lnTo>
                <a:lnTo>
                  <a:pt x="2435466" y="305422"/>
                </a:lnTo>
                <a:lnTo>
                  <a:pt x="2557589" y="319138"/>
                </a:lnTo>
                <a:lnTo>
                  <a:pt x="2615679" y="326555"/>
                </a:lnTo>
                <a:lnTo>
                  <a:pt x="2671610" y="334327"/>
                </a:lnTo>
                <a:lnTo>
                  <a:pt x="2725204" y="342417"/>
                </a:lnTo>
                <a:lnTo>
                  <a:pt x="2776334" y="350812"/>
                </a:lnTo>
                <a:lnTo>
                  <a:pt x="2824848" y="359486"/>
                </a:lnTo>
                <a:lnTo>
                  <a:pt x="2870568" y="368414"/>
                </a:lnTo>
                <a:lnTo>
                  <a:pt x="2913367" y="377571"/>
                </a:lnTo>
                <a:lnTo>
                  <a:pt x="2953080" y="386930"/>
                </a:lnTo>
                <a:lnTo>
                  <a:pt x="2991789" y="398246"/>
                </a:lnTo>
                <a:lnTo>
                  <a:pt x="2962706" y="449224"/>
                </a:lnTo>
                <a:lnTo>
                  <a:pt x="3165805" y="460362"/>
                </a:lnTo>
                <a:lnTo>
                  <a:pt x="3089086" y="345465"/>
                </a:lnTo>
                <a:lnTo>
                  <a:pt x="3021901" y="345465"/>
                </a:lnTo>
                <a:lnTo>
                  <a:pt x="3008718" y="339001"/>
                </a:lnTo>
                <a:lnTo>
                  <a:pt x="2966974" y="327901"/>
                </a:lnTo>
                <a:lnTo>
                  <a:pt x="2926054" y="318262"/>
                </a:lnTo>
                <a:lnTo>
                  <a:pt x="2882188" y="308889"/>
                </a:lnTo>
                <a:lnTo>
                  <a:pt x="2835516" y="299783"/>
                </a:lnTo>
                <a:lnTo>
                  <a:pt x="2786164" y="290969"/>
                </a:lnTo>
                <a:lnTo>
                  <a:pt x="2734259" y="282448"/>
                </a:lnTo>
                <a:lnTo>
                  <a:pt x="2679954" y="274256"/>
                </a:lnTo>
                <a:lnTo>
                  <a:pt x="2623362" y="266395"/>
                </a:lnTo>
                <a:lnTo>
                  <a:pt x="2564650" y="258902"/>
                </a:lnTo>
                <a:lnTo>
                  <a:pt x="2441384" y="245071"/>
                </a:lnTo>
                <a:lnTo>
                  <a:pt x="2311133" y="232905"/>
                </a:lnTo>
                <a:lnTo>
                  <a:pt x="2175294" y="222592"/>
                </a:lnTo>
                <a:lnTo>
                  <a:pt x="2034870" y="214274"/>
                </a:lnTo>
                <a:lnTo>
                  <a:pt x="1891004" y="208140"/>
                </a:lnTo>
                <a:lnTo>
                  <a:pt x="1744814" y="204330"/>
                </a:lnTo>
                <a:lnTo>
                  <a:pt x="1451698" y="201739"/>
                </a:lnTo>
                <a:lnTo>
                  <a:pt x="1306537" y="197954"/>
                </a:lnTo>
                <a:lnTo>
                  <a:pt x="1163662" y="191858"/>
                </a:lnTo>
                <a:lnTo>
                  <a:pt x="1024242" y="183603"/>
                </a:lnTo>
                <a:lnTo>
                  <a:pt x="889304" y="173355"/>
                </a:lnTo>
                <a:lnTo>
                  <a:pt x="760272" y="161302"/>
                </a:lnTo>
                <a:lnTo>
                  <a:pt x="638175" y="147599"/>
                </a:lnTo>
                <a:lnTo>
                  <a:pt x="580097" y="140182"/>
                </a:lnTo>
                <a:lnTo>
                  <a:pt x="524205" y="132422"/>
                </a:lnTo>
                <a:lnTo>
                  <a:pt x="470636" y="124345"/>
                </a:lnTo>
                <a:lnTo>
                  <a:pt x="419544" y="115963"/>
                </a:lnTo>
                <a:lnTo>
                  <a:pt x="371081" y="107302"/>
                </a:lnTo>
                <a:lnTo>
                  <a:pt x="325412" y="98386"/>
                </a:lnTo>
                <a:lnTo>
                  <a:pt x="282689" y="89268"/>
                </a:lnTo>
                <a:lnTo>
                  <a:pt x="243077" y="79946"/>
                </a:lnTo>
                <a:lnTo>
                  <a:pt x="173926" y="60896"/>
                </a:lnTo>
                <a:lnTo>
                  <a:pt x="119557" y="41757"/>
                </a:lnTo>
                <a:lnTo>
                  <a:pt x="82118" y="23736"/>
                </a:lnTo>
                <a:lnTo>
                  <a:pt x="60439" y="5334"/>
                </a:lnTo>
                <a:lnTo>
                  <a:pt x="59309" y="0"/>
                </a:lnTo>
                <a:close/>
              </a:path>
              <a:path w="3166109" h="460375">
                <a:moveTo>
                  <a:pt x="3052851" y="291198"/>
                </a:moveTo>
                <a:lnTo>
                  <a:pt x="3021901" y="345465"/>
                </a:lnTo>
                <a:lnTo>
                  <a:pt x="3089086" y="345465"/>
                </a:lnTo>
                <a:lnTo>
                  <a:pt x="3052851" y="291198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0289" y="4832151"/>
            <a:ext cx="434812" cy="540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68</a:t>
            </a:fld>
            <a:endParaRPr spc="-2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0289" y="4832151"/>
            <a:ext cx="434812" cy="540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649605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40" dirty="0">
                <a:solidFill>
                  <a:srgbClr val="404040"/>
                </a:solidFill>
              </a:rPr>
              <a:t>ProPPR-ized </a:t>
            </a:r>
            <a:r>
              <a:rPr sz="5100" spc="-260" dirty="0">
                <a:solidFill>
                  <a:srgbClr val="404040"/>
                </a:solidFill>
              </a:rPr>
              <a:t>PRA</a:t>
            </a:r>
            <a:r>
              <a:rPr sz="5100" spc="-675" dirty="0">
                <a:solidFill>
                  <a:srgbClr val="404040"/>
                </a:solidFill>
              </a:rPr>
              <a:t> </a:t>
            </a:r>
            <a:r>
              <a:rPr sz="5100" spc="-360" dirty="0">
                <a:solidFill>
                  <a:srgbClr val="404040"/>
                </a:solidFill>
              </a:rPr>
              <a:t>example</a:t>
            </a:r>
            <a:endParaRPr sz="5100"/>
          </a:p>
        </p:txBody>
      </p:sp>
      <p:sp>
        <p:nvSpPr>
          <p:cNvPr id="5" name="object 5"/>
          <p:cNvSpPr txBox="1"/>
          <p:nvPr/>
        </p:nvSpPr>
        <p:spPr>
          <a:xfrm>
            <a:off x="1282306" y="1589147"/>
            <a:ext cx="53289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0" dirty="0">
                <a:latin typeface="Trebuchet MS"/>
                <a:cs typeface="Trebuchet MS"/>
              </a:rPr>
              <a:t>Query </a:t>
            </a:r>
            <a:r>
              <a:rPr sz="2500" b="1" spc="-125" dirty="0">
                <a:latin typeface="Trebuchet MS"/>
                <a:cs typeface="Trebuchet MS"/>
              </a:rPr>
              <a:t>Q: </a:t>
            </a:r>
            <a:r>
              <a:rPr sz="2500" b="1" spc="-155" dirty="0">
                <a:latin typeface="Trebuchet MS"/>
                <a:cs typeface="Trebuchet MS"/>
              </a:rPr>
              <a:t>R(Lennon, </a:t>
            </a:r>
            <a:r>
              <a:rPr sz="2500" b="1" spc="-120" dirty="0">
                <a:latin typeface="Trebuchet MS"/>
                <a:cs typeface="Trebuchet MS"/>
              </a:rPr>
              <a:t>PlaysInstrument,</a:t>
            </a:r>
            <a:r>
              <a:rPr sz="2500" b="1" spc="-330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?)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9005" y="2579623"/>
            <a:ext cx="727786" cy="833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8097" y="2947941"/>
            <a:ext cx="3458845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0800"/>
              </a:lnSpc>
              <a:spcBef>
                <a:spcPts val="85"/>
              </a:spcBef>
              <a:tabLst>
                <a:tab pos="1092835" algn="l"/>
              </a:tabLst>
            </a:pPr>
            <a:r>
              <a:rPr sz="2950" spc="-145" dirty="0">
                <a:latin typeface="Trebuchet MS"/>
                <a:cs typeface="Trebuchet MS"/>
              </a:rPr>
              <a:t>R(	</a:t>
            </a:r>
            <a:r>
              <a:rPr sz="2950" spc="-185" dirty="0">
                <a:latin typeface="Trebuchet MS"/>
                <a:cs typeface="Trebuchet MS"/>
              </a:rPr>
              <a:t>,Coworker,X)  </a:t>
            </a: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spc="-110" dirty="0">
                <a:latin typeface="Trebuchet MS"/>
                <a:cs typeface="Trebuchet MS"/>
              </a:rPr>
              <a:t>X</a:t>
            </a:r>
            <a:r>
              <a:rPr sz="2950" spc="-345" dirty="0">
                <a:latin typeface="Trebuchet MS"/>
                <a:cs typeface="Trebuchet MS"/>
              </a:rPr>
              <a:t>,</a:t>
            </a:r>
            <a:r>
              <a:rPr sz="2950" spc="-114" dirty="0">
                <a:latin typeface="Trebuchet MS"/>
                <a:cs typeface="Trebuchet MS"/>
              </a:rPr>
              <a:t>P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190" dirty="0">
                <a:latin typeface="Trebuchet MS"/>
                <a:cs typeface="Trebuchet MS"/>
              </a:rPr>
              <a:t>a</a:t>
            </a:r>
            <a:r>
              <a:rPr sz="2950" spc="-150" dirty="0">
                <a:latin typeface="Trebuchet MS"/>
                <a:cs typeface="Trebuchet MS"/>
              </a:rPr>
              <a:t>y</a:t>
            </a:r>
            <a:r>
              <a:rPr sz="2950" spc="-30" dirty="0">
                <a:latin typeface="Trebuchet MS"/>
                <a:cs typeface="Trebuchet MS"/>
              </a:rPr>
              <a:t>s</a:t>
            </a:r>
            <a:r>
              <a:rPr sz="2950" spc="-85" dirty="0">
                <a:latin typeface="Trebuchet MS"/>
                <a:cs typeface="Trebuchet MS"/>
              </a:rPr>
              <a:t>I</a:t>
            </a:r>
            <a:r>
              <a:rPr sz="2950" spc="-50" dirty="0">
                <a:latin typeface="Trebuchet MS"/>
                <a:cs typeface="Trebuchet MS"/>
              </a:rPr>
              <a:t>n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50" dirty="0">
                <a:latin typeface="Trebuchet MS"/>
                <a:cs typeface="Trebuchet MS"/>
              </a:rPr>
              <a:t>tr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145" dirty="0">
                <a:latin typeface="Trebuchet MS"/>
                <a:cs typeface="Trebuchet MS"/>
              </a:rPr>
              <a:t>e</a:t>
            </a:r>
            <a:r>
              <a:rPr sz="2950" spc="-80" dirty="0">
                <a:latin typeface="Trebuchet MS"/>
                <a:cs typeface="Trebuchet MS"/>
              </a:rPr>
              <a:t>n</a:t>
            </a:r>
            <a:r>
              <a:rPr sz="2950" spc="-180" dirty="0">
                <a:latin typeface="Trebuchet MS"/>
                <a:cs typeface="Trebuchet MS"/>
              </a:rPr>
              <a:t>t</a:t>
            </a:r>
            <a:r>
              <a:rPr sz="2950" spc="-560" dirty="0">
                <a:latin typeface="Trebuchet MS"/>
                <a:cs typeface="Trebuchet MS"/>
              </a:rPr>
              <a:t>,</a:t>
            </a:r>
            <a:r>
              <a:rPr sz="2950" spc="-240" dirty="0">
                <a:latin typeface="Trebuchet MS"/>
                <a:cs typeface="Trebuchet MS"/>
              </a:rPr>
              <a:t>Y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5341" y="2531706"/>
            <a:ext cx="3761740" cy="1370330"/>
          </a:xfrm>
          <a:custGeom>
            <a:avLst/>
            <a:gdLst/>
            <a:ahLst/>
            <a:cxnLst/>
            <a:rect l="l" t="t" r="r" b="b"/>
            <a:pathLst>
              <a:path w="3761740" h="1370329">
                <a:moveTo>
                  <a:pt x="0" y="0"/>
                </a:moveTo>
                <a:lnTo>
                  <a:pt x="3761333" y="0"/>
                </a:lnTo>
                <a:lnTo>
                  <a:pt x="3761333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7509" y="2555671"/>
            <a:ext cx="727786" cy="833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16600" y="2923976"/>
            <a:ext cx="3369945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0800"/>
              </a:lnSpc>
              <a:spcBef>
                <a:spcPts val="85"/>
              </a:spcBef>
              <a:tabLst>
                <a:tab pos="1092835" algn="l"/>
              </a:tabLst>
            </a:pP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330" dirty="0">
                <a:latin typeface="Trebuchet MS"/>
                <a:cs typeface="Trebuchet MS"/>
              </a:rPr>
              <a:t>,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80" dirty="0">
                <a:latin typeface="Trebuchet MS"/>
                <a:cs typeface="Trebuchet MS"/>
              </a:rPr>
              <a:t>b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20" dirty="0">
                <a:latin typeface="Trebuchet MS"/>
                <a:cs typeface="Trebuchet MS"/>
              </a:rPr>
              <a:t>r</a:t>
            </a:r>
            <a:r>
              <a:rPr sz="2950" spc="-200" dirty="0">
                <a:latin typeface="Trebuchet MS"/>
                <a:cs typeface="Trebuchet MS"/>
              </a:rPr>
              <a:t>t</a:t>
            </a:r>
            <a:r>
              <a:rPr sz="2950" spc="-150" dirty="0">
                <a:latin typeface="Trebuchet MS"/>
                <a:cs typeface="Trebuchet MS"/>
              </a:rPr>
              <a:t>i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270" dirty="0">
                <a:latin typeface="Trebuchet MS"/>
                <a:cs typeface="Trebuchet MS"/>
              </a:rPr>
              <a:t>t</a:t>
            </a:r>
            <a:r>
              <a:rPr sz="2950" spc="-220" dirty="0">
                <a:latin typeface="Trebuchet MS"/>
                <a:cs typeface="Trebuchet MS"/>
              </a:rPr>
              <a:t>,</a:t>
            </a:r>
            <a:r>
              <a:rPr sz="2950" spc="-465" dirty="0">
                <a:latin typeface="Trebuchet MS"/>
                <a:cs typeface="Trebuchet MS"/>
              </a:rPr>
              <a:t>J</a:t>
            </a:r>
            <a:r>
              <a:rPr sz="2950" spc="-165" dirty="0">
                <a:latin typeface="Trebuchet MS"/>
                <a:cs typeface="Trebuchet MS"/>
              </a:rPr>
              <a:t>)  </a:t>
            </a:r>
            <a:r>
              <a:rPr sz="2950" spc="-155" dirty="0">
                <a:latin typeface="Trebuchet MS"/>
                <a:cs typeface="Trebuchet MS"/>
              </a:rPr>
              <a:t>R(J,HasInstrument,K)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8978" y="2518384"/>
            <a:ext cx="3761740" cy="1370330"/>
          </a:xfrm>
          <a:custGeom>
            <a:avLst/>
            <a:gdLst/>
            <a:ahLst/>
            <a:cxnLst/>
            <a:rect l="l" t="t" r="r" b="b"/>
            <a:pathLst>
              <a:path w="3761740" h="1370329">
                <a:moveTo>
                  <a:pt x="0" y="0"/>
                </a:moveTo>
                <a:lnTo>
                  <a:pt x="3761333" y="0"/>
                </a:lnTo>
                <a:lnTo>
                  <a:pt x="3761333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6110" y="4105567"/>
            <a:ext cx="727786" cy="833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5195" y="4504613"/>
            <a:ext cx="3680460" cy="913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15"/>
              </a:lnSpc>
              <a:tabLst>
                <a:tab pos="1092835" algn="l"/>
                <a:tab pos="3407410" algn="l"/>
              </a:tabLst>
            </a:pPr>
            <a:r>
              <a:rPr sz="2950" spc="-145" dirty="0">
                <a:latin typeface="Trebuchet MS"/>
                <a:cs typeface="Trebuchet MS"/>
              </a:rPr>
              <a:t>R(	</a:t>
            </a:r>
            <a:r>
              <a:rPr sz="2950" spc="-190" dirty="0">
                <a:latin typeface="Trebuchet MS"/>
                <a:cs typeface="Trebuchet MS"/>
              </a:rPr>
              <a:t>,Coworker,	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tabLst>
                <a:tab pos="749300" algn="l"/>
              </a:tabLst>
            </a:pP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350" dirty="0">
                <a:latin typeface="Trebuchet MS"/>
                <a:cs typeface="Trebuchet MS"/>
              </a:rPr>
              <a:t>,</a:t>
            </a:r>
            <a:r>
              <a:rPr sz="2950" spc="-114" dirty="0">
                <a:latin typeface="Trebuchet MS"/>
                <a:cs typeface="Trebuchet MS"/>
              </a:rPr>
              <a:t>P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190" dirty="0">
                <a:latin typeface="Trebuchet MS"/>
                <a:cs typeface="Trebuchet MS"/>
              </a:rPr>
              <a:t>a</a:t>
            </a:r>
            <a:r>
              <a:rPr sz="2950" spc="-150" dirty="0">
                <a:latin typeface="Trebuchet MS"/>
                <a:cs typeface="Trebuchet MS"/>
              </a:rPr>
              <a:t>y</a:t>
            </a:r>
            <a:r>
              <a:rPr sz="2950" spc="-30" dirty="0">
                <a:latin typeface="Trebuchet MS"/>
                <a:cs typeface="Trebuchet MS"/>
              </a:rPr>
              <a:t>s</a:t>
            </a:r>
            <a:r>
              <a:rPr sz="2950" spc="-85" dirty="0">
                <a:latin typeface="Trebuchet MS"/>
                <a:cs typeface="Trebuchet MS"/>
              </a:rPr>
              <a:t>I</a:t>
            </a:r>
            <a:r>
              <a:rPr sz="2950" spc="-50" dirty="0">
                <a:latin typeface="Trebuchet MS"/>
                <a:cs typeface="Trebuchet MS"/>
              </a:rPr>
              <a:t>n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50" dirty="0">
                <a:latin typeface="Trebuchet MS"/>
                <a:cs typeface="Trebuchet MS"/>
              </a:rPr>
              <a:t>tr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145" dirty="0">
                <a:latin typeface="Trebuchet MS"/>
                <a:cs typeface="Trebuchet MS"/>
              </a:rPr>
              <a:t>e</a:t>
            </a:r>
            <a:r>
              <a:rPr sz="2950" spc="-80" dirty="0">
                <a:latin typeface="Trebuchet MS"/>
                <a:cs typeface="Trebuchet MS"/>
              </a:rPr>
              <a:t>n</a:t>
            </a:r>
            <a:r>
              <a:rPr sz="2950" spc="-270" dirty="0">
                <a:latin typeface="Trebuchet MS"/>
                <a:cs typeface="Trebuchet MS"/>
              </a:rPr>
              <a:t>t</a:t>
            </a:r>
            <a:r>
              <a:rPr sz="2950" spc="-465" dirty="0">
                <a:latin typeface="Trebuchet MS"/>
                <a:cs typeface="Trebuchet MS"/>
              </a:rPr>
              <a:t>,</a:t>
            </a:r>
            <a:r>
              <a:rPr sz="2950" spc="-240" dirty="0">
                <a:latin typeface="Trebuchet MS"/>
                <a:cs typeface="Trebuchet MS"/>
              </a:rPr>
              <a:t>Y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85616" y="4105567"/>
            <a:ext cx="653961" cy="812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2443" y="4057662"/>
            <a:ext cx="3963670" cy="1370330"/>
          </a:xfrm>
          <a:custGeom>
            <a:avLst/>
            <a:gdLst/>
            <a:ahLst/>
            <a:cxnLst/>
            <a:rect l="l" t="t" r="r" b="b"/>
            <a:pathLst>
              <a:path w="3963670" h="1370329">
                <a:moveTo>
                  <a:pt x="0" y="1370317"/>
                </a:moveTo>
                <a:lnTo>
                  <a:pt x="3963530" y="1370317"/>
                </a:lnTo>
                <a:lnTo>
                  <a:pt x="3963530" y="0"/>
                </a:lnTo>
                <a:lnTo>
                  <a:pt x="0" y="0"/>
                </a:lnTo>
                <a:lnTo>
                  <a:pt x="0" y="1370317"/>
                </a:lnTo>
                <a:close/>
              </a:path>
            </a:pathLst>
          </a:custGeom>
          <a:solidFill>
            <a:srgbClr val="D9D9D9">
              <a:alpha val="6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2443" y="4057662"/>
            <a:ext cx="3963670" cy="1370330"/>
          </a:xfrm>
          <a:custGeom>
            <a:avLst/>
            <a:gdLst/>
            <a:ahLst/>
            <a:cxnLst/>
            <a:rect l="l" t="t" r="r" b="b"/>
            <a:pathLst>
              <a:path w="3963670" h="1370329">
                <a:moveTo>
                  <a:pt x="0" y="0"/>
                </a:moveTo>
                <a:lnTo>
                  <a:pt x="3963538" y="0"/>
                </a:lnTo>
                <a:lnTo>
                  <a:pt x="3963538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0363" y="3186607"/>
            <a:ext cx="547370" cy="919480"/>
          </a:xfrm>
          <a:custGeom>
            <a:avLst/>
            <a:gdLst/>
            <a:ahLst/>
            <a:cxnLst/>
            <a:rect l="l" t="t" r="r" b="b"/>
            <a:pathLst>
              <a:path w="547369" h="919479">
                <a:moveTo>
                  <a:pt x="0" y="731037"/>
                </a:moveTo>
                <a:lnTo>
                  <a:pt x="77805" y="918959"/>
                </a:lnTo>
                <a:lnTo>
                  <a:pt x="181467" y="743966"/>
                </a:lnTo>
                <a:lnTo>
                  <a:pt x="122746" y="739775"/>
                </a:lnTo>
                <a:lnTo>
                  <a:pt x="123302" y="735457"/>
                </a:lnTo>
                <a:lnTo>
                  <a:pt x="62160" y="735457"/>
                </a:lnTo>
                <a:lnTo>
                  <a:pt x="0" y="731037"/>
                </a:lnTo>
                <a:close/>
              </a:path>
              <a:path w="547369" h="919479">
                <a:moveTo>
                  <a:pt x="68348" y="687349"/>
                </a:moveTo>
                <a:lnTo>
                  <a:pt x="62160" y="735457"/>
                </a:lnTo>
                <a:lnTo>
                  <a:pt x="123302" y="735457"/>
                </a:lnTo>
                <a:lnTo>
                  <a:pt x="128496" y="695083"/>
                </a:lnTo>
                <a:lnTo>
                  <a:pt x="68348" y="687349"/>
                </a:lnTo>
                <a:close/>
              </a:path>
              <a:path w="547369" h="919479">
                <a:moveTo>
                  <a:pt x="94239" y="564591"/>
                </a:moveTo>
                <a:lnTo>
                  <a:pt x="88722" y="584581"/>
                </a:lnTo>
                <a:lnTo>
                  <a:pt x="79921" y="625284"/>
                </a:lnTo>
                <a:lnTo>
                  <a:pt x="139208" y="638022"/>
                </a:lnTo>
                <a:lnTo>
                  <a:pt x="147181" y="600710"/>
                </a:lnTo>
                <a:lnTo>
                  <a:pt x="152698" y="580707"/>
                </a:lnTo>
                <a:lnTo>
                  <a:pt x="94239" y="564591"/>
                </a:lnTo>
                <a:close/>
              </a:path>
              <a:path w="547369" h="919479">
                <a:moveTo>
                  <a:pt x="130468" y="447052"/>
                </a:moveTo>
                <a:lnTo>
                  <a:pt x="110982" y="504482"/>
                </a:lnTo>
                <a:lnTo>
                  <a:pt x="168408" y="523963"/>
                </a:lnTo>
                <a:lnTo>
                  <a:pt x="187895" y="466534"/>
                </a:lnTo>
                <a:lnTo>
                  <a:pt x="130468" y="447052"/>
                </a:lnTo>
                <a:close/>
              </a:path>
              <a:path w="547369" h="919479">
                <a:moveTo>
                  <a:pt x="178615" y="331762"/>
                </a:moveTo>
                <a:lnTo>
                  <a:pt x="165075" y="359765"/>
                </a:lnTo>
                <a:lnTo>
                  <a:pt x="153145" y="388874"/>
                </a:lnTo>
                <a:lnTo>
                  <a:pt x="209302" y="411772"/>
                </a:lnTo>
                <a:lnTo>
                  <a:pt x="219670" y="386168"/>
                </a:lnTo>
                <a:lnTo>
                  <a:pt x="233210" y="358165"/>
                </a:lnTo>
                <a:lnTo>
                  <a:pt x="178615" y="331762"/>
                </a:lnTo>
                <a:close/>
              </a:path>
              <a:path w="547369" h="919479">
                <a:moveTo>
                  <a:pt x="238706" y="222173"/>
                </a:moveTo>
                <a:lnTo>
                  <a:pt x="232523" y="231698"/>
                </a:lnTo>
                <a:lnTo>
                  <a:pt x="207177" y="275958"/>
                </a:lnTo>
                <a:lnTo>
                  <a:pt x="259828" y="306044"/>
                </a:lnTo>
                <a:lnTo>
                  <a:pt x="283389" y="264718"/>
                </a:lnTo>
                <a:lnTo>
                  <a:pt x="289573" y="255193"/>
                </a:lnTo>
                <a:lnTo>
                  <a:pt x="238706" y="222173"/>
                </a:lnTo>
                <a:close/>
              </a:path>
              <a:path w="547369" h="919479">
                <a:moveTo>
                  <a:pt x="315473" y="121424"/>
                </a:moveTo>
                <a:lnTo>
                  <a:pt x="311115" y="126022"/>
                </a:lnTo>
                <a:lnTo>
                  <a:pt x="290535" y="150025"/>
                </a:lnTo>
                <a:lnTo>
                  <a:pt x="274760" y="170294"/>
                </a:lnTo>
                <a:lnTo>
                  <a:pt x="322660" y="207479"/>
                </a:lnTo>
                <a:lnTo>
                  <a:pt x="336623" y="189445"/>
                </a:lnTo>
                <a:lnTo>
                  <a:pt x="355122" y="167741"/>
                </a:lnTo>
                <a:lnTo>
                  <a:pt x="359479" y="163156"/>
                </a:lnTo>
                <a:lnTo>
                  <a:pt x="315473" y="121424"/>
                </a:lnTo>
                <a:close/>
              </a:path>
              <a:path w="547369" h="919479">
                <a:moveTo>
                  <a:pt x="414362" y="39065"/>
                </a:moveTo>
                <a:lnTo>
                  <a:pt x="399225" y="48387"/>
                </a:lnTo>
                <a:lnTo>
                  <a:pt x="376347" y="64846"/>
                </a:lnTo>
                <a:lnTo>
                  <a:pt x="361704" y="76949"/>
                </a:lnTo>
                <a:lnTo>
                  <a:pt x="400514" y="123545"/>
                </a:lnTo>
                <a:lnTo>
                  <a:pt x="411914" y="113957"/>
                </a:lnTo>
                <a:lnTo>
                  <a:pt x="431024" y="100025"/>
                </a:lnTo>
                <a:lnTo>
                  <a:pt x="446161" y="90703"/>
                </a:lnTo>
                <a:lnTo>
                  <a:pt x="414362" y="39065"/>
                </a:lnTo>
                <a:close/>
              </a:path>
              <a:path w="547369" h="919479">
                <a:moveTo>
                  <a:pt x="543196" y="0"/>
                </a:moveTo>
                <a:lnTo>
                  <a:pt x="521304" y="1282"/>
                </a:lnTo>
                <a:lnTo>
                  <a:pt x="496027" y="5499"/>
                </a:lnTo>
                <a:lnTo>
                  <a:pt x="476975" y="10782"/>
                </a:lnTo>
                <a:lnTo>
                  <a:pt x="493716" y="69075"/>
                </a:lnTo>
                <a:lnTo>
                  <a:pt x="506446" y="65239"/>
                </a:lnTo>
                <a:lnTo>
                  <a:pt x="524866" y="61823"/>
                </a:lnTo>
                <a:lnTo>
                  <a:pt x="546759" y="60528"/>
                </a:lnTo>
                <a:lnTo>
                  <a:pt x="543196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6008" y="2060155"/>
            <a:ext cx="1097915" cy="471805"/>
          </a:xfrm>
          <a:custGeom>
            <a:avLst/>
            <a:gdLst/>
            <a:ahLst/>
            <a:cxnLst/>
            <a:rect l="l" t="t" r="r" b="b"/>
            <a:pathLst>
              <a:path w="1097914" h="471805">
                <a:moveTo>
                  <a:pt x="50952" y="274637"/>
                </a:moveTo>
                <a:lnTo>
                  <a:pt x="0" y="471550"/>
                </a:lnTo>
                <a:lnTo>
                  <a:pt x="188099" y="394169"/>
                </a:lnTo>
                <a:lnTo>
                  <a:pt x="144843" y="356463"/>
                </a:lnTo>
                <a:lnTo>
                  <a:pt x="148196" y="353326"/>
                </a:lnTo>
                <a:lnTo>
                  <a:pt x="178117" y="339026"/>
                </a:lnTo>
                <a:lnTo>
                  <a:pt x="215569" y="323900"/>
                </a:lnTo>
                <a:lnTo>
                  <a:pt x="237563" y="316407"/>
                </a:lnTo>
                <a:lnTo>
                  <a:pt x="98882" y="316407"/>
                </a:lnTo>
                <a:lnTo>
                  <a:pt x="50952" y="274637"/>
                </a:lnTo>
                <a:close/>
              </a:path>
              <a:path w="1097914" h="471805">
                <a:moveTo>
                  <a:pt x="1037450" y="0"/>
                </a:moveTo>
                <a:lnTo>
                  <a:pt x="1017295" y="50215"/>
                </a:lnTo>
                <a:lnTo>
                  <a:pt x="978014" y="86893"/>
                </a:lnTo>
                <a:lnTo>
                  <a:pt x="921677" y="121361"/>
                </a:lnTo>
                <a:lnTo>
                  <a:pt x="850328" y="152450"/>
                </a:lnTo>
                <a:lnTo>
                  <a:pt x="810145" y="166039"/>
                </a:lnTo>
                <a:lnTo>
                  <a:pt x="767537" y="178028"/>
                </a:lnTo>
                <a:lnTo>
                  <a:pt x="722934" y="188239"/>
                </a:lnTo>
                <a:lnTo>
                  <a:pt x="676757" y="196481"/>
                </a:lnTo>
                <a:lnTo>
                  <a:pt x="629412" y="202552"/>
                </a:lnTo>
                <a:lnTo>
                  <a:pt x="581329" y="206311"/>
                </a:lnTo>
                <a:lnTo>
                  <a:pt x="482955" y="208902"/>
                </a:lnTo>
                <a:lnTo>
                  <a:pt x="431800" y="212902"/>
                </a:lnTo>
                <a:lnTo>
                  <a:pt x="381495" y="219354"/>
                </a:lnTo>
                <a:lnTo>
                  <a:pt x="332409" y="228117"/>
                </a:lnTo>
                <a:lnTo>
                  <a:pt x="284899" y="238988"/>
                </a:lnTo>
                <a:lnTo>
                  <a:pt x="239344" y="251828"/>
                </a:lnTo>
                <a:lnTo>
                  <a:pt x="196075" y="266471"/>
                </a:lnTo>
                <a:lnTo>
                  <a:pt x="155460" y="282778"/>
                </a:lnTo>
                <a:lnTo>
                  <a:pt x="115049" y="301955"/>
                </a:lnTo>
                <a:lnTo>
                  <a:pt x="98882" y="316407"/>
                </a:lnTo>
                <a:lnTo>
                  <a:pt x="237563" y="316407"/>
                </a:lnTo>
                <a:lnTo>
                  <a:pt x="255828" y="310184"/>
                </a:lnTo>
                <a:lnTo>
                  <a:pt x="298488" y="298094"/>
                </a:lnTo>
                <a:lnTo>
                  <a:pt x="343103" y="287807"/>
                </a:lnTo>
                <a:lnTo>
                  <a:pt x="389267" y="279501"/>
                </a:lnTo>
                <a:lnTo>
                  <a:pt x="436562" y="273354"/>
                </a:lnTo>
                <a:lnTo>
                  <a:pt x="484581" y="269532"/>
                </a:lnTo>
                <a:lnTo>
                  <a:pt x="586092" y="266763"/>
                </a:lnTo>
                <a:lnTo>
                  <a:pt x="637184" y="262699"/>
                </a:lnTo>
                <a:lnTo>
                  <a:pt x="687438" y="256171"/>
                </a:lnTo>
                <a:lnTo>
                  <a:pt x="736511" y="247345"/>
                </a:lnTo>
                <a:lnTo>
                  <a:pt x="784034" y="236385"/>
                </a:lnTo>
                <a:lnTo>
                  <a:pt x="829640" y="223456"/>
                </a:lnTo>
                <a:lnTo>
                  <a:pt x="872985" y="208699"/>
                </a:lnTo>
                <a:lnTo>
                  <a:pt x="913714" y="192227"/>
                </a:lnTo>
                <a:lnTo>
                  <a:pt x="951496" y="174167"/>
                </a:lnTo>
                <a:lnTo>
                  <a:pt x="985989" y="154571"/>
                </a:lnTo>
                <a:lnTo>
                  <a:pt x="1043774" y="110705"/>
                </a:lnTo>
                <a:lnTo>
                  <a:pt x="1081786" y="63030"/>
                </a:lnTo>
                <a:lnTo>
                  <a:pt x="1097508" y="8407"/>
                </a:lnTo>
                <a:lnTo>
                  <a:pt x="1037450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53840" y="2058022"/>
            <a:ext cx="3166110" cy="460375"/>
          </a:xfrm>
          <a:custGeom>
            <a:avLst/>
            <a:gdLst/>
            <a:ahLst/>
            <a:cxnLst/>
            <a:rect l="l" t="t" r="r" b="b"/>
            <a:pathLst>
              <a:path w="3166109" h="460375">
                <a:moveTo>
                  <a:pt x="59309" y="0"/>
                </a:moveTo>
                <a:lnTo>
                  <a:pt x="0" y="12674"/>
                </a:lnTo>
                <a:lnTo>
                  <a:pt x="3022" y="26809"/>
                </a:lnTo>
                <a:lnTo>
                  <a:pt x="4394" y="30162"/>
                </a:lnTo>
                <a:lnTo>
                  <a:pt x="29857" y="61163"/>
                </a:lnTo>
                <a:lnTo>
                  <a:pt x="69621" y="85750"/>
                </a:lnTo>
                <a:lnTo>
                  <a:pt x="123215" y="107975"/>
                </a:lnTo>
                <a:lnTo>
                  <a:pt x="189763" y="128689"/>
                </a:lnTo>
                <a:lnTo>
                  <a:pt x="227761" y="138620"/>
                </a:lnTo>
                <a:lnTo>
                  <a:pt x="268782" y="148285"/>
                </a:lnTo>
                <a:lnTo>
                  <a:pt x="312737" y="157695"/>
                </a:lnTo>
                <a:lnTo>
                  <a:pt x="359460" y="166814"/>
                </a:lnTo>
                <a:lnTo>
                  <a:pt x="408863" y="175653"/>
                </a:lnTo>
                <a:lnTo>
                  <a:pt x="460806" y="184188"/>
                </a:lnTo>
                <a:lnTo>
                  <a:pt x="515150" y="192392"/>
                </a:lnTo>
                <a:lnTo>
                  <a:pt x="571754" y="200253"/>
                </a:lnTo>
                <a:lnTo>
                  <a:pt x="630491" y="207746"/>
                </a:lnTo>
                <a:lnTo>
                  <a:pt x="753795" y="221589"/>
                </a:lnTo>
                <a:lnTo>
                  <a:pt x="883932" y="233756"/>
                </a:lnTo>
                <a:lnTo>
                  <a:pt x="1019657" y="244068"/>
                </a:lnTo>
                <a:lnTo>
                  <a:pt x="1160081" y="252387"/>
                </a:lnTo>
                <a:lnTo>
                  <a:pt x="1303947" y="258546"/>
                </a:lnTo>
                <a:lnTo>
                  <a:pt x="1450124" y="262356"/>
                </a:lnTo>
                <a:lnTo>
                  <a:pt x="1744268" y="264972"/>
                </a:lnTo>
                <a:lnTo>
                  <a:pt x="1889417" y="268757"/>
                </a:lnTo>
                <a:lnTo>
                  <a:pt x="2032279" y="274866"/>
                </a:lnTo>
                <a:lnTo>
                  <a:pt x="2171712" y="283121"/>
                </a:lnTo>
                <a:lnTo>
                  <a:pt x="2306535" y="293370"/>
                </a:lnTo>
                <a:lnTo>
                  <a:pt x="2435466" y="305422"/>
                </a:lnTo>
                <a:lnTo>
                  <a:pt x="2557589" y="319138"/>
                </a:lnTo>
                <a:lnTo>
                  <a:pt x="2615679" y="326555"/>
                </a:lnTo>
                <a:lnTo>
                  <a:pt x="2671610" y="334327"/>
                </a:lnTo>
                <a:lnTo>
                  <a:pt x="2725204" y="342417"/>
                </a:lnTo>
                <a:lnTo>
                  <a:pt x="2776334" y="350812"/>
                </a:lnTo>
                <a:lnTo>
                  <a:pt x="2824848" y="359486"/>
                </a:lnTo>
                <a:lnTo>
                  <a:pt x="2870568" y="368414"/>
                </a:lnTo>
                <a:lnTo>
                  <a:pt x="2913367" y="377571"/>
                </a:lnTo>
                <a:lnTo>
                  <a:pt x="2953080" y="386930"/>
                </a:lnTo>
                <a:lnTo>
                  <a:pt x="2991789" y="398246"/>
                </a:lnTo>
                <a:lnTo>
                  <a:pt x="2962706" y="449224"/>
                </a:lnTo>
                <a:lnTo>
                  <a:pt x="3165805" y="460362"/>
                </a:lnTo>
                <a:lnTo>
                  <a:pt x="3089086" y="345465"/>
                </a:lnTo>
                <a:lnTo>
                  <a:pt x="3021901" y="345465"/>
                </a:lnTo>
                <a:lnTo>
                  <a:pt x="3008718" y="339001"/>
                </a:lnTo>
                <a:lnTo>
                  <a:pt x="2966974" y="327901"/>
                </a:lnTo>
                <a:lnTo>
                  <a:pt x="2926054" y="318262"/>
                </a:lnTo>
                <a:lnTo>
                  <a:pt x="2882188" y="308889"/>
                </a:lnTo>
                <a:lnTo>
                  <a:pt x="2835516" y="299783"/>
                </a:lnTo>
                <a:lnTo>
                  <a:pt x="2786164" y="290969"/>
                </a:lnTo>
                <a:lnTo>
                  <a:pt x="2734259" y="282448"/>
                </a:lnTo>
                <a:lnTo>
                  <a:pt x="2679954" y="274256"/>
                </a:lnTo>
                <a:lnTo>
                  <a:pt x="2623362" y="266395"/>
                </a:lnTo>
                <a:lnTo>
                  <a:pt x="2564650" y="258902"/>
                </a:lnTo>
                <a:lnTo>
                  <a:pt x="2441384" y="245071"/>
                </a:lnTo>
                <a:lnTo>
                  <a:pt x="2311133" y="232905"/>
                </a:lnTo>
                <a:lnTo>
                  <a:pt x="2175294" y="222592"/>
                </a:lnTo>
                <a:lnTo>
                  <a:pt x="2034870" y="214274"/>
                </a:lnTo>
                <a:lnTo>
                  <a:pt x="1891004" y="208140"/>
                </a:lnTo>
                <a:lnTo>
                  <a:pt x="1744814" y="204330"/>
                </a:lnTo>
                <a:lnTo>
                  <a:pt x="1451698" y="201739"/>
                </a:lnTo>
                <a:lnTo>
                  <a:pt x="1306537" y="197954"/>
                </a:lnTo>
                <a:lnTo>
                  <a:pt x="1163662" y="191858"/>
                </a:lnTo>
                <a:lnTo>
                  <a:pt x="1024242" y="183603"/>
                </a:lnTo>
                <a:lnTo>
                  <a:pt x="889304" y="173355"/>
                </a:lnTo>
                <a:lnTo>
                  <a:pt x="760272" y="161302"/>
                </a:lnTo>
                <a:lnTo>
                  <a:pt x="638175" y="147599"/>
                </a:lnTo>
                <a:lnTo>
                  <a:pt x="580097" y="140182"/>
                </a:lnTo>
                <a:lnTo>
                  <a:pt x="524205" y="132422"/>
                </a:lnTo>
                <a:lnTo>
                  <a:pt x="470636" y="124345"/>
                </a:lnTo>
                <a:lnTo>
                  <a:pt x="419544" y="115963"/>
                </a:lnTo>
                <a:lnTo>
                  <a:pt x="371081" y="107302"/>
                </a:lnTo>
                <a:lnTo>
                  <a:pt x="325412" y="98386"/>
                </a:lnTo>
                <a:lnTo>
                  <a:pt x="282689" y="89268"/>
                </a:lnTo>
                <a:lnTo>
                  <a:pt x="243077" y="79946"/>
                </a:lnTo>
                <a:lnTo>
                  <a:pt x="173926" y="60896"/>
                </a:lnTo>
                <a:lnTo>
                  <a:pt x="119557" y="41757"/>
                </a:lnTo>
                <a:lnTo>
                  <a:pt x="82118" y="23736"/>
                </a:lnTo>
                <a:lnTo>
                  <a:pt x="60439" y="5334"/>
                </a:lnTo>
                <a:lnTo>
                  <a:pt x="59309" y="0"/>
                </a:lnTo>
                <a:close/>
              </a:path>
              <a:path w="3166109" h="460375">
                <a:moveTo>
                  <a:pt x="3052851" y="291198"/>
                </a:moveTo>
                <a:lnTo>
                  <a:pt x="3021901" y="345465"/>
                </a:lnTo>
                <a:lnTo>
                  <a:pt x="3089086" y="345465"/>
                </a:lnTo>
                <a:lnTo>
                  <a:pt x="3052851" y="291198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69</a:t>
            </a:fld>
            <a:endParaRPr spc="-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503682"/>
            <a:ext cx="665416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85" dirty="0">
                <a:solidFill>
                  <a:srgbClr val="404040"/>
                </a:solidFill>
              </a:rPr>
              <a:t>Graph </a:t>
            </a:r>
            <a:r>
              <a:rPr sz="5100" spc="-275" dirty="0">
                <a:solidFill>
                  <a:srgbClr val="404040"/>
                </a:solidFill>
              </a:rPr>
              <a:t>Construction</a:t>
            </a:r>
            <a:r>
              <a:rPr sz="5100" spc="-760" dirty="0">
                <a:solidFill>
                  <a:srgbClr val="404040"/>
                </a:solidFill>
              </a:rPr>
              <a:t> </a:t>
            </a:r>
            <a:r>
              <a:rPr sz="5100" spc="-190" dirty="0">
                <a:solidFill>
                  <a:srgbClr val="404040"/>
                </a:solidFill>
              </a:rPr>
              <a:t>Issues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1037589" y="1410991"/>
            <a:ext cx="3173095" cy="164147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100" spc="-110" dirty="0">
                <a:solidFill>
                  <a:srgbClr val="404040"/>
                </a:solidFill>
                <a:latin typeface="Trebuchet MS"/>
                <a:cs typeface="Trebuchet MS"/>
              </a:rPr>
              <a:t>Extracted </a:t>
            </a:r>
            <a:r>
              <a:rPr sz="2100" spc="-75" dirty="0">
                <a:solidFill>
                  <a:srgbClr val="404040"/>
                </a:solidFill>
                <a:latin typeface="Trebuchet MS"/>
                <a:cs typeface="Trebuchet MS"/>
              </a:rPr>
              <a:t>knowledge</a:t>
            </a:r>
            <a:r>
              <a:rPr sz="2100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110" dirty="0">
                <a:solidFill>
                  <a:srgbClr val="404040"/>
                </a:solidFill>
                <a:latin typeface="Trebuchet MS"/>
                <a:cs typeface="Trebuchet MS"/>
              </a:rPr>
              <a:t>is:</a:t>
            </a:r>
            <a:endParaRPr sz="2100" dirty="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245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100" spc="-70" dirty="0">
                <a:solidFill>
                  <a:srgbClr val="404040"/>
                </a:solidFill>
                <a:latin typeface="Trebuchet MS"/>
                <a:cs typeface="Trebuchet MS"/>
              </a:rPr>
              <a:t>ambiguous:</a:t>
            </a:r>
            <a:endParaRPr sz="2100" dirty="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215"/>
              </a:spcBef>
              <a:buClr>
                <a:srgbClr val="1CADE4"/>
              </a:buClr>
              <a:buChar char="◦"/>
              <a:tabLst>
                <a:tab pos="420370" algn="l"/>
              </a:tabLst>
            </a:pPr>
            <a:r>
              <a:rPr sz="1900" spc="-140" dirty="0">
                <a:solidFill>
                  <a:srgbClr val="404040"/>
                </a:solidFill>
                <a:latin typeface="Trebuchet MS"/>
                <a:cs typeface="Trebuchet MS"/>
              </a:rPr>
              <a:t>Ex: </a:t>
            </a:r>
            <a:r>
              <a:rPr sz="1900" spc="-105" dirty="0">
                <a:solidFill>
                  <a:srgbClr val="404040"/>
                </a:solidFill>
                <a:latin typeface="Trebuchet MS"/>
                <a:cs typeface="Trebuchet MS"/>
              </a:rPr>
              <a:t>Beetles, beetles,</a:t>
            </a:r>
            <a:r>
              <a:rPr sz="1900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Beatles</a:t>
            </a:r>
            <a:endParaRPr sz="1900" dirty="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420"/>
              </a:spcBef>
              <a:buClr>
                <a:srgbClr val="1CADE4"/>
              </a:buClr>
              <a:buChar char="◦"/>
              <a:tabLst>
                <a:tab pos="420370" algn="l"/>
              </a:tabLst>
            </a:pPr>
            <a:r>
              <a:rPr sz="1900" spc="-140" dirty="0">
                <a:solidFill>
                  <a:srgbClr val="404040"/>
                </a:solidFill>
                <a:latin typeface="Trebuchet MS"/>
                <a:cs typeface="Trebuchet MS"/>
              </a:rPr>
              <a:t>Ex: </a:t>
            </a:r>
            <a:r>
              <a:rPr sz="1900" spc="-130" dirty="0">
                <a:solidFill>
                  <a:srgbClr val="404040"/>
                </a:solidFill>
                <a:latin typeface="Trebuchet MS"/>
                <a:cs typeface="Trebuchet MS"/>
              </a:rPr>
              <a:t>citizenOf, 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livedIn,</a:t>
            </a:r>
            <a:r>
              <a:rPr sz="19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bornIn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09528" y="1677885"/>
            <a:ext cx="2437803" cy="1828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90719" y="3702316"/>
            <a:ext cx="24257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17740" y="1721459"/>
            <a:ext cx="2462098" cy="4304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7</a:t>
            </a:fld>
            <a:endParaRPr spc="-2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649605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40" dirty="0">
                <a:solidFill>
                  <a:srgbClr val="404040"/>
                </a:solidFill>
              </a:rPr>
              <a:t>ProPPR-ized </a:t>
            </a:r>
            <a:r>
              <a:rPr sz="5100" spc="-260" dirty="0">
                <a:solidFill>
                  <a:srgbClr val="404040"/>
                </a:solidFill>
              </a:rPr>
              <a:t>PRA</a:t>
            </a:r>
            <a:r>
              <a:rPr sz="5100" spc="-675" dirty="0">
                <a:solidFill>
                  <a:srgbClr val="404040"/>
                </a:solidFill>
              </a:rPr>
              <a:t> </a:t>
            </a:r>
            <a:r>
              <a:rPr sz="5100" spc="-360" dirty="0">
                <a:solidFill>
                  <a:srgbClr val="404040"/>
                </a:solidFill>
              </a:rPr>
              <a:t>example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1282306" y="1589147"/>
            <a:ext cx="53289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0" dirty="0">
                <a:latin typeface="Trebuchet MS"/>
                <a:cs typeface="Trebuchet MS"/>
              </a:rPr>
              <a:t>Query </a:t>
            </a:r>
            <a:r>
              <a:rPr sz="2500" b="1" spc="-125" dirty="0">
                <a:latin typeface="Trebuchet MS"/>
                <a:cs typeface="Trebuchet MS"/>
              </a:rPr>
              <a:t>Q: </a:t>
            </a:r>
            <a:r>
              <a:rPr sz="2500" b="1" spc="-155" dirty="0">
                <a:latin typeface="Trebuchet MS"/>
                <a:cs typeface="Trebuchet MS"/>
              </a:rPr>
              <a:t>R(Lennon, </a:t>
            </a:r>
            <a:r>
              <a:rPr sz="2500" b="1" spc="-120" dirty="0">
                <a:latin typeface="Trebuchet MS"/>
                <a:cs typeface="Trebuchet MS"/>
              </a:rPr>
              <a:t>PlaysInstrument,</a:t>
            </a:r>
            <a:r>
              <a:rPr sz="2500" b="1" spc="-330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?)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9005" y="2579623"/>
            <a:ext cx="727786" cy="833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5341" y="2531706"/>
            <a:ext cx="3761740" cy="1370330"/>
          </a:xfrm>
          <a:custGeom>
            <a:avLst/>
            <a:gdLst/>
            <a:ahLst/>
            <a:cxnLst/>
            <a:rect l="l" t="t" r="r" b="b"/>
            <a:pathLst>
              <a:path w="3761740" h="1370329">
                <a:moveTo>
                  <a:pt x="0" y="0"/>
                </a:moveTo>
                <a:lnTo>
                  <a:pt x="3761333" y="0"/>
                </a:lnTo>
                <a:lnTo>
                  <a:pt x="3761333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7509" y="2555671"/>
            <a:ext cx="727786" cy="833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6600" y="2923976"/>
            <a:ext cx="3369945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0800"/>
              </a:lnSpc>
              <a:spcBef>
                <a:spcPts val="85"/>
              </a:spcBef>
              <a:tabLst>
                <a:tab pos="1092835" algn="l"/>
              </a:tabLst>
            </a:pP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330" dirty="0">
                <a:latin typeface="Trebuchet MS"/>
                <a:cs typeface="Trebuchet MS"/>
              </a:rPr>
              <a:t>,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80" dirty="0">
                <a:latin typeface="Trebuchet MS"/>
                <a:cs typeface="Trebuchet MS"/>
              </a:rPr>
              <a:t>b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20" dirty="0">
                <a:latin typeface="Trebuchet MS"/>
                <a:cs typeface="Trebuchet MS"/>
              </a:rPr>
              <a:t>r</a:t>
            </a:r>
            <a:r>
              <a:rPr sz="2950" spc="-200" dirty="0">
                <a:latin typeface="Trebuchet MS"/>
                <a:cs typeface="Trebuchet MS"/>
              </a:rPr>
              <a:t>t</a:t>
            </a:r>
            <a:r>
              <a:rPr sz="2950" spc="-150" dirty="0">
                <a:latin typeface="Trebuchet MS"/>
                <a:cs typeface="Trebuchet MS"/>
              </a:rPr>
              <a:t>i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270" dirty="0">
                <a:latin typeface="Trebuchet MS"/>
                <a:cs typeface="Trebuchet MS"/>
              </a:rPr>
              <a:t>t</a:t>
            </a:r>
            <a:r>
              <a:rPr sz="2950" spc="-220" dirty="0">
                <a:latin typeface="Trebuchet MS"/>
                <a:cs typeface="Trebuchet MS"/>
              </a:rPr>
              <a:t>,</a:t>
            </a:r>
            <a:r>
              <a:rPr sz="2950" spc="-465" dirty="0">
                <a:latin typeface="Trebuchet MS"/>
                <a:cs typeface="Trebuchet MS"/>
              </a:rPr>
              <a:t>J</a:t>
            </a:r>
            <a:r>
              <a:rPr sz="2950" spc="-165" dirty="0">
                <a:latin typeface="Trebuchet MS"/>
                <a:cs typeface="Trebuchet MS"/>
              </a:rPr>
              <a:t>)  </a:t>
            </a:r>
            <a:r>
              <a:rPr sz="2950" spc="-155" dirty="0">
                <a:latin typeface="Trebuchet MS"/>
                <a:cs typeface="Trebuchet MS"/>
              </a:rPr>
              <a:t>R(J,HasInstrument,K)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8978" y="2518384"/>
            <a:ext cx="3761740" cy="1370330"/>
          </a:xfrm>
          <a:custGeom>
            <a:avLst/>
            <a:gdLst/>
            <a:ahLst/>
            <a:cxnLst/>
            <a:rect l="l" t="t" r="r" b="b"/>
            <a:pathLst>
              <a:path w="3761740" h="1370329">
                <a:moveTo>
                  <a:pt x="0" y="0"/>
                </a:moveTo>
                <a:lnTo>
                  <a:pt x="3761333" y="0"/>
                </a:lnTo>
                <a:lnTo>
                  <a:pt x="3761333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6110" y="4105567"/>
            <a:ext cx="727786" cy="833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2495" y="2947941"/>
            <a:ext cx="4094479" cy="24568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35000" marR="5080">
              <a:lnSpc>
                <a:spcPct val="100800"/>
              </a:lnSpc>
              <a:spcBef>
                <a:spcPts val="85"/>
              </a:spcBef>
              <a:tabLst>
                <a:tab pos="1728470" algn="l"/>
              </a:tabLst>
            </a:pPr>
            <a:r>
              <a:rPr sz="2950" spc="-145" dirty="0">
                <a:latin typeface="Trebuchet MS"/>
                <a:cs typeface="Trebuchet MS"/>
              </a:rPr>
              <a:t>R(	</a:t>
            </a:r>
            <a:r>
              <a:rPr sz="2950" spc="-185" dirty="0">
                <a:latin typeface="Trebuchet MS"/>
                <a:cs typeface="Trebuchet MS"/>
              </a:rPr>
              <a:t>,Coworker,X)  </a:t>
            </a: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spc="-110" dirty="0">
                <a:latin typeface="Trebuchet MS"/>
                <a:cs typeface="Trebuchet MS"/>
              </a:rPr>
              <a:t>X</a:t>
            </a:r>
            <a:r>
              <a:rPr sz="2950" spc="-345" dirty="0">
                <a:latin typeface="Trebuchet MS"/>
                <a:cs typeface="Trebuchet MS"/>
              </a:rPr>
              <a:t>,</a:t>
            </a:r>
            <a:r>
              <a:rPr sz="2950" spc="-114" dirty="0">
                <a:latin typeface="Trebuchet MS"/>
                <a:cs typeface="Trebuchet MS"/>
              </a:rPr>
              <a:t>P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190" dirty="0">
                <a:latin typeface="Trebuchet MS"/>
                <a:cs typeface="Trebuchet MS"/>
              </a:rPr>
              <a:t>a</a:t>
            </a:r>
            <a:r>
              <a:rPr sz="2950" spc="-150" dirty="0">
                <a:latin typeface="Trebuchet MS"/>
                <a:cs typeface="Trebuchet MS"/>
              </a:rPr>
              <a:t>y</a:t>
            </a:r>
            <a:r>
              <a:rPr sz="2950" spc="-30" dirty="0">
                <a:latin typeface="Trebuchet MS"/>
                <a:cs typeface="Trebuchet MS"/>
              </a:rPr>
              <a:t>s</a:t>
            </a:r>
            <a:r>
              <a:rPr sz="2950" spc="-85" dirty="0">
                <a:latin typeface="Trebuchet MS"/>
                <a:cs typeface="Trebuchet MS"/>
              </a:rPr>
              <a:t>I</a:t>
            </a:r>
            <a:r>
              <a:rPr sz="2950" spc="-50" dirty="0">
                <a:latin typeface="Trebuchet MS"/>
                <a:cs typeface="Trebuchet MS"/>
              </a:rPr>
              <a:t>n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50" dirty="0">
                <a:latin typeface="Trebuchet MS"/>
                <a:cs typeface="Trebuchet MS"/>
              </a:rPr>
              <a:t>tr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145" dirty="0">
                <a:latin typeface="Trebuchet MS"/>
                <a:cs typeface="Trebuchet MS"/>
              </a:rPr>
              <a:t>e</a:t>
            </a:r>
            <a:r>
              <a:rPr sz="2950" spc="-80" dirty="0">
                <a:latin typeface="Trebuchet MS"/>
                <a:cs typeface="Trebuchet MS"/>
              </a:rPr>
              <a:t>n</a:t>
            </a:r>
            <a:r>
              <a:rPr sz="2950" spc="-180" dirty="0">
                <a:latin typeface="Trebuchet MS"/>
                <a:cs typeface="Trebuchet MS"/>
              </a:rPr>
              <a:t>t</a:t>
            </a:r>
            <a:r>
              <a:rPr sz="2950" spc="-560" dirty="0">
                <a:latin typeface="Trebuchet MS"/>
                <a:cs typeface="Trebuchet MS"/>
              </a:rPr>
              <a:t>,</a:t>
            </a:r>
            <a:r>
              <a:rPr sz="2950" spc="-240" dirty="0">
                <a:latin typeface="Trebuchet MS"/>
                <a:cs typeface="Trebuchet MS"/>
              </a:rPr>
              <a:t>Y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 marR="393700">
              <a:lnSpc>
                <a:spcPct val="100800"/>
              </a:lnSpc>
              <a:tabLst>
                <a:tab pos="762000" algn="l"/>
                <a:tab pos="1105535" algn="l"/>
                <a:tab pos="3420110" algn="l"/>
              </a:tabLst>
            </a:pPr>
            <a:r>
              <a:rPr sz="2950" spc="-145" dirty="0">
                <a:latin typeface="Trebuchet MS"/>
                <a:cs typeface="Trebuchet MS"/>
              </a:rPr>
              <a:t>R(		</a:t>
            </a:r>
            <a:r>
              <a:rPr sz="2950" spc="-190" dirty="0">
                <a:latin typeface="Trebuchet MS"/>
                <a:cs typeface="Trebuchet MS"/>
              </a:rPr>
              <a:t>,Coworker,	</a:t>
            </a:r>
            <a:r>
              <a:rPr sz="2950" spc="-185" dirty="0">
                <a:latin typeface="Trebuchet MS"/>
                <a:cs typeface="Trebuchet MS"/>
              </a:rPr>
              <a:t>)  </a:t>
            </a: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350" dirty="0">
                <a:latin typeface="Trebuchet MS"/>
                <a:cs typeface="Trebuchet MS"/>
              </a:rPr>
              <a:t>,</a:t>
            </a:r>
            <a:r>
              <a:rPr sz="2950" spc="-114" dirty="0">
                <a:latin typeface="Trebuchet MS"/>
                <a:cs typeface="Trebuchet MS"/>
              </a:rPr>
              <a:t>P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190" dirty="0">
                <a:latin typeface="Trebuchet MS"/>
                <a:cs typeface="Trebuchet MS"/>
              </a:rPr>
              <a:t>a</a:t>
            </a:r>
            <a:r>
              <a:rPr sz="2950" spc="-150" dirty="0">
                <a:latin typeface="Trebuchet MS"/>
                <a:cs typeface="Trebuchet MS"/>
              </a:rPr>
              <a:t>y</a:t>
            </a:r>
            <a:r>
              <a:rPr sz="2950" spc="-30" dirty="0">
                <a:latin typeface="Trebuchet MS"/>
                <a:cs typeface="Trebuchet MS"/>
              </a:rPr>
              <a:t>s</a:t>
            </a:r>
            <a:r>
              <a:rPr sz="2950" spc="-85" dirty="0">
                <a:latin typeface="Trebuchet MS"/>
                <a:cs typeface="Trebuchet MS"/>
              </a:rPr>
              <a:t>I</a:t>
            </a:r>
            <a:r>
              <a:rPr sz="2950" spc="-50" dirty="0">
                <a:latin typeface="Trebuchet MS"/>
                <a:cs typeface="Trebuchet MS"/>
              </a:rPr>
              <a:t>n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50" dirty="0">
                <a:latin typeface="Trebuchet MS"/>
                <a:cs typeface="Trebuchet MS"/>
              </a:rPr>
              <a:t>tr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145" dirty="0">
                <a:latin typeface="Trebuchet MS"/>
                <a:cs typeface="Trebuchet MS"/>
              </a:rPr>
              <a:t>e</a:t>
            </a:r>
            <a:r>
              <a:rPr sz="2950" spc="-80" dirty="0">
                <a:latin typeface="Trebuchet MS"/>
                <a:cs typeface="Trebuchet MS"/>
              </a:rPr>
              <a:t>n</a:t>
            </a:r>
            <a:r>
              <a:rPr sz="2950" spc="-180" dirty="0">
                <a:latin typeface="Trebuchet MS"/>
                <a:cs typeface="Trebuchet MS"/>
              </a:rPr>
              <a:t>t</a:t>
            </a:r>
            <a:r>
              <a:rPr sz="2950" spc="-560" dirty="0">
                <a:latin typeface="Trebuchet MS"/>
                <a:cs typeface="Trebuchet MS"/>
              </a:rPr>
              <a:t>,</a:t>
            </a:r>
            <a:r>
              <a:rPr sz="2950" spc="-240" dirty="0">
                <a:latin typeface="Trebuchet MS"/>
                <a:cs typeface="Trebuchet MS"/>
              </a:rPr>
              <a:t>Y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2443" y="4057662"/>
            <a:ext cx="3963670" cy="1370330"/>
          </a:xfrm>
          <a:custGeom>
            <a:avLst/>
            <a:gdLst/>
            <a:ahLst/>
            <a:cxnLst/>
            <a:rect l="l" t="t" r="r" b="b"/>
            <a:pathLst>
              <a:path w="3963670" h="1370329">
                <a:moveTo>
                  <a:pt x="0" y="0"/>
                </a:moveTo>
                <a:lnTo>
                  <a:pt x="3963538" y="0"/>
                </a:lnTo>
                <a:lnTo>
                  <a:pt x="3963538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5616" y="4105567"/>
            <a:ext cx="653961" cy="812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0363" y="3186607"/>
            <a:ext cx="547370" cy="919480"/>
          </a:xfrm>
          <a:custGeom>
            <a:avLst/>
            <a:gdLst/>
            <a:ahLst/>
            <a:cxnLst/>
            <a:rect l="l" t="t" r="r" b="b"/>
            <a:pathLst>
              <a:path w="547369" h="919479">
                <a:moveTo>
                  <a:pt x="0" y="731037"/>
                </a:moveTo>
                <a:lnTo>
                  <a:pt x="77805" y="918959"/>
                </a:lnTo>
                <a:lnTo>
                  <a:pt x="181467" y="743966"/>
                </a:lnTo>
                <a:lnTo>
                  <a:pt x="122711" y="739775"/>
                </a:lnTo>
                <a:lnTo>
                  <a:pt x="123259" y="735469"/>
                </a:lnTo>
                <a:lnTo>
                  <a:pt x="62190" y="735469"/>
                </a:lnTo>
                <a:lnTo>
                  <a:pt x="0" y="731037"/>
                </a:lnTo>
                <a:close/>
              </a:path>
              <a:path w="547369" h="919479">
                <a:moveTo>
                  <a:pt x="543196" y="0"/>
                </a:moveTo>
                <a:lnTo>
                  <a:pt x="496027" y="5499"/>
                </a:lnTo>
                <a:lnTo>
                  <a:pt x="446625" y="22047"/>
                </a:lnTo>
                <a:lnTo>
                  <a:pt x="399225" y="48387"/>
                </a:lnTo>
                <a:lnTo>
                  <a:pt x="354032" y="83337"/>
                </a:lnTo>
                <a:lnTo>
                  <a:pt x="311115" y="126022"/>
                </a:lnTo>
                <a:lnTo>
                  <a:pt x="270562" y="175691"/>
                </a:lnTo>
                <a:lnTo>
                  <a:pt x="232523" y="231698"/>
                </a:lnTo>
                <a:lnTo>
                  <a:pt x="197471" y="292938"/>
                </a:lnTo>
                <a:lnTo>
                  <a:pt x="165075" y="359765"/>
                </a:lnTo>
                <a:lnTo>
                  <a:pt x="135952" y="431063"/>
                </a:lnTo>
                <a:lnTo>
                  <a:pt x="110396" y="506209"/>
                </a:lnTo>
                <a:lnTo>
                  <a:pt x="88722" y="584581"/>
                </a:lnTo>
                <a:lnTo>
                  <a:pt x="71257" y="665568"/>
                </a:lnTo>
                <a:lnTo>
                  <a:pt x="62190" y="735469"/>
                </a:lnTo>
                <a:lnTo>
                  <a:pt x="123259" y="735469"/>
                </a:lnTo>
                <a:lnTo>
                  <a:pt x="130544" y="678319"/>
                </a:lnTo>
                <a:lnTo>
                  <a:pt x="147181" y="600710"/>
                </a:lnTo>
                <a:lnTo>
                  <a:pt x="167822" y="525691"/>
                </a:lnTo>
                <a:lnTo>
                  <a:pt x="192109" y="453948"/>
                </a:lnTo>
                <a:lnTo>
                  <a:pt x="219670" y="386168"/>
                </a:lnTo>
                <a:lnTo>
                  <a:pt x="250121" y="323024"/>
                </a:lnTo>
                <a:lnTo>
                  <a:pt x="283389" y="264718"/>
                </a:lnTo>
                <a:lnTo>
                  <a:pt x="318460" y="212890"/>
                </a:lnTo>
                <a:lnTo>
                  <a:pt x="355122" y="167741"/>
                </a:lnTo>
                <a:lnTo>
                  <a:pt x="392842" y="129933"/>
                </a:lnTo>
                <a:lnTo>
                  <a:pt x="431024" y="100025"/>
                </a:lnTo>
                <a:lnTo>
                  <a:pt x="469051" y="78397"/>
                </a:lnTo>
                <a:lnTo>
                  <a:pt x="506446" y="65239"/>
                </a:lnTo>
                <a:lnTo>
                  <a:pt x="546759" y="60528"/>
                </a:lnTo>
                <a:lnTo>
                  <a:pt x="543196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6008" y="2060155"/>
            <a:ext cx="1097915" cy="471805"/>
          </a:xfrm>
          <a:custGeom>
            <a:avLst/>
            <a:gdLst/>
            <a:ahLst/>
            <a:cxnLst/>
            <a:rect l="l" t="t" r="r" b="b"/>
            <a:pathLst>
              <a:path w="1097914" h="471805">
                <a:moveTo>
                  <a:pt x="50952" y="274637"/>
                </a:moveTo>
                <a:lnTo>
                  <a:pt x="0" y="471550"/>
                </a:lnTo>
                <a:lnTo>
                  <a:pt x="188099" y="394169"/>
                </a:lnTo>
                <a:lnTo>
                  <a:pt x="144843" y="356463"/>
                </a:lnTo>
                <a:lnTo>
                  <a:pt x="148196" y="353326"/>
                </a:lnTo>
                <a:lnTo>
                  <a:pt x="178117" y="339026"/>
                </a:lnTo>
                <a:lnTo>
                  <a:pt x="215569" y="323900"/>
                </a:lnTo>
                <a:lnTo>
                  <a:pt x="237563" y="316407"/>
                </a:lnTo>
                <a:lnTo>
                  <a:pt x="98882" y="316407"/>
                </a:lnTo>
                <a:lnTo>
                  <a:pt x="50952" y="274637"/>
                </a:lnTo>
                <a:close/>
              </a:path>
              <a:path w="1097914" h="471805">
                <a:moveTo>
                  <a:pt x="1037450" y="0"/>
                </a:moveTo>
                <a:lnTo>
                  <a:pt x="1017295" y="50215"/>
                </a:lnTo>
                <a:lnTo>
                  <a:pt x="978014" y="86893"/>
                </a:lnTo>
                <a:lnTo>
                  <a:pt x="921677" y="121361"/>
                </a:lnTo>
                <a:lnTo>
                  <a:pt x="850328" y="152450"/>
                </a:lnTo>
                <a:lnTo>
                  <a:pt x="810145" y="166039"/>
                </a:lnTo>
                <a:lnTo>
                  <a:pt x="767537" y="178028"/>
                </a:lnTo>
                <a:lnTo>
                  <a:pt x="722934" y="188239"/>
                </a:lnTo>
                <a:lnTo>
                  <a:pt x="676757" y="196481"/>
                </a:lnTo>
                <a:lnTo>
                  <a:pt x="629412" y="202552"/>
                </a:lnTo>
                <a:lnTo>
                  <a:pt x="581329" y="206311"/>
                </a:lnTo>
                <a:lnTo>
                  <a:pt x="482955" y="208902"/>
                </a:lnTo>
                <a:lnTo>
                  <a:pt x="431800" y="212902"/>
                </a:lnTo>
                <a:lnTo>
                  <a:pt x="381495" y="219354"/>
                </a:lnTo>
                <a:lnTo>
                  <a:pt x="332409" y="228117"/>
                </a:lnTo>
                <a:lnTo>
                  <a:pt x="284899" y="238988"/>
                </a:lnTo>
                <a:lnTo>
                  <a:pt x="239344" y="251828"/>
                </a:lnTo>
                <a:lnTo>
                  <a:pt x="196075" y="266471"/>
                </a:lnTo>
                <a:lnTo>
                  <a:pt x="155460" y="282778"/>
                </a:lnTo>
                <a:lnTo>
                  <a:pt x="115049" y="301955"/>
                </a:lnTo>
                <a:lnTo>
                  <a:pt x="98882" y="316407"/>
                </a:lnTo>
                <a:lnTo>
                  <a:pt x="237563" y="316407"/>
                </a:lnTo>
                <a:lnTo>
                  <a:pt x="255828" y="310184"/>
                </a:lnTo>
                <a:lnTo>
                  <a:pt x="298488" y="298094"/>
                </a:lnTo>
                <a:lnTo>
                  <a:pt x="343103" y="287807"/>
                </a:lnTo>
                <a:lnTo>
                  <a:pt x="389267" y="279501"/>
                </a:lnTo>
                <a:lnTo>
                  <a:pt x="436562" y="273354"/>
                </a:lnTo>
                <a:lnTo>
                  <a:pt x="484581" y="269532"/>
                </a:lnTo>
                <a:lnTo>
                  <a:pt x="586092" y="266763"/>
                </a:lnTo>
                <a:lnTo>
                  <a:pt x="637184" y="262699"/>
                </a:lnTo>
                <a:lnTo>
                  <a:pt x="687438" y="256171"/>
                </a:lnTo>
                <a:lnTo>
                  <a:pt x="736511" y="247345"/>
                </a:lnTo>
                <a:lnTo>
                  <a:pt x="784034" y="236385"/>
                </a:lnTo>
                <a:lnTo>
                  <a:pt x="829640" y="223456"/>
                </a:lnTo>
                <a:lnTo>
                  <a:pt x="872985" y="208699"/>
                </a:lnTo>
                <a:lnTo>
                  <a:pt x="913714" y="192227"/>
                </a:lnTo>
                <a:lnTo>
                  <a:pt x="951496" y="174167"/>
                </a:lnTo>
                <a:lnTo>
                  <a:pt x="985989" y="154571"/>
                </a:lnTo>
                <a:lnTo>
                  <a:pt x="1043774" y="110705"/>
                </a:lnTo>
                <a:lnTo>
                  <a:pt x="1081786" y="63030"/>
                </a:lnTo>
                <a:lnTo>
                  <a:pt x="1097508" y="8407"/>
                </a:lnTo>
                <a:lnTo>
                  <a:pt x="1037450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53840" y="2058022"/>
            <a:ext cx="3166110" cy="460375"/>
          </a:xfrm>
          <a:custGeom>
            <a:avLst/>
            <a:gdLst/>
            <a:ahLst/>
            <a:cxnLst/>
            <a:rect l="l" t="t" r="r" b="b"/>
            <a:pathLst>
              <a:path w="3166109" h="460375">
                <a:moveTo>
                  <a:pt x="59309" y="0"/>
                </a:moveTo>
                <a:lnTo>
                  <a:pt x="0" y="12674"/>
                </a:lnTo>
                <a:lnTo>
                  <a:pt x="3022" y="26809"/>
                </a:lnTo>
                <a:lnTo>
                  <a:pt x="4394" y="30162"/>
                </a:lnTo>
                <a:lnTo>
                  <a:pt x="29857" y="61163"/>
                </a:lnTo>
                <a:lnTo>
                  <a:pt x="69621" y="85750"/>
                </a:lnTo>
                <a:lnTo>
                  <a:pt x="123215" y="107975"/>
                </a:lnTo>
                <a:lnTo>
                  <a:pt x="189763" y="128689"/>
                </a:lnTo>
                <a:lnTo>
                  <a:pt x="227761" y="138620"/>
                </a:lnTo>
                <a:lnTo>
                  <a:pt x="268782" y="148285"/>
                </a:lnTo>
                <a:lnTo>
                  <a:pt x="312737" y="157695"/>
                </a:lnTo>
                <a:lnTo>
                  <a:pt x="359460" y="166814"/>
                </a:lnTo>
                <a:lnTo>
                  <a:pt x="408863" y="175653"/>
                </a:lnTo>
                <a:lnTo>
                  <a:pt x="460806" y="184188"/>
                </a:lnTo>
                <a:lnTo>
                  <a:pt x="515150" y="192392"/>
                </a:lnTo>
                <a:lnTo>
                  <a:pt x="571754" y="200253"/>
                </a:lnTo>
                <a:lnTo>
                  <a:pt x="630491" y="207746"/>
                </a:lnTo>
                <a:lnTo>
                  <a:pt x="753795" y="221589"/>
                </a:lnTo>
                <a:lnTo>
                  <a:pt x="883932" y="233756"/>
                </a:lnTo>
                <a:lnTo>
                  <a:pt x="1019657" y="244068"/>
                </a:lnTo>
                <a:lnTo>
                  <a:pt x="1160081" y="252387"/>
                </a:lnTo>
                <a:lnTo>
                  <a:pt x="1303947" y="258546"/>
                </a:lnTo>
                <a:lnTo>
                  <a:pt x="1450124" y="262356"/>
                </a:lnTo>
                <a:lnTo>
                  <a:pt x="1744268" y="264972"/>
                </a:lnTo>
                <a:lnTo>
                  <a:pt x="1889417" y="268757"/>
                </a:lnTo>
                <a:lnTo>
                  <a:pt x="2032279" y="274866"/>
                </a:lnTo>
                <a:lnTo>
                  <a:pt x="2171712" y="283121"/>
                </a:lnTo>
                <a:lnTo>
                  <a:pt x="2306535" y="293370"/>
                </a:lnTo>
                <a:lnTo>
                  <a:pt x="2435466" y="305422"/>
                </a:lnTo>
                <a:lnTo>
                  <a:pt x="2557589" y="319138"/>
                </a:lnTo>
                <a:lnTo>
                  <a:pt x="2615679" y="326555"/>
                </a:lnTo>
                <a:lnTo>
                  <a:pt x="2671610" y="334327"/>
                </a:lnTo>
                <a:lnTo>
                  <a:pt x="2725204" y="342417"/>
                </a:lnTo>
                <a:lnTo>
                  <a:pt x="2776334" y="350812"/>
                </a:lnTo>
                <a:lnTo>
                  <a:pt x="2824848" y="359486"/>
                </a:lnTo>
                <a:lnTo>
                  <a:pt x="2870568" y="368414"/>
                </a:lnTo>
                <a:lnTo>
                  <a:pt x="2913367" y="377571"/>
                </a:lnTo>
                <a:lnTo>
                  <a:pt x="2953080" y="386930"/>
                </a:lnTo>
                <a:lnTo>
                  <a:pt x="2991789" y="398246"/>
                </a:lnTo>
                <a:lnTo>
                  <a:pt x="2962706" y="449224"/>
                </a:lnTo>
                <a:lnTo>
                  <a:pt x="3165805" y="460362"/>
                </a:lnTo>
                <a:lnTo>
                  <a:pt x="3089086" y="345465"/>
                </a:lnTo>
                <a:lnTo>
                  <a:pt x="3021901" y="345465"/>
                </a:lnTo>
                <a:lnTo>
                  <a:pt x="3008718" y="339001"/>
                </a:lnTo>
                <a:lnTo>
                  <a:pt x="2966974" y="327901"/>
                </a:lnTo>
                <a:lnTo>
                  <a:pt x="2926054" y="318262"/>
                </a:lnTo>
                <a:lnTo>
                  <a:pt x="2882188" y="308889"/>
                </a:lnTo>
                <a:lnTo>
                  <a:pt x="2835516" y="299783"/>
                </a:lnTo>
                <a:lnTo>
                  <a:pt x="2786164" y="290969"/>
                </a:lnTo>
                <a:lnTo>
                  <a:pt x="2734259" y="282448"/>
                </a:lnTo>
                <a:lnTo>
                  <a:pt x="2679954" y="274256"/>
                </a:lnTo>
                <a:lnTo>
                  <a:pt x="2623362" y="266395"/>
                </a:lnTo>
                <a:lnTo>
                  <a:pt x="2564650" y="258902"/>
                </a:lnTo>
                <a:lnTo>
                  <a:pt x="2441384" y="245071"/>
                </a:lnTo>
                <a:lnTo>
                  <a:pt x="2311133" y="232905"/>
                </a:lnTo>
                <a:lnTo>
                  <a:pt x="2175294" y="222592"/>
                </a:lnTo>
                <a:lnTo>
                  <a:pt x="2034870" y="214274"/>
                </a:lnTo>
                <a:lnTo>
                  <a:pt x="1891004" y="208140"/>
                </a:lnTo>
                <a:lnTo>
                  <a:pt x="1744814" y="204330"/>
                </a:lnTo>
                <a:lnTo>
                  <a:pt x="1451698" y="201739"/>
                </a:lnTo>
                <a:lnTo>
                  <a:pt x="1306537" y="197954"/>
                </a:lnTo>
                <a:lnTo>
                  <a:pt x="1163662" y="191858"/>
                </a:lnTo>
                <a:lnTo>
                  <a:pt x="1024242" y="183603"/>
                </a:lnTo>
                <a:lnTo>
                  <a:pt x="889304" y="173355"/>
                </a:lnTo>
                <a:lnTo>
                  <a:pt x="760272" y="161302"/>
                </a:lnTo>
                <a:lnTo>
                  <a:pt x="638175" y="147599"/>
                </a:lnTo>
                <a:lnTo>
                  <a:pt x="580097" y="140182"/>
                </a:lnTo>
                <a:lnTo>
                  <a:pt x="524205" y="132422"/>
                </a:lnTo>
                <a:lnTo>
                  <a:pt x="470636" y="124345"/>
                </a:lnTo>
                <a:lnTo>
                  <a:pt x="419544" y="115963"/>
                </a:lnTo>
                <a:lnTo>
                  <a:pt x="371081" y="107302"/>
                </a:lnTo>
                <a:lnTo>
                  <a:pt x="325412" y="98386"/>
                </a:lnTo>
                <a:lnTo>
                  <a:pt x="282689" y="89268"/>
                </a:lnTo>
                <a:lnTo>
                  <a:pt x="243077" y="79946"/>
                </a:lnTo>
                <a:lnTo>
                  <a:pt x="173926" y="60896"/>
                </a:lnTo>
                <a:lnTo>
                  <a:pt x="119557" y="41757"/>
                </a:lnTo>
                <a:lnTo>
                  <a:pt x="82118" y="23736"/>
                </a:lnTo>
                <a:lnTo>
                  <a:pt x="60439" y="5334"/>
                </a:lnTo>
                <a:lnTo>
                  <a:pt x="59309" y="0"/>
                </a:lnTo>
                <a:close/>
              </a:path>
              <a:path w="3166109" h="460375">
                <a:moveTo>
                  <a:pt x="3052851" y="291198"/>
                </a:moveTo>
                <a:lnTo>
                  <a:pt x="3021901" y="345465"/>
                </a:lnTo>
                <a:lnTo>
                  <a:pt x="3089086" y="345465"/>
                </a:lnTo>
                <a:lnTo>
                  <a:pt x="3052851" y="291198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55616" y="4399736"/>
            <a:ext cx="1024469" cy="461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07775" y="3179127"/>
            <a:ext cx="234950" cy="1081405"/>
          </a:xfrm>
          <a:custGeom>
            <a:avLst/>
            <a:gdLst/>
            <a:ahLst/>
            <a:cxnLst/>
            <a:rect l="l" t="t" r="r" b="b"/>
            <a:pathLst>
              <a:path w="234950" h="1081404">
                <a:moveTo>
                  <a:pt x="123924" y="60921"/>
                </a:moveTo>
                <a:lnTo>
                  <a:pt x="61645" y="60921"/>
                </a:lnTo>
                <a:lnTo>
                  <a:pt x="62141" y="62712"/>
                </a:lnTo>
                <a:lnTo>
                  <a:pt x="64693" y="73812"/>
                </a:lnTo>
                <a:lnTo>
                  <a:pt x="73101" y="124968"/>
                </a:lnTo>
                <a:lnTo>
                  <a:pt x="78689" y="171640"/>
                </a:lnTo>
                <a:lnTo>
                  <a:pt x="84086" y="227063"/>
                </a:lnTo>
                <a:lnTo>
                  <a:pt x="89204" y="290334"/>
                </a:lnTo>
                <a:lnTo>
                  <a:pt x="94018" y="360629"/>
                </a:lnTo>
                <a:lnTo>
                  <a:pt x="98450" y="437197"/>
                </a:lnTo>
                <a:lnTo>
                  <a:pt x="102438" y="519125"/>
                </a:lnTo>
                <a:lnTo>
                  <a:pt x="105956" y="605688"/>
                </a:lnTo>
                <a:lnTo>
                  <a:pt x="108940" y="696112"/>
                </a:lnTo>
                <a:lnTo>
                  <a:pt x="111340" y="789622"/>
                </a:lnTo>
                <a:lnTo>
                  <a:pt x="113098" y="884326"/>
                </a:lnTo>
                <a:lnTo>
                  <a:pt x="113220" y="899121"/>
                </a:lnTo>
                <a:lnTo>
                  <a:pt x="52577" y="899579"/>
                </a:lnTo>
                <a:lnTo>
                  <a:pt x="144919" y="1080820"/>
                </a:lnTo>
                <a:lnTo>
                  <a:pt x="234281" y="898664"/>
                </a:lnTo>
                <a:lnTo>
                  <a:pt x="173862" y="898664"/>
                </a:lnTo>
                <a:lnTo>
                  <a:pt x="173748" y="884326"/>
                </a:lnTo>
                <a:lnTo>
                  <a:pt x="171957" y="788060"/>
                </a:lnTo>
                <a:lnTo>
                  <a:pt x="169544" y="694105"/>
                </a:lnTo>
                <a:lnTo>
                  <a:pt x="166547" y="603224"/>
                </a:lnTo>
                <a:lnTo>
                  <a:pt x="163004" y="516166"/>
                </a:lnTo>
                <a:lnTo>
                  <a:pt x="158991" y="433705"/>
                </a:lnTo>
                <a:lnTo>
                  <a:pt x="154533" y="356654"/>
                </a:lnTo>
                <a:lnTo>
                  <a:pt x="149669" y="285648"/>
                </a:lnTo>
                <a:lnTo>
                  <a:pt x="144462" y="221462"/>
                </a:lnTo>
                <a:lnTo>
                  <a:pt x="138937" y="164807"/>
                </a:lnTo>
                <a:lnTo>
                  <a:pt x="133121" y="116344"/>
                </a:lnTo>
                <a:lnTo>
                  <a:pt x="126974" y="76530"/>
                </a:lnTo>
                <a:lnTo>
                  <a:pt x="123924" y="60921"/>
                </a:lnTo>
                <a:close/>
              </a:path>
              <a:path w="234950" h="1081404">
                <a:moveTo>
                  <a:pt x="234505" y="898207"/>
                </a:moveTo>
                <a:lnTo>
                  <a:pt x="173862" y="898664"/>
                </a:lnTo>
                <a:lnTo>
                  <a:pt x="234281" y="898664"/>
                </a:lnTo>
                <a:lnTo>
                  <a:pt x="234505" y="898207"/>
                </a:lnTo>
                <a:close/>
              </a:path>
              <a:path w="234950" h="1081404">
                <a:moveTo>
                  <a:pt x="83223" y="0"/>
                </a:moveTo>
                <a:lnTo>
                  <a:pt x="31419" y="1282"/>
                </a:lnTo>
                <a:lnTo>
                  <a:pt x="0" y="6578"/>
                </a:lnTo>
                <a:lnTo>
                  <a:pt x="25450" y="61366"/>
                </a:lnTo>
                <a:lnTo>
                  <a:pt x="19024" y="63334"/>
                </a:lnTo>
                <a:lnTo>
                  <a:pt x="61645" y="60921"/>
                </a:lnTo>
                <a:lnTo>
                  <a:pt x="123924" y="60921"/>
                </a:lnTo>
                <a:lnTo>
                  <a:pt x="123723" y="59893"/>
                </a:lnTo>
                <a:lnTo>
                  <a:pt x="112217" y="22821"/>
                </a:lnTo>
                <a:lnTo>
                  <a:pt x="87947" y="1066"/>
                </a:lnTo>
                <a:lnTo>
                  <a:pt x="83223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5988" y="4859020"/>
            <a:ext cx="622300" cy="392430"/>
          </a:xfrm>
          <a:custGeom>
            <a:avLst/>
            <a:gdLst/>
            <a:ahLst/>
            <a:cxnLst/>
            <a:rect l="l" t="t" r="r" b="b"/>
            <a:pathLst>
              <a:path w="622300" h="392429">
                <a:moveTo>
                  <a:pt x="171170" y="211480"/>
                </a:moveTo>
                <a:lnTo>
                  <a:pt x="0" y="321348"/>
                </a:lnTo>
                <a:lnTo>
                  <a:pt x="190588" y="392366"/>
                </a:lnTo>
                <a:lnTo>
                  <a:pt x="183921" y="330225"/>
                </a:lnTo>
                <a:lnTo>
                  <a:pt x="225590" y="323049"/>
                </a:lnTo>
                <a:lnTo>
                  <a:pt x="278384" y="308038"/>
                </a:lnTo>
                <a:lnTo>
                  <a:pt x="329031" y="290321"/>
                </a:lnTo>
                <a:lnTo>
                  <a:pt x="377113" y="270116"/>
                </a:lnTo>
                <a:lnTo>
                  <a:pt x="377394" y="269976"/>
                </a:lnTo>
                <a:lnTo>
                  <a:pt x="177457" y="269976"/>
                </a:lnTo>
                <a:lnTo>
                  <a:pt x="171170" y="211480"/>
                </a:lnTo>
                <a:close/>
              </a:path>
              <a:path w="622300" h="392429">
                <a:moveTo>
                  <a:pt x="561594" y="0"/>
                </a:moveTo>
                <a:lnTo>
                  <a:pt x="555104" y="38379"/>
                </a:lnTo>
                <a:lnTo>
                  <a:pt x="537159" y="73939"/>
                </a:lnTo>
                <a:lnTo>
                  <a:pt x="492455" y="125539"/>
                </a:lnTo>
                <a:lnTo>
                  <a:pt x="429387" y="173215"/>
                </a:lnTo>
                <a:lnTo>
                  <a:pt x="391553" y="195313"/>
                </a:lnTo>
                <a:lnTo>
                  <a:pt x="350138" y="215811"/>
                </a:lnTo>
                <a:lnTo>
                  <a:pt x="305612" y="234391"/>
                </a:lnTo>
                <a:lnTo>
                  <a:pt x="258419" y="250774"/>
                </a:lnTo>
                <a:lnTo>
                  <a:pt x="209054" y="264706"/>
                </a:lnTo>
                <a:lnTo>
                  <a:pt x="177457" y="269976"/>
                </a:lnTo>
                <a:lnTo>
                  <a:pt x="377394" y="269976"/>
                </a:lnTo>
                <a:lnTo>
                  <a:pt x="422262" y="247611"/>
                </a:lnTo>
                <a:lnTo>
                  <a:pt x="464045" y="222973"/>
                </a:lnTo>
                <a:lnTo>
                  <a:pt x="502081" y="196341"/>
                </a:lnTo>
                <a:lnTo>
                  <a:pt x="535939" y="167805"/>
                </a:lnTo>
                <a:lnTo>
                  <a:pt x="565175" y="137401"/>
                </a:lnTo>
                <a:lnTo>
                  <a:pt x="588492" y="106425"/>
                </a:lnTo>
                <a:lnTo>
                  <a:pt x="606844" y="72301"/>
                </a:lnTo>
                <a:lnTo>
                  <a:pt x="621284" y="18440"/>
                </a:lnTo>
                <a:lnTo>
                  <a:pt x="622134" y="3467"/>
                </a:lnTo>
                <a:lnTo>
                  <a:pt x="561594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0289" y="4832151"/>
            <a:ext cx="434812" cy="540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70</a:t>
            </a:fld>
            <a:endParaRPr spc="-2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9367" y="6006677"/>
            <a:ext cx="867832" cy="994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649605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40" dirty="0">
                <a:solidFill>
                  <a:srgbClr val="404040"/>
                </a:solidFill>
              </a:rPr>
              <a:t>ProPPR-ized </a:t>
            </a:r>
            <a:r>
              <a:rPr sz="5100" spc="-260" dirty="0">
                <a:solidFill>
                  <a:srgbClr val="404040"/>
                </a:solidFill>
              </a:rPr>
              <a:t>PRA</a:t>
            </a:r>
            <a:r>
              <a:rPr sz="5100" spc="-675" dirty="0">
                <a:solidFill>
                  <a:srgbClr val="404040"/>
                </a:solidFill>
              </a:rPr>
              <a:t> </a:t>
            </a:r>
            <a:r>
              <a:rPr sz="5100" spc="-360" dirty="0">
                <a:solidFill>
                  <a:srgbClr val="404040"/>
                </a:solidFill>
              </a:rPr>
              <a:t>example</a:t>
            </a:r>
            <a:endParaRPr sz="5100"/>
          </a:p>
        </p:txBody>
      </p:sp>
      <p:sp>
        <p:nvSpPr>
          <p:cNvPr id="5" name="object 5"/>
          <p:cNvSpPr txBox="1"/>
          <p:nvPr/>
        </p:nvSpPr>
        <p:spPr>
          <a:xfrm>
            <a:off x="1282306" y="1589147"/>
            <a:ext cx="53289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0" dirty="0">
                <a:latin typeface="Trebuchet MS"/>
                <a:cs typeface="Trebuchet MS"/>
              </a:rPr>
              <a:t>Query </a:t>
            </a:r>
            <a:r>
              <a:rPr sz="2500" b="1" spc="-125" dirty="0">
                <a:latin typeface="Trebuchet MS"/>
                <a:cs typeface="Trebuchet MS"/>
              </a:rPr>
              <a:t>Q: </a:t>
            </a:r>
            <a:r>
              <a:rPr sz="2500" b="1" spc="-155" dirty="0">
                <a:latin typeface="Trebuchet MS"/>
                <a:cs typeface="Trebuchet MS"/>
              </a:rPr>
              <a:t>R(Lennon, </a:t>
            </a:r>
            <a:r>
              <a:rPr sz="2500" b="1" spc="-120" dirty="0">
                <a:latin typeface="Trebuchet MS"/>
                <a:cs typeface="Trebuchet MS"/>
              </a:rPr>
              <a:t>PlaysInstrument,</a:t>
            </a:r>
            <a:r>
              <a:rPr sz="2500" b="1" spc="-330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?)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9005" y="2579623"/>
            <a:ext cx="727786" cy="833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5341" y="2531706"/>
            <a:ext cx="3761740" cy="1370330"/>
          </a:xfrm>
          <a:custGeom>
            <a:avLst/>
            <a:gdLst/>
            <a:ahLst/>
            <a:cxnLst/>
            <a:rect l="l" t="t" r="r" b="b"/>
            <a:pathLst>
              <a:path w="3761740" h="1370329">
                <a:moveTo>
                  <a:pt x="0" y="0"/>
                </a:moveTo>
                <a:lnTo>
                  <a:pt x="3761333" y="0"/>
                </a:lnTo>
                <a:lnTo>
                  <a:pt x="3761333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7509" y="2555671"/>
            <a:ext cx="727786" cy="833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16600" y="2923976"/>
            <a:ext cx="3369945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0800"/>
              </a:lnSpc>
              <a:spcBef>
                <a:spcPts val="85"/>
              </a:spcBef>
              <a:tabLst>
                <a:tab pos="1092835" algn="l"/>
              </a:tabLst>
            </a:pP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330" dirty="0">
                <a:latin typeface="Trebuchet MS"/>
                <a:cs typeface="Trebuchet MS"/>
              </a:rPr>
              <a:t>,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80" dirty="0">
                <a:latin typeface="Trebuchet MS"/>
                <a:cs typeface="Trebuchet MS"/>
              </a:rPr>
              <a:t>b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20" dirty="0">
                <a:latin typeface="Trebuchet MS"/>
                <a:cs typeface="Trebuchet MS"/>
              </a:rPr>
              <a:t>r</a:t>
            </a:r>
            <a:r>
              <a:rPr sz="2950" spc="-200" dirty="0">
                <a:latin typeface="Trebuchet MS"/>
                <a:cs typeface="Trebuchet MS"/>
              </a:rPr>
              <a:t>t</a:t>
            </a:r>
            <a:r>
              <a:rPr sz="2950" spc="-150" dirty="0">
                <a:latin typeface="Trebuchet MS"/>
                <a:cs typeface="Trebuchet MS"/>
              </a:rPr>
              <a:t>i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270" dirty="0">
                <a:latin typeface="Trebuchet MS"/>
                <a:cs typeface="Trebuchet MS"/>
              </a:rPr>
              <a:t>t</a:t>
            </a:r>
            <a:r>
              <a:rPr sz="2950" spc="-220" dirty="0">
                <a:latin typeface="Trebuchet MS"/>
                <a:cs typeface="Trebuchet MS"/>
              </a:rPr>
              <a:t>,</a:t>
            </a:r>
            <a:r>
              <a:rPr sz="2950" spc="-465" dirty="0">
                <a:latin typeface="Trebuchet MS"/>
                <a:cs typeface="Trebuchet MS"/>
              </a:rPr>
              <a:t>J</a:t>
            </a:r>
            <a:r>
              <a:rPr sz="2950" spc="-165" dirty="0">
                <a:latin typeface="Trebuchet MS"/>
                <a:cs typeface="Trebuchet MS"/>
              </a:rPr>
              <a:t>)  </a:t>
            </a:r>
            <a:r>
              <a:rPr sz="2950" spc="-155" dirty="0">
                <a:latin typeface="Trebuchet MS"/>
                <a:cs typeface="Trebuchet MS"/>
              </a:rPr>
              <a:t>R(J,HasInstrument,K)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8978" y="2518384"/>
            <a:ext cx="3761740" cy="1370330"/>
          </a:xfrm>
          <a:custGeom>
            <a:avLst/>
            <a:gdLst/>
            <a:ahLst/>
            <a:cxnLst/>
            <a:rect l="l" t="t" r="r" b="b"/>
            <a:pathLst>
              <a:path w="3761740" h="1370329">
                <a:moveTo>
                  <a:pt x="0" y="0"/>
                </a:moveTo>
                <a:lnTo>
                  <a:pt x="3761333" y="0"/>
                </a:lnTo>
                <a:lnTo>
                  <a:pt x="3761333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6110" y="4105567"/>
            <a:ext cx="727786" cy="833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2443" y="4057662"/>
            <a:ext cx="3963670" cy="1370330"/>
          </a:xfrm>
          <a:custGeom>
            <a:avLst/>
            <a:gdLst/>
            <a:ahLst/>
            <a:cxnLst/>
            <a:rect l="l" t="t" r="r" b="b"/>
            <a:pathLst>
              <a:path w="3963670" h="1370329">
                <a:moveTo>
                  <a:pt x="0" y="0"/>
                </a:moveTo>
                <a:lnTo>
                  <a:pt x="3963538" y="0"/>
                </a:lnTo>
                <a:lnTo>
                  <a:pt x="3963538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5616" y="4105567"/>
            <a:ext cx="653961" cy="812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0363" y="3186607"/>
            <a:ext cx="547370" cy="919480"/>
          </a:xfrm>
          <a:custGeom>
            <a:avLst/>
            <a:gdLst/>
            <a:ahLst/>
            <a:cxnLst/>
            <a:rect l="l" t="t" r="r" b="b"/>
            <a:pathLst>
              <a:path w="547369" h="919479">
                <a:moveTo>
                  <a:pt x="0" y="731037"/>
                </a:moveTo>
                <a:lnTo>
                  <a:pt x="77805" y="918959"/>
                </a:lnTo>
                <a:lnTo>
                  <a:pt x="181467" y="743966"/>
                </a:lnTo>
                <a:lnTo>
                  <a:pt x="122711" y="739775"/>
                </a:lnTo>
                <a:lnTo>
                  <a:pt x="123259" y="735469"/>
                </a:lnTo>
                <a:lnTo>
                  <a:pt x="62190" y="735469"/>
                </a:lnTo>
                <a:lnTo>
                  <a:pt x="0" y="731037"/>
                </a:lnTo>
                <a:close/>
              </a:path>
              <a:path w="547369" h="919479">
                <a:moveTo>
                  <a:pt x="543196" y="0"/>
                </a:moveTo>
                <a:lnTo>
                  <a:pt x="496027" y="5499"/>
                </a:lnTo>
                <a:lnTo>
                  <a:pt x="446625" y="22047"/>
                </a:lnTo>
                <a:lnTo>
                  <a:pt x="399225" y="48387"/>
                </a:lnTo>
                <a:lnTo>
                  <a:pt x="354032" y="83337"/>
                </a:lnTo>
                <a:lnTo>
                  <a:pt x="311115" y="126022"/>
                </a:lnTo>
                <a:lnTo>
                  <a:pt x="270562" y="175691"/>
                </a:lnTo>
                <a:lnTo>
                  <a:pt x="232523" y="231698"/>
                </a:lnTo>
                <a:lnTo>
                  <a:pt x="197471" y="292938"/>
                </a:lnTo>
                <a:lnTo>
                  <a:pt x="165075" y="359765"/>
                </a:lnTo>
                <a:lnTo>
                  <a:pt x="135952" y="431063"/>
                </a:lnTo>
                <a:lnTo>
                  <a:pt x="110396" y="506209"/>
                </a:lnTo>
                <a:lnTo>
                  <a:pt x="88722" y="584581"/>
                </a:lnTo>
                <a:lnTo>
                  <a:pt x="71257" y="665568"/>
                </a:lnTo>
                <a:lnTo>
                  <a:pt x="62190" y="735469"/>
                </a:lnTo>
                <a:lnTo>
                  <a:pt x="123259" y="735469"/>
                </a:lnTo>
                <a:lnTo>
                  <a:pt x="130544" y="678319"/>
                </a:lnTo>
                <a:lnTo>
                  <a:pt x="147181" y="600710"/>
                </a:lnTo>
                <a:lnTo>
                  <a:pt x="167822" y="525691"/>
                </a:lnTo>
                <a:lnTo>
                  <a:pt x="192109" y="453948"/>
                </a:lnTo>
                <a:lnTo>
                  <a:pt x="219670" y="386168"/>
                </a:lnTo>
                <a:lnTo>
                  <a:pt x="250121" y="323024"/>
                </a:lnTo>
                <a:lnTo>
                  <a:pt x="283389" y="264718"/>
                </a:lnTo>
                <a:lnTo>
                  <a:pt x="318460" y="212890"/>
                </a:lnTo>
                <a:lnTo>
                  <a:pt x="355122" y="167741"/>
                </a:lnTo>
                <a:lnTo>
                  <a:pt x="392842" y="129933"/>
                </a:lnTo>
                <a:lnTo>
                  <a:pt x="431024" y="100025"/>
                </a:lnTo>
                <a:lnTo>
                  <a:pt x="469051" y="78397"/>
                </a:lnTo>
                <a:lnTo>
                  <a:pt x="506446" y="65239"/>
                </a:lnTo>
                <a:lnTo>
                  <a:pt x="546759" y="60528"/>
                </a:lnTo>
                <a:lnTo>
                  <a:pt x="543196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6008" y="2060155"/>
            <a:ext cx="1097915" cy="471805"/>
          </a:xfrm>
          <a:custGeom>
            <a:avLst/>
            <a:gdLst/>
            <a:ahLst/>
            <a:cxnLst/>
            <a:rect l="l" t="t" r="r" b="b"/>
            <a:pathLst>
              <a:path w="1097914" h="471805">
                <a:moveTo>
                  <a:pt x="50952" y="274637"/>
                </a:moveTo>
                <a:lnTo>
                  <a:pt x="0" y="471550"/>
                </a:lnTo>
                <a:lnTo>
                  <a:pt x="188099" y="394169"/>
                </a:lnTo>
                <a:lnTo>
                  <a:pt x="144843" y="356463"/>
                </a:lnTo>
                <a:lnTo>
                  <a:pt x="148196" y="353326"/>
                </a:lnTo>
                <a:lnTo>
                  <a:pt x="178117" y="339026"/>
                </a:lnTo>
                <a:lnTo>
                  <a:pt x="215569" y="323900"/>
                </a:lnTo>
                <a:lnTo>
                  <a:pt x="237563" y="316407"/>
                </a:lnTo>
                <a:lnTo>
                  <a:pt x="98882" y="316407"/>
                </a:lnTo>
                <a:lnTo>
                  <a:pt x="50952" y="274637"/>
                </a:lnTo>
                <a:close/>
              </a:path>
              <a:path w="1097914" h="471805">
                <a:moveTo>
                  <a:pt x="1037450" y="0"/>
                </a:moveTo>
                <a:lnTo>
                  <a:pt x="1017295" y="50215"/>
                </a:lnTo>
                <a:lnTo>
                  <a:pt x="978014" y="86893"/>
                </a:lnTo>
                <a:lnTo>
                  <a:pt x="921677" y="121361"/>
                </a:lnTo>
                <a:lnTo>
                  <a:pt x="850328" y="152450"/>
                </a:lnTo>
                <a:lnTo>
                  <a:pt x="810145" y="166039"/>
                </a:lnTo>
                <a:lnTo>
                  <a:pt x="767537" y="178028"/>
                </a:lnTo>
                <a:lnTo>
                  <a:pt x="722934" y="188239"/>
                </a:lnTo>
                <a:lnTo>
                  <a:pt x="676757" y="196481"/>
                </a:lnTo>
                <a:lnTo>
                  <a:pt x="629412" y="202552"/>
                </a:lnTo>
                <a:lnTo>
                  <a:pt x="581329" y="206311"/>
                </a:lnTo>
                <a:lnTo>
                  <a:pt x="482955" y="208902"/>
                </a:lnTo>
                <a:lnTo>
                  <a:pt x="431800" y="212902"/>
                </a:lnTo>
                <a:lnTo>
                  <a:pt x="381495" y="219354"/>
                </a:lnTo>
                <a:lnTo>
                  <a:pt x="332409" y="228117"/>
                </a:lnTo>
                <a:lnTo>
                  <a:pt x="284899" y="238988"/>
                </a:lnTo>
                <a:lnTo>
                  <a:pt x="239344" y="251828"/>
                </a:lnTo>
                <a:lnTo>
                  <a:pt x="196075" y="266471"/>
                </a:lnTo>
                <a:lnTo>
                  <a:pt x="155460" y="282778"/>
                </a:lnTo>
                <a:lnTo>
                  <a:pt x="115049" y="301955"/>
                </a:lnTo>
                <a:lnTo>
                  <a:pt x="98882" y="316407"/>
                </a:lnTo>
                <a:lnTo>
                  <a:pt x="237563" y="316407"/>
                </a:lnTo>
                <a:lnTo>
                  <a:pt x="255828" y="310184"/>
                </a:lnTo>
                <a:lnTo>
                  <a:pt x="298488" y="298094"/>
                </a:lnTo>
                <a:lnTo>
                  <a:pt x="343103" y="287807"/>
                </a:lnTo>
                <a:lnTo>
                  <a:pt x="389267" y="279501"/>
                </a:lnTo>
                <a:lnTo>
                  <a:pt x="436562" y="273354"/>
                </a:lnTo>
                <a:lnTo>
                  <a:pt x="484581" y="269532"/>
                </a:lnTo>
                <a:lnTo>
                  <a:pt x="586092" y="266763"/>
                </a:lnTo>
                <a:lnTo>
                  <a:pt x="637184" y="262699"/>
                </a:lnTo>
                <a:lnTo>
                  <a:pt x="687438" y="256171"/>
                </a:lnTo>
                <a:lnTo>
                  <a:pt x="736511" y="247345"/>
                </a:lnTo>
                <a:lnTo>
                  <a:pt x="784034" y="236385"/>
                </a:lnTo>
                <a:lnTo>
                  <a:pt x="829640" y="223456"/>
                </a:lnTo>
                <a:lnTo>
                  <a:pt x="872985" y="208699"/>
                </a:lnTo>
                <a:lnTo>
                  <a:pt x="913714" y="192227"/>
                </a:lnTo>
                <a:lnTo>
                  <a:pt x="951496" y="174167"/>
                </a:lnTo>
                <a:lnTo>
                  <a:pt x="985989" y="154571"/>
                </a:lnTo>
                <a:lnTo>
                  <a:pt x="1043774" y="110705"/>
                </a:lnTo>
                <a:lnTo>
                  <a:pt x="1081786" y="63030"/>
                </a:lnTo>
                <a:lnTo>
                  <a:pt x="1097508" y="8407"/>
                </a:lnTo>
                <a:lnTo>
                  <a:pt x="1037450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53840" y="2058022"/>
            <a:ext cx="3166110" cy="460375"/>
          </a:xfrm>
          <a:custGeom>
            <a:avLst/>
            <a:gdLst/>
            <a:ahLst/>
            <a:cxnLst/>
            <a:rect l="l" t="t" r="r" b="b"/>
            <a:pathLst>
              <a:path w="3166109" h="460375">
                <a:moveTo>
                  <a:pt x="59309" y="0"/>
                </a:moveTo>
                <a:lnTo>
                  <a:pt x="0" y="12674"/>
                </a:lnTo>
                <a:lnTo>
                  <a:pt x="3022" y="26809"/>
                </a:lnTo>
                <a:lnTo>
                  <a:pt x="4394" y="30162"/>
                </a:lnTo>
                <a:lnTo>
                  <a:pt x="29857" y="61163"/>
                </a:lnTo>
                <a:lnTo>
                  <a:pt x="69621" y="85750"/>
                </a:lnTo>
                <a:lnTo>
                  <a:pt x="123215" y="107975"/>
                </a:lnTo>
                <a:lnTo>
                  <a:pt x="189763" y="128689"/>
                </a:lnTo>
                <a:lnTo>
                  <a:pt x="227761" y="138620"/>
                </a:lnTo>
                <a:lnTo>
                  <a:pt x="268782" y="148285"/>
                </a:lnTo>
                <a:lnTo>
                  <a:pt x="312737" y="157695"/>
                </a:lnTo>
                <a:lnTo>
                  <a:pt x="359460" y="166814"/>
                </a:lnTo>
                <a:lnTo>
                  <a:pt x="408863" y="175653"/>
                </a:lnTo>
                <a:lnTo>
                  <a:pt x="460806" y="184188"/>
                </a:lnTo>
                <a:lnTo>
                  <a:pt x="515150" y="192392"/>
                </a:lnTo>
                <a:lnTo>
                  <a:pt x="571754" y="200253"/>
                </a:lnTo>
                <a:lnTo>
                  <a:pt x="630491" y="207746"/>
                </a:lnTo>
                <a:lnTo>
                  <a:pt x="753795" y="221589"/>
                </a:lnTo>
                <a:lnTo>
                  <a:pt x="883932" y="233756"/>
                </a:lnTo>
                <a:lnTo>
                  <a:pt x="1019657" y="244068"/>
                </a:lnTo>
                <a:lnTo>
                  <a:pt x="1160081" y="252387"/>
                </a:lnTo>
                <a:lnTo>
                  <a:pt x="1303947" y="258546"/>
                </a:lnTo>
                <a:lnTo>
                  <a:pt x="1450124" y="262356"/>
                </a:lnTo>
                <a:lnTo>
                  <a:pt x="1744268" y="264972"/>
                </a:lnTo>
                <a:lnTo>
                  <a:pt x="1889417" y="268757"/>
                </a:lnTo>
                <a:lnTo>
                  <a:pt x="2032279" y="274866"/>
                </a:lnTo>
                <a:lnTo>
                  <a:pt x="2171712" y="283121"/>
                </a:lnTo>
                <a:lnTo>
                  <a:pt x="2306535" y="293370"/>
                </a:lnTo>
                <a:lnTo>
                  <a:pt x="2435466" y="305422"/>
                </a:lnTo>
                <a:lnTo>
                  <a:pt x="2557589" y="319138"/>
                </a:lnTo>
                <a:lnTo>
                  <a:pt x="2615679" y="326555"/>
                </a:lnTo>
                <a:lnTo>
                  <a:pt x="2671610" y="334327"/>
                </a:lnTo>
                <a:lnTo>
                  <a:pt x="2725204" y="342417"/>
                </a:lnTo>
                <a:lnTo>
                  <a:pt x="2776334" y="350812"/>
                </a:lnTo>
                <a:lnTo>
                  <a:pt x="2824848" y="359486"/>
                </a:lnTo>
                <a:lnTo>
                  <a:pt x="2870568" y="368414"/>
                </a:lnTo>
                <a:lnTo>
                  <a:pt x="2913367" y="377571"/>
                </a:lnTo>
                <a:lnTo>
                  <a:pt x="2953080" y="386930"/>
                </a:lnTo>
                <a:lnTo>
                  <a:pt x="2991789" y="398246"/>
                </a:lnTo>
                <a:lnTo>
                  <a:pt x="2962706" y="449224"/>
                </a:lnTo>
                <a:lnTo>
                  <a:pt x="3165805" y="460362"/>
                </a:lnTo>
                <a:lnTo>
                  <a:pt x="3089086" y="345465"/>
                </a:lnTo>
                <a:lnTo>
                  <a:pt x="3021901" y="345465"/>
                </a:lnTo>
                <a:lnTo>
                  <a:pt x="3008718" y="339001"/>
                </a:lnTo>
                <a:lnTo>
                  <a:pt x="2966974" y="327901"/>
                </a:lnTo>
                <a:lnTo>
                  <a:pt x="2926054" y="318262"/>
                </a:lnTo>
                <a:lnTo>
                  <a:pt x="2882188" y="308889"/>
                </a:lnTo>
                <a:lnTo>
                  <a:pt x="2835516" y="299783"/>
                </a:lnTo>
                <a:lnTo>
                  <a:pt x="2786164" y="290969"/>
                </a:lnTo>
                <a:lnTo>
                  <a:pt x="2734259" y="282448"/>
                </a:lnTo>
                <a:lnTo>
                  <a:pt x="2679954" y="274256"/>
                </a:lnTo>
                <a:lnTo>
                  <a:pt x="2623362" y="266395"/>
                </a:lnTo>
                <a:lnTo>
                  <a:pt x="2564650" y="258902"/>
                </a:lnTo>
                <a:lnTo>
                  <a:pt x="2441384" y="245071"/>
                </a:lnTo>
                <a:lnTo>
                  <a:pt x="2311133" y="232905"/>
                </a:lnTo>
                <a:lnTo>
                  <a:pt x="2175294" y="222592"/>
                </a:lnTo>
                <a:lnTo>
                  <a:pt x="2034870" y="214274"/>
                </a:lnTo>
                <a:lnTo>
                  <a:pt x="1891004" y="208140"/>
                </a:lnTo>
                <a:lnTo>
                  <a:pt x="1744814" y="204330"/>
                </a:lnTo>
                <a:lnTo>
                  <a:pt x="1451698" y="201739"/>
                </a:lnTo>
                <a:lnTo>
                  <a:pt x="1306537" y="197954"/>
                </a:lnTo>
                <a:lnTo>
                  <a:pt x="1163662" y="191858"/>
                </a:lnTo>
                <a:lnTo>
                  <a:pt x="1024242" y="183603"/>
                </a:lnTo>
                <a:lnTo>
                  <a:pt x="889304" y="173355"/>
                </a:lnTo>
                <a:lnTo>
                  <a:pt x="760272" y="161302"/>
                </a:lnTo>
                <a:lnTo>
                  <a:pt x="638175" y="147599"/>
                </a:lnTo>
                <a:lnTo>
                  <a:pt x="580097" y="140182"/>
                </a:lnTo>
                <a:lnTo>
                  <a:pt x="524205" y="132422"/>
                </a:lnTo>
                <a:lnTo>
                  <a:pt x="470636" y="124345"/>
                </a:lnTo>
                <a:lnTo>
                  <a:pt x="419544" y="115963"/>
                </a:lnTo>
                <a:lnTo>
                  <a:pt x="371081" y="107302"/>
                </a:lnTo>
                <a:lnTo>
                  <a:pt x="325412" y="98386"/>
                </a:lnTo>
                <a:lnTo>
                  <a:pt x="282689" y="89268"/>
                </a:lnTo>
                <a:lnTo>
                  <a:pt x="243077" y="79946"/>
                </a:lnTo>
                <a:lnTo>
                  <a:pt x="173926" y="60896"/>
                </a:lnTo>
                <a:lnTo>
                  <a:pt x="119557" y="41757"/>
                </a:lnTo>
                <a:lnTo>
                  <a:pt x="82118" y="23736"/>
                </a:lnTo>
                <a:lnTo>
                  <a:pt x="60439" y="5334"/>
                </a:lnTo>
                <a:lnTo>
                  <a:pt x="59309" y="0"/>
                </a:lnTo>
                <a:close/>
              </a:path>
              <a:path w="3166109" h="460375">
                <a:moveTo>
                  <a:pt x="3052851" y="291198"/>
                </a:moveTo>
                <a:lnTo>
                  <a:pt x="3021901" y="345465"/>
                </a:lnTo>
                <a:lnTo>
                  <a:pt x="3089086" y="345465"/>
                </a:lnTo>
                <a:lnTo>
                  <a:pt x="3052851" y="291198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55616" y="4399736"/>
            <a:ext cx="1024469" cy="461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07775" y="3179127"/>
            <a:ext cx="234950" cy="1081405"/>
          </a:xfrm>
          <a:custGeom>
            <a:avLst/>
            <a:gdLst/>
            <a:ahLst/>
            <a:cxnLst/>
            <a:rect l="l" t="t" r="r" b="b"/>
            <a:pathLst>
              <a:path w="234950" h="1081404">
                <a:moveTo>
                  <a:pt x="123924" y="60921"/>
                </a:moveTo>
                <a:lnTo>
                  <a:pt x="61645" y="60921"/>
                </a:lnTo>
                <a:lnTo>
                  <a:pt x="62141" y="62712"/>
                </a:lnTo>
                <a:lnTo>
                  <a:pt x="64693" y="73812"/>
                </a:lnTo>
                <a:lnTo>
                  <a:pt x="73101" y="124968"/>
                </a:lnTo>
                <a:lnTo>
                  <a:pt x="78689" y="171640"/>
                </a:lnTo>
                <a:lnTo>
                  <a:pt x="84086" y="227063"/>
                </a:lnTo>
                <a:lnTo>
                  <a:pt x="89204" y="290334"/>
                </a:lnTo>
                <a:lnTo>
                  <a:pt x="94018" y="360629"/>
                </a:lnTo>
                <a:lnTo>
                  <a:pt x="98450" y="437197"/>
                </a:lnTo>
                <a:lnTo>
                  <a:pt x="102438" y="519125"/>
                </a:lnTo>
                <a:lnTo>
                  <a:pt x="105956" y="605688"/>
                </a:lnTo>
                <a:lnTo>
                  <a:pt x="108940" y="696112"/>
                </a:lnTo>
                <a:lnTo>
                  <a:pt x="111340" y="789622"/>
                </a:lnTo>
                <a:lnTo>
                  <a:pt x="113098" y="884326"/>
                </a:lnTo>
                <a:lnTo>
                  <a:pt x="113220" y="899121"/>
                </a:lnTo>
                <a:lnTo>
                  <a:pt x="52577" y="899579"/>
                </a:lnTo>
                <a:lnTo>
                  <a:pt x="144919" y="1080820"/>
                </a:lnTo>
                <a:lnTo>
                  <a:pt x="234281" y="898664"/>
                </a:lnTo>
                <a:lnTo>
                  <a:pt x="173862" y="898664"/>
                </a:lnTo>
                <a:lnTo>
                  <a:pt x="173748" y="884326"/>
                </a:lnTo>
                <a:lnTo>
                  <a:pt x="171957" y="788060"/>
                </a:lnTo>
                <a:lnTo>
                  <a:pt x="169544" y="694105"/>
                </a:lnTo>
                <a:lnTo>
                  <a:pt x="166547" y="603224"/>
                </a:lnTo>
                <a:lnTo>
                  <a:pt x="163004" y="516166"/>
                </a:lnTo>
                <a:lnTo>
                  <a:pt x="158991" y="433705"/>
                </a:lnTo>
                <a:lnTo>
                  <a:pt x="154533" y="356654"/>
                </a:lnTo>
                <a:lnTo>
                  <a:pt x="149669" y="285648"/>
                </a:lnTo>
                <a:lnTo>
                  <a:pt x="144462" y="221462"/>
                </a:lnTo>
                <a:lnTo>
                  <a:pt x="138937" y="164807"/>
                </a:lnTo>
                <a:lnTo>
                  <a:pt x="133121" y="116344"/>
                </a:lnTo>
                <a:lnTo>
                  <a:pt x="126974" y="76530"/>
                </a:lnTo>
                <a:lnTo>
                  <a:pt x="123924" y="60921"/>
                </a:lnTo>
                <a:close/>
              </a:path>
              <a:path w="234950" h="1081404">
                <a:moveTo>
                  <a:pt x="234505" y="898207"/>
                </a:moveTo>
                <a:lnTo>
                  <a:pt x="173862" y="898664"/>
                </a:lnTo>
                <a:lnTo>
                  <a:pt x="234281" y="898664"/>
                </a:lnTo>
                <a:lnTo>
                  <a:pt x="234505" y="898207"/>
                </a:lnTo>
                <a:close/>
              </a:path>
              <a:path w="234950" h="1081404">
                <a:moveTo>
                  <a:pt x="83223" y="0"/>
                </a:moveTo>
                <a:lnTo>
                  <a:pt x="31419" y="1282"/>
                </a:lnTo>
                <a:lnTo>
                  <a:pt x="0" y="6578"/>
                </a:lnTo>
                <a:lnTo>
                  <a:pt x="25450" y="61366"/>
                </a:lnTo>
                <a:lnTo>
                  <a:pt x="19024" y="63334"/>
                </a:lnTo>
                <a:lnTo>
                  <a:pt x="61645" y="60921"/>
                </a:lnTo>
                <a:lnTo>
                  <a:pt x="123924" y="60921"/>
                </a:lnTo>
                <a:lnTo>
                  <a:pt x="123723" y="59893"/>
                </a:lnTo>
                <a:lnTo>
                  <a:pt x="112217" y="22821"/>
                </a:lnTo>
                <a:lnTo>
                  <a:pt x="87947" y="1066"/>
                </a:lnTo>
                <a:lnTo>
                  <a:pt x="83223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0132" y="4854130"/>
            <a:ext cx="427355" cy="191770"/>
          </a:xfrm>
          <a:custGeom>
            <a:avLst/>
            <a:gdLst/>
            <a:ahLst/>
            <a:cxnLst/>
            <a:rect l="l" t="t" r="r" b="b"/>
            <a:pathLst>
              <a:path w="427354" h="191770">
                <a:moveTo>
                  <a:pt x="174117" y="10413"/>
                </a:moveTo>
                <a:lnTo>
                  <a:pt x="0" y="115557"/>
                </a:lnTo>
                <a:lnTo>
                  <a:pt x="188582" y="191769"/>
                </a:lnTo>
                <a:lnTo>
                  <a:pt x="183642" y="129819"/>
                </a:lnTo>
                <a:lnTo>
                  <a:pt x="219532" y="125107"/>
                </a:lnTo>
                <a:lnTo>
                  <a:pt x="282079" y="110578"/>
                </a:lnTo>
                <a:lnTo>
                  <a:pt x="336156" y="92938"/>
                </a:lnTo>
                <a:lnTo>
                  <a:pt x="380415" y="71818"/>
                </a:lnTo>
                <a:lnTo>
                  <a:pt x="384034" y="69392"/>
                </a:lnTo>
                <a:lnTo>
                  <a:pt x="178816" y="69392"/>
                </a:lnTo>
                <a:lnTo>
                  <a:pt x="174117" y="10413"/>
                </a:lnTo>
                <a:close/>
              </a:path>
              <a:path w="427354" h="191770">
                <a:moveTo>
                  <a:pt x="368134" y="0"/>
                </a:moveTo>
                <a:lnTo>
                  <a:pt x="331495" y="29146"/>
                </a:lnTo>
                <a:lnTo>
                  <a:pt x="290080" y="44957"/>
                </a:lnTo>
                <a:lnTo>
                  <a:pt x="236943" y="59435"/>
                </a:lnTo>
                <a:lnTo>
                  <a:pt x="178816" y="69392"/>
                </a:lnTo>
                <a:lnTo>
                  <a:pt x="384034" y="69392"/>
                </a:lnTo>
                <a:lnTo>
                  <a:pt x="422795" y="30416"/>
                </a:lnTo>
                <a:lnTo>
                  <a:pt x="427316" y="13246"/>
                </a:lnTo>
                <a:lnTo>
                  <a:pt x="368134" y="0"/>
                </a:lnTo>
                <a:close/>
              </a:path>
              <a:path w="427354" h="191770">
                <a:moveTo>
                  <a:pt x="370103" y="165"/>
                </a:moveTo>
                <a:lnTo>
                  <a:pt x="369938" y="406"/>
                </a:lnTo>
                <a:lnTo>
                  <a:pt x="370103" y="165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2443" y="5516549"/>
            <a:ext cx="4168775" cy="1370330"/>
          </a:xfrm>
          <a:custGeom>
            <a:avLst/>
            <a:gdLst/>
            <a:ahLst/>
            <a:cxnLst/>
            <a:rect l="l" t="t" r="r" b="b"/>
            <a:pathLst>
              <a:path w="4168775" h="1370329">
                <a:moveTo>
                  <a:pt x="0" y="0"/>
                </a:moveTo>
                <a:lnTo>
                  <a:pt x="4168608" y="0"/>
                </a:lnTo>
                <a:lnTo>
                  <a:pt x="4168608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6592" y="2947941"/>
            <a:ext cx="4110354" cy="38550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50875" marR="5080">
              <a:lnSpc>
                <a:spcPct val="100800"/>
              </a:lnSpc>
              <a:spcBef>
                <a:spcPts val="85"/>
              </a:spcBef>
              <a:tabLst>
                <a:tab pos="1744345" algn="l"/>
              </a:tabLst>
            </a:pPr>
            <a:r>
              <a:rPr sz="2950" spc="-145" dirty="0">
                <a:latin typeface="Trebuchet MS"/>
                <a:cs typeface="Trebuchet MS"/>
              </a:rPr>
              <a:t>R(	</a:t>
            </a:r>
            <a:r>
              <a:rPr sz="2950" spc="-185" dirty="0">
                <a:latin typeface="Trebuchet MS"/>
                <a:cs typeface="Trebuchet MS"/>
              </a:rPr>
              <a:t>,Coworker,X)  </a:t>
            </a: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spc="-110" dirty="0">
                <a:latin typeface="Trebuchet MS"/>
                <a:cs typeface="Trebuchet MS"/>
              </a:rPr>
              <a:t>X</a:t>
            </a:r>
            <a:r>
              <a:rPr sz="2950" spc="-345" dirty="0">
                <a:latin typeface="Trebuchet MS"/>
                <a:cs typeface="Trebuchet MS"/>
              </a:rPr>
              <a:t>,</a:t>
            </a:r>
            <a:r>
              <a:rPr sz="2950" spc="-114" dirty="0">
                <a:latin typeface="Trebuchet MS"/>
                <a:cs typeface="Trebuchet MS"/>
              </a:rPr>
              <a:t>P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190" dirty="0">
                <a:latin typeface="Trebuchet MS"/>
                <a:cs typeface="Trebuchet MS"/>
              </a:rPr>
              <a:t>a</a:t>
            </a:r>
            <a:r>
              <a:rPr sz="2950" spc="-150" dirty="0">
                <a:latin typeface="Trebuchet MS"/>
                <a:cs typeface="Trebuchet MS"/>
              </a:rPr>
              <a:t>y</a:t>
            </a:r>
            <a:r>
              <a:rPr sz="2950" spc="-30" dirty="0">
                <a:latin typeface="Trebuchet MS"/>
                <a:cs typeface="Trebuchet MS"/>
              </a:rPr>
              <a:t>s</a:t>
            </a:r>
            <a:r>
              <a:rPr sz="2950" spc="-85" dirty="0">
                <a:latin typeface="Trebuchet MS"/>
                <a:cs typeface="Trebuchet MS"/>
              </a:rPr>
              <a:t>I</a:t>
            </a:r>
            <a:r>
              <a:rPr sz="2950" spc="-50" dirty="0">
                <a:latin typeface="Trebuchet MS"/>
                <a:cs typeface="Trebuchet MS"/>
              </a:rPr>
              <a:t>n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50" dirty="0">
                <a:latin typeface="Trebuchet MS"/>
                <a:cs typeface="Trebuchet MS"/>
              </a:rPr>
              <a:t>tr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145" dirty="0">
                <a:latin typeface="Trebuchet MS"/>
                <a:cs typeface="Trebuchet MS"/>
              </a:rPr>
              <a:t>e</a:t>
            </a:r>
            <a:r>
              <a:rPr sz="2950" spc="-80" dirty="0">
                <a:latin typeface="Trebuchet MS"/>
                <a:cs typeface="Trebuchet MS"/>
              </a:rPr>
              <a:t>n</a:t>
            </a:r>
            <a:r>
              <a:rPr sz="2950" spc="-180" dirty="0">
                <a:latin typeface="Trebuchet MS"/>
                <a:cs typeface="Trebuchet MS"/>
              </a:rPr>
              <a:t>t</a:t>
            </a:r>
            <a:r>
              <a:rPr sz="2950" spc="-560" dirty="0">
                <a:latin typeface="Trebuchet MS"/>
                <a:cs typeface="Trebuchet MS"/>
              </a:rPr>
              <a:t>,</a:t>
            </a:r>
            <a:r>
              <a:rPr sz="2950" spc="-240" dirty="0">
                <a:latin typeface="Trebuchet MS"/>
                <a:cs typeface="Trebuchet MS"/>
              </a:rPr>
              <a:t>Y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28575" marR="393700">
              <a:lnSpc>
                <a:spcPct val="100800"/>
              </a:lnSpc>
              <a:tabLst>
                <a:tab pos="777875" algn="l"/>
                <a:tab pos="1121410" algn="l"/>
                <a:tab pos="3435985" algn="l"/>
              </a:tabLst>
            </a:pPr>
            <a:r>
              <a:rPr sz="2950" spc="-145" dirty="0">
                <a:latin typeface="Trebuchet MS"/>
                <a:cs typeface="Trebuchet MS"/>
              </a:rPr>
              <a:t>R(		</a:t>
            </a:r>
            <a:r>
              <a:rPr sz="2950" spc="-190" dirty="0">
                <a:latin typeface="Trebuchet MS"/>
                <a:cs typeface="Trebuchet MS"/>
              </a:rPr>
              <a:t>,Coworker,	</a:t>
            </a:r>
            <a:r>
              <a:rPr sz="2950" spc="-185" dirty="0">
                <a:latin typeface="Trebuchet MS"/>
                <a:cs typeface="Trebuchet MS"/>
              </a:rPr>
              <a:t>)  </a:t>
            </a: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350" dirty="0">
                <a:latin typeface="Trebuchet MS"/>
                <a:cs typeface="Trebuchet MS"/>
              </a:rPr>
              <a:t>,</a:t>
            </a:r>
            <a:r>
              <a:rPr sz="2950" spc="-114" dirty="0">
                <a:latin typeface="Trebuchet MS"/>
                <a:cs typeface="Trebuchet MS"/>
              </a:rPr>
              <a:t>P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190" dirty="0">
                <a:latin typeface="Trebuchet MS"/>
                <a:cs typeface="Trebuchet MS"/>
              </a:rPr>
              <a:t>a</a:t>
            </a:r>
            <a:r>
              <a:rPr sz="2950" spc="-150" dirty="0">
                <a:latin typeface="Trebuchet MS"/>
                <a:cs typeface="Trebuchet MS"/>
              </a:rPr>
              <a:t>y</a:t>
            </a:r>
            <a:r>
              <a:rPr sz="2950" spc="-30" dirty="0">
                <a:latin typeface="Trebuchet MS"/>
                <a:cs typeface="Trebuchet MS"/>
              </a:rPr>
              <a:t>s</a:t>
            </a:r>
            <a:r>
              <a:rPr sz="2950" spc="-85" dirty="0">
                <a:latin typeface="Trebuchet MS"/>
                <a:cs typeface="Trebuchet MS"/>
              </a:rPr>
              <a:t>I</a:t>
            </a:r>
            <a:r>
              <a:rPr sz="2950" spc="-50" dirty="0">
                <a:latin typeface="Trebuchet MS"/>
                <a:cs typeface="Trebuchet MS"/>
              </a:rPr>
              <a:t>n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50" dirty="0">
                <a:latin typeface="Trebuchet MS"/>
                <a:cs typeface="Trebuchet MS"/>
              </a:rPr>
              <a:t>tr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145" dirty="0">
                <a:latin typeface="Trebuchet MS"/>
                <a:cs typeface="Trebuchet MS"/>
              </a:rPr>
              <a:t>e</a:t>
            </a:r>
            <a:r>
              <a:rPr sz="2950" spc="-80" dirty="0">
                <a:latin typeface="Trebuchet MS"/>
                <a:cs typeface="Trebuchet MS"/>
              </a:rPr>
              <a:t>n</a:t>
            </a:r>
            <a:r>
              <a:rPr sz="2950" spc="-180" dirty="0">
                <a:latin typeface="Trebuchet MS"/>
                <a:cs typeface="Trebuchet MS"/>
              </a:rPr>
              <a:t>t</a:t>
            </a:r>
            <a:r>
              <a:rPr sz="2950" spc="-560" dirty="0">
                <a:latin typeface="Trebuchet MS"/>
                <a:cs typeface="Trebuchet MS"/>
              </a:rPr>
              <a:t>,</a:t>
            </a:r>
            <a:r>
              <a:rPr sz="2950" spc="-240" dirty="0">
                <a:latin typeface="Trebuchet MS"/>
                <a:cs typeface="Trebuchet MS"/>
              </a:rPr>
              <a:t>Y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 marR="135890">
              <a:lnSpc>
                <a:spcPct val="100800"/>
              </a:lnSpc>
              <a:tabLst>
                <a:tab pos="762000" algn="l"/>
                <a:tab pos="1105535" algn="l"/>
                <a:tab pos="3420110" algn="l"/>
                <a:tab pos="3851275" algn="l"/>
              </a:tabLst>
            </a:pPr>
            <a:r>
              <a:rPr sz="2950" spc="-145" dirty="0">
                <a:latin typeface="Trebuchet MS"/>
                <a:cs typeface="Trebuchet MS"/>
              </a:rPr>
              <a:t>R(		</a:t>
            </a:r>
            <a:r>
              <a:rPr sz="2950" spc="-190" dirty="0">
                <a:latin typeface="Trebuchet MS"/>
                <a:cs typeface="Trebuchet MS"/>
              </a:rPr>
              <a:t>,Coworker,	</a:t>
            </a:r>
            <a:r>
              <a:rPr sz="2950" spc="-185" dirty="0">
                <a:latin typeface="Trebuchet MS"/>
                <a:cs typeface="Trebuchet MS"/>
              </a:rPr>
              <a:t>)  </a:t>
            </a:r>
            <a:r>
              <a:rPr sz="2950" spc="-145" dirty="0">
                <a:latin typeface="Trebuchet MS"/>
                <a:cs typeface="Trebuchet MS"/>
              </a:rPr>
              <a:t>R(	</a:t>
            </a:r>
            <a:r>
              <a:rPr sz="2950" spc="-140" dirty="0">
                <a:latin typeface="Trebuchet MS"/>
                <a:cs typeface="Trebuchet MS"/>
              </a:rPr>
              <a:t>,PlaysInstrument,	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26110" y="5564466"/>
            <a:ext cx="727786" cy="833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85616" y="5564466"/>
            <a:ext cx="653961" cy="812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3034" y="4712627"/>
            <a:ext cx="276225" cy="1489710"/>
          </a:xfrm>
          <a:custGeom>
            <a:avLst/>
            <a:gdLst/>
            <a:ahLst/>
            <a:cxnLst/>
            <a:rect l="l" t="t" r="r" b="b"/>
            <a:pathLst>
              <a:path w="276225" h="1489710">
                <a:moveTo>
                  <a:pt x="270076" y="0"/>
                </a:moveTo>
                <a:lnTo>
                  <a:pt x="226336" y="11899"/>
                </a:lnTo>
                <a:lnTo>
                  <a:pt x="184311" y="44526"/>
                </a:lnTo>
                <a:lnTo>
                  <a:pt x="159669" y="74536"/>
                </a:lnTo>
                <a:lnTo>
                  <a:pt x="136879" y="110324"/>
                </a:lnTo>
                <a:lnTo>
                  <a:pt x="115879" y="150939"/>
                </a:lnTo>
                <a:lnTo>
                  <a:pt x="95987" y="197129"/>
                </a:lnTo>
                <a:lnTo>
                  <a:pt x="77603" y="247840"/>
                </a:lnTo>
                <a:lnTo>
                  <a:pt x="60807" y="302615"/>
                </a:lnTo>
                <a:lnTo>
                  <a:pt x="45725" y="360984"/>
                </a:lnTo>
                <a:lnTo>
                  <a:pt x="32500" y="422478"/>
                </a:lnTo>
                <a:lnTo>
                  <a:pt x="21291" y="486587"/>
                </a:lnTo>
                <a:lnTo>
                  <a:pt x="12263" y="552792"/>
                </a:lnTo>
                <a:lnTo>
                  <a:pt x="5586" y="620623"/>
                </a:lnTo>
                <a:lnTo>
                  <a:pt x="1440" y="689533"/>
                </a:lnTo>
                <a:lnTo>
                  <a:pt x="0" y="759015"/>
                </a:lnTo>
                <a:lnTo>
                  <a:pt x="1313" y="828522"/>
                </a:lnTo>
                <a:lnTo>
                  <a:pt x="5187" y="897407"/>
                </a:lnTo>
                <a:lnTo>
                  <a:pt x="11449" y="965187"/>
                </a:lnTo>
                <a:lnTo>
                  <a:pt x="19928" y="1031341"/>
                </a:lnTo>
                <a:lnTo>
                  <a:pt x="30459" y="1095362"/>
                </a:lnTo>
                <a:lnTo>
                  <a:pt x="42881" y="1156741"/>
                </a:lnTo>
                <a:lnTo>
                  <a:pt x="57036" y="1214970"/>
                </a:lnTo>
                <a:lnTo>
                  <a:pt x="72777" y="1269542"/>
                </a:lnTo>
                <a:lnTo>
                  <a:pt x="89962" y="1319987"/>
                </a:lnTo>
                <a:lnTo>
                  <a:pt x="109820" y="1369136"/>
                </a:lnTo>
                <a:lnTo>
                  <a:pt x="114405" y="1375130"/>
                </a:lnTo>
                <a:lnTo>
                  <a:pt x="69557" y="1416088"/>
                </a:lnTo>
                <a:lnTo>
                  <a:pt x="259408" y="1489087"/>
                </a:lnTo>
                <a:lnTo>
                  <a:pt x="215119" y="1332966"/>
                </a:lnTo>
                <a:lnTo>
                  <a:pt x="160581" y="1332966"/>
                </a:lnTo>
                <a:lnTo>
                  <a:pt x="147353" y="1300403"/>
                </a:lnTo>
                <a:lnTo>
                  <a:pt x="131036" y="1252715"/>
                </a:lnTo>
                <a:lnTo>
                  <a:pt x="115958" y="1200619"/>
                </a:lnTo>
                <a:lnTo>
                  <a:pt x="102315" y="1144689"/>
                </a:lnTo>
                <a:lnTo>
                  <a:pt x="90295" y="1085507"/>
                </a:lnTo>
                <a:lnTo>
                  <a:pt x="80077" y="1023620"/>
                </a:lnTo>
                <a:lnTo>
                  <a:pt x="71832" y="959586"/>
                </a:lnTo>
                <a:lnTo>
                  <a:pt x="65733" y="893991"/>
                </a:lnTo>
                <a:lnTo>
                  <a:pt x="61945" y="827354"/>
                </a:lnTo>
                <a:lnTo>
                  <a:pt x="60629" y="760260"/>
                </a:lnTo>
                <a:lnTo>
                  <a:pt x="61973" y="693153"/>
                </a:lnTo>
                <a:lnTo>
                  <a:pt x="65939" y="626541"/>
                </a:lnTo>
                <a:lnTo>
                  <a:pt x="72351" y="560971"/>
                </a:lnTo>
                <a:lnTo>
                  <a:pt x="81031" y="497001"/>
                </a:lnTo>
                <a:lnTo>
                  <a:pt x="91791" y="435203"/>
                </a:lnTo>
                <a:lnTo>
                  <a:pt x="104447" y="376123"/>
                </a:lnTo>
                <a:lnTo>
                  <a:pt x="118797" y="320357"/>
                </a:lnTo>
                <a:lnTo>
                  <a:pt x="134632" y="268452"/>
                </a:lnTo>
                <a:lnTo>
                  <a:pt x="151720" y="221030"/>
                </a:lnTo>
                <a:lnTo>
                  <a:pt x="169790" y="178714"/>
                </a:lnTo>
                <a:lnTo>
                  <a:pt x="188884" y="141516"/>
                </a:lnTo>
                <a:lnTo>
                  <a:pt x="217396" y="98679"/>
                </a:lnTo>
                <a:lnTo>
                  <a:pt x="251409" y="67119"/>
                </a:lnTo>
                <a:lnTo>
                  <a:pt x="275692" y="60388"/>
                </a:lnTo>
                <a:lnTo>
                  <a:pt x="270076" y="0"/>
                </a:lnTo>
                <a:close/>
              </a:path>
              <a:path w="276225" h="1489710">
                <a:moveTo>
                  <a:pt x="203897" y="1293406"/>
                </a:moveTo>
                <a:lnTo>
                  <a:pt x="160581" y="1332966"/>
                </a:lnTo>
                <a:lnTo>
                  <a:pt x="215119" y="1332966"/>
                </a:lnTo>
                <a:lnTo>
                  <a:pt x="203897" y="1293406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5190" y="6299246"/>
            <a:ext cx="434812" cy="540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50289" y="4832151"/>
            <a:ext cx="434812" cy="540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71</a:t>
            </a:fld>
            <a:endParaRPr spc="-2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83223" y="4752371"/>
            <a:ext cx="612908" cy="612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9367" y="6006677"/>
            <a:ext cx="867832" cy="994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649605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40" dirty="0">
                <a:solidFill>
                  <a:srgbClr val="404040"/>
                </a:solidFill>
              </a:rPr>
              <a:t>ProPPR-ized </a:t>
            </a:r>
            <a:r>
              <a:rPr sz="5100" spc="-260" dirty="0">
                <a:solidFill>
                  <a:srgbClr val="404040"/>
                </a:solidFill>
              </a:rPr>
              <a:t>PRA</a:t>
            </a:r>
            <a:r>
              <a:rPr sz="5100" spc="-675" dirty="0">
                <a:solidFill>
                  <a:srgbClr val="404040"/>
                </a:solidFill>
              </a:rPr>
              <a:t> </a:t>
            </a:r>
            <a:r>
              <a:rPr sz="5100" spc="-360" dirty="0">
                <a:solidFill>
                  <a:srgbClr val="404040"/>
                </a:solidFill>
              </a:rPr>
              <a:t>example</a:t>
            </a:r>
            <a:endParaRPr sz="5100"/>
          </a:p>
        </p:txBody>
      </p:sp>
      <p:sp>
        <p:nvSpPr>
          <p:cNvPr id="6" name="object 6"/>
          <p:cNvSpPr txBox="1"/>
          <p:nvPr/>
        </p:nvSpPr>
        <p:spPr>
          <a:xfrm>
            <a:off x="1282306" y="1589147"/>
            <a:ext cx="53289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0" dirty="0">
                <a:latin typeface="Trebuchet MS"/>
                <a:cs typeface="Trebuchet MS"/>
              </a:rPr>
              <a:t>Query </a:t>
            </a:r>
            <a:r>
              <a:rPr sz="2500" b="1" spc="-125" dirty="0">
                <a:latin typeface="Trebuchet MS"/>
                <a:cs typeface="Trebuchet MS"/>
              </a:rPr>
              <a:t>Q: </a:t>
            </a:r>
            <a:r>
              <a:rPr sz="2500" b="1" spc="-155" dirty="0">
                <a:latin typeface="Trebuchet MS"/>
                <a:cs typeface="Trebuchet MS"/>
              </a:rPr>
              <a:t>R(Lennon, </a:t>
            </a:r>
            <a:r>
              <a:rPr sz="2500" b="1" spc="-120" dirty="0">
                <a:latin typeface="Trebuchet MS"/>
                <a:cs typeface="Trebuchet MS"/>
              </a:rPr>
              <a:t>PlaysInstrument,</a:t>
            </a:r>
            <a:r>
              <a:rPr sz="2500" b="1" spc="-330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?)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9005" y="2579623"/>
            <a:ext cx="727786" cy="833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5341" y="2531706"/>
            <a:ext cx="3761740" cy="1370330"/>
          </a:xfrm>
          <a:custGeom>
            <a:avLst/>
            <a:gdLst/>
            <a:ahLst/>
            <a:cxnLst/>
            <a:rect l="l" t="t" r="r" b="b"/>
            <a:pathLst>
              <a:path w="3761740" h="1370329">
                <a:moveTo>
                  <a:pt x="0" y="0"/>
                </a:moveTo>
                <a:lnTo>
                  <a:pt x="3761333" y="0"/>
                </a:lnTo>
                <a:lnTo>
                  <a:pt x="3761333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7509" y="2555671"/>
            <a:ext cx="727786" cy="833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16600" y="2923976"/>
            <a:ext cx="3369945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0800"/>
              </a:lnSpc>
              <a:spcBef>
                <a:spcPts val="85"/>
              </a:spcBef>
              <a:tabLst>
                <a:tab pos="1092835" algn="l"/>
              </a:tabLst>
            </a:pP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330" dirty="0">
                <a:latin typeface="Trebuchet MS"/>
                <a:cs typeface="Trebuchet MS"/>
              </a:rPr>
              <a:t>,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80" dirty="0">
                <a:latin typeface="Trebuchet MS"/>
                <a:cs typeface="Trebuchet MS"/>
              </a:rPr>
              <a:t>b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20" dirty="0">
                <a:latin typeface="Trebuchet MS"/>
                <a:cs typeface="Trebuchet MS"/>
              </a:rPr>
              <a:t>r</a:t>
            </a:r>
            <a:r>
              <a:rPr sz="2950" spc="-200" dirty="0">
                <a:latin typeface="Trebuchet MS"/>
                <a:cs typeface="Trebuchet MS"/>
              </a:rPr>
              <a:t>t</a:t>
            </a:r>
            <a:r>
              <a:rPr sz="2950" spc="-150" dirty="0">
                <a:latin typeface="Trebuchet MS"/>
                <a:cs typeface="Trebuchet MS"/>
              </a:rPr>
              <a:t>i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270" dirty="0">
                <a:latin typeface="Trebuchet MS"/>
                <a:cs typeface="Trebuchet MS"/>
              </a:rPr>
              <a:t>t</a:t>
            </a:r>
            <a:r>
              <a:rPr sz="2950" spc="-220" dirty="0">
                <a:latin typeface="Trebuchet MS"/>
                <a:cs typeface="Trebuchet MS"/>
              </a:rPr>
              <a:t>,</a:t>
            </a:r>
            <a:r>
              <a:rPr sz="2950" spc="-465" dirty="0">
                <a:latin typeface="Trebuchet MS"/>
                <a:cs typeface="Trebuchet MS"/>
              </a:rPr>
              <a:t>J</a:t>
            </a:r>
            <a:r>
              <a:rPr sz="2950" spc="-165" dirty="0">
                <a:latin typeface="Trebuchet MS"/>
                <a:cs typeface="Trebuchet MS"/>
              </a:rPr>
              <a:t>)  </a:t>
            </a:r>
            <a:r>
              <a:rPr sz="2950" spc="-155" dirty="0">
                <a:latin typeface="Trebuchet MS"/>
                <a:cs typeface="Trebuchet MS"/>
              </a:rPr>
              <a:t>R(J,HasInstrument,K)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8978" y="2518384"/>
            <a:ext cx="3761740" cy="1370330"/>
          </a:xfrm>
          <a:custGeom>
            <a:avLst/>
            <a:gdLst/>
            <a:ahLst/>
            <a:cxnLst/>
            <a:rect l="l" t="t" r="r" b="b"/>
            <a:pathLst>
              <a:path w="3761740" h="1370329">
                <a:moveTo>
                  <a:pt x="0" y="0"/>
                </a:moveTo>
                <a:lnTo>
                  <a:pt x="3761333" y="0"/>
                </a:lnTo>
                <a:lnTo>
                  <a:pt x="3761333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6110" y="4105567"/>
            <a:ext cx="727786" cy="833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2443" y="4057662"/>
            <a:ext cx="3963670" cy="1370330"/>
          </a:xfrm>
          <a:custGeom>
            <a:avLst/>
            <a:gdLst/>
            <a:ahLst/>
            <a:cxnLst/>
            <a:rect l="l" t="t" r="r" b="b"/>
            <a:pathLst>
              <a:path w="3963670" h="1370329">
                <a:moveTo>
                  <a:pt x="0" y="0"/>
                </a:moveTo>
                <a:lnTo>
                  <a:pt x="3963538" y="0"/>
                </a:lnTo>
                <a:lnTo>
                  <a:pt x="3963538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85616" y="4105567"/>
            <a:ext cx="653961" cy="8129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0363" y="3186607"/>
            <a:ext cx="547370" cy="919480"/>
          </a:xfrm>
          <a:custGeom>
            <a:avLst/>
            <a:gdLst/>
            <a:ahLst/>
            <a:cxnLst/>
            <a:rect l="l" t="t" r="r" b="b"/>
            <a:pathLst>
              <a:path w="547369" h="919479">
                <a:moveTo>
                  <a:pt x="0" y="731037"/>
                </a:moveTo>
                <a:lnTo>
                  <a:pt x="77805" y="918959"/>
                </a:lnTo>
                <a:lnTo>
                  <a:pt x="181467" y="743966"/>
                </a:lnTo>
                <a:lnTo>
                  <a:pt x="122711" y="739775"/>
                </a:lnTo>
                <a:lnTo>
                  <a:pt x="123259" y="735469"/>
                </a:lnTo>
                <a:lnTo>
                  <a:pt x="62190" y="735469"/>
                </a:lnTo>
                <a:lnTo>
                  <a:pt x="0" y="731037"/>
                </a:lnTo>
                <a:close/>
              </a:path>
              <a:path w="547369" h="919479">
                <a:moveTo>
                  <a:pt x="543196" y="0"/>
                </a:moveTo>
                <a:lnTo>
                  <a:pt x="496027" y="5499"/>
                </a:lnTo>
                <a:lnTo>
                  <a:pt x="446625" y="22047"/>
                </a:lnTo>
                <a:lnTo>
                  <a:pt x="399225" y="48387"/>
                </a:lnTo>
                <a:lnTo>
                  <a:pt x="354032" y="83337"/>
                </a:lnTo>
                <a:lnTo>
                  <a:pt x="311115" y="126022"/>
                </a:lnTo>
                <a:lnTo>
                  <a:pt x="270562" y="175691"/>
                </a:lnTo>
                <a:lnTo>
                  <a:pt x="232523" y="231698"/>
                </a:lnTo>
                <a:lnTo>
                  <a:pt x="197471" y="292938"/>
                </a:lnTo>
                <a:lnTo>
                  <a:pt x="165075" y="359765"/>
                </a:lnTo>
                <a:lnTo>
                  <a:pt x="135952" y="431063"/>
                </a:lnTo>
                <a:lnTo>
                  <a:pt x="110396" y="506209"/>
                </a:lnTo>
                <a:lnTo>
                  <a:pt x="88722" y="584581"/>
                </a:lnTo>
                <a:lnTo>
                  <a:pt x="71257" y="665568"/>
                </a:lnTo>
                <a:lnTo>
                  <a:pt x="62190" y="735469"/>
                </a:lnTo>
                <a:lnTo>
                  <a:pt x="123259" y="735469"/>
                </a:lnTo>
                <a:lnTo>
                  <a:pt x="130544" y="678319"/>
                </a:lnTo>
                <a:lnTo>
                  <a:pt x="147181" y="600710"/>
                </a:lnTo>
                <a:lnTo>
                  <a:pt x="167822" y="525691"/>
                </a:lnTo>
                <a:lnTo>
                  <a:pt x="192109" y="453948"/>
                </a:lnTo>
                <a:lnTo>
                  <a:pt x="219670" y="386168"/>
                </a:lnTo>
                <a:lnTo>
                  <a:pt x="250121" y="323024"/>
                </a:lnTo>
                <a:lnTo>
                  <a:pt x="283389" y="264718"/>
                </a:lnTo>
                <a:lnTo>
                  <a:pt x="318460" y="212890"/>
                </a:lnTo>
                <a:lnTo>
                  <a:pt x="355122" y="167741"/>
                </a:lnTo>
                <a:lnTo>
                  <a:pt x="392842" y="129933"/>
                </a:lnTo>
                <a:lnTo>
                  <a:pt x="431024" y="100025"/>
                </a:lnTo>
                <a:lnTo>
                  <a:pt x="469051" y="78397"/>
                </a:lnTo>
                <a:lnTo>
                  <a:pt x="506446" y="65239"/>
                </a:lnTo>
                <a:lnTo>
                  <a:pt x="546759" y="60528"/>
                </a:lnTo>
                <a:lnTo>
                  <a:pt x="543196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6008" y="2060155"/>
            <a:ext cx="1097915" cy="471805"/>
          </a:xfrm>
          <a:custGeom>
            <a:avLst/>
            <a:gdLst/>
            <a:ahLst/>
            <a:cxnLst/>
            <a:rect l="l" t="t" r="r" b="b"/>
            <a:pathLst>
              <a:path w="1097914" h="471805">
                <a:moveTo>
                  <a:pt x="50952" y="274637"/>
                </a:moveTo>
                <a:lnTo>
                  <a:pt x="0" y="471550"/>
                </a:lnTo>
                <a:lnTo>
                  <a:pt x="188099" y="394169"/>
                </a:lnTo>
                <a:lnTo>
                  <a:pt x="144843" y="356463"/>
                </a:lnTo>
                <a:lnTo>
                  <a:pt x="148196" y="353326"/>
                </a:lnTo>
                <a:lnTo>
                  <a:pt x="178117" y="339026"/>
                </a:lnTo>
                <a:lnTo>
                  <a:pt x="215569" y="323900"/>
                </a:lnTo>
                <a:lnTo>
                  <a:pt x="237563" y="316407"/>
                </a:lnTo>
                <a:lnTo>
                  <a:pt x="98882" y="316407"/>
                </a:lnTo>
                <a:lnTo>
                  <a:pt x="50952" y="274637"/>
                </a:lnTo>
                <a:close/>
              </a:path>
              <a:path w="1097914" h="471805">
                <a:moveTo>
                  <a:pt x="1037450" y="0"/>
                </a:moveTo>
                <a:lnTo>
                  <a:pt x="1017295" y="50215"/>
                </a:lnTo>
                <a:lnTo>
                  <a:pt x="978014" y="86893"/>
                </a:lnTo>
                <a:lnTo>
                  <a:pt x="921677" y="121361"/>
                </a:lnTo>
                <a:lnTo>
                  <a:pt x="850328" y="152450"/>
                </a:lnTo>
                <a:lnTo>
                  <a:pt x="810145" y="166039"/>
                </a:lnTo>
                <a:lnTo>
                  <a:pt x="767537" y="178028"/>
                </a:lnTo>
                <a:lnTo>
                  <a:pt x="722934" y="188239"/>
                </a:lnTo>
                <a:lnTo>
                  <a:pt x="676757" y="196481"/>
                </a:lnTo>
                <a:lnTo>
                  <a:pt x="629412" y="202552"/>
                </a:lnTo>
                <a:lnTo>
                  <a:pt x="581329" y="206311"/>
                </a:lnTo>
                <a:lnTo>
                  <a:pt x="482955" y="208902"/>
                </a:lnTo>
                <a:lnTo>
                  <a:pt x="431800" y="212902"/>
                </a:lnTo>
                <a:lnTo>
                  <a:pt x="381495" y="219354"/>
                </a:lnTo>
                <a:lnTo>
                  <a:pt x="332409" y="228117"/>
                </a:lnTo>
                <a:lnTo>
                  <a:pt x="284899" y="238988"/>
                </a:lnTo>
                <a:lnTo>
                  <a:pt x="239344" y="251828"/>
                </a:lnTo>
                <a:lnTo>
                  <a:pt x="196075" y="266471"/>
                </a:lnTo>
                <a:lnTo>
                  <a:pt x="155460" y="282778"/>
                </a:lnTo>
                <a:lnTo>
                  <a:pt x="115049" y="301955"/>
                </a:lnTo>
                <a:lnTo>
                  <a:pt x="98882" y="316407"/>
                </a:lnTo>
                <a:lnTo>
                  <a:pt x="237563" y="316407"/>
                </a:lnTo>
                <a:lnTo>
                  <a:pt x="255828" y="310184"/>
                </a:lnTo>
                <a:lnTo>
                  <a:pt x="298488" y="298094"/>
                </a:lnTo>
                <a:lnTo>
                  <a:pt x="343103" y="287807"/>
                </a:lnTo>
                <a:lnTo>
                  <a:pt x="389267" y="279501"/>
                </a:lnTo>
                <a:lnTo>
                  <a:pt x="436562" y="273354"/>
                </a:lnTo>
                <a:lnTo>
                  <a:pt x="484581" y="269532"/>
                </a:lnTo>
                <a:lnTo>
                  <a:pt x="586092" y="266763"/>
                </a:lnTo>
                <a:lnTo>
                  <a:pt x="637184" y="262699"/>
                </a:lnTo>
                <a:lnTo>
                  <a:pt x="687438" y="256171"/>
                </a:lnTo>
                <a:lnTo>
                  <a:pt x="736511" y="247345"/>
                </a:lnTo>
                <a:lnTo>
                  <a:pt x="784034" y="236385"/>
                </a:lnTo>
                <a:lnTo>
                  <a:pt x="829640" y="223456"/>
                </a:lnTo>
                <a:lnTo>
                  <a:pt x="872985" y="208699"/>
                </a:lnTo>
                <a:lnTo>
                  <a:pt x="913714" y="192227"/>
                </a:lnTo>
                <a:lnTo>
                  <a:pt x="951496" y="174167"/>
                </a:lnTo>
                <a:lnTo>
                  <a:pt x="985989" y="154571"/>
                </a:lnTo>
                <a:lnTo>
                  <a:pt x="1043774" y="110705"/>
                </a:lnTo>
                <a:lnTo>
                  <a:pt x="1081786" y="63030"/>
                </a:lnTo>
                <a:lnTo>
                  <a:pt x="1097508" y="8407"/>
                </a:lnTo>
                <a:lnTo>
                  <a:pt x="1037450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53840" y="2058022"/>
            <a:ext cx="3166110" cy="460375"/>
          </a:xfrm>
          <a:custGeom>
            <a:avLst/>
            <a:gdLst/>
            <a:ahLst/>
            <a:cxnLst/>
            <a:rect l="l" t="t" r="r" b="b"/>
            <a:pathLst>
              <a:path w="3166109" h="460375">
                <a:moveTo>
                  <a:pt x="59309" y="0"/>
                </a:moveTo>
                <a:lnTo>
                  <a:pt x="0" y="12674"/>
                </a:lnTo>
                <a:lnTo>
                  <a:pt x="3022" y="26809"/>
                </a:lnTo>
                <a:lnTo>
                  <a:pt x="4394" y="30162"/>
                </a:lnTo>
                <a:lnTo>
                  <a:pt x="29857" y="61163"/>
                </a:lnTo>
                <a:lnTo>
                  <a:pt x="69621" y="85750"/>
                </a:lnTo>
                <a:lnTo>
                  <a:pt x="123215" y="107975"/>
                </a:lnTo>
                <a:lnTo>
                  <a:pt x="189763" y="128689"/>
                </a:lnTo>
                <a:lnTo>
                  <a:pt x="227761" y="138620"/>
                </a:lnTo>
                <a:lnTo>
                  <a:pt x="268782" y="148285"/>
                </a:lnTo>
                <a:lnTo>
                  <a:pt x="312737" y="157695"/>
                </a:lnTo>
                <a:lnTo>
                  <a:pt x="359460" y="166814"/>
                </a:lnTo>
                <a:lnTo>
                  <a:pt x="408863" y="175653"/>
                </a:lnTo>
                <a:lnTo>
                  <a:pt x="460806" y="184188"/>
                </a:lnTo>
                <a:lnTo>
                  <a:pt x="515150" y="192392"/>
                </a:lnTo>
                <a:lnTo>
                  <a:pt x="571754" y="200253"/>
                </a:lnTo>
                <a:lnTo>
                  <a:pt x="630491" y="207746"/>
                </a:lnTo>
                <a:lnTo>
                  <a:pt x="753795" y="221589"/>
                </a:lnTo>
                <a:lnTo>
                  <a:pt x="883932" y="233756"/>
                </a:lnTo>
                <a:lnTo>
                  <a:pt x="1019657" y="244068"/>
                </a:lnTo>
                <a:lnTo>
                  <a:pt x="1160081" y="252387"/>
                </a:lnTo>
                <a:lnTo>
                  <a:pt x="1303947" y="258546"/>
                </a:lnTo>
                <a:lnTo>
                  <a:pt x="1450124" y="262356"/>
                </a:lnTo>
                <a:lnTo>
                  <a:pt x="1744268" y="264972"/>
                </a:lnTo>
                <a:lnTo>
                  <a:pt x="1889417" y="268757"/>
                </a:lnTo>
                <a:lnTo>
                  <a:pt x="2032279" y="274866"/>
                </a:lnTo>
                <a:lnTo>
                  <a:pt x="2171712" y="283121"/>
                </a:lnTo>
                <a:lnTo>
                  <a:pt x="2306535" y="293370"/>
                </a:lnTo>
                <a:lnTo>
                  <a:pt x="2435466" y="305422"/>
                </a:lnTo>
                <a:lnTo>
                  <a:pt x="2557589" y="319138"/>
                </a:lnTo>
                <a:lnTo>
                  <a:pt x="2615679" y="326555"/>
                </a:lnTo>
                <a:lnTo>
                  <a:pt x="2671610" y="334327"/>
                </a:lnTo>
                <a:lnTo>
                  <a:pt x="2725204" y="342417"/>
                </a:lnTo>
                <a:lnTo>
                  <a:pt x="2776334" y="350812"/>
                </a:lnTo>
                <a:lnTo>
                  <a:pt x="2824848" y="359486"/>
                </a:lnTo>
                <a:lnTo>
                  <a:pt x="2870568" y="368414"/>
                </a:lnTo>
                <a:lnTo>
                  <a:pt x="2913367" y="377571"/>
                </a:lnTo>
                <a:lnTo>
                  <a:pt x="2953080" y="386930"/>
                </a:lnTo>
                <a:lnTo>
                  <a:pt x="2991789" y="398246"/>
                </a:lnTo>
                <a:lnTo>
                  <a:pt x="2962706" y="449224"/>
                </a:lnTo>
                <a:lnTo>
                  <a:pt x="3165805" y="460362"/>
                </a:lnTo>
                <a:lnTo>
                  <a:pt x="3089086" y="345465"/>
                </a:lnTo>
                <a:lnTo>
                  <a:pt x="3021901" y="345465"/>
                </a:lnTo>
                <a:lnTo>
                  <a:pt x="3008718" y="339001"/>
                </a:lnTo>
                <a:lnTo>
                  <a:pt x="2966974" y="327901"/>
                </a:lnTo>
                <a:lnTo>
                  <a:pt x="2926054" y="318262"/>
                </a:lnTo>
                <a:lnTo>
                  <a:pt x="2882188" y="308889"/>
                </a:lnTo>
                <a:lnTo>
                  <a:pt x="2835516" y="299783"/>
                </a:lnTo>
                <a:lnTo>
                  <a:pt x="2786164" y="290969"/>
                </a:lnTo>
                <a:lnTo>
                  <a:pt x="2734259" y="282448"/>
                </a:lnTo>
                <a:lnTo>
                  <a:pt x="2679954" y="274256"/>
                </a:lnTo>
                <a:lnTo>
                  <a:pt x="2623362" y="266395"/>
                </a:lnTo>
                <a:lnTo>
                  <a:pt x="2564650" y="258902"/>
                </a:lnTo>
                <a:lnTo>
                  <a:pt x="2441384" y="245071"/>
                </a:lnTo>
                <a:lnTo>
                  <a:pt x="2311133" y="232905"/>
                </a:lnTo>
                <a:lnTo>
                  <a:pt x="2175294" y="222592"/>
                </a:lnTo>
                <a:lnTo>
                  <a:pt x="2034870" y="214274"/>
                </a:lnTo>
                <a:lnTo>
                  <a:pt x="1891004" y="208140"/>
                </a:lnTo>
                <a:lnTo>
                  <a:pt x="1744814" y="204330"/>
                </a:lnTo>
                <a:lnTo>
                  <a:pt x="1451698" y="201739"/>
                </a:lnTo>
                <a:lnTo>
                  <a:pt x="1306537" y="197954"/>
                </a:lnTo>
                <a:lnTo>
                  <a:pt x="1163662" y="191858"/>
                </a:lnTo>
                <a:lnTo>
                  <a:pt x="1024242" y="183603"/>
                </a:lnTo>
                <a:lnTo>
                  <a:pt x="889304" y="173355"/>
                </a:lnTo>
                <a:lnTo>
                  <a:pt x="760272" y="161302"/>
                </a:lnTo>
                <a:lnTo>
                  <a:pt x="638175" y="147599"/>
                </a:lnTo>
                <a:lnTo>
                  <a:pt x="580097" y="140182"/>
                </a:lnTo>
                <a:lnTo>
                  <a:pt x="524205" y="132422"/>
                </a:lnTo>
                <a:lnTo>
                  <a:pt x="470636" y="124345"/>
                </a:lnTo>
                <a:lnTo>
                  <a:pt x="419544" y="115963"/>
                </a:lnTo>
                <a:lnTo>
                  <a:pt x="371081" y="107302"/>
                </a:lnTo>
                <a:lnTo>
                  <a:pt x="325412" y="98386"/>
                </a:lnTo>
                <a:lnTo>
                  <a:pt x="282689" y="89268"/>
                </a:lnTo>
                <a:lnTo>
                  <a:pt x="243077" y="79946"/>
                </a:lnTo>
                <a:lnTo>
                  <a:pt x="173926" y="60896"/>
                </a:lnTo>
                <a:lnTo>
                  <a:pt x="119557" y="41757"/>
                </a:lnTo>
                <a:lnTo>
                  <a:pt x="82118" y="23736"/>
                </a:lnTo>
                <a:lnTo>
                  <a:pt x="60439" y="5334"/>
                </a:lnTo>
                <a:lnTo>
                  <a:pt x="59309" y="0"/>
                </a:lnTo>
                <a:close/>
              </a:path>
              <a:path w="3166109" h="460375">
                <a:moveTo>
                  <a:pt x="3052851" y="291198"/>
                </a:moveTo>
                <a:lnTo>
                  <a:pt x="3021901" y="345465"/>
                </a:lnTo>
                <a:lnTo>
                  <a:pt x="3089086" y="345465"/>
                </a:lnTo>
                <a:lnTo>
                  <a:pt x="3052851" y="291198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55616" y="4399736"/>
            <a:ext cx="1024469" cy="4610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07775" y="3179127"/>
            <a:ext cx="234950" cy="1081405"/>
          </a:xfrm>
          <a:custGeom>
            <a:avLst/>
            <a:gdLst/>
            <a:ahLst/>
            <a:cxnLst/>
            <a:rect l="l" t="t" r="r" b="b"/>
            <a:pathLst>
              <a:path w="234950" h="1081404">
                <a:moveTo>
                  <a:pt x="123924" y="60921"/>
                </a:moveTo>
                <a:lnTo>
                  <a:pt x="61645" y="60921"/>
                </a:lnTo>
                <a:lnTo>
                  <a:pt x="62141" y="62712"/>
                </a:lnTo>
                <a:lnTo>
                  <a:pt x="64693" y="73812"/>
                </a:lnTo>
                <a:lnTo>
                  <a:pt x="73101" y="124968"/>
                </a:lnTo>
                <a:lnTo>
                  <a:pt x="78689" y="171640"/>
                </a:lnTo>
                <a:lnTo>
                  <a:pt x="84086" y="227063"/>
                </a:lnTo>
                <a:lnTo>
                  <a:pt x="89204" y="290334"/>
                </a:lnTo>
                <a:lnTo>
                  <a:pt x="94018" y="360629"/>
                </a:lnTo>
                <a:lnTo>
                  <a:pt x="98450" y="437197"/>
                </a:lnTo>
                <a:lnTo>
                  <a:pt x="102438" y="519125"/>
                </a:lnTo>
                <a:lnTo>
                  <a:pt x="105956" y="605688"/>
                </a:lnTo>
                <a:lnTo>
                  <a:pt x="108940" y="696112"/>
                </a:lnTo>
                <a:lnTo>
                  <a:pt x="111340" y="789622"/>
                </a:lnTo>
                <a:lnTo>
                  <a:pt x="113098" y="884326"/>
                </a:lnTo>
                <a:lnTo>
                  <a:pt x="113220" y="899121"/>
                </a:lnTo>
                <a:lnTo>
                  <a:pt x="52577" y="899579"/>
                </a:lnTo>
                <a:lnTo>
                  <a:pt x="144919" y="1080820"/>
                </a:lnTo>
                <a:lnTo>
                  <a:pt x="234281" y="898664"/>
                </a:lnTo>
                <a:lnTo>
                  <a:pt x="173862" y="898664"/>
                </a:lnTo>
                <a:lnTo>
                  <a:pt x="173748" y="884326"/>
                </a:lnTo>
                <a:lnTo>
                  <a:pt x="171957" y="788060"/>
                </a:lnTo>
                <a:lnTo>
                  <a:pt x="169544" y="694105"/>
                </a:lnTo>
                <a:lnTo>
                  <a:pt x="166547" y="603224"/>
                </a:lnTo>
                <a:lnTo>
                  <a:pt x="163004" y="516166"/>
                </a:lnTo>
                <a:lnTo>
                  <a:pt x="158991" y="433705"/>
                </a:lnTo>
                <a:lnTo>
                  <a:pt x="154533" y="356654"/>
                </a:lnTo>
                <a:lnTo>
                  <a:pt x="149669" y="285648"/>
                </a:lnTo>
                <a:lnTo>
                  <a:pt x="144462" y="221462"/>
                </a:lnTo>
                <a:lnTo>
                  <a:pt x="138937" y="164807"/>
                </a:lnTo>
                <a:lnTo>
                  <a:pt x="133121" y="116344"/>
                </a:lnTo>
                <a:lnTo>
                  <a:pt x="126974" y="76530"/>
                </a:lnTo>
                <a:lnTo>
                  <a:pt x="123924" y="60921"/>
                </a:lnTo>
                <a:close/>
              </a:path>
              <a:path w="234950" h="1081404">
                <a:moveTo>
                  <a:pt x="234505" y="898207"/>
                </a:moveTo>
                <a:lnTo>
                  <a:pt x="173862" y="898664"/>
                </a:lnTo>
                <a:lnTo>
                  <a:pt x="234281" y="898664"/>
                </a:lnTo>
                <a:lnTo>
                  <a:pt x="234505" y="898207"/>
                </a:lnTo>
                <a:close/>
              </a:path>
              <a:path w="234950" h="1081404">
                <a:moveTo>
                  <a:pt x="83223" y="0"/>
                </a:moveTo>
                <a:lnTo>
                  <a:pt x="31419" y="1282"/>
                </a:lnTo>
                <a:lnTo>
                  <a:pt x="0" y="6578"/>
                </a:lnTo>
                <a:lnTo>
                  <a:pt x="25450" y="61366"/>
                </a:lnTo>
                <a:lnTo>
                  <a:pt x="19024" y="63334"/>
                </a:lnTo>
                <a:lnTo>
                  <a:pt x="61645" y="60921"/>
                </a:lnTo>
                <a:lnTo>
                  <a:pt x="123924" y="60921"/>
                </a:lnTo>
                <a:lnTo>
                  <a:pt x="123723" y="59893"/>
                </a:lnTo>
                <a:lnTo>
                  <a:pt x="112217" y="22821"/>
                </a:lnTo>
                <a:lnTo>
                  <a:pt x="87947" y="1066"/>
                </a:lnTo>
                <a:lnTo>
                  <a:pt x="83223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0132" y="4854130"/>
            <a:ext cx="427355" cy="191770"/>
          </a:xfrm>
          <a:custGeom>
            <a:avLst/>
            <a:gdLst/>
            <a:ahLst/>
            <a:cxnLst/>
            <a:rect l="l" t="t" r="r" b="b"/>
            <a:pathLst>
              <a:path w="427354" h="191770">
                <a:moveTo>
                  <a:pt x="174117" y="10413"/>
                </a:moveTo>
                <a:lnTo>
                  <a:pt x="0" y="115557"/>
                </a:lnTo>
                <a:lnTo>
                  <a:pt x="188582" y="191769"/>
                </a:lnTo>
                <a:lnTo>
                  <a:pt x="183642" y="129819"/>
                </a:lnTo>
                <a:lnTo>
                  <a:pt x="219532" y="125107"/>
                </a:lnTo>
                <a:lnTo>
                  <a:pt x="282079" y="110578"/>
                </a:lnTo>
                <a:lnTo>
                  <a:pt x="336156" y="92938"/>
                </a:lnTo>
                <a:lnTo>
                  <a:pt x="380415" y="71818"/>
                </a:lnTo>
                <a:lnTo>
                  <a:pt x="384034" y="69392"/>
                </a:lnTo>
                <a:lnTo>
                  <a:pt x="178816" y="69392"/>
                </a:lnTo>
                <a:lnTo>
                  <a:pt x="174117" y="10413"/>
                </a:lnTo>
                <a:close/>
              </a:path>
              <a:path w="427354" h="191770">
                <a:moveTo>
                  <a:pt x="368134" y="0"/>
                </a:moveTo>
                <a:lnTo>
                  <a:pt x="331495" y="29146"/>
                </a:lnTo>
                <a:lnTo>
                  <a:pt x="290080" y="44957"/>
                </a:lnTo>
                <a:lnTo>
                  <a:pt x="236943" y="59435"/>
                </a:lnTo>
                <a:lnTo>
                  <a:pt x="178816" y="69392"/>
                </a:lnTo>
                <a:lnTo>
                  <a:pt x="384034" y="69392"/>
                </a:lnTo>
                <a:lnTo>
                  <a:pt x="422795" y="30416"/>
                </a:lnTo>
                <a:lnTo>
                  <a:pt x="427316" y="13246"/>
                </a:lnTo>
                <a:lnTo>
                  <a:pt x="368134" y="0"/>
                </a:lnTo>
                <a:close/>
              </a:path>
              <a:path w="427354" h="191770">
                <a:moveTo>
                  <a:pt x="370103" y="165"/>
                </a:moveTo>
                <a:lnTo>
                  <a:pt x="369938" y="406"/>
                </a:lnTo>
                <a:lnTo>
                  <a:pt x="370103" y="165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443" y="5516549"/>
            <a:ext cx="4168775" cy="1370330"/>
          </a:xfrm>
          <a:custGeom>
            <a:avLst/>
            <a:gdLst/>
            <a:ahLst/>
            <a:cxnLst/>
            <a:rect l="l" t="t" r="r" b="b"/>
            <a:pathLst>
              <a:path w="4168775" h="1370329">
                <a:moveTo>
                  <a:pt x="0" y="0"/>
                </a:moveTo>
                <a:lnTo>
                  <a:pt x="4168608" y="0"/>
                </a:lnTo>
                <a:lnTo>
                  <a:pt x="4168608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6592" y="2947941"/>
            <a:ext cx="4110354" cy="38550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50875" marR="5080">
              <a:lnSpc>
                <a:spcPct val="100800"/>
              </a:lnSpc>
              <a:spcBef>
                <a:spcPts val="85"/>
              </a:spcBef>
              <a:tabLst>
                <a:tab pos="1744345" algn="l"/>
              </a:tabLst>
            </a:pPr>
            <a:r>
              <a:rPr sz="2950" spc="-145" dirty="0">
                <a:latin typeface="Trebuchet MS"/>
                <a:cs typeface="Trebuchet MS"/>
              </a:rPr>
              <a:t>R(	</a:t>
            </a:r>
            <a:r>
              <a:rPr sz="2950" spc="-185" dirty="0">
                <a:latin typeface="Trebuchet MS"/>
                <a:cs typeface="Trebuchet MS"/>
              </a:rPr>
              <a:t>,Coworker,X)  </a:t>
            </a: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spc="-110" dirty="0">
                <a:latin typeface="Trebuchet MS"/>
                <a:cs typeface="Trebuchet MS"/>
              </a:rPr>
              <a:t>X</a:t>
            </a:r>
            <a:r>
              <a:rPr sz="2950" spc="-345" dirty="0">
                <a:latin typeface="Trebuchet MS"/>
                <a:cs typeface="Trebuchet MS"/>
              </a:rPr>
              <a:t>,</a:t>
            </a:r>
            <a:r>
              <a:rPr sz="2950" spc="-114" dirty="0">
                <a:latin typeface="Trebuchet MS"/>
                <a:cs typeface="Trebuchet MS"/>
              </a:rPr>
              <a:t>P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190" dirty="0">
                <a:latin typeface="Trebuchet MS"/>
                <a:cs typeface="Trebuchet MS"/>
              </a:rPr>
              <a:t>a</a:t>
            </a:r>
            <a:r>
              <a:rPr sz="2950" spc="-150" dirty="0">
                <a:latin typeface="Trebuchet MS"/>
                <a:cs typeface="Trebuchet MS"/>
              </a:rPr>
              <a:t>y</a:t>
            </a:r>
            <a:r>
              <a:rPr sz="2950" spc="-30" dirty="0">
                <a:latin typeface="Trebuchet MS"/>
                <a:cs typeface="Trebuchet MS"/>
              </a:rPr>
              <a:t>s</a:t>
            </a:r>
            <a:r>
              <a:rPr sz="2950" spc="-85" dirty="0">
                <a:latin typeface="Trebuchet MS"/>
                <a:cs typeface="Trebuchet MS"/>
              </a:rPr>
              <a:t>I</a:t>
            </a:r>
            <a:r>
              <a:rPr sz="2950" spc="-50" dirty="0">
                <a:latin typeface="Trebuchet MS"/>
                <a:cs typeface="Trebuchet MS"/>
              </a:rPr>
              <a:t>n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50" dirty="0">
                <a:latin typeface="Trebuchet MS"/>
                <a:cs typeface="Trebuchet MS"/>
              </a:rPr>
              <a:t>tr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145" dirty="0">
                <a:latin typeface="Trebuchet MS"/>
                <a:cs typeface="Trebuchet MS"/>
              </a:rPr>
              <a:t>e</a:t>
            </a:r>
            <a:r>
              <a:rPr sz="2950" spc="-80" dirty="0">
                <a:latin typeface="Trebuchet MS"/>
                <a:cs typeface="Trebuchet MS"/>
              </a:rPr>
              <a:t>n</a:t>
            </a:r>
            <a:r>
              <a:rPr sz="2950" spc="-180" dirty="0">
                <a:latin typeface="Trebuchet MS"/>
                <a:cs typeface="Trebuchet MS"/>
              </a:rPr>
              <a:t>t</a:t>
            </a:r>
            <a:r>
              <a:rPr sz="2950" spc="-560" dirty="0">
                <a:latin typeface="Trebuchet MS"/>
                <a:cs typeface="Trebuchet MS"/>
              </a:rPr>
              <a:t>,</a:t>
            </a:r>
            <a:r>
              <a:rPr sz="2950" spc="-240" dirty="0">
                <a:latin typeface="Trebuchet MS"/>
                <a:cs typeface="Trebuchet MS"/>
              </a:rPr>
              <a:t>Y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28575" marR="393700">
              <a:lnSpc>
                <a:spcPct val="100800"/>
              </a:lnSpc>
              <a:tabLst>
                <a:tab pos="777875" algn="l"/>
                <a:tab pos="1121410" algn="l"/>
                <a:tab pos="3435985" algn="l"/>
              </a:tabLst>
            </a:pPr>
            <a:r>
              <a:rPr sz="2950" spc="-145" dirty="0">
                <a:latin typeface="Trebuchet MS"/>
                <a:cs typeface="Trebuchet MS"/>
              </a:rPr>
              <a:t>R(		</a:t>
            </a:r>
            <a:r>
              <a:rPr sz="2950" spc="-190" dirty="0">
                <a:latin typeface="Trebuchet MS"/>
                <a:cs typeface="Trebuchet MS"/>
              </a:rPr>
              <a:t>,Coworker,	</a:t>
            </a:r>
            <a:r>
              <a:rPr sz="2950" spc="-185" dirty="0">
                <a:latin typeface="Trebuchet MS"/>
                <a:cs typeface="Trebuchet MS"/>
              </a:rPr>
              <a:t>)  </a:t>
            </a: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350" dirty="0">
                <a:latin typeface="Trebuchet MS"/>
                <a:cs typeface="Trebuchet MS"/>
              </a:rPr>
              <a:t>,</a:t>
            </a:r>
            <a:r>
              <a:rPr sz="2950" spc="-114" dirty="0">
                <a:latin typeface="Trebuchet MS"/>
                <a:cs typeface="Trebuchet MS"/>
              </a:rPr>
              <a:t>P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190" dirty="0">
                <a:latin typeface="Trebuchet MS"/>
                <a:cs typeface="Trebuchet MS"/>
              </a:rPr>
              <a:t>a</a:t>
            </a:r>
            <a:r>
              <a:rPr sz="2950" spc="-150" dirty="0">
                <a:latin typeface="Trebuchet MS"/>
                <a:cs typeface="Trebuchet MS"/>
              </a:rPr>
              <a:t>y</a:t>
            </a:r>
            <a:r>
              <a:rPr sz="2950" spc="-30" dirty="0">
                <a:latin typeface="Trebuchet MS"/>
                <a:cs typeface="Trebuchet MS"/>
              </a:rPr>
              <a:t>s</a:t>
            </a:r>
            <a:r>
              <a:rPr sz="2950" spc="-85" dirty="0">
                <a:latin typeface="Trebuchet MS"/>
                <a:cs typeface="Trebuchet MS"/>
              </a:rPr>
              <a:t>I</a:t>
            </a:r>
            <a:r>
              <a:rPr sz="2950" spc="-50" dirty="0">
                <a:latin typeface="Trebuchet MS"/>
                <a:cs typeface="Trebuchet MS"/>
              </a:rPr>
              <a:t>n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50" dirty="0">
                <a:latin typeface="Trebuchet MS"/>
                <a:cs typeface="Trebuchet MS"/>
              </a:rPr>
              <a:t>tr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145" dirty="0">
                <a:latin typeface="Trebuchet MS"/>
                <a:cs typeface="Trebuchet MS"/>
              </a:rPr>
              <a:t>e</a:t>
            </a:r>
            <a:r>
              <a:rPr sz="2950" spc="-80" dirty="0">
                <a:latin typeface="Trebuchet MS"/>
                <a:cs typeface="Trebuchet MS"/>
              </a:rPr>
              <a:t>n</a:t>
            </a:r>
            <a:r>
              <a:rPr sz="2950" spc="-180" dirty="0">
                <a:latin typeface="Trebuchet MS"/>
                <a:cs typeface="Trebuchet MS"/>
              </a:rPr>
              <a:t>t</a:t>
            </a:r>
            <a:r>
              <a:rPr sz="2950" spc="-560" dirty="0">
                <a:latin typeface="Trebuchet MS"/>
                <a:cs typeface="Trebuchet MS"/>
              </a:rPr>
              <a:t>,</a:t>
            </a:r>
            <a:r>
              <a:rPr sz="2950" spc="-240" dirty="0">
                <a:latin typeface="Trebuchet MS"/>
                <a:cs typeface="Trebuchet MS"/>
              </a:rPr>
              <a:t>Y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 marR="135890">
              <a:lnSpc>
                <a:spcPct val="100800"/>
              </a:lnSpc>
              <a:tabLst>
                <a:tab pos="762000" algn="l"/>
                <a:tab pos="1105535" algn="l"/>
                <a:tab pos="3420110" algn="l"/>
                <a:tab pos="3851275" algn="l"/>
              </a:tabLst>
            </a:pPr>
            <a:r>
              <a:rPr sz="2950" spc="-145" dirty="0">
                <a:latin typeface="Trebuchet MS"/>
                <a:cs typeface="Trebuchet MS"/>
              </a:rPr>
              <a:t>R(		</a:t>
            </a:r>
            <a:r>
              <a:rPr sz="2950" spc="-190" dirty="0">
                <a:latin typeface="Trebuchet MS"/>
                <a:cs typeface="Trebuchet MS"/>
              </a:rPr>
              <a:t>,Coworker,	</a:t>
            </a:r>
            <a:r>
              <a:rPr sz="2950" spc="-185" dirty="0">
                <a:latin typeface="Trebuchet MS"/>
                <a:cs typeface="Trebuchet MS"/>
              </a:rPr>
              <a:t>)  </a:t>
            </a:r>
            <a:r>
              <a:rPr sz="2950" spc="-145" dirty="0">
                <a:latin typeface="Trebuchet MS"/>
                <a:cs typeface="Trebuchet MS"/>
              </a:rPr>
              <a:t>R(	</a:t>
            </a:r>
            <a:r>
              <a:rPr sz="2950" spc="-140" dirty="0">
                <a:latin typeface="Trebuchet MS"/>
                <a:cs typeface="Trebuchet MS"/>
              </a:rPr>
              <a:t>,PlaysInstrument,	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26110" y="5564466"/>
            <a:ext cx="727786" cy="833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85616" y="5564466"/>
            <a:ext cx="653961" cy="8129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3034" y="4712627"/>
            <a:ext cx="276225" cy="1489710"/>
          </a:xfrm>
          <a:custGeom>
            <a:avLst/>
            <a:gdLst/>
            <a:ahLst/>
            <a:cxnLst/>
            <a:rect l="l" t="t" r="r" b="b"/>
            <a:pathLst>
              <a:path w="276225" h="1489710">
                <a:moveTo>
                  <a:pt x="270076" y="0"/>
                </a:moveTo>
                <a:lnTo>
                  <a:pt x="226336" y="11899"/>
                </a:lnTo>
                <a:lnTo>
                  <a:pt x="184311" y="44526"/>
                </a:lnTo>
                <a:lnTo>
                  <a:pt x="159669" y="74536"/>
                </a:lnTo>
                <a:lnTo>
                  <a:pt x="136879" y="110324"/>
                </a:lnTo>
                <a:lnTo>
                  <a:pt x="115879" y="150939"/>
                </a:lnTo>
                <a:lnTo>
                  <a:pt x="95987" y="197129"/>
                </a:lnTo>
                <a:lnTo>
                  <a:pt x="77603" y="247840"/>
                </a:lnTo>
                <a:lnTo>
                  <a:pt x="60807" y="302615"/>
                </a:lnTo>
                <a:lnTo>
                  <a:pt x="45725" y="360984"/>
                </a:lnTo>
                <a:lnTo>
                  <a:pt x="32500" y="422478"/>
                </a:lnTo>
                <a:lnTo>
                  <a:pt x="21291" y="486587"/>
                </a:lnTo>
                <a:lnTo>
                  <a:pt x="12263" y="552792"/>
                </a:lnTo>
                <a:lnTo>
                  <a:pt x="5586" y="620623"/>
                </a:lnTo>
                <a:lnTo>
                  <a:pt x="1440" y="689533"/>
                </a:lnTo>
                <a:lnTo>
                  <a:pt x="0" y="759015"/>
                </a:lnTo>
                <a:lnTo>
                  <a:pt x="1313" y="828522"/>
                </a:lnTo>
                <a:lnTo>
                  <a:pt x="5187" y="897407"/>
                </a:lnTo>
                <a:lnTo>
                  <a:pt x="11449" y="965187"/>
                </a:lnTo>
                <a:lnTo>
                  <a:pt x="19928" y="1031341"/>
                </a:lnTo>
                <a:lnTo>
                  <a:pt x="30459" y="1095362"/>
                </a:lnTo>
                <a:lnTo>
                  <a:pt x="42881" y="1156741"/>
                </a:lnTo>
                <a:lnTo>
                  <a:pt x="57036" y="1214970"/>
                </a:lnTo>
                <a:lnTo>
                  <a:pt x="72777" y="1269542"/>
                </a:lnTo>
                <a:lnTo>
                  <a:pt x="89962" y="1319987"/>
                </a:lnTo>
                <a:lnTo>
                  <a:pt x="109820" y="1369136"/>
                </a:lnTo>
                <a:lnTo>
                  <a:pt x="114405" y="1375130"/>
                </a:lnTo>
                <a:lnTo>
                  <a:pt x="69557" y="1416088"/>
                </a:lnTo>
                <a:lnTo>
                  <a:pt x="259408" y="1489087"/>
                </a:lnTo>
                <a:lnTo>
                  <a:pt x="215119" y="1332966"/>
                </a:lnTo>
                <a:lnTo>
                  <a:pt x="160581" y="1332966"/>
                </a:lnTo>
                <a:lnTo>
                  <a:pt x="147353" y="1300403"/>
                </a:lnTo>
                <a:lnTo>
                  <a:pt x="131036" y="1252715"/>
                </a:lnTo>
                <a:lnTo>
                  <a:pt x="115958" y="1200619"/>
                </a:lnTo>
                <a:lnTo>
                  <a:pt x="102315" y="1144689"/>
                </a:lnTo>
                <a:lnTo>
                  <a:pt x="90295" y="1085507"/>
                </a:lnTo>
                <a:lnTo>
                  <a:pt x="80077" y="1023620"/>
                </a:lnTo>
                <a:lnTo>
                  <a:pt x="71832" y="959586"/>
                </a:lnTo>
                <a:lnTo>
                  <a:pt x="65733" y="893991"/>
                </a:lnTo>
                <a:lnTo>
                  <a:pt x="61945" y="827354"/>
                </a:lnTo>
                <a:lnTo>
                  <a:pt x="60629" y="760260"/>
                </a:lnTo>
                <a:lnTo>
                  <a:pt x="61973" y="693153"/>
                </a:lnTo>
                <a:lnTo>
                  <a:pt x="65939" y="626541"/>
                </a:lnTo>
                <a:lnTo>
                  <a:pt x="72351" y="560971"/>
                </a:lnTo>
                <a:lnTo>
                  <a:pt x="81031" y="497001"/>
                </a:lnTo>
                <a:lnTo>
                  <a:pt x="91791" y="435203"/>
                </a:lnTo>
                <a:lnTo>
                  <a:pt x="104447" y="376123"/>
                </a:lnTo>
                <a:lnTo>
                  <a:pt x="118797" y="320357"/>
                </a:lnTo>
                <a:lnTo>
                  <a:pt x="134632" y="268452"/>
                </a:lnTo>
                <a:lnTo>
                  <a:pt x="151720" y="221030"/>
                </a:lnTo>
                <a:lnTo>
                  <a:pt x="169790" y="178714"/>
                </a:lnTo>
                <a:lnTo>
                  <a:pt x="188884" y="141516"/>
                </a:lnTo>
                <a:lnTo>
                  <a:pt x="217396" y="98679"/>
                </a:lnTo>
                <a:lnTo>
                  <a:pt x="251409" y="67119"/>
                </a:lnTo>
                <a:lnTo>
                  <a:pt x="275692" y="60388"/>
                </a:lnTo>
                <a:lnTo>
                  <a:pt x="270076" y="0"/>
                </a:lnTo>
                <a:close/>
              </a:path>
              <a:path w="276225" h="1489710">
                <a:moveTo>
                  <a:pt x="203897" y="1293406"/>
                </a:moveTo>
                <a:lnTo>
                  <a:pt x="160581" y="1332966"/>
                </a:lnTo>
                <a:lnTo>
                  <a:pt x="215119" y="1332966"/>
                </a:lnTo>
                <a:lnTo>
                  <a:pt x="203897" y="1293406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98495" y="3173285"/>
            <a:ext cx="521334" cy="884555"/>
          </a:xfrm>
          <a:custGeom>
            <a:avLst/>
            <a:gdLst/>
            <a:ahLst/>
            <a:cxnLst/>
            <a:rect l="l" t="t" r="r" b="b"/>
            <a:pathLst>
              <a:path w="521334" h="884554">
                <a:moveTo>
                  <a:pt x="3619" y="0"/>
                </a:moveTo>
                <a:lnTo>
                  <a:pt x="0" y="60528"/>
                </a:lnTo>
                <a:lnTo>
                  <a:pt x="20713" y="61772"/>
                </a:lnTo>
                <a:lnTo>
                  <a:pt x="37896" y="65024"/>
                </a:lnTo>
                <a:lnTo>
                  <a:pt x="90652" y="86867"/>
                </a:lnTo>
                <a:lnTo>
                  <a:pt x="126542" y="111518"/>
                </a:lnTo>
                <a:lnTo>
                  <a:pt x="162369" y="144005"/>
                </a:lnTo>
                <a:lnTo>
                  <a:pt x="197510" y="183832"/>
                </a:lnTo>
                <a:lnTo>
                  <a:pt x="248107" y="256552"/>
                </a:lnTo>
                <a:lnTo>
                  <a:pt x="279222" y="312038"/>
                </a:lnTo>
                <a:lnTo>
                  <a:pt x="308000" y="372656"/>
                </a:lnTo>
                <a:lnTo>
                  <a:pt x="334048" y="437743"/>
                </a:lnTo>
                <a:lnTo>
                  <a:pt x="356997" y="506641"/>
                </a:lnTo>
                <a:lnTo>
                  <a:pt x="376516" y="578700"/>
                </a:lnTo>
                <a:lnTo>
                  <a:pt x="392239" y="653249"/>
                </a:lnTo>
                <a:lnTo>
                  <a:pt x="398665" y="705256"/>
                </a:lnTo>
                <a:lnTo>
                  <a:pt x="339725" y="709587"/>
                </a:lnTo>
                <a:lnTo>
                  <a:pt x="443750" y="884377"/>
                </a:lnTo>
                <a:lnTo>
                  <a:pt x="519298" y="700824"/>
                </a:lnTo>
                <a:lnTo>
                  <a:pt x="459155" y="700824"/>
                </a:lnTo>
                <a:lnTo>
                  <a:pt x="451573" y="640689"/>
                </a:lnTo>
                <a:lnTo>
                  <a:pt x="435038" y="562813"/>
                </a:lnTo>
                <a:lnTo>
                  <a:pt x="414515" y="487438"/>
                </a:lnTo>
                <a:lnTo>
                  <a:pt x="390321" y="415163"/>
                </a:lnTo>
                <a:lnTo>
                  <a:pt x="362750" y="346595"/>
                </a:lnTo>
                <a:lnTo>
                  <a:pt x="332079" y="282308"/>
                </a:lnTo>
                <a:lnTo>
                  <a:pt x="298551" y="222897"/>
                </a:lnTo>
                <a:lnTo>
                  <a:pt x="262839" y="169494"/>
                </a:lnTo>
                <a:lnTo>
                  <a:pt x="224396" y="121653"/>
                </a:lnTo>
                <a:lnTo>
                  <a:pt x="183667" y="80517"/>
                </a:lnTo>
                <a:lnTo>
                  <a:pt x="140728" y="46786"/>
                </a:lnTo>
                <a:lnTo>
                  <a:pt x="95605" y="21336"/>
                </a:lnTo>
                <a:lnTo>
                  <a:pt x="48475" y="5308"/>
                </a:lnTo>
                <a:lnTo>
                  <a:pt x="24333" y="1231"/>
                </a:lnTo>
                <a:lnTo>
                  <a:pt x="3619" y="0"/>
                </a:lnTo>
                <a:close/>
              </a:path>
              <a:path w="521334" h="884554">
                <a:moveTo>
                  <a:pt x="521169" y="696277"/>
                </a:moveTo>
                <a:lnTo>
                  <a:pt x="459155" y="700824"/>
                </a:lnTo>
                <a:lnTo>
                  <a:pt x="519298" y="700824"/>
                </a:lnTo>
                <a:lnTo>
                  <a:pt x="521169" y="696277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93180" y="4449919"/>
            <a:ext cx="3848735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0800"/>
              </a:lnSpc>
              <a:spcBef>
                <a:spcPts val="85"/>
              </a:spcBef>
              <a:tabLst>
                <a:tab pos="920750" algn="l"/>
                <a:tab pos="1092835" algn="l"/>
                <a:tab pos="3721100" algn="l"/>
              </a:tabLst>
            </a:pP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	</a:t>
            </a:r>
            <a:r>
              <a:rPr sz="2950" spc="-330" dirty="0">
                <a:latin typeface="Trebuchet MS"/>
                <a:cs typeface="Trebuchet MS"/>
              </a:rPr>
              <a:t>,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80" dirty="0">
                <a:latin typeface="Trebuchet MS"/>
                <a:cs typeface="Trebuchet MS"/>
              </a:rPr>
              <a:t>b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20" dirty="0">
                <a:latin typeface="Trebuchet MS"/>
                <a:cs typeface="Trebuchet MS"/>
              </a:rPr>
              <a:t>r</a:t>
            </a:r>
            <a:r>
              <a:rPr sz="2950" spc="-200" dirty="0">
                <a:latin typeface="Trebuchet MS"/>
                <a:cs typeface="Trebuchet MS"/>
              </a:rPr>
              <a:t>t</a:t>
            </a:r>
            <a:r>
              <a:rPr sz="2950" spc="-150" dirty="0">
                <a:latin typeface="Trebuchet MS"/>
                <a:cs typeface="Trebuchet MS"/>
              </a:rPr>
              <a:t>i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85" dirty="0">
                <a:latin typeface="Trebuchet MS"/>
                <a:cs typeface="Trebuchet MS"/>
              </a:rPr>
              <a:t>t</a:t>
            </a:r>
            <a:r>
              <a:rPr sz="2950" spc="-345" dirty="0">
                <a:latin typeface="Trebuchet MS"/>
                <a:cs typeface="Trebuchet MS"/>
              </a:rPr>
              <a:t>,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165" dirty="0">
                <a:latin typeface="Trebuchet MS"/>
                <a:cs typeface="Trebuchet MS"/>
              </a:rPr>
              <a:t>)  </a:t>
            </a:r>
            <a:r>
              <a:rPr sz="2950" spc="-145" dirty="0">
                <a:latin typeface="Trebuchet MS"/>
                <a:cs typeface="Trebuchet MS"/>
              </a:rPr>
              <a:t>R(	</a:t>
            </a:r>
            <a:r>
              <a:rPr sz="2950" spc="-135" dirty="0">
                <a:latin typeface="Trebuchet MS"/>
                <a:cs typeface="Trebuchet MS"/>
              </a:rPr>
              <a:t>,HasInstrument,K)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54102" y="4081614"/>
            <a:ext cx="727786" cy="833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15559" y="4044327"/>
            <a:ext cx="4144645" cy="1370330"/>
          </a:xfrm>
          <a:custGeom>
            <a:avLst/>
            <a:gdLst/>
            <a:ahLst/>
            <a:cxnLst/>
            <a:rect l="l" t="t" r="r" b="b"/>
            <a:pathLst>
              <a:path w="4144645" h="1370329">
                <a:moveTo>
                  <a:pt x="0" y="0"/>
                </a:moveTo>
                <a:lnTo>
                  <a:pt x="4144489" y="0"/>
                </a:lnTo>
                <a:lnTo>
                  <a:pt x="4144489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18282" y="4302436"/>
            <a:ext cx="612908" cy="612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55190" y="6299246"/>
            <a:ext cx="434812" cy="5405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50289" y="4832151"/>
            <a:ext cx="434812" cy="5405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72</a:t>
            </a:fld>
            <a:endParaRPr spc="-2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68067" y="6049009"/>
            <a:ext cx="867832" cy="999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3223" y="4752371"/>
            <a:ext cx="612908" cy="612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9367" y="6006677"/>
            <a:ext cx="867832" cy="994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649605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40" dirty="0">
                <a:solidFill>
                  <a:srgbClr val="404040"/>
                </a:solidFill>
              </a:rPr>
              <a:t>ProPPR-ized </a:t>
            </a:r>
            <a:r>
              <a:rPr sz="5100" spc="-260" dirty="0">
                <a:solidFill>
                  <a:srgbClr val="404040"/>
                </a:solidFill>
              </a:rPr>
              <a:t>PRA</a:t>
            </a:r>
            <a:r>
              <a:rPr sz="5100" spc="-675" dirty="0">
                <a:solidFill>
                  <a:srgbClr val="404040"/>
                </a:solidFill>
              </a:rPr>
              <a:t> </a:t>
            </a:r>
            <a:r>
              <a:rPr sz="5100" spc="-360" dirty="0">
                <a:solidFill>
                  <a:srgbClr val="404040"/>
                </a:solidFill>
              </a:rPr>
              <a:t>example</a:t>
            </a:r>
            <a:endParaRPr sz="5100"/>
          </a:p>
        </p:txBody>
      </p:sp>
      <p:sp>
        <p:nvSpPr>
          <p:cNvPr id="7" name="object 7"/>
          <p:cNvSpPr txBox="1"/>
          <p:nvPr/>
        </p:nvSpPr>
        <p:spPr>
          <a:xfrm>
            <a:off x="1282306" y="1589147"/>
            <a:ext cx="53289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0" dirty="0">
                <a:latin typeface="Trebuchet MS"/>
                <a:cs typeface="Trebuchet MS"/>
              </a:rPr>
              <a:t>Query </a:t>
            </a:r>
            <a:r>
              <a:rPr sz="2500" b="1" spc="-125" dirty="0">
                <a:latin typeface="Trebuchet MS"/>
                <a:cs typeface="Trebuchet MS"/>
              </a:rPr>
              <a:t>Q: </a:t>
            </a:r>
            <a:r>
              <a:rPr sz="2500" b="1" spc="-155" dirty="0">
                <a:latin typeface="Trebuchet MS"/>
                <a:cs typeface="Trebuchet MS"/>
              </a:rPr>
              <a:t>R(Lennon, </a:t>
            </a:r>
            <a:r>
              <a:rPr sz="2500" b="1" spc="-120" dirty="0">
                <a:latin typeface="Trebuchet MS"/>
                <a:cs typeface="Trebuchet MS"/>
              </a:rPr>
              <a:t>PlaysInstrument,</a:t>
            </a:r>
            <a:r>
              <a:rPr sz="2500" b="1" spc="-330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?)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9005" y="2579623"/>
            <a:ext cx="727786" cy="833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5341" y="2531706"/>
            <a:ext cx="3761740" cy="1370330"/>
          </a:xfrm>
          <a:custGeom>
            <a:avLst/>
            <a:gdLst/>
            <a:ahLst/>
            <a:cxnLst/>
            <a:rect l="l" t="t" r="r" b="b"/>
            <a:pathLst>
              <a:path w="3761740" h="1370329">
                <a:moveTo>
                  <a:pt x="0" y="0"/>
                </a:moveTo>
                <a:lnTo>
                  <a:pt x="3761333" y="0"/>
                </a:lnTo>
                <a:lnTo>
                  <a:pt x="3761333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7509" y="2555671"/>
            <a:ext cx="727786" cy="833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16600" y="2923976"/>
            <a:ext cx="3369945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0800"/>
              </a:lnSpc>
              <a:spcBef>
                <a:spcPts val="85"/>
              </a:spcBef>
              <a:tabLst>
                <a:tab pos="1092835" algn="l"/>
              </a:tabLst>
            </a:pP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330" dirty="0">
                <a:latin typeface="Trebuchet MS"/>
                <a:cs typeface="Trebuchet MS"/>
              </a:rPr>
              <a:t>,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80" dirty="0">
                <a:latin typeface="Trebuchet MS"/>
                <a:cs typeface="Trebuchet MS"/>
              </a:rPr>
              <a:t>b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20" dirty="0">
                <a:latin typeface="Trebuchet MS"/>
                <a:cs typeface="Trebuchet MS"/>
              </a:rPr>
              <a:t>r</a:t>
            </a:r>
            <a:r>
              <a:rPr sz="2950" spc="-200" dirty="0">
                <a:latin typeface="Trebuchet MS"/>
                <a:cs typeface="Trebuchet MS"/>
              </a:rPr>
              <a:t>t</a:t>
            </a:r>
            <a:r>
              <a:rPr sz="2950" spc="-150" dirty="0">
                <a:latin typeface="Trebuchet MS"/>
                <a:cs typeface="Trebuchet MS"/>
              </a:rPr>
              <a:t>i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270" dirty="0">
                <a:latin typeface="Trebuchet MS"/>
                <a:cs typeface="Trebuchet MS"/>
              </a:rPr>
              <a:t>t</a:t>
            </a:r>
            <a:r>
              <a:rPr sz="2950" spc="-220" dirty="0">
                <a:latin typeface="Trebuchet MS"/>
                <a:cs typeface="Trebuchet MS"/>
              </a:rPr>
              <a:t>,</a:t>
            </a:r>
            <a:r>
              <a:rPr sz="2950" spc="-465" dirty="0">
                <a:latin typeface="Trebuchet MS"/>
                <a:cs typeface="Trebuchet MS"/>
              </a:rPr>
              <a:t>J</a:t>
            </a:r>
            <a:r>
              <a:rPr sz="2950" spc="-165" dirty="0">
                <a:latin typeface="Trebuchet MS"/>
                <a:cs typeface="Trebuchet MS"/>
              </a:rPr>
              <a:t>)  </a:t>
            </a:r>
            <a:r>
              <a:rPr sz="2950" spc="-155" dirty="0">
                <a:latin typeface="Trebuchet MS"/>
                <a:cs typeface="Trebuchet MS"/>
              </a:rPr>
              <a:t>R(J,HasInstrument,K)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38978" y="2518384"/>
            <a:ext cx="3761740" cy="1370330"/>
          </a:xfrm>
          <a:custGeom>
            <a:avLst/>
            <a:gdLst/>
            <a:ahLst/>
            <a:cxnLst/>
            <a:rect l="l" t="t" r="r" b="b"/>
            <a:pathLst>
              <a:path w="3761740" h="1370329">
                <a:moveTo>
                  <a:pt x="0" y="0"/>
                </a:moveTo>
                <a:lnTo>
                  <a:pt x="3761333" y="0"/>
                </a:lnTo>
                <a:lnTo>
                  <a:pt x="3761333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6110" y="4105567"/>
            <a:ext cx="727786" cy="833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2443" y="4057662"/>
            <a:ext cx="3963670" cy="1370330"/>
          </a:xfrm>
          <a:custGeom>
            <a:avLst/>
            <a:gdLst/>
            <a:ahLst/>
            <a:cxnLst/>
            <a:rect l="l" t="t" r="r" b="b"/>
            <a:pathLst>
              <a:path w="3963670" h="1370329">
                <a:moveTo>
                  <a:pt x="0" y="0"/>
                </a:moveTo>
                <a:lnTo>
                  <a:pt x="3963538" y="0"/>
                </a:lnTo>
                <a:lnTo>
                  <a:pt x="3963538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5616" y="4105567"/>
            <a:ext cx="653961" cy="8129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0363" y="3186607"/>
            <a:ext cx="547370" cy="919480"/>
          </a:xfrm>
          <a:custGeom>
            <a:avLst/>
            <a:gdLst/>
            <a:ahLst/>
            <a:cxnLst/>
            <a:rect l="l" t="t" r="r" b="b"/>
            <a:pathLst>
              <a:path w="547369" h="919479">
                <a:moveTo>
                  <a:pt x="0" y="731037"/>
                </a:moveTo>
                <a:lnTo>
                  <a:pt x="77805" y="918959"/>
                </a:lnTo>
                <a:lnTo>
                  <a:pt x="181467" y="743966"/>
                </a:lnTo>
                <a:lnTo>
                  <a:pt x="122711" y="739775"/>
                </a:lnTo>
                <a:lnTo>
                  <a:pt x="123259" y="735469"/>
                </a:lnTo>
                <a:lnTo>
                  <a:pt x="62190" y="735469"/>
                </a:lnTo>
                <a:lnTo>
                  <a:pt x="0" y="731037"/>
                </a:lnTo>
                <a:close/>
              </a:path>
              <a:path w="547369" h="919479">
                <a:moveTo>
                  <a:pt x="543196" y="0"/>
                </a:moveTo>
                <a:lnTo>
                  <a:pt x="496027" y="5499"/>
                </a:lnTo>
                <a:lnTo>
                  <a:pt x="446625" y="22047"/>
                </a:lnTo>
                <a:lnTo>
                  <a:pt x="399225" y="48387"/>
                </a:lnTo>
                <a:lnTo>
                  <a:pt x="354032" y="83337"/>
                </a:lnTo>
                <a:lnTo>
                  <a:pt x="311115" y="126022"/>
                </a:lnTo>
                <a:lnTo>
                  <a:pt x="270562" y="175691"/>
                </a:lnTo>
                <a:lnTo>
                  <a:pt x="232523" y="231698"/>
                </a:lnTo>
                <a:lnTo>
                  <a:pt x="197471" y="292938"/>
                </a:lnTo>
                <a:lnTo>
                  <a:pt x="165075" y="359765"/>
                </a:lnTo>
                <a:lnTo>
                  <a:pt x="135952" y="431063"/>
                </a:lnTo>
                <a:lnTo>
                  <a:pt x="110396" y="506209"/>
                </a:lnTo>
                <a:lnTo>
                  <a:pt x="88722" y="584581"/>
                </a:lnTo>
                <a:lnTo>
                  <a:pt x="71257" y="665568"/>
                </a:lnTo>
                <a:lnTo>
                  <a:pt x="62190" y="735469"/>
                </a:lnTo>
                <a:lnTo>
                  <a:pt x="123259" y="735469"/>
                </a:lnTo>
                <a:lnTo>
                  <a:pt x="130544" y="678319"/>
                </a:lnTo>
                <a:lnTo>
                  <a:pt x="147181" y="600710"/>
                </a:lnTo>
                <a:lnTo>
                  <a:pt x="167822" y="525691"/>
                </a:lnTo>
                <a:lnTo>
                  <a:pt x="192109" y="453948"/>
                </a:lnTo>
                <a:lnTo>
                  <a:pt x="219670" y="386168"/>
                </a:lnTo>
                <a:lnTo>
                  <a:pt x="250121" y="323024"/>
                </a:lnTo>
                <a:lnTo>
                  <a:pt x="283389" y="264718"/>
                </a:lnTo>
                <a:lnTo>
                  <a:pt x="318460" y="212890"/>
                </a:lnTo>
                <a:lnTo>
                  <a:pt x="355122" y="167741"/>
                </a:lnTo>
                <a:lnTo>
                  <a:pt x="392842" y="129933"/>
                </a:lnTo>
                <a:lnTo>
                  <a:pt x="431024" y="100025"/>
                </a:lnTo>
                <a:lnTo>
                  <a:pt x="469051" y="78397"/>
                </a:lnTo>
                <a:lnTo>
                  <a:pt x="506446" y="65239"/>
                </a:lnTo>
                <a:lnTo>
                  <a:pt x="546759" y="60528"/>
                </a:lnTo>
                <a:lnTo>
                  <a:pt x="543196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6008" y="2060155"/>
            <a:ext cx="1097915" cy="471805"/>
          </a:xfrm>
          <a:custGeom>
            <a:avLst/>
            <a:gdLst/>
            <a:ahLst/>
            <a:cxnLst/>
            <a:rect l="l" t="t" r="r" b="b"/>
            <a:pathLst>
              <a:path w="1097914" h="471805">
                <a:moveTo>
                  <a:pt x="50952" y="274637"/>
                </a:moveTo>
                <a:lnTo>
                  <a:pt x="0" y="471550"/>
                </a:lnTo>
                <a:lnTo>
                  <a:pt x="188099" y="394169"/>
                </a:lnTo>
                <a:lnTo>
                  <a:pt x="144843" y="356463"/>
                </a:lnTo>
                <a:lnTo>
                  <a:pt x="148196" y="353326"/>
                </a:lnTo>
                <a:lnTo>
                  <a:pt x="178117" y="339026"/>
                </a:lnTo>
                <a:lnTo>
                  <a:pt x="215569" y="323900"/>
                </a:lnTo>
                <a:lnTo>
                  <a:pt x="237563" y="316407"/>
                </a:lnTo>
                <a:lnTo>
                  <a:pt x="98882" y="316407"/>
                </a:lnTo>
                <a:lnTo>
                  <a:pt x="50952" y="274637"/>
                </a:lnTo>
                <a:close/>
              </a:path>
              <a:path w="1097914" h="471805">
                <a:moveTo>
                  <a:pt x="1037450" y="0"/>
                </a:moveTo>
                <a:lnTo>
                  <a:pt x="1017295" y="50215"/>
                </a:lnTo>
                <a:lnTo>
                  <a:pt x="978014" y="86893"/>
                </a:lnTo>
                <a:lnTo>
                  <a:pt x="921677" y="121361"/>
                </a:lnTo>
                <a:lnTo>
                  <a:pt x="850328" y="152450"/>
                </a:lnTo>
                <a:lnTo>
                  <a:pt x="810145" y="166039"/>
                </a:lnTo>
                <a:lnTo>
                  <a:pt x="767537" y="178028"/>
                </a:lnTo>
                <a:lnTo>
                  <a:pt x="722934" y="188239"/>
                </a:lnTo>
                <a:lnTo>
                  <a:pt x="676757" y="196481"/>
                </a:lnTo>
                <a:lnTo>
                  <a:pt x="629412" y="202552"/>
                </a:lnTo>
                <a:lnTo>
                  <a:pt x="581329" y="206311"/>
                </a:lnTo>
                <a:lnTo>
                  <a:pt x="482955" y="208902"/>
                </a:lnTo>
                <a:lnTo>
                  <a:pt x="431800" y="212902"/>
                </a:lnTo>
                <a:lnTo>
                  <a:pt x="381495" y="219354"/>
                </a:lnTo>
                <a:lnTo>
                  <a:pt x="332409" y="228117"/>
                </a:lnTo>
                <a:lnTo>
                  <a:pt x="284899" y="238988"/>
                </a:lnTo>
                <a:lnTo>
                  <a:pt x="239344" y="251828"/>
                </a:lnTo>
                <a:lnTo>
                  <a:pt x="196075" y="266471"/>
                </a:lnTo>
                <a:lnTo>
                  <a:pt x="155460" y="282778"/>
                </a:lnTo>
                <a:lnTo>
                  <a:pt x="115049" y="301955"/>
                </a:lnTo>
                <a:lnTo>
                  <a:pt x="98882" y="316407"/>
                </a:lnTo>
                <a:lnTo>
                  <a:pt x="237563" y="316407"/>
                </a:lnTo>
                <a:lnTo>
                  <a:pt x="255828" y="310184"/>
                </a:lnTo>
                <a:lnTo>
                  <a:pt x="298488" y="298094"/>
                </a:lnTo>
                <a:lnTo>
                  <a:pt x="343103" y="287807"/>
                </a:lnTo>
                <a:lnTo>
                  <a:pt x="389267" y="279501"/>
                </a:lnTo>
                <a:lnTo>
                  <a:pt x="436562" y="273354"/>
                </a:lnTo>
                <a:lnTo>
                  <a:pt x="484581" y="269532"/>
                </a:lnTo>
                <a:lnTo>
                  <a:pt x="586092" y="266763"/>
                </a:lnTo>
                <a:lnTo>
                  <a:pt x="637184" y="262699"/>
                </a:lnTo>
                <a:lnTo>
                  <a:pt x="687438" y="256171"/>
                </a:lnTo>
                <a:lnTo>
                  <a:pt x="736511" y="247345"/>
                </a:lnTo>
                <a:lnTo>
                  <a:pt x="784034" y="236385"/>
                </a:lnTo>
                <a:lnTo>
                  <a:pt x="829640" y="223456"/>
                </a:lnTo>
                <a:lnTo>
                  <a:pt x="872985" y="208699"/>
                </a:lnTo>
                <a:lnTo>
                  <a:pt x="913714" y="192227"/>
                </a:lnTo>
                <a:lnTo>
                  <a:pt x="951496" y="174167"/>
                </a:lnTo>
                <a:lnTo>
                  <a:pt x="985989" y="154571"/>
                </a:lnTo>
                <a:lnTo>
                  <a:pt x="1043774" y="110705"/>
                </a:lnTo>
                <a:lnTo>
                  <a:pt x="1081786" y="63030"/>
                </a:lnTo>
                <a:lnTo>
                  <a:pt x="1097508" y="8407"/>
                </a:lnTo>
                <a:lnTo>
                  <a:pt x="1037450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53840" y="2058022"/>
            <a:ext cx="3166110" cy="460375"/>
          </a:xfrm>
          <a:custGeom>
            <a:avLst/>
            <a:gdLst/>
            <a:ahLst/>
            <a:cxnLst/>
            <a:rect l="l" t="t" r="r" b="b"/>
            <a:pathLst>
              <a:path w="3166109" h="460375">
                <a:moveTo>
                  <a:pt x="59309" y="0"/>
                </a:moveTo>
                <a:lnTo>
                  <a:pt x="0" y="12674"/>
                </a:lnTo>
                <a:lnTo>
                  <a:pt x="3022" y="26809"/>
                </a:lnTo>
                <a:lnTo>
                  <a:pt x="4394" y="30162"/>
                </a:lnTo>
                <a:lnTo>
                  <a:pt x="29857" y="61163"/>
                </a:lnTo>
                <a:lnTo>
                  <a:pt x="69621" y="85750"/>
                </a:lnTo>
                <a:lnTo>
                  <a:pt x="123215" y="107975"/>
                </a:lnTo>
                <a:lnTo>
                  <a:pt x="189763" y="128689"/>
                </a:lnTo>
                <a:lnTo>
                  <a:pt x="227761" y="138620"/>
                </a:lnTo>
                <a:lnTo>
                  <a:pt x="268782" y="148285"/>
                </a:lnTo>
                <a:lnTo>
                  <a:pt x="312737" y="157695"/>
                </a:lnTo>
                <a:lnTo>
                  <a:pt x="359460" y="166814"/>
                </a:lnTo>
                <a:lnTo>
                  <a:pt x="408863" y="175653"/>
                </a:lnTo>
                <a:lnTo>
                  <a:pt x="460806" y="184188"/>
                </a:lnTo>
                <a:lnTo>
                  <a:pt x="515150" y="192392"/>
                </a:lnTo>
                <a:lnTo>
                  <a:pt x="571754" y="200253"/>
                </a:lnTo>
                <a:lnTo>
                  <a:pt x="630491" y="207746"/>
                </a:lnTo>
                <a:lnTo>
                  <a:pt x="753795" y="221589"/>
                </a:lnTo>
                <a:lnTo>
                  <a:pt x="883932" y="233756"/>
                </a:lnTo>
                <a:lnTo>
                  <a:pt x="1019657" y="244068"/>
                </a:lnTo>
                <a:lnTo>
                  <a:pt x="1160081" y="252387"/>
                </a:lnTo>
                <a:lnTo>
                  <a:pt x="1303947" y="258546"/>
                </a:lnTo>
                <a:lnTo>
                  <a:pt x="1450124" y="262356"/>
                </a:lnTo>
                <a:lnTo>
                  <a:pt x="1744268" y="264972"/>
                </a:lnTo>
                <a:lnTo>
                  <a:pt x="1889417" y="268757"/>
                </a:lnTo>
                <a:lnTo>
                  <a:pt x="2032279" y="274866"/>
                </a:lnTo>
                <a:lnTo>
                  <a:pt x="2171712" y="283121"/>
                </a:lnTo>
                <a:lnTo>
                  <a:pt x="2306535" y="293370"/>
                </a:lnTo>
                <a:lnTo>
                  <a:pt x="2435466" y="305422"/>
                </a:lnTo>
                <a:lnTo>
                  <a:pt x="2557589" y="319138"/>
                </a:lnTo>
                <a:lnTo>
                  <a:pt x="2615679" y="326555"/>
                </a:lnTo>
                <a:lnTo>
                  <a:pt x="2671610" y="334327"/>
                </a:lnTo>
                <a:lnTo>
                  <a:pt x="2725204" y="342417"/>
                </a:lnTo>
                <a:lnTo>
                  <a:pt x="2776334" y="350812"/>
                </a:lnTo>
                <a:lnTo>
                  <a:pt x="2824848" y="359486"/>
                </a:lnTo>
                <a:lnTo>
                  <a:pt x="2870568" y="368414"/>
                </a:lnTo>
                <a:lnTo>
                  <a:pt x="2913367" y="377571"/>
                </a:lnTo>
                <a:lnTo>
                  <a:pt x="2953080" y="386930"/>
                </a:lnTo>
                <a:lnTo>
                  <a:pt x="2991789" y="398246"/>
                </a:lnTo>
                <a:lnTo>
                  <a:pt x="2962706" y="449224"/>
                </a:lnTo>
                <a:lnTo>
                  <a:pt x="3165805" y="460362"/>
                </a:lnTo>
                <a:lnTo>
                  <a:pt x="3089086" y="345465"/>
                </a:lnTo>
                <a:lnTo>
                  <a:pt x="3021901" y="345465"/>
                </a:lnTo>
                <a:lnTo>
                  <a:pt x="3008718" y="339001"/>
                </a:lnTo>
                <a:lnTo>
                  <a:pt x="2966974" y="327901"/>
                </a:lnTo>
                <a:lnTo>
                  <a:pt x="2926054" y="318262"/>
                </a:lnTo>
                <a:lnTo>
                  <a:pt x="2882188" y="308889"/>
                </a:lnTo>
                <a:lnTo>
                  <a:pt x="2835516" y="299783"/>
                </a:lnTo>
                <a:lnTo>
                  <a:pt x="2786164" y="290969"/>
                </a:lnTo>
                <a:lnTo>
                  <a:pt x="2734259" y="282448"/>
                </a:lnTo>
                <a:lnTo>
                  <a:pt x="2679954" y="274256"/>
                </a:lnTo>
                <a:lnTo>
                  <a:pt x="2623362" y="266395"/>
                </a:lnTo>
                <a:lnTo>
                  <a:pt x="2564650" y="258902"/>
                </a:lnTo>
                <a:lnTo>
                  <a:pt x="2441384" y="245071"/>
                </a:lnTo>
                <a:lnTo>
                  <a:pt x="2311133" y="232905"/>
                </a:lnTo>
                <a:lnTo>
                  <a:pt x="2175294" y="222592"/>
                </a:lnTo>
                <a:lnTo>
                  <a:pt x="2034870" y="214274"/>
                </a:lnTo>
                <a:lnTo>
                  <a:pt x="1891004" y="208140"/>
                </a:lnTo>
                <a:lnTo>
                  <a:pt x="1744814" y="204330"/>
                </a:lnTo>
                <a:lnTo>
                  <a:pt x="1451698" y="201739"/>
                </a:lnTo>
                <a:lnTo>
                  <a:pt x="1306537" y="197954"/>
                </a:lnTo>
                <a:lnTo>
                  <a:pt x="1163662" y="191858"/>
                </a:lnTo>
                <a:lnTo>
                  <a:pt x="1024242" y="183603"/>
                </a:lnTo>
                <a:lnTo>
                  <a:pt x="889304" y="173355"/>
                </a:lnTo>
                <a:lnTo>
                  <a:pt x="760272" y="161302"/>
                </a:lnTo>
                <a:lnTo>
                  <a:pt x="638175" y="147599"/>
                </a:lnTo>
                <a:lnTo>
                  <a:pt x="580097" y="140182"/>
                </a:lnTo>
                <a:lnTo>
                  <a:pt x="524205" y="132422"/>
                </a:lnTo>
                <a:lnTo>
                  <a:pt x="470636" y="124345"/>
                </a:lnTo>
                <a:lnTo>
                  <a:pt x="419544" y="115963"/>
                </a:lnTo>
                <a:lnTo>
                  <a:pt x="371081" y="107302"/>
                </a:lnTo>
                <a:lnTo>
                  <a:pt x="325412" y="98386"/>
                </a:lnTo>
                <a:lnTo>
                  <a:pt x="282689" y="89268"/>
                </a:lnTo>
                <a:lnTo>
                  <a:pt x="243077" y="79946"/>
                </a:lnTo>
                <a:lnTo>
                  <a:pt x="173926" y="60896"/>
                </a:lnTo>
                <a:lnTo>
                  <a:pt x="119557" y="41757"/>
                </a:lnTo>
                <a:lnTo>
                  <a:pt x="82118" y="23736"/>
                </a:lnTo>
                <a:lnTo>
                  <a:pt x="60439" y="5334"/>
                </a:lnTo>
                <a:lnTo>
                  <a:pt x="59309" y="0"/>
                </a:lnTo>
                <a:close/>
              </a:path>
              <a:path w="3166109" h="460375">
                <a:moveTo>
                  <a:pt x="3052851" y="291198"/>
                </a:moveTo>
                <a:lnTo>
                  <a:pt x="3021901" y="345465"/>
                </a:lnTo>
                <a:lnTo>
                  <a:pt x="3089086" y="345465"/>
                </a:lnTo>
                <a:lnTo>
                  <a:pt x="3052851" y="291198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55616" y="4399736"/>
            <a:ext cx="1024469" cy="4610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07775" y="3179127"/>
            <a:ext cx="234950" cy="1081405"/>
          </a:xfrm>
          <a:custGeom>
            <a:avLst/>
            <a:gdLst/>
            <a:ahLst/>
            <a:cxnLst/>
            <a:rect l="l" t="t" r="r" b="b"/>
            <a:pathLst>
              <a:path w="234950" h="1081404">
                <a:moveTo>
                  <a:pt x="123924" y="60921"/>
                </a:moveTo>
                <a:lnTo>
                  <a:pt x="61645" y="60921"/>
                </a:lnTo>
                <a:lnTo>
                  <a:pt x="62141" y="62712"/>
                </a:lnTo>
                <a:lnTo>
                  <a:pt x="64693" y="73812"/>
                </a:lnTo>
                <a:lnTo>
                  <a:pt x="73101" y="124968"/>
                </a:lnTo>
                <a:lnTo>
                  <a:pt x="78689" y="171640"/>
                </a:lnTo>
                <a:lnTo>
                  <a:pt x="84086" y="227063"/>
                </a:lnTo>
                <a:lnTo>
                  <a:pt x="89204" y="290334"/>
                </a:lnTo>
                <a:lnTo>
                  <a:pt x="94018" y="360629"/>
                </a:lnTo>
                <a:lnTo>
                  <a:pt x="98450" y="437197"/>
                </a:lnTo>
                <a:lnTo>
                  <a:pt x="102438" y="519125"/>
                </a:lnTo>
                <a:lnTo>
                  <a:pt x="105956" y="605688"/>
                </a:lnTo>
                <a:lnTo>
                  <a:pt x="108940" y="696112"/>
                </a:lnTo>
                <a:lnTo>
                  <a:pt x="111340" y="789622"/>
                </a:lnTo>
                <a:lnTo>
                  <a:pt x="113098" y="884326"/>
                </a:lnTo>
                <a:lnTo>
                  <a:pt x="113220" y="899121"/>
                </a:lnTo>
                <a:lnTo>
                  <a:pt x="52577" y="899579"/>
                </a:lnTo>
                <a:lnTo>
                  <a:pt x="144919" y="1080820"/>
                </a:lnTo>
                <a:lnTo>
                  <a:pt x="234281" y="898664"/>
                </a:lnTo>
                <a:lnTo>
                  <a:pt x="173862" y="898664"/>
                </a:lnTo>
                <a:lnTo>
                  <a:pt x="173748" y="884326"/>
                </a:lnTo>
                <a:lnTo>
                  <a:pt x="171957" y="788060"/>
                </a:lnTo>
                <a:lnTo>
                  <a:pt x="169544" y="694105"/>
                </a:lnTo>
                <a:lnTo>
                  <a:pt x="166547" y="603224"/>
                </a:lnTo>
                <a:lnTo>
                  <a:pt x="163004" y="516166"/>
                </a:lnTo>
                <a:lnTo>
                  <a:pt x="158991" y="433705"/>
                </a:lnTo>
                <a:lnTo>
                  <a:pt x="154533" y="356654"/>
                </a:lnTo>
                <a:lnTo>
                  <a:pt x="149669" y="285648"/>
                </a:lnTo>
                <a:lnTo>
                  <a:pt x="144462" y="221462"/>
                </a:lnTo>
                <a:lnTo>
                  <a:pt x="138937" y="164807"/>
                </a:lnTo>
                <a:lnTo>
                  <a:pt x="133121" y="116344"/>
                </a:lnTo>
                <a:lnTo>
                  <a:pt x="126974" y="76530"/>
                </a:lnTo>
                <a:lnTo>
                  <a:pt x="123924" y="60921"/>
                </a:lnTo>
                <a:close/>
              </a:path>
              <a:path w="234950" h="1081404">
                <a:moveTo>
                  <a:pt x="234505" y="898207"/>
                </a:moveTo>
                <a:lnTo>
                  <a:pt x="173862" y="898664"/>
                </a:lnTo>
                <a:lnTo>
                  <a:pt x="234281" y="898664"/>
                </a:lnTo>
                <a:lnTo>
                  <a:pt x="234505" y="898207"/>
                </a:lnTo>
                <a:close/>
              </a:path>
              <a:path w="234950" h="1081404">
                <a:moveTo>
                  <a:pt x="83223" y="0"/>
                </a:moveTo>
                <a:lnTo>
                  <a:pt x="31419" y="1282"/>
                </a:lnTo>
                <a:lnTo>
                  <a:pt x="0" y="6578"/>
                </a:lnTo>
                <a:lnTo>
                  <a:pt x="25450" y="61366"/>
                </a:lnTo>
                <a:lnTo>
                  <a:pt x="19024" y="63334"/>
                </a:lnTo>
                <a:lnTo>
                  <a:pt x="61645" y="60921"/>
                </a:lnTo>
                <a:lnTo>
                  <a:pt x="123924" y="60921"/>
                </a:lnTo>
                <a:lnTo>
                  <a:pt x="123723" y="59893"/>
                </a:lnTo>
                <a:lnTo>
                  <a:pt x="112217" y="22821"/>
                </a:lnTo>
                <a:lnTo>
                  <a:pt x="87947" y="1066"/>
                </a:lnTo>
                <a:lnTo>
                  <a:pt x="83223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70132" y="4854130"/>
            <a:ext cx="427355" cy="191770"/>
          </a:xfrm>
          <a:custGeom>
            <a:avLst/>
            <a:gdLst/>
            <a:ahLst/>
            <a:cxnLst/>
            <a:rect l="l" t="t" r="r" b="b"/>
            <a:pathLst>
              <a:path w="427354" h="191770">
                <a:moveTo>
                  <a:pt x="174117" y="10413"/>
                </a:moveTo>
                <a:lnTo>
                  <a:pt x="0" y="115557"/>
                </a:lnTo>
                <a:lnTo>
                  <a:pt x="188582" y="191769"/>
                </a:lnTo>
                <a:lnTo>
                  <a:pt x="183642" y="129819"/>
                </a:lnTo>
                <a:lnTo>
                  <a:pt x="219532" y="125107"/>
                </a:lnTo>
                <a:lnTo>
                  <a:pt x="282079" y="110578"/>
                </a:lnTo>
                <a:lnTo>
                  <a:pt x="336156" y="92938"/>
                </a:lnTo>
                <a:lnTo>
                  <a:pt x="380415" y="71818"/>
                </a:lnTo>
                <a:lnTo>
                  <a:pt x="384034" y="69392"/>
                </a:lnTo>
                <a:lnTo>
                  <a:pt x="178816" y="69392"/>
                </a:lnTo>
                <a:lnTo>
                  <a:pt x="174117" y="10413"/>
                </a:lnTo>
                <a:close/>
              </a:path>
              <a:path w="427354" h="191770">
                <a:moveTo>
                  <a:pt x="368134" y="0"/>
                </a:moveTo>
                <a:lnTo>
                  <a:pt x="331495" y="29146"/>
                </a:lnTo>
                <a:lnTo>
                  <a:pt x="290080" y="44957"/>
                </a:lnTo>
                <a:lnTo>
                  <a:pt x="236943" y="59435"/>
                </a:lnTo>
                <a:lnTo>
                  <a:pt x="178816" y="69392"/>
                </a:lnTo>
                <a:lnTo>
                  <a:pt x="384034" y="69392"/>
                </a:lnTo>
                <a:lnTo>
                  <a:pt x="422795" y="30416"/>
                </a:lnTo>
                <a:lnTo>
                  <a:pt x="427316" y="13246"/>
                </a:lnTo>
                <a:lnTo>
                  <a:pt x="368134" y="0"/>
                </a:lnTo>
                <a:close/>
              </a:path>
              <a:path w="427354" h="191770">
                <a:moveTo>
                  <a:pt x="370103" y="165"/>
                </a:moveTo>
                <a:lnTo>
                  <a:pt x="369938" y="406"/>
                </a:lnTo>
                <a:lnTo>
                  <a:pt x="370103" y="165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6295" y="5504573"/>
            <a:ext cx="4168775" cy="1370330"/>
          </a:xfrm>
          <a:custGeom>
            <a:avLst/>
            <a:gdLst/>
            <a:ahLst/>
            <a:cxnLst/>
            <a:rect l="l" t="t" r="r" b="b"/>
            <a:pathLst>
              <a:path w="4168775" h="1370329">
                <a:moveTo>
                  <a:pt x="0" y="0"/>
                </a:moveTo>
                <a:lnTo>
                  <a:pt x="4168608" y="0"/>
                </a:lnTo>
                <a:lnTo>
                  <a:pt x="4168608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6592" y="2947941"/>
            <a:ext cx="4110354" cy="38550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50875" marR="5080">
              <a:lnSpc>
                <a:spcPct val="100800"/>
              </a:lnSpc>
              <a:spcBef>
                <a:spcPts val="85"/>
              </a:spcBef>
              <a:tabLst>
                <a:tab pos="1744345" algn="l"/>
              </a:tabLst>
            </a:pPr>
            <a:r>
              <a:rPr sz="2950" spc="-145" dirty="0">
                <a:latin typeface="Trebuchet MS"/>
                <a:cs typeface="Trebuchet MS"/>
              </a:rPr>
              <a:t>R(	</a:t>
            </a:r>
            <a:r>
              <a:rPr sz="2950" spc="-185" dirty="0">
                <a:latin typeface="Trebuchet MS"/>
                <a:cs typeface="Trebuchet MS"/>
              </a:rPr>
              <a:t>,Coworker,X)  </a:t>
            </a: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spc="-110" dirty="0">
                <a:latin typeface="Trebuchet MS"/>
                <a:cs typeface="Trebuchet MS"/>
              </a:rPr>
              <a:t>X</a:t>
            </a:r>
            <a:r>
              <a:rPr sz="2950" spc="-345" dirty="0">
                <a:latin typeface="Trebuchet MS"/>
                <a:cs typeface="Trebuchet MS"/>
              </a:rPr>
              <a:t>,</a:t>
            </a:r>
            <a:r>
              <a:rPr sz="2950" spc="-114" dirty="0">
                <a:latin typeface="Trebuchet MS"/>
                <a:cs typeface="Trebuchet MS"/>
              </a:rPr>
              <a:t>P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190" dirty="0">
                <a:latin typeface="Trebuchet MS"/>
                <a:cs typeface="Trebuchet MS"/>
              </a:rPr>
              <a:t>a</a:t>
            </a:r>
            <a:r>
              <a:rPr sz="2950" spc="-150" dirty="0">
                <a:latin typeface="Trebuchet MS"/>
                <a:cs typeface="Trebuchet MS"/>
              </a:rPr>
              <a:t>y</a:t>
            </a:r>
            <a:r>
              <a:rPr sz="2950" spc="-30" dirty="0">
                <a:latin typeface="Trebuchet MS"/>
                <a:cs typeface="Trebuchet MS"/>
              </a:rPr>
              <a:t>s</a:t>
            </a:r>
            <a:r>
              <a:rPr sz="2950" spc="-85" dirty="0">
                <a:latin typeface="Trebuchet MS"/>
                <a:cs typeface="Trebuchet MS"/>
              </a:rPr>
              <a:t>I</a:t>
            </a:r>
            <a:r>
              <a:rPr sz="2950" spc="-50" dirty="0">
                <a:latin typeface="Trebuchet MS"/>
                <a:cs typeface="Trebuchet MS"/>
              </a:rPr>
              <a:t>n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50" dirty="0">
                <a:latin typeface="Trebuchet MS"/>
                <a:cs typeface="Trebuchet MS"/>
              </a:rPr>
              <a:t>tr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145" dirty="0">
                <a:latin typeface="Trebuchet MS"/>
                <a:cs typeface="Trebuchet MS"/>
              </a:rPr>
              <a:t>e</a:t>
            </a:r>
            <a:r>
              <a:rPr sz="2950" spc="-80" dirty="0">
                <a:latin typeface="Trebuchet MS"/>
                <a:cs typeface="Trebuchet MS"/>
              </a:rPr>
              <a:t>n</a:t>
            </a:r>
            <a:r>
              <a:rPr sz="2950" spc="-180" dirty="0">
                <a:latin typeface="Trebuchet MS"/>
                <a:cs typeface="Trebuchet MS"/>
              </a:rPr>
              <a:t>t</a:t>
            </a:r>
            <a:r>
              <a:rPr sz="2950" spc="-560" dirty="0">
                <a:latin typeface="Trebuchet MS"/>
                <a:cs typeface="Trebuchet MS"/>
              </a:rPr>
              <a:t>,</a:t>
            </a:r>
            <a:r>
              <a:rPr sz="2950" spc="-240" dirty="0">
                <a:latin typeface="Trebuchet MS"/>
                <a:cs typeface="Trebuchet MS"/>
              </a:rPr>
              <a:t>Y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28575" marR="393700">
              <a:lnSpc>
                <a:spcPct val="100800"/>
              </a:lnSpc>
              <a:tabLst>
                <a:tab pos="777875" algn="l"/>
                <a:tab pos="1121410" algn="l"/>
                <a:tab pos="3435985" algn="l"/>
              </a:tabLst>
            </a:pPr>
            <a:r>
              <a:rPr sz="2950" spc="-145" dirty="0">
                <a:latin typeface="Trebuchet MS"/>
                <a:cs typeface="Trebuchet MS"/>
              </a:rPr>
              <a:t>R(		</a:t>
            </a:r>
            <a:r>
              <a:rPr sz="2950" spc="-190" dirty="0">
                <a:latin typeface="Trebuchet MS"/>
                <a:cs typeface="Trebuchet MS"/>
              </a:rPr>
              <a:t>,Coworker,	</a:t>
            </a:r>
            <a:r>
              <a:rPr sz="2950" spc="-185" dirty="0">
                <a:latin typeface="Trebuchet MS"/>
                <a:cs typeface="Trebuchet MS"/>
              </a:rPr>
              <a:t>)  </a:t>
            </a: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350" dirty="0">
                <a:latin typeface="Trebuchet MS"/>
                <a:cs typeface="Trebuchet MS"/>
              </a:rPr>
              <a:t>,</a:t>
            </a:r>
            <a:r>
              <a:rPr sz="2950" spc="-114" dirty="0">
                <a:latin typeface="Trebuchet MS"/>
                <a:cs typeface="Trebuchet MS"/>
              </a:rPr>
              <a:t>P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190" dirty="0">
                <a:latin typeface="Trebuchet MS"/>
                <a:cs typeface="Trebuchet MS"/>
              </a:rPr>
              <a:t>a</a:t>
            </a:r>
            <a:r>
              <a:rPr sz="2950" spc="-150" dirty="0">
                <a:latin typeface="Trebuchet MS"/>
                <a:cs typeface="Trebuchet MS"/>
              </a:rPr>
              <a:t>y</a:t>
            </a:r>
            <a:r>
              <a:rPr sz="2950" spc="-30" dirty="0">
                <a:latin typeface="Trebuchet MS"/>
                <a:cs typeface="Trebuchet MS"/>
              </a:rPr>
              <a:t>s</a:t>
            </a:r>
            <a:r>
              <a:rPr sz="2950" spc="-85" dirty="0">
                <a:latin typeface="Trebuchet MS"/>
                <a:cs typeface="Trebuchet MS"/>
              </a:rPr>
              <a:t>I</a:t>
            </a:r>
            <a:r>
              <a:rPr sz="2950" spc="-50" dirty="0">
                <a:latin typeface="Trebuchet MS"/>
                <a:cs typeface="Trebuchet MS"/>
              </a:rPr>
              <a:t>n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50" dirty="0">
                <a:latin typeface="Trebuchet MS"/>
                <a:cs typeface="Trebuchet MS"/>
              </a:rPr>
              <a:t>tr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145" dirty="0">
                <a:latin typeface="Trebuchet MS"/>
                <a:cs typeface="Trebuchet MS"/>
              </a:rPr>
              <a:t>e</a:t>
            </a:r>
            <a:r>
              <a:rPr sz="2950" spc="-80" dirty="0">
                <a:latin typeface="Trebuchet MS"/>
                <a:cs typeface="Trebuchet MS"/>
              </a:rPr>
              <a:t>n</a:t>
            </a:r>
            <a:r>
              <a:rPr sz="2950" spc="-180" dirty="0">
                <a:latin typeface="Trebuchet MS"/>
                <a:cs typeface="Trebuchet MS"/>
              </a:rPr>
              <a:t>t</a:t>
            </a:r>
            <a:r>
              <a:rPr sz="2950" spc="-560" dirty="0">
                <a:latin typeface="Trebuchet MS"/>
                <a:cs typeface="Trebuchet MS"/>
              </a:rPr>
              <a:t>,</a:t>
            </a:r>
            <a:r>
              <a:rPr sz="2950" spc="-240" dirty="0">
                <a:latin typeface="Trebuchet MS"/>
                <a:cs typeface="Trebuchet MS"/>
              </a:rPr>
              <a:t>Y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 marR="135890">
              <a:lnSpc>
                <a:spcPct val="100800"/>
              </a:lnSpc>
              <a:tabLst>
                <a:tab pos="762000" algn="l"/>
                <a:tab pos="1105535" algn="l"/>
                <a:tab pos="3420110" algn="l"/>
                <a:tab pos="3851275" algn="l"/>
              </a:tabLst>
            </a:pPr>
            <a:r>
              <a:rPr sz="2950" spc="-145" dirty="0">
                <a:latin typeface="Trebuchet MS"/>
                <a:cs typeface="Trebuchet MS"/>
              </a:rPr>
              <a:t>R(		</a:t>
            </a:r>
            <a:r>
              <a:rPr sz="2950" spc="-190" dirty="0">
                <a:latin typeface="Trebuchet MS"/>
                <a:cs typeface="Trebuchet MS"/>
              </a:rPr>
              <a:t>,Coworker,	</a:t>
            </a:r>
            <a:r>
              <a:rPr sz="2950" spc="-185" dirty="0">
                <a:latin typeface="Trebuchet MS"/>
                <a:cs typeface="Trebuchet MS"/>
              </a:rPr>
              <a:t>)  </a:t>
            </a:r>
            <a:r>
              <a:rPr sz="2950" spc="-145" dirty="0">
                <a:latin typeface="Trebuchet MS"/>
                <a:cs typeface="Trebuchet MS"/>
              </a:rPr>
              <a:t>R(	</a:t>
            </a:r>
            <a:r>
              <a:rPr sz="2950" spc="-140" dirty="0">
                <a:latin typeface="Trebuchet MS"/>
                <a:cs typeface="Trebuchet MS"/>
              </a:rPr>
              <a:t>,PlaysInstrument,	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26110" y="5564466"/>
            <a:ext cx="727786" cy="833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85616" y="5564466"/>
            <a:ext cx="653961" cy="8129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9557" y="4712627"/>
            <a:ext cx="356870" cy="1477645"/>
          </a:xfrm>
          <a:custGeom>
            <a:avLst/>
            <a:gdLst/>
            <a:ahLst/>
            <a:cxnLst/>
            <a:rect l="l" t="t" r="r" b="b"/>
            <a:pathLst>
              <a:path w="356870" h="1477645">
                <a:moveTo>
                  <a:pt x="270099" y="0"/>
                </a:moveTo>
                <a:lnTo>
                  <a:pt x="226423" y="11785"/>
                </a:lnTo>
                <a:lnTo>
                  <a:pt x="184401" y="44145"/>
                </a:lnTo>
                <a:lnTo>
                  <a:pt x="159743" y="73926"/>
                </a:lnTo>
                <a:lnTo>
                  <a:pt x="136935" y="109435"/>
                </a:lnTo>
                <a:lnTo>
                  <a:pt x="115926" y="149745"/>
                </a:lnTo>
                <a:lnTo>
                  <a:pt x="96024" y="195580"/>
                </a:lnTo>
                <a:lnTo>
                  <a:pt x="77630" y="245884"/>
                </a:lnTo>
                <a:lnTo>
                  <a:pt x="60827" y="300240"/>
                </a:lnTo>
                <a:lnTo>
                  <a:pt x="45740" y="358152"/>
                </a:lnTo>
                <a:lnTo>
                  <a:pt x="32510" y="419150"/>
                </a:lnTo>
                <a:lnTo>
                  <a:pt x="21297" y="482752"/>
                </a:lnTo>
                <a:lnTo>
                  <a:pt x="12266" y="548436"/>
                </a:lnTo>
                <a:lnTo>
                  <a:pt x="5589" y="615721"/>
                </a:lnTo>
                <a:lnTo>
                  <a:pt x="1440" y="684085"/>
                </a:lnTo>
                <a:lnTo>
                  <a:pt x="0" y="753021"/>
                </a:lnTo>
                <a:lnTo>
                  <a:pt x="1878" y="822223"/>
                </a:lnTo>
                <a:lnTo>
                  <a:pt x="7424" y="891044"/>
                </a:lnTo>
                <a:lnTo>
                  <a:pt x="16396" y="958735"/>
                </a:lnTo>
                <a:lnTo>
                  <a:pt x="28549" y="1024801"/>
                </a:lnTo>
                <a:lnTo>
                  <a:pt x="43644" y="1088720"/>
                </a:lnTo>
                <a:lnTo>
                  <a:pt x="61451" y="1149997"/>
                </a:lnTo>
                <a:lnTo>
                  <a:pt x="81746" y="1208138"/>
                </a:lnTo>
                <a:lnTo>
                  <a:pt x="104316" y="1262646"/>
                </a:lnTo>
                <a:lnTo>
                  <a:pt x="128967" y="1313040"/>
                </a:lnTo>
                <a:lnTo>
                  <a:pt x="156766" y="1360957"/>
                </a:lnTo>
                <a:lnTo>
                  <a:pt x="191508" y="1397152"/>
                </a:lnTo>
                <a:lnTo>
                  <a:pt x="154806" y="1452689"/>
                </a:lnTo>
                <a:lnTo>
                  <a:pt x="356736" y="1477098"/>
                </a:lnTo>
                <a:lnTo>
                  <a:pt x="280747" y="1345361"/>
                </a:lnTo>
                <a:lnTo>
                  <a:pt x="225737" y="1345361"/>
                </a:lnTo>
                <a:lnTo>
                  <a:pt x="206052" y="1325092"/>
                </a:lnTo>
                <a:lnTo>
                  <a:pt x="183413" y="1286332"/>
                </a:lnTo>
                <a:lnTo>
                  <a:pt x="160327" y="1239405"/>
                </a:lnTo>
                <a:lnTo>
                  <a:pt x="138987" y="1188110"/>
                </a:lnTo>
                <a:lnTo>
                  <a:pt x="119674" y="1133043"/>
                </a:lnTo>
                <a:lnTo>
                  <a:pt x="102655" y="1074737"/>
                </a:lnTo>
                <a:lnTo>
                  <a:pt x="88184" y="1013790"/>
                </a:lnTo>
                <a:lnTo>
                  <a:pt x="76508" y="950734"/>
                </a:lnTo>
                <a:lnTo>
                  <a:pt x="67868" y="886129"/>
                </a:lnTo>
                <a:lnTo>
                  <a:pt x="62496" y="820547"/>
                </a:lnTo>
                <a:lnTo>
                  <a:pt x="60629" y="754265"/>
                </a:lnTo>
                <a:lnTo>
                  <a:pt x="61972" y="687743"/>
                </a:lnTo>
                <a:lnTo>
                  <a:pt x="65937" y="621690"/>
                </a:lnTo>
                <a:lnTo>
                  <a:pt x="72346" y="556679"/>
                </a:lnTo>
                <a:lnTo>
                  <a:pt x="81023" y="493255"/>
                </a:lnTo>
                <a:lnTo>
                  <a:pt x="91781" y="431977"/>
                </a:lnTo>
                <a:lnTo>
                  <a:pt x="104432" y="373405"/>
                </a:lnTo>
                <a:lnTo>
                  <a:pt x="118776" y="318109"/>
                </a:lnTo>
                <a:lnTo>
                  <a:pt x="134606" y="266661"/>
                </a:lnTo>
                <a:lnTo>
                  <a:pt x="151684" y="219646"/>
                </a:lnTo>
                <a:lnTo>
                  <a:pt x="169743" y="177698"/>
                </a:lnTo>
                <a:lnTo>
                  <a:pt x="188827" y="140817"/>
                </a:lnTo>
                <a:lnTo>
                  <a:pt x="217314" y="98374"/>
                </a:lnTo>
                <a:lnTo>
                  <a:pt x="251324" y="67081"/>
                </a:lnTo>
                <a:lnTo>
                  <a:pt x="275671" y="60388"/>
                </a:lnTo>
                <a:lnTo>
                  <a:pt x="270099" y="0"/>
                </a:lnTo>
                <a:close/>
              </a:path>
              <a:path w="356870" h="1477645">
                <a:moveTo>
                  <a:pt x="255107" y="1300911"/>
                </a:moveTo>
                <a:lnTo>
                  <a:pt x="225737" y="1345361"/>
                </a:lnTo>
                <a:lnTo>
                  <a:pt x="280747" y="1345361"/>
                </a:lnTo>
                <a:lnTo>
                  <a:pt x="255107" y="1300911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8495" y="3173285"/>
            <a:ext cx="521334" cy="884555"/>
          </a:xfrm>
          <a:custGeom>
            <a:avLst/>
            <a:gdLst/>
            <a:ahLst/>
            <a:cxnLst/>
            <a:rect l="l" t="t" r="r" b="b"/>
            <a:pathLst>
              <a:path w="521334" h="884554">
                <a:moveTo>
                  <a:pt x="3619" y="0"/>
                </a:moveTo>
                <a:lnTo>
                  <a:pt x="0" y="60528"/>
                </a:lnTo>
                <a:lnTo>
                  <a:pt x="20713" y="61772"/>
                </a:lnTo>
                <a:lnTo>
                  <a:pt x="37896" y="65024"/>
                </a:lnTo>
                <a:lnTo>
                  <a:pt x="90652" y="86867"/>
                </a:lnTo>
                <a:lnTo>
                  <a:pt x="126542" y="111518"/>
                </a:lnTo>
                <a:lnTo>
                  <a:pt x="162369" y="144005"/>
                </a:lnTo>
                <a:lnTo>
                  <a:pt x="197510" y="183832"/>
                </a:lnTo>
                <a:lnTo>
                  <a:pt x="248107" y="256552"/>
                </a:lnTo>
                <a:lnTo>
                  <a:pt x="279222" y="312038"/>
                </a:lnTo>
                <a:lnTo>
                  <a:pt x="308000" y="372656"/>
                </a:lnTo>
                <a:lnTo>
                  <a:pt x="334048" y="437743"/>
                </a:lnTo>
                <a:lnTo>
                  <a:pt x="356997" y="506641"/>
                </a:lnTo>
                <a:lnTo>
                  <a:pt x="376516" y="578700"/>
                </a:lnTo>
                <a:lnTo>
                  <a:pt x="392239" y="653249"/>
                </a:lnTo>
                <a:lnTo>
                  <a:pt x="398665" y="705256"/>
                </a:lnTo>
                <a:lnTo>
                  <a:pt x="339725" y="709587"/>
                </a:lnTo>
                <a:lnTo>
                  <a:pt x="443750" y="884377"/>
                </a:lnTo>
                <a:lnTo>
                  <a:pt x="519298" y="700824"/>
                </a:lnTo>
                <a:lnTo>
                  <a:pt x="459155" y="700824"/>
                </a:lnTo>
                <a:lnTo>
                  <a:pt x="451573" y="640689"/>
                </a:lnTo>
                <a:lnTo>
                  <a:pt x="435038" y="562813"/>
                </a:lnTo>
                <a:lnTo>
                  <a:pt x="414515" y="487438"/>
                </a:lnTo>
                <a:lnTo>
                  <a:pt x="390321" y="415163"/>
                </a:lnTo>
                <a:lnTo>
                  <a:pt x="362750" y="346595"/>
                </a:lnTo>
                <a:lnTo>
                  <a:pt x="332079" y="282308"/>
                </a:lnTo>
                <a:lnTo>
                  <a:pt x="298551" y="222897"/>
                </a:lnTo>
                <a:lnTo>
                  <a:pt x="262839" y="169494"/>
                </a:lnTo>
                <a:lnTo>
                  <a:pt x="224396" y="121653"/>
                </a:lnTo>
                <a:lnTo>
                  <a:pt x="183667" y="80517"/>
                </a:lnTo>
                <a:lnTo>
                  <a:pt x="140728" y="46786"/>
                </a:lnTo>
                <a:lnTo>
                  <a:pt x="95605" y="21336"/>
                </a:lnTo>
                <a:lnTo>
                  <a:pt x="48475" y="5308"/>
                </a:lnTo>
                <a:lnTo>
                  <a:pt x="24333" y="1231"/>
                </a:lnTo>
                <a:lnTo>
                  <a:pt x="3619" y="0"/>
                </a:lnTo>
                <a:close/>
              </a:path>
              <a:path w="521334" h="884554">
                <a:moveTo>
                  <a:pt x="521169" y="696277"/>
                </a:moveTo>
                <a:lnTo>
                  <a:pt x="459155" y="700824"/>
                </a:lnTo>
                <a:lnTo>
                  <a:pt x="519298" y="700824"/>
                </a:lnTo>
                <a:lnTo>
                  <a:pt x="521169" y="696277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80480" y="4449919"/>
            <a:ext cx="3861435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  <a:tabLst>
                <a:tab pos="933450" algn="l"/>
                <a:tab pos="1105535" algn="l"/>
                <a:tab pos="3733800" algn="l"/>
              </a:tabLst>
            </a:pP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	</a:t>
            </a:r>
            <a:r>
              <a:rPr sz="2950" spc="-330" dirty="0">
                <a:latin typeface="Trebuchet MS"/>
                <a:cs typeface="Trebuchet MS"/>
              </a:rPr>
              <a:t>,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80" dirty="0">
                <a:latin typeface="Trebuchet MS"/>
                <a:cs typeface="Trebuchet MS"/>
              </a:rPr>
              <a:t>b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20" dirty="0">
                <a:latin typeface="Trebuchet MS"/>
                <a:cs typeface="Trebuchet MS"/>
              </a:rPr>
              <a:t>r</a:t>
            </a:r>
            <a:r>
              <a:rPr sz="2950" spc="-200" dirty="0">
                <a:latin typeface="Trebuchet MS"/>
                <a:cs typeface="Trebuchet MS"/>
              </a:rPr>
              <a:t>t</a:t>
            </a:r>
            <a:r>
              <a:rPr sz="2950" spc="-150" dirty="0">
                <a:latin typeface="Trebuchet MS"/>
                <a:cs typeface="Trebuchet MS"/>
              </a:rPr>
              <a:t>i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85" dirty="0">
                <a:latin typeface="Trebuchet MS"/>
                <a:cs typeface="Trebuchet MS"/>
              </a:rPr>
              <a:t>t</a:t>
            </a:r>
            <a:r>
              <a:rPr sz="2950" spc="-345" dirty="0">
                <a:latin typeface="Trebuchet MS"/>
                <a:cs typeface="Trebuchet MS"/>
              </a:rPr>
              <a:t>,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165" dirty="0">
                <a:latin typeface="Trebuchet MS"/>
                <a:cs typeface="Trebuchet MS"/>
              </a:rPr>
              <a:t>)  </a:t>
            </a:r>
            <a:r>
              <a:rPr sz="2950" spc="-145" dirty="0">
                <a:latin typeface="Trebuchet MS"/>
                <a:cs typeface="Trebuchet MS"/>
              </a:rPr>
              <a:t>R(	</a:t>
            </a:r>
            <a:r>
              <a:rPr sz="2950" spc="-135" dirty="0">
                <a:latin typeface="Trebuchet MS"/>
                <a:cs typeface="Trebuchet MS"/>
              </a:rPr>
              <a:t>,HasInstrument,K)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54102" y="4081614"/>
            <a:ext cx="727786" cy="833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15559" y="4044327"/>
            <a:ext cx="4144645" cy="1370330"/>
          </a:xfrm>
          <a:custGeom>
            <a:avLst/>
            <a:gdLst/>
            <a:ahLst/>
            <a:cxnLst/>
            <a:rect l="l" t="t" r="r" b="b"/>
            <a:pathLst>
              <a:path w="4144645" h="1370329">
                <a:moveTo>
                  <a:pt x="0" y="0"/>
                </a:moveTo>
                <a:lnTo>
                  <a:pt x="4144489" y="0"/>
                </a:lnTo>
                <a:lnTo>
                  <a:pt x="4144489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18282" y="4302436"/>
            <a:ext cx="612908" cy="612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47841" y="5613920"/>
            <a:ext cx="727786" cy="833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86920" y="5982225"/>
            <a:ext cx="3932554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0800"/>
              </a:lnSpc>
              <a:spcBef>
                <a:spcPts val="85"/>
              </a:spcBef>
              <a:tabLst>
                <a:tab pos="920750" algn="l"/>
                <a:tab pos="1092835" algn="l"/>
                <a:tab pos="3721100" algn="l"/>
                <a:tab pos="3804920" algn="l"/>
              </a:tabLst>
            </a:pPr>
            <a:r>
              <a:rPr sz="2950" spc="-145" dirty="0">
                <a:latin typeface="Trebuchet MS"/>
                <a:cs typeface="Trebuchet MS"/>
              </a:rPr>
              <a:t>R(		</a:t>
            </a:r>
            <a:r>
              <a:rPr sz="2950" spc="-140" dirty="0">
                <a:latin typeface="Trebuchet MS"/>
                <a:cs typeface="Trebuchet MS"/>
              </a:rPr>
              <a:t>,AlbumArtist,	</a:t>
            </a:r>
            <a:r>
              <a:rPr sz="2950" spc="-185" dirty="0">
                <a:latin typeface="Trebuchet MS"/>
                <a:cs typeface="Trebuchet MS"/>
              </a:rPr>
              <a:t>)  </a:t>
            </a: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350" dirty="0">
                <a:latin typeface="Trebuchet MS"/>
                <a:cs typeface="Trebuchet MS"/>
              </a:rPr>
              <a:t>,</a:t>
            </a:r>
            <a:r>
              <a:rPr sz="2950" spc="-80" dirty="0">
                <a:latin typeface="Trebuchet MS"/>
                <a:cs typeface="Trebuchet MS"/>
              </a:rPr>
              <a:t>H</a:t>
            </a:r>
            <a:r>
              <a:rPr sz="2950" spc="-135" dirty="0">
                <a:latin typeface="Trebuchet MS"/>
                <a:cs typeface="Trebuchet MS"/>
              </a:rPr>
              <a:t>a</a:t>
            </a:r>
            <a:r>
              <a:rPr sz="2950" spc="-30" dirty="0">
                <a:latin typeface="Trebuchet MS"/>
                <a:cs typeface="Trebuchet MS"/>
              </a:rPr>
              <a:t>s</a:t>
            </a:r>
            <a:r>
              <a:rPr sz="2950" spc="-85" dirty="0">
                <a:latin typeface="Trebuchet MS"/>
                <a:cs typeface="Trebuchet MS"/>
              </a:rPr>
              <a:t>I</a:t>
            </a:r>
            <a:r>
              <a:rPr sz="2950" spc="-50" dirty="0">
                <a:latin typeface="Trebuchet MS"/>
                <a:cs typeface="Trebuchet MS"/>
              </a:rPr>
              <a:t>n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50" dirty="0">
                <a:latin typeface="Trebuchet MS"/>
                <a:cs typeface="Trebuchet MS"/>
              </a:rPr>
              <a:t>tr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145" dirty="0">
                <a:latin typeface="Trebuchet MS"/>
                <a:cs typeface="Trebuchet MS"/>
              </a:rPr>
              <a:t>e</a:t>
            </a:r>
            <a:r>
              <a:rPr sz="2950" spc="-80" dirty="0">
                <a:latin typeface="Trebuchet MS"/>
                <a:cs typeface="Trebuchet MS"/>
              </a:rPr>
              <a:t>n</a:t>
            </a:r>
            <a:r>
              <a:rPr sz="2950" spc="-180" dirty="0">
                <a:latin typeface="Trebuchet MS"/>
                <a:cs typeface="Trebuchet MS"/>
              </a:rPr>
              <a:t>t</a:t>
            </a:r>
            <a:r>
              <a:rPr sz="2950" spc="-345" dirty="0">
                <a:latin typeface="Trebuchet MS"/>
                <a:cs typeface="Trebuchet MS"/>
              </a:rPr>
              <a:t>,</a:t>
            </a:r>
            <a:r>
              <a:rPr sz="2950" dirty="0">
                <a:latin typeface="Trebuchet MS"/>
                <a:cs typeface="Trebuchet MS"/>
              </a:rPr>
              <a:t>		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59463" y="5575655"/>
            <a:ext cx="4144645" cy="1370330"/>
          </a:xfrm>
          <a:custGeom>
            <a:avLst/>
            <a:gdLst/>
            <a:ahLst/>
            <a:cxnLst/>
            <a:rect l="l" t="t" r="r" b="b"/>
            <a:pathLst>
              <a:path w="4144645" h="1370329">
                <a:moveTo>
                  <a:pt x="0" y="0"/>
                </a:moveTo>
                <a:lnTo>
                  <a:pt x="4144489" y="0"/>
                </a:lnTo>
                <a:lnTo>
                  <a:pt x="4144489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12022" y="5834741"/>
            <a:ext cx="612908" cy="612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55190" y="6299246"/>
            <a:ext cx="434812" cy="5405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0289" y="4832151"/>
            <a:ext cx="434812" cy="5405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94171" y="6226871"/>
            <a:ext cx="612908" cy="612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03943" y="4701120"/>
            <a:ext cx="249554" cy="1560195"/>
          </a:xfrm>
          <a:custGeom>
            <a:avLst/>
            <a:gdLst/>
            <a:ahLst/>
            <a:cxnLst/>
            <a:rect l="l" t="t" r="r" b="b"/>
            <a:pathLst>
              <a:path w="249554" h="1560195">
                <a:moveTo>
                  <a:pt x="46850" y="1361757"/>
                </a:moveTo>
                <a:lnTo>
                  <a:pt x="0" y="1559686"/>
                </a:lnTo>
                <a:lnTo>
                  <a:pt x="186461" y="1478406"/>
                </a:lnTo>
                <a:lnTo>
                  <a:pt x="139547" y="1439214"/>
                </a:lnTo>
                <a:lnTo>
                  <a:pt x="143065" y="1434871"/>
                </a:lnTo>
                <a:lnTo>
                  <a:pt x="144716" y="1431975"/>
                </a:lnTo>
                <a:lnTo>
                  <a:pt x="156654" y="1399527"/>
                </a:lnTo>
                <a:lnTo>
                  <a:pt x="92049" y="1399527"/>
                </a:lnTo>
                <a:lnTo>
                  <a:pt x="46850" y="1361757"/>
                </a:lnTo>
                <a:close/>
              </a:path>
              <a:path w="249554" h="1560195">
                <a:moveTo>
                  <a:pt x="136474" y="49720"/>
                </a:moveTo>
                <a:lnTo>
                  <a:pt x="149402" y="99758"/>
                </a:lnTo>
                <a:lnTo>
                  <a:pt x="159740" y="173520"/>
                </a:lnTo>
                <a:lnTo>
                  <a:pt x="164592" y="219341"/>
                </a:lnTo>
                <a:lnTo>
                  <a:pt x="169138" y="270344"/>
                </a:lnTo>
                <a:lnTo>
                  <a:pt x="173342" y="325907"/>
                </a:lnTo>
                <a:lnTo>
                  <a:pt x="177126" y="385470"/>
                </a:lnTo>
                <a:lnTo>
                  <a:pt x="180467" y="448424"/>
                </a:lnTo>
                <a:lnTo>
                  <a:pt x="183299" y="514197"/>
                </a:lnTo>
                <a:lnTo>
                  <a:pt x="185585" y="582231"/>
                </a:lnTo>
                <a:lnTo>
                  <a:pt x="187274" y="651954"/>
                </a:lnTo>
                <a:lnTo>
                  <a:pt x="188671" y="794334"/>
                </a:lnTo>
                <a:lnTo>
                  <a:pt x="187426" y="865187"/>
                </a:lnTo>
                <a:lnTo>
                  <a:pt x="183794" y="935291"/>
                </a:lnTo>
                <a:lnTo>
                  <a:pt x="177952" y="1004303"/>
                </a:lnTo>
                <a:lnTo>
                  <a:pt x="170065" y="1071651"/>
                </a:lnTo>
                <a:lnTo>
                  <a:pt x="160274" y="1136751"/>
                </a:lnTo>
                <a:lnTo>
                  <a:pt x="148755" y="1199019"/>
                </a:lnTo>
                <a:lnTo>
                  <a:pt x="135686" y="1257871"/>
                </a:lnTo>
                <a:lnTo>
                  <a:pt x="121234" y="1312710"/>
                </a:lnTo>
                <a:lnTo>
                  <a:pt x="105587" y="1362913"/>
                </a:lnTo>
                <a:lnTo>
                  <a:pt x="92049" y="1399527"/>
                </a:lnTo>
                <a:lnTo>
                  <a:pt x="156654" y="1399527"/>
                </a:lnTo>
                <a:lnTo>
                  <a:pt x="179882" y="1328140"/>
                </a:lnTo>
                <a:lnTo>
                  <a:pt x="194894" y="1271003"/>
                </a:lnTo>
                <a:lnTo>
                  <a:pt x="208394" y="1210030"/>
                </a:lnTo>
                <a:lnTo>
                  <a:pt x="220243" y="1145755"/>
                </a:lnTo>
                <a:lnTo>
                  <a:pt x="230289" y="1078699"/>
                </a:lnTo>
                <a:lnTo>
                  <a:pt x="238378" y="1009395"/>
                </a:lnTo>
                <a:lnTo>
                  <a:pt x="244360" y="938402"/>
                </a:lnTo>
                <a:lnTo>
                  <a:pt x="248056" y="866254"/>
                </a:lnTo>
                <a:lnTo>
                  <a:pt x="249313" y="793737"/>
                </a:lnTo>
                <a:lnTo>
                  <a:pt x="247891" y="650481"/>
                </a:lnTo>
                <a:lnTo>
                  <a:pt x="246189" y="580199"/>
                </a:lnTo>
                <a:lnTo>
                  <a:pt x="243878" y="511581"/>
                </a:lnTo>
                <a:lnTo>
                  <a:pt x="241020" y="445211"/>
                </a:lnTo>
                <a:lnTo>
                  <a:pt x="237642" y="381609"/>
                </a:lnTo>
                <a:lnTo>
                  <a:pt x="233806" y="321348"/>
                </a:lnTo>
                <a:lnTo>
                  <a:pt x="229539" y="264947"/>
                </a:lnTo>
                <a:lnTo>
                  <a:pt x="224891" y="212953"/>
                </a:lnTo>
                <a:lnTo>
                  <a:pt x="219900" y="165861"/>
                </a:lnTo>
                <a:lnTo>
                  <a:pt x="214617" y="124409"/>
                </a:lnTo>
                <a:lnTo>
                  <a:pt x="206057" y="72923"/>
                </a:lnTo>
                <a:lnTo>
                  <a:pt x="202279" y="56032"/>
                </a:lnTo>
                <a:lnTo>
                  <a:pt x="145694" y="56032"/>
                </a:lnTo>
                <a:lnTo>
                  <a:pt x="137680" y="50545"/>
                </a:lnTo>
                <a:lnTo>
                  <a:pt x="137267" y="49961"/>
                </a:lnTo>
                <a:lnTo>
                  <a:pt x="136829" y="49961"/>
                </a:lnTo>
                <a:lnTo>
                  <a:pt x="136474" y="49720"/>
                </a:lnTo>
                <a:close/>
              </a:path>
              <a:path w="249554" h="1560195">
                <a:moveTo>
                  <a:pt x="166789" y="0"/>
                </a:moveTo>
                <a:lnTo>
                  <a:pt x="145694" y="56032"/>
                </a:lnTo>
                <a:lnTo>
                  <a:pt x="202279" y="56032"/>
                </a:lnTo>
                <a:lnTo>
                  <a:pt x="187502" y="16217"/>
                </a:lnTo>
                <a:lnTo>
                  <a:pt x="166789" y="0"/>
                </a:lnTo>
                <a:close/>
              </a:path>
              <a:path w="249554" h="1560195">
                <a:moveTo>
                  <a:pt x="135356" y="47256"/>
                </a:moveTo>
                <a:lnTo>
                  <a:pt x="136829" y="49961"/>
                </a:lnTo>
                <a:lnTo>
                  <a:pt x="137267" y="49961"/>
                </a:lnTo>
                <a:lnTo>
                  <a:pt x="135356" y="47256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73</a:t>
            </a:fld>
            <a:endParaRPr spc="-2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68067" y="6049009"/>
            <a:ext cx="867832" cy="999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3223" y="4752371"/>
            <a:ext cx="612908" cy="612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9367" y="6006677"/>
            <a:ext cx="867832" cy="994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649605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40" dirty="0">
                <a:solidFill>
                  <a:srgbClr val="404040"/>
                </a:solidFill>
              </a:rPr>
              <a:t>ProPPR-ized </a:t>
            </a:r>
            <a:r>
              <a:rPr sz="5100" spc="-260" dirty="0">
                <a:solidFill>
                  <a:srgbClr val="404040"/>
                </a:solidFill>
              </a:rPr>
              <a:t>PRA</a:t>
            </a:r>
            <a:r>
              <a:rPr sz="5100" spc="-675" dirty="0">
                <a:solidFill>
                  <a:srgbClr val="404040"/>
                </a:solidFill>
              </a:rPr>
              <a:t> </a:t>
            </a:r>
            <a:r>
              <a:rPr sz="5100" spc="-360" dirty="0">
                <a:solidFill>
                  <a:srgbClr val="404040"/>
                </a:solidFill>
              </a:rPr>
              <a:t>example</a:t>
            </a:r>
            <a:endParaRPr sz="5100"/>
          </a:p>
        </p:txBody>
      </p:sp>
      <p:sp>
        <p:nvSpPr>
          <p:cNvPr id="7" name="object 7"/>
          <p:cNvSpPr txBox="1"/>
          <p:nvPr/>
        </p:nvSpPr>
        <p:spPr>
          <a:xfrm>
            <a:off x="1282306" y="1589147"/>
            <a:ext cx="53289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20" dirty="0">
                <a:latin typeface="Trebuchet MS"/>
                <a:cs typeface="Trebuchet MS"/>
              </a:rPr>
              <a:t>Query </a:t>
            </a:r>
            <a:r>
              <a:rPr sz="2500" b="1" spc="-125" dirty="0">
                <a:latin typeface="Trebuchet MS"/>
                <a:cs typeface="Trebuchet MS"/>
              </a:rPr>
              <a:t>Q: </a:t>
            </a:r>
            <a:r>
              <a:rPr sz="2500" b="1" spc="-155" dirty="0">
                <a:latin typeface="Trebuchet MS"/>
                <a:cs typeface="Trebuchet MS"/>
              </a:rPr>
              <a:t>R(Lennon, </a:t>
            </a:r>
            <a:r>
              <a:rPr sz="2500" b="1" spc="-120" dirty="0">
                <a:latin typeface="Trebuchet MS"/>
                <a:cs typeface="Trebuchet MS"/>
              </a:rPr>
              <a:t>PlaysInstrument,</a:t>
            </a:r>
            <a:r>
              <a:rPr sz="2500" b="1" spc="-330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?)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9005" y="2579623"/>
            <a:ext cx="727786" cy="833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5397" y="2947941"/>
            <a:ext cx="2296160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  <a:tabLst>
                <a:tab pos="1105535" algn="l"/>
              </a:tabLst>
            </a:pPr>
            <a:r>
              <a:rPr sz="2950" spc="-145" dirty="0">
                <a:latin typeface="Trebuchet MS"/>
                <a:cs typeface="Trebuchet MS"/>
              </a:rPr>
              <a:t>R(	</a:t>
            </a:r>
            <a:r>
              <a:rPr sz="2950" spc="-135" dirty="0">
                <a:latin typeface="Trebuchet MS"/>
                <a:cs typeface="Trebuchet MS"/>
              </a:rPr>
              <a:t>,Cowor  </a:t>
            </a: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spc="-110" dirty="0">
                <a:latin typeface="Trebuchet MS"/>
                <a:cs typeface="Trebuchet MS"/>
              </a:rPr>
              <a:t>X</a:t>
            </a:r>
            <a:r>
              <a:rPr sz="2950" spc="-345" dirty="0">
                <a:latin typeface="Trebuchet MS"/>
                <a:cs typeface="Trebuchet MS"/>
              </a:rPr>
              <a:t>,</a:t>
            </a:r>
            <a:r>
              <a:rPr sz="2950" spc="-114" dirty="0">
                <a:latin typeface="Trebuchet MS"/>
                <a:cs typeface="Trebuchet MS"/>
              </a:rPr>
              <a:t>P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190" dirty="0">
                <a:latin typeface="Trebuchet MS"/>
                <a:cs typeface="Trebuchet MS"/>
              </a:rPr>
              <a:t>a</a:t>
            </a:r>
            <a:r>
              <a:rPr sz="2950" spc="-150" dirty="0">
                <a:latin typeface="Trebuchet MS"/>
                <a:cs typeface="Trebuchet MS"/>
              </a:rPr>
              <a:t>y</a:t>
            </a:r>
            <a:r>
              <a:rPr sz="2950" spc="-30" dirty="0">
                <a:latin typeface="Trebuchet MS"/>
                <a:cs typeface="Trebuchet MS"/>
              </a:rPr>
              <a:t>s</a:t>
            </a:r>
            <a:r>
              <a:rPr sz="2950" spc="-85" dirty="0">
                <a:latin typeface="Trebuchet MS"/>
                <a:cs typeface="Trebuchet MS"/>
              </a:rPr>
              <a:t>I</a:t>
            </a:r>
            <a:r>
              <a:rPr sz="2950" spc="-50" dirty="0">
                <a:latin typeface="Trebuchet MS"/>
                <a:cs typeface="Trebuchet MS"/>
              </a:rPr>
              <a:t>n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50" dirty="0">
                <a:latin typeface="Trebuchet MS"/>
                <a:cs typeface="Trebuchet MS"/>
              </a:rPr>
              <a:t>tr</a:t>
            </a:r>
            <a:r>
              <a:rPr sz="2950" spc="-55" dirty="0">
                <a:latin typeface="Trebuchet MS"/>
                <a:cs typeface="Trebuchet MS"/>
              </a:rPr>
              <a:t>u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5341" y="2531706"/>
            <a:ext cx="3761740" cy="1370330"/>
          </a:xfrm>
          <a:custGeom>
            <a:avLst/>
            <a:gdLst/>
            <a:ahLst/>
            <a:cxnLst/>
            <a:rect l="l" t="t" r="r" b="b"/>
            <a:pathLst>
              <a:path w="3761740" h="1370329">
                <a:moveTo>
                  <a:pt x="0" y="0"/>
                </a:moveTo>
                <a:lnTo>
                  <a:pt x="3761333" y="0"/>
                </a:lnTo>
                <a:lnTo>
                  <a:pt x="3761333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77509" y="2555671"/>
            <a:ext cx="727786" cy="833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90612" y="2923976"/>
            <a:ext cx="2195830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540">
              <a:lnSpc>
                <a:spcPct val="100800"/>
              </a:lnSpc>
              <a:spcBef>
                <a:spcPts val="85"/>
              </a:spcBef>
            </a:pP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80" dirty="0">
                <a:latin typeface="Trebuchet MS"/>
                <a:cs typeface="Trebuchet MS"/>
              </a:rPr>
              <a:t>b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20" dirty="0">
                <a:latin typeface="Trebuchet MS"/>
                <a:cs typeface="Trebuchet MS"/>
              </a:rPr>
              <a:t>r</a:t>
            </a:r>
            <a:r>
              <a:rPr sz="2950" spc="-200" dirty="0">
                <a:latin typeface="Trebuchet MS"/>
                <a:cs typeface="Trebuchet MS"/>
              </a:rPr>
              <a:t>t</a:t>
            </a:r>
            <a:r>
              <a:rPr sz="2950" spc="-150" dirty="0">
                <a:latin typeface="Trebuchet MS"/>
                <a:cs typeface="Trebuchet MS"/>
              </a:rPr>
              <a:t>i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270" dirty="0">
                <a:latin typeface="Trebuchet MS"/>
                <a:cs typeface="Trebuchet MS"/>
              </a:rPr>
              <a:t>t</a:t>
            </a:r>
            <a:r>
              <a:rPr sz="2950" spc="-220" dirty="0">
                <a:latin typeface="Trebuchet MS"/>
                <a:cs typeface="Trebuchet MS"/>
              </a:rPr>
              <a:t>,</a:t>
            </a:r>
            <a:r>
              <a:rPr sz="2950" spc="-465" dirty="0">
                <a:latin typeface="Trebuchet MS"/>
                <a:cs typeface="Trebuchet MS"/>
              </a:rPr>
              <a:t>J</a:t>
            </a:r>
            <a:r>
              <a:rPr sz="2950" spc="-165" dirty="0">
                <a:latin typeface="Trebuchet MS"/>
                <a:cs typeface="Trebuchet MS"/>
              </a:rPr>
              <a:t>)  </a:t>
            </a:r>
            <a:r>
              <a:rPr sz="2950" spc="-135" dirty="0">
                <a:latin typeface="Trebuchet MS"/>
                <a:cs typeface="Trebuchet MS"/>
              </a:rPr>
              <a:t>nstrument,K)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38978" y="2518384"/>
            <a:ext cx="3761740" cy="1370330"/>
          </a:xfrm>
          <a:custGeom>
            <a:avLst/>
            <a:gdLst/>
            <a:ahLst/>
            <a:cxnLst/>
            <a:rect l="l" t="t" r="r" b="b"/>
            <a:pathLst>
              <a:path w="3761740" h="1370329">
                <a:moveTo>
                  <a:pt x="0" y="0"/>
                </a:moveTo>
                <a:lnTo>
                  <a:pt x="3761333" y="0"/>
                </a:lnTo>
                <a:lnTo>
                  <a:pt x="3761333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6110" y="4105567"/>
            <a:ext cx="727786" cy="833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2495" y="4473884"/>
            <a:ext cx="2831465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  <a:tabLst>
                <a:tab pos="762000" algn="l"/>
                <a:tab pos="1105535" algn="l"/>
              </a:tabLst>
            </a:pPr>
            <a:r>
              <a:rPr sz="2950" spc="-145" dirty="0">
                <a:latin typeface="Trebuchet MS"/>
                <a:cs typeface="Trebuchet MS"/>
              </a:rPr>
              <a:t>R(		</a:t>
            </a:r>
            <a:r>
              <a:rPr sz="2950" spc="-190" dirty="0">
                <a:latin typeface="Trebuchet MS"/>
                <a:cs typeface="Trebuchet MS"/>
              </a:rPr>
              <a:t>,Coworker,  </a:t>
            </a: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350" dirty="0">
                <a:latin typeface="Trebuchet MS"/>
                <a:cs typeface="Trebuchet MS"/>
              </a:rPr>
              <a:t>,</a:t>
            </a:r>
            <a:r>
              <a:rPr sz="2950" spc="-114" dirty="0">
                <a:latin typeface="Trebuchet MS"/>
                <a:cs typeface="Trebuchet MS"/>
              </a:rPr>
              <a:t>P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190" dirty="0">
                <a:latin typeface="Trebuchet MS"/>
                <a:cs typeface="Trebuchet MS"/>
              </a:rPr>
              <a:t>a</a:t>
            </a:r>
            <a:r>
              <a:rPr sz="2950" spc="-150" dirty="0">
                <a:latin typeface="Trebuchet MS"/>
                <a:cs typeface="Trebuchet MS"/>
              </a:rPr>
              <a:t>y</a:t>
            </a:r>
            <a:r>
              <a:rPr sz="2950" spc="-30" dirty="0">
                <a:latin typeface="Trebuchet MS"/>
                <a:cs typeface="Trebuchet MS"/>
              </a:rPr>
              <a:t>s</a:t>
            </a:r>
            <a:r>
              <a:rPr sz="2950" spc="-85" dirty="0">
                <a:latin typeface="Trebuchet MS"/>
                <a:cs typeface="Trebuchet MS"/>
              </a:rPr>
              <a:t>I</a:t>
            </a:r>
            <a:r>
              <a:rPr sz="2950" spc="-50" dirty="0">
                <a:latin typeface="Trebuchet MS"/>
                <a:cs typeface="Trebuchet MS"/>
              </a:rPr>
              <a:t>n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50" dirty="0">
                <a:latin typeface="Trebuchet MS"/>
                <a:cs typeface="Trebuchet MS"/>
              </a:rPr>
              <a:t>tr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2443" y="4057662"/>
            <a:ext cx="3963670" cy="1370330"/>
          </a:xfrm>
          <a:custGeom>
            <a:avLst/>
            <a:gdLst/>
            <a:ahLst/>
            <a:cxnLst/>
            <a:rect l="l" t="t" r="r" b="b"/>
            <a:pathLst>
              <a:path w="3963670" h="1370329">
                <a:moveTo>
                  <a:pt x="0" y="0"/>
                </a:moveTo>
                <a:lnTo>
                  <a:pt x="3963538" y="0"/>
                </a:lnTo>
                <a:lnTo>
                  <a:pt x="3963538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85616" y="4105567"/>
            <a:ext cx="653961" cy="8129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0363" y="3186607"/>
            <a:ext cx="547370" cy="919480"/>
          </a:xfrm>
          <a:custGeom>
            <a:avLst/>
            <a:gdLst/>
            <a:ahLst/>
            <a:cxnLst/>
            <a:rect l="l" t="t" r="r" b="b"/>
            <a:pathLst>
              <a:path w="547369" h="919479">
                <a:moveTo>
                  <a:pt x="0" y="731037"/>
                </a:moveTo>
                <a:lnTo>
                  <a:pt x="77805" y="918959"/>
                </a:lnTo>
                <a:lnTo>
                  <a:pt x="181467" y="743966"/>
                </a:lnTo>
                <a:lnTo>
                  <a:pt x="122711" y="739775"/>
                </a:lnTo>
                <a:lnTo>
                  <a:pt x="123259" y="735469"/>
                </a:lnTo>
                <a:lnTo>
                  <a:pt x="62190" y="735469"/>
                </a:lnTo>
                <a:lnTo>
                  <a:pt x="0" y="731037"/>
                </a:lnTo>
                <a:close/>
              </a:path>
              <a:path w="547369" h="919479">
                <a:moveTo>
                  <a:pt x="543196" y="0"/>
                </a:moveTo>
                <a:lnTo>
                  <a:pt x="496027" y="5499"/>
                </a:lnTo>
                <a:lnTo>
                  <a:pt x="446625" y="22047"/>
                </a:lnTo>
                <a:lnTo>
                  <a:pt x="399225" y="48387"/>
                </a:lnTo>
                <a:lnTo>
                  <a:pt x="354032" y="83337"/>
                </a:lnTo>
                <a:lnTo>
                  <a:pt x="311115" y="126022"/>
                </a:lnTo>
                <a:lnTo>
                  <a:pt x="270562" y="175691"/>
                </a:lnTo>
                <a:lnTo>
                  <a:pt x="232523" y="231698"/>
                </a:lnTo>
                <a:lnTo>
                  <a:pt x="197471" y="292938"/>
                </a:lnTo>
                <a:lnTo>
                  <a:pt x="165075" y="359765"/>
                </a:lnTo>
                <a:lnTo>
                  <a:pt x="135952" y="431063"/>
                </a:lnTo>
                <a:lnTo>
                  <a:pt x="110396" y="506209"/>
                </a:lnTo>
                <a:lnTo>
                  <a:pt x="88722" y="584581"/>
                </a:lnTo>
                <a:lnTo>
                  <a:pt x="71257" y="665568"/>
                </a:lnTo>
                <a:lnTo>
                  <a:pt x="62190" y="735469"/>
                </a:lnTo>
                <a:lnTo>
                  <a:pt x="123259" y="735469"/>
                </a:lnTo>
                <a:lnTo>
                  <a:pt x="130544" y="678319"/>
                </a:lnTo>
                <a:lnTo>
                  <a:pt x="147181" y="600710"/>
                </a:lnTo>
                <a:lnTo>
                  <a:pt x="167822" y="525691"/>
                </a:lnTo>
                <a:lnTo>
                  <a:pt x="192109" y="453948"/>
                </a:lnTo>
                <a:lnTo>
                  <a:pt x="219670" y="386168"/>
                </a:lnTo>
                <a:lnTo>
                  <a:pt x="250121" y="323024"/>
                </a:lnTo>
                <a:lnTo>
                  <a:pt x="283389" y="264718"/>
                </a:lnTo>
                <a:lnTo>
                  <a:pt x="318460" y="212890"/>
                </a:lnTo>
                <a:lnTo>
                  <a:pt x="355122" y="167741"/>
                </a:lnTo>
                <a:lnTo>
                  <a:pt x="392842" y="129933"/>
                </a:lnTo>
                <a:lnTo>
                  <a:pt x="431024" y="100025"/>
                </a:lnTo>
                <a:lnTo>
                  <a:pt x="469051" y="78397"/>
                </a:lnTo>
                <a:lnTo>
                  <a:pt x="506446" y="65239"/>
                </a:lnTo>
                <a:lnTo>
                  <a:pt x="546759" y="60528"/>
                </a:lnTo>
                <a:lnTo>
                  <a:pt x="543196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6008" y="2060155"/>
            <a:ext cx="1097915" cy="471805"/>
          </a:xfrm>
          <a:custGeom>
            <a:avLst/>
            <a:gdLst/>
            <a:ahLst/>
            <a:cxnLst/>
            <a:rect l="l" t="t" r="r" b="b"/>
            <a:pathLst>
              <a:path w="1097914" h="471805">
                <a:moveTo>
                  <a:pt x="50952" y="274637"/>
                </a:moveTo>
                <a:lnTo>
                  <a:pt x="0" y="471550"/>
                </a:lnTo>
                <a:lnTo>
                  <a:pt x="188099" y="394169"/>
                </a:lnTo>
                <a:lnTo>
                  <a:pt x="144843" y="356463"/>
                </a:lnTo>
                <a:lnTo>
                  <a:pt x="148196" y="353326"/>
                </a:lnTo>
                <a:lnTo>
                  <a:pt x="178117" y="339026"/>
                </a:lnTo>
                <a:lnTo>
                  <a:pt x="215569" y="323900"/>
                </a:lnTo>
                <a:lnTo>
                  <a:pt x="237563" y="316407"/>
                </a:lnTo>
                <a:lnTo>
                  <a:pt x="98882" y="316407"/>
                </a:lnTo>
                <a:lnTo>
                  <a:pt x="50952" y="274637"/>
                </a:lnTo>
                <a:close/>
              </a:path>
              <a:path w="1097914" h="471805">
                <a:moveTo>
                  <a:pt x="1037450" y="0"/>
                </a:moveTo>
                <a:lnTo>
                  <a:pt x="1017295" y="50215"/>
                </a:lnTo>
                <a:lnTo>
                  <a:pt x="978014" y="86893"/>
                </a:lnTo>
                <a:lnTo>
                  <a:pt x="921677" y="121361"/>
                </a:lnTo>
                <a:lnTo>
                  <a:pt x="850328" y="152450"/>
                </a:lnTo>
                <a:lnTo>
                  <a:pt x="810145" y="166039"/>
                </a:lnTo>
                <a:lnTo>
                  <a:pt x="767537" y="178028"/>
                </a:lnTo>
                <a:lnTo>
                  <a:pt x="722934" y="188239"/>
                </a:lnTo>
                <a:lnTo>
                  <a:pt x="676757" y="196481"/>
                </a:lnTo>
                <a:lnTo>
                  <a:pt x="629412" y="202552"/>
                </a:lnTo>
                <a:lnTo>
                  <a:pt x="581329" y="206311"/>
                </a:lnTo>
                <a:lnTo>
                  <a:pt x="482955" y="208902"/>
                </a:lnTo>
                <a:lnTo>
                  <a:pt x="431800" y="212902"/>
                </a:lnTo>
                <a:lnTo>
                  <a:pt x="381495" y="219354"/>
                </a:lnTo>
                <a:lnTo>
                  <a:pt x="332409" y="228117"/>
                </a:lnTo>
                <a:lnTo>
                  <a:pt x="284899" y="238988"/>
                </a:lnTo>
                <a:lnTo>
                  <a:pt x="239344" y="251828"/>
                </a:lnTo>
                <a:lnTo>
                  <a:pt x="196075" y="266471"/>
                </a:lnTo>
                <a:lnTo>
                  <a:pt x="155460" y="282778"/>
                </a:lnTo>
                <a:lnTo>
                  <a:pt x="115049" y="301955"/>
                </a:lnTo>
                <a:lnTo>
                  <a:pt x="98882" y="316407"/>
                </a:lnTo>
                <a:lnTo>
                  <a:pt x="237563" y="316407"/>
                </a:lnTo>
                <a:lnTo>
                  <a:pt x="255828" y="310184"/>
                </a:lnTo>
                <a:lnTo>
                  <a:pt x="298488" y="298094"/>
                </a:lnTo>
                <a:lnTo>
                  <a:pt x="343103" y="287807"/>
                </a:lnTo>
                <a:lnTo>
                  <a:pt x="389267" y="279501"/>
                </a:lnTo>
                <a:lnTo>
                  <a:pt x="436562" y="273354"/>
                </a:lnTo>
                <a:lnTo>
                  <a:pt x="484581" y="269532"/>
                </a:lnTo>
                <a:lnTo>
                  <a:pt x="586092" y="266763"/>
                </a:lnTo>
                <a:lnTo>
                  <a:pt x="637184" y="262699"/>
                </a:lnTo>
                <a:lnTo>
                  <a:pt x="687438" y="256171"/>
                </a:lnTo>
                <a:lnTo>
                  <a:pt x="736511" y="247345"/>
                </a:lnTo>
                <a:lnTo>
                  <a:pt x="784034" y="236385"/>
                </a:lnTo>
                <a:lnTo>
                  <a:pt x="829640" y="223456"/>
                </a:lnTo>
                <a:lnTo>
                  <a:pt x="872985" y="208699"/>
                </a:lnTo>
                <a:lnTo>
                  <a:pt x="913714" y="192227"/>
                </a:lnTo>
                <a:lnTo>
                  <a:pt x="951496" y="174167"/>
                </a:lnTo>
                <a:lnTo>
                  <a:pt x="985989" y="154571"/>
                </a:lnTo>
                <a:lnTo>
                  <a:pt x="1043774" y="110705"/>
                </a:lnTo>
                <a:lnTo>
                  <a:pt x="1081786" y="63030"/>
                </a:lnTo>
                <a:lnTo>
                  <a:pt x="1097508" y="8407"/>
                </a:lnTo>
                <a:lnTo>
                  <a:pt x="1037450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3840" y="2058022"/>
            <a:ext cx="3166110" cy="460375"/>
          </a:xfrm>
          <a:custGeom>
            <a:avLst/>
            <a:gdLst/>
            <a:ahLst/>
            <a:cxnLst/>
            <a:rect l="l" t="t" r="r" b="b"/>
            <a:pathLst>
              <a:path w="3166109" h="460375">
                <a:moveTo>
                  <a:pt x="59309" y="0"/>
                </a:moveTo>
                <a:lnTo>
                  <a:pt x="0" y="12674"/>
                </a:lnTo>
                <a:lnTo>
                  <a:pt x="3022" y="26809"/>
                </a:lnTo>
                <a:lnTo>
                  <a:pt x="4394" y="30162"/>
                </a:lnTo>
                <a:lnTo>
                  <a:pt x="29857" y="61163"/>
                </a:lnTo>
                <a:lnTo>
                  <a:pt x="69621" y="85750"/>
                </a:lnTo>
                <a:lnTo>
                  <a:pt x="123215" y="107975"/>
                </a:lnTo>
                <a:lnTo>
                  <a:pt x="189763" y="128689"/>
                </a:lnTo>
                <a:lnTo>
                  <a:pt x="227761" y="138620"/>
                </a:lnTo>
                <a:lnTo>
                  <a:pt x="268782" y="148285"/>
                </a:lnTo>
                <a:lnTo>
                  <a:pt x="312737" y="157695"/>
                </a:lnTo>
                <a:lnTo>
                  <a:pt x="359460" y="166814"/>
                </a:lnTo>
                <a:lnTo>
                  <a:pt x="408863" y="175653"/>
                </a:lnTo>
                <a:lnTo>
                  <a:pt x="460806" y="184188"/>
                </a:lnTo>
                <a:lnTo>
                  <a:pt x="515150" y="192392"/>
                </a:lnTo>
                <a:lnTo>
                  <a:pt x="571754" y="200253"/>
                </a:lnTo>
                <a:lnTo>
                  <a:pt x="630491" y="207746"/>
                </a:lnTo>
                <a:lnTo>
                  <a:pt x="753795" y="221589"/>
                </a:lnTo>
                <a:lnTo>
                  <a:pt x="883932" y="233756"/>
                </a:lnTo>
                <a:lnTo>
                  <a:pt x="1019657" y="244068"/>
                </a:lnTo>
                <a:lnTo>
                  <a:pt x="1160081" y="252387"/>
                </a:lnTo>
                <a:lnTo>
                  <a:pt x="1303947" y="258546"/>
                </a:lnTo>
                <a:lnTo>
                  <a:pt x="1450124" y="262356"/>
                </a:lnTo>
                <a:lnTo>
                  <a:pt x="1744268" y="264972"/>
                </a:lnTo>
                <a:lnTo>
                  <a:pt x="1889417" y="268757"/>
                </a:lnTo>
                <a:lnTo>
                  <a:pt x="2032279" y="274866"/>
                </a:lnTo>
                <a:lnTo>
                  <a:pt x="2171712" y="283121"/>
                </a:lnTo>
                <a:lnTo>
                  <a:pt x="2306535" y="293370"/>
                </a:lnTo>
                <a:lnTo>
                  <a:pt x="2435466" y="305422"/>
                </a:lnTo>
                <a:lnTo>
                  <a:pt x="2557589" y="319138"/>
                </a:lnTo>
                <a:lnTo>
                  <a:pt x="2615679" y="326555"/>
                </a:lnTo>
                <a:lnTo>
                  <a:pt x="2671610" y="334327"/>
                </a:lnTo>
                <a:lnTo>
                  <a:pt x="2725204" y="342417"/>
                </a:lnTo>
                <a:lnTo>
                  <a:pt x="2776334" y="350812"/>
                </a:lnTo>
                <a:lnTo>
                  <a:pt x="2824848" y="359486"/>
                </a:lnTo>
                <a:lnTo>
                  <a:pt x="2870568" y="368414"/>
                </a:lnTo>
                <a:lnTo>
                  <a:pt x="2913367" y="377571"/>
                </a:lnTo>
                <a:lnTo>
                  <a:pt x="2953080" y="386930"/>
                </a:lnTo>
                <a:lnTo>
                  <a:pt x="2991789" y="398246"/>
                </a:lnTo>
                <a:lnTo>
                  <a:pt x="2962706" y="449224"/>
                </a:lnTo>
                <a:lnTo>
                  <a:pt x="3165805" y="460362"/>
                </a:lnTo>
                <a:lnTo>
                  <a:pt x="3089086" y="345465"/>
                </a:lnTo>
                <a:lnTo>
                  <a:pt x="3021901" y="345465"/>
                </a:lnTo>
                <a:lnTo>
                  <a:pt x="3008718" y="339001"/>
                </a:lnTo>
                <a:lnTo>
                  <a:pt x="2966974" y="327901"/>
                </a:lnTo>
                <a:lnTo>
                  <a:pt x="2926054" y="318262"/>
                </a:lnTo>
                <a:lnTo>
                  <a:pt x="2882188" y="308889"/>
                </a:lnTo>
                <a:lnTo>
                  <a:pt x="2835516" y="299783"/>
                </a:lnTo>
                <a:lnTo>
                  <a:pt x="2786164" y="290969"/>
                </a:lnTo>
                <a:lnTo>
                  <a:pt x="2734259" y="282448"/>
                </a:lnTo>
                <a:lnTo>
                  <a:pt x="2679954" y="274256"/>
                </a:lnTo>
                <a:lnTo>
                  <a:pt x="2623362" y="266395"/>
                </a:lnTo>
                <a:lnTo>
                  <a:pt x="2564650" y="258902"/>
                </a:lnTo>
                <a:lnTo>
                  <a:pt x="2441384" y="245071"/>
                </a:lnTo>
                <a:lnTo>
                  <a:pt x="2311133" y="232905"/>
                </a:lnTo>
                <a:lnTo>
                  <a:pt x="2175294" y="222592"/>
                </a:lnTo>
                <a:lnTo>
                  <a:pt x="2034870" y="214274"/>
                </a:lnTo>
                <a:lnTo>
                  <a:pt x="1891004" y="208140"/>
                </a:lnTo>
                <a:lnTo>
                  <a:pt x="1744814" y="204330"/>
                </a:lnTo>
                <a:lnTo>
                  <a:pt x="1451698" y="201739"/>
                </a:lnTo>
                <a:lnTo>
                  <a:pt x="1306537" y="197954"/>
                </a:lnTo>
                <a:lnTo>
                  <a:pt x="1163662" y="191858"/>
                </a:lnTo>
                <a:lnTo>
                  <a:pt x="1024242" y="183603"/>
                </a:lnTo>
                <a:lnTo>
                  <a:pt x="889304" y="173355"/>
                </a:lnTo>
                <a:lnTo>
                  <a:pt x="760272" y="161302"/>
                </a:lnTo>
                <a:lnTo>
                  <a:pt x="638175" y="147599"/>
                </a:lnTo>
                <a:lnTo>
                  <a:pt x="580097" y="140182"/>
                </a:lnTo>
                <a:lnTo>
                  <a:pt x="524205" y="132422"/>
                </a:lnTo>
                <a:lnTo>
                  <a:pt x="470636" y="124345"/>
                </a:lnTo>
                <a:lnTo>
                  <a:pt x="419544" y="115963"/>
                </a:lnTo>
                <a:lnTo>
                  <a:pt x="371081" y="107302"/>
                </a:lnTo>
                <a:lnTo>
                  <a:pt x="325412" y="98386"/>
                </a:lnTo>
                <a:lnTo>
                  <a:pt x="282689" y="89268"/>
                </a:lnTo>
                <a:lnTo>
                  <a:pt x="243077" y="79946"/>
                </a:lnTo>
                <a:lnTo>
                  <a:pt x="173926" y="60896"/>
                </a:lnTo>
                <a:lnTo>
                  <a:pt x="119557" y="41757"/>
                </a:lnTo>
                <a:lnTo>
                  <a:pt x="82118" y="23736"/>
                </a:lnTo>
                <a:lnTo>
                  <a:pt x="60439" y="5334"/>
                </a:lnTo>
                <a:lnTo>
                  <a:pt x="59309" y="0"/>
                </a:lnTo>
                <a:close/>
              </a:path>
              <a:path w="3166109" h="460375">
                <a:moveTo>
                  <a:pt x="3052851" y="291198"/>
                </a:moveTo>
                <a:lnTo>
                  <a:pt x="3021901" y="345465"/>
                </a:lnTo>
                <a:lnTo>
                  <a:pt x="3089086" y="345465"/>
                </a:lnTo>
                <a:lnTo>
                  <a:pt x="3052851" y="291198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55616" y="4399736"/>
            <a:ext cx="1024469" cy="4610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7775" y="3179127"/>
            <a:ext cx="234950" cy="1081405"/>
          </a:xfrm>
          <a:custGeom>
            <a:avLst/>
            <a:gdLst/>
            <a:ahLst/>
            <a:cxnLst/>
            <a:rect l="l" t="t" r="r" b="b"/>
            <a:pathLst>
              <a:path w="234950" h="1081404">
                <a:moveTo>
                  <a:pt x="123924" y="60921"/>
                </a:moveTo>
                <a:lnTo>
                  <a:pt x="61645" y="60921"/>
                </a:lnTo>
                <a:lnTo>
                  <a:pt x="62141" y="62712"/>
                </a:lnTo>
                <a:lnTo>
                  <a:pt x="64693" y="73812"/>
                </a:lnTo>
                <a:lnTo>
                  <a:pt x="73101" y="124968"/>
                </a:lnTo>
                <a:lnTo>
                  <a:pt x="78689" y="171640"/>
                </a:lnTo>
                <a:lnTo>
                  <a:pt x="84086" y="227063"/>
                </a:lnTo>
                <a:lnTo>
                  <a:pt x="89204" y="290334"/>
                </a:lnTo>
                <a:lnTo>
                  <a:pt x="94018" y="360629"/>
                </a:lnTo>
                <a:lnTo>
                  <a:pt x="98450" y="437197"/>
                </a:lnTo>
                <a:lnTo>
                  <a:pt x="102438" y="519125"/>
                </a:lnTo>
                <a:lnTo>
                  <a:pt x="105956" y="605688"/>
                </a:lnTo>
                <a:lnTo>
                  <a:pt x="108940" y="696112"/>
                </a:lnTo>
                <a:lnTo>
                  <a:pt x="111340" y="789622"/>
                </a:lnTo>
                <a:lnTo>
                  <a:pt x="113098" y="884326"/>
                </a:lnTo>
                <a:lnTo>
                  <a:pt x="113220" y="899121"/>
                </a:lnTo>
                <a:lnTo>
                  <a:pt x="52577" y="899579"/>
                </a:lnTo>
                <a:lnTo>
                  <a:pt x="144919" y="1080820"/>
                </a:lnTo>
                <a:lnTo>
                  <a:pt x="234281" y="898664"/>
                </a:lnTo>
                <a:lnTo>
                  <a:pt x="173862" y="898664"/>
                </a:lnTo>
                <a:lnTo>
                  <a:pt x="173748" y="884326"/>
                </a:lnTo>
                <a:lnTo>
                  <a:pt x="171957" y="788060"/>
                </a:lnTo>
                <a:lnTo>
                  <a:pt x="169544" y="694105"/>
                </a:lnTo>
                <a:lnTo>
                  <a:pt x="166547" y="603224"/>
                </a:lnTo>
                <a:lnTo>
                  <a:pt x="163004" y="516166"/>
                </a:lnTo>
                <a:lnTo>
                  <a:pt x="158991" y="433705"/>
                </a:lnTo>
                <a:lnTo>
                  <a:pt x="154533" y="356654"/>
                </a:lnTo>
                <a:lnTo>
                  <a:pt x="149669" y="285648"/>
                </a:lnTo>
                <a:lnTo>
                  <a:pt x="144462" y="221462"/>
                </a:lnTo>
                <a:lnTo>
                  <a:pt x="138937" y="164807"/>
                </a:lnTo>
                <a:lnTo>
                  <a:pt x="133121" y="116344"/>
                </a:lnTo>
                <a:lnTo>
                  <a:pt x="126974" y="76530"/>
                </a:lnTo>
                <a:lnTo>
                  <a:pt x="123924" y="60921"/>
                </a:lnTo>
                <a:close/>
              </a:path>
              <a:path w="234950" h="1081404">
                <a:moveTo>
                  <a:pt x="234505" y="898207"/>
                </a:moveTo>
                <a:lnTo>
                  <a:pt x="173862" y="898664"/>
                </a:lnTo>
                <a:lnTo>
                  <a:pt x="234281" y="898664"/>
                </a:lnTo>
                <a:lnTo>
                  <a:pt x="234505" y="898207"/>
                </a:lnTo>
                <a:close/>
              </a:path>
              <a:path w="234950" h="1081404">
                <a:moveTo>
                  <a:pt x="83223" y="0"/>
                </a:moveTo>
                <a:lnTo>
                  <a:pt x="31419" y="1282"/>
                </a:lnTo>
                <a:lnTo>
                  <a:pt x="0" y="6578"/>
                </a:lnTo>
                <a:lnTo>
                  <a:pt x="25450" y="61366"/>
                </a:lnTo>
                <a:lnTo>
                  <a:pt x="19024" y="63334"/>
                </a:lnTo>
                <a:lnTo>
                  <a:pt x="61645" y="60921"/>
                </a:lnTo>
                <a:lnTo>
                  <a:pt x="123924" y="60921"/>
                </a:lnTo>
                <a:lnTo>
                  <a:pt x="123723" y="59893"/>
                </a:lnTo>
                <a:lnTo>
                  <a:pt x="112217" y="22821"/>
                </a:lnTo>
                <a:lnTo>
                  <a:pt x="87947" y="1066"/>
                </a:lnTo>
                <a:lnTo>
                  <a:pt x="83223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0132" y="4854130"/>
            <a:ext cx="427355" cy="191770"/>
          </a:xfrm>
          <a:custGeom>
            <a:avLst/>
            <a:gdLst/>
            <a:ahLst/>
            <a:cxnLst/>
            <a:rect l="l" t="t" r="r" b="b"/>
            <a:pathLst>
              <a:path w="427354" h="191770">
                <a:moveTo>
                  <a:pt x="174117" y="10413"/>
                </a:moveTo>
                <a:lnTo>
                  <a:pt x="0" y="115557"/>
                </a:lnTo>
                <a:lnTo>
                  <a:pt x="188582" y="191769"/>
                </a:lnTo>
                <a:lnTo>
                  <a:pt x="183642" y="129819"/>
                </a:lnTo>
                <a:lnTo>
                  <a:pt x="219532" y="125107"/>
                </a:lnTo>
                <a:lnTo>
                  <a:pt x="282079" y="110578"/>
                </a:lnTo>
                <a:lnTo>
                  <a:pt x="336156" y="92938"/>
                </a:lnTo>
                <a:lnTo>
                  <a:pt x="380415" y="71818"/>
                </a:lnTo>
                <a:lnTo>
                  <a:pt x="384034" y="69392"/>
                </a:lnTo>
                <a:lnTo>
                  <a:pt x="178816" y="69392"/>
                </a:lnTo>
                <a:lnTo>
                  <a:pt x="174117" y="10413"/>
                </a:lnTo>
                <a:close/>
              </a:path>
              <a:path w="427354" h="191770">
                <a:moveTo>
                  <a:pt x="368134" y="0"/>
                </a:moveTo>
                <a:lnTo>
                  <a:pt x="331495" y="29146"/>
                </a:lnTo>
                <a:lnTo>
                  <a:pt x="290080" y="44957"/>
                </a:lnTo>
                <a:lnTo>
                  <a:pt x="236943" y="59435"/>
                </a:lnTo>
                <a:lnTo>
                  <a:pt x="178816" y="69392"/>
                </a:lnTo>
                <a:lnTo>
                  <a:pt x="384034" y="69392"/>
                </a:lnTo>
                <a:lnTo>
                  <a:pt x="422795" y="30416"/>
                </a:lnTo>
                <a:lnTo>
                  <a:pt x="427316" y="13246"/>
                </a:lnTo>
                <a:lnTo>
                  <a:pt x="368134" y="0"/>
                </a:lnTo>
                <a:close/>
              </a:path>
              <a:path w="427354" h="191770">
                <a:moveTo>
                  <a:pt x="370103" y="165"/>
                </a:moveTo>
                <a:lnTo>
                  <a:pt x="369938" y="406"/>
                </a:lnTo>
                <a:lnTo>
                  <a:pt x="370103" y="165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6295" y="5504573"/>
            <a:ext cx="4168775" cy="1370330"/>
          </a:xfrm>
          <a:custGeom>
            <a:avLst/>
            <a:gdLst/>
            <a:ahLst/>
            <a:cxnLst/>
            <a:rect l="l" t="t" r="r" b="b"/>
            <a:pathLst>
              <a:path w="4168775" h="1370329">
                <a:moveTo>
                  <a:pt x="0" y="0"/>
                </a:moveTo>
                <a:lnTo>
                  <a:pt x="4168608" y="0"/>
                </a:lnTo>
                <a:lnTo>
                  <a:pt x="4168608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36592" y="5872370"/>
            <a:ext cx="3978910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  <a:tabLst>
                <a:tab pos="762000" algn="l"/>
                <a:tab pos="1105535" algn="l"/>
                <a:tab pos="3420110" algn="l"/>
                <a:tab pos="3851275" algn="l"/>
              </a:tabLst>
            </a:pPr>
            <a:r>
              <a:rPr sz="2950" spc="-145" dirty="0">
                <a:latin typeface="Trebuchet MS"/>
                <a:cs typeface="Trebuchet MS"/>
              </a:rPr>
              <a:t>R(		</a:t>
            </a:r>
            <a:r>
              <a:rPr sz="2950" spc="-190" dirty="0">
                <a:latin typeface="Trebuchet MS"/>
                <a:cs typeface="Trebuchet MS"/>
              </a:rPr>
              <a:t>,Coworker,	</a:t>
            </a:r>
            <a:r>
              <a:rPr sz="2950" spc="-185" dirty="0">
                <a:latin typeface="Trebuchet MS"/>
                <a:cs typeface="Trebuchet MS"/>
              </a:rPr>
              <a:t>)  </a:t>
            </a:r>
            <a:r>
              <a:rPr sz="2950" spc="-145" dirty="0">
                <a:latin typeface="Trebuchet MS"/>
                <a:cs typeface="Trebuchet MS"/>
              </a:rPr>
              <a:t>R(	</a:t>
            </a:r>
            <a:r>
              <a:rPr sz="2950" spc="-140" dirty="0">
                <a:latin typeface="Trebuchet MS"/>
                <a:cs typeface="Trebuchet MS"/>
              </a:rPr>
              <a:t>,PlaysInstrument,	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26110" y="5564466"/>
            <a:ext cx="727786" cy="833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85616" y="5564466"/>
            <a:ext cx="653961" cy="8129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9557" y="4712627"/>
            <a:ext cx="356870" cy="1477645"/>
          </a:xfrm>
          <a:custGeom>
            <a:avLst/>
            <a:gdLst/>
            <a:ahLst/>
            <a:cxnLst/>
            <a:rect l="l" t="t" r="r" b="b"/>
            <a:pathLst>
              <a:path w="356870" h="1477645">
                <a:moveTo>
                  <a:pt x="270099" y="0"/>
                </a:moveTo>
                <a:lnTo>
                  <a:pt x="226423" y="11785"/>
                </a:lnTo>
                <a:lnTo>
                  <a:pt x="184401" y="44145"/>
                </a:lnTo>
                <a:lnTo>
                  <a:pt x="159743" y="73926"/>
                </a:lnTo>
                <a:lnTo>
                  <a:pt x="136935" y="109435"/>
                </a:lnTo>
                <a:lnTo>
                  <a:pt x="115926" y="149745"/>
                </a:lnTo>
                <a:lnTo>
                  <a:pt x="96024" y="195580"/>
                </a:lnTo>
                <a:lnTo>
                  <a:pt x="77630" y="245884"/>
                </a:lnTo>
                <a:lnTo>
                  <a:pt x="60827" y="300240"/>
                </a:lnTo>
                <a:lnTo>
                  <a:pt x="45740" y="358152"/>
                </a:lnTo>
                <a:lnTo>
                  <a:pt x="32510" y="419150"/>
                </a:lnTo>
                <a:lnTo>
                  <a:pt x="21297" y="482752"/>
                </a:lnTo>
                <a:lnTo>
                  <a:pt x="12266" y="548436"/>
                </a:lnTo>
                <a:lnTo>
                  <a:pt x="5589" y="615721"/>
                </a:lnTo>
                <a:lnTo>
                  <a:pt x="1440" y="684085"/>
                </a:lnTo>
                <a:lnTo>
                  <a:pt x="0" y="753021"/>
                </a:lnTo>
                <a:lnTo>
                  <a:pt x="1878" y="822223"/>
                </a:lnTo>
                <a:lnTo>
                  <a:pt x="7424" y="891044"/>
                </a:lnTo>
                <a:lnTo>
                  <a:pt x="16396" y="958735"/>
                </a:lnTo>
                <a:lnTo>
                  <a:pt x="28549" y="1024801"/>
                </a:lnTo>
                <a:lnTo>
                  <a:pt x="43644" y="1088720"/>
                </a:lnTo>
                <a:lnTo>
                  <a:pt x="61451" y="1149997"/>
                </a:lnTo>
                <a:lnTo>
                  <a:pt x="81746" y="1208138"/>
                </a:lnTo>
                <a:lnTo>
                  <a:pt x="104316" y="1262646"/>
                </a:lnTo>
                <a:lnTo>
                  <a:pt x="128967" y="1313040"/>
                </a:lnTo>
                <a:lnTo>
                  <a:pt x="156766" y="1360957"/>
                </a:lnTo>
                <a:lnTo>
                  <a:pt x="191508" y="1397152"/>
                </a:lnTo>
                <a:lnTo>
                  <a:pt x="154806" y="1452689"/>
                </a:lnTo>
                <a:lnTo>
                  <a:pt x="356736" y="1477098"/>
                </a:lnTo>
                <a:lnTo>
                  <a:pt x="280747" y="1345361"/>
                </a:lnTo>
                <a:lnTo>
                  <a:pt x="225737" y="1345361"/>
                </a:lnTo>
                <a:lnTo>
                  <a:pt x="206052" y="1325092"/>
                </a:lnTo>
                <a:lnTo>
                  <a:pt x="183413" y="1286332"/>
                </a:lnTo>
                <a:lnTo>
                  <a:pt x="160327" y="1239405"/>
                </a:lnTo>
                <a:lnTo>
                  <a:pt x="138987" y="1188110"/>
                </a:lnTo>
                <a:lnTo>
                  <a:pt x="119674" y="1133043"/>
                </a:lnTo>
                <a:lnTo>
                  <a:pt x="102655" y="1074737"/>
                </a:lnTo>
                <a:lnTo>
                  <a:pt x="88184" y="1013790"/>
                </a:lnTo>
                <a:lnTo>
                  <a:pt x="76508" y="950734"/>
                </a:lnTo>
                <a:lnTo>
                  <a:pt x="67868" y="886129"/>
                </a:lnTo>
                <a:lnTo>
                  <a:pt x="62496" y="820547"/>
                </a:lnTo>
                <a:lnTo>
                  <a:pt x="60629" y="754265"/>
                </a:lnTo>
                <a:lnTo>
                  <a:pt x="61972" y="687743"/>
                </a:lnTo>
                <a:lnTo>
                  <a:pt x="65937" y="621690"/>
                </a:lnTo>
                <a:lnTo>
                  <a:pt x="72346" y="556679"/>
                </a:lnTo>
                <a:lnTo>
                  <a:pt x="81023" y="493255"/>
                </a:lnTo>
                <a:lnTo>
                  <a:pt x="91781" y="431977"/>
                </a:lnTo>
                <a:lnTo>
                  <a:pt x="104432" y="373405"/>
                </a:lnTo>
                <a:lnTo>
                  <a:pt x="118776" y="318109"/>
                </a:lnTo>
                <a:lnTo>
                  <a:pt x="134606" y="266661"/>
                </a:lnTo>
                <a:lnTo>
                  <a:pt x="151684" y="219646"/>
                </a:lnTo>
                <a:lnTo>
                  <a:pt x="169743" y="177698"/>
                </a:lnTo>
                <a:lnTo>
                  <a:pt x="188827" y="140817"/>
                </a:lnTo>
                <a:lnTo>
                  <a:pt x="217314" y="98374"/>
                </a:lnTo>
                <a:lnTo>
                  <a:pt x="251324" y="67081"/>
                </a:lnTo>
                <a:lnTo>
                  <a:pt x="275671" y="60388"/>
                </a:lnTo>
                <a:lnTo>
                  <a:pt x="270099" y="0"/>
                </a:lnTo>
                <a:close/>
              </a:path>
              <a:path w="356870" h="1477645">
                <a:moveTo>
                  <a:pt x="255107" y="1300911"/>
                </a:moveTo>
                <a:lnTo>
                  <a:pt x="225737" y="1345361"/>
                </a:lnTo>
                <a:lnTo>
                  <a:pt x="280747" y="1345361"/>
                </a:lnTo>
                <a:lnTo>
                  <a:pt x="255107" y="1300911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98495" y="3173285"/>
            <a:ext cx="521334" cy="884555"/>
          </a:xfrm>
          <a:custGeom>
            <a:avLst/>
            <a:gdLst/>
            <a:ahLst/>
            <a:cxnLst/>
            <a:rect l="l" t="t" r="r" b="b"/>
            <a:pathLst>
              <a:path w="521334" h="884554">
                <a:moveTo>
                  <a:pt x="3619" y="0"/>
                </a:moveTo>
                <a:lnTo>
                  <a:pt x="0" y="60528"/>
                </a:lnTo>
                <a:lnTo>
                  <a:pt x="20713" y="61772"/>
                </a:lnTo>
                <a:lnTo>
                  <a:pt x="37896" y="65024"/>
                </a:lnTo>
                <a:lnTo>
                  <a:pt x="90652" y="86867"/>
                </a:lnTo>
                <a:lnTo>
                  <a:pt x="126542" y="111518"/>
                </a:lnTo>
                <a:lnTo>
                  <a:pt x="162369" y="144005"/>
                </a:lnTo>
                <a:lnTo>
                  <a:pt x="197510" y="183832"/>
                </a:lnTo>
                <a:lnTo>
                  <a:pt x="248107" y="256552"/>
                </a:lnTo>
                <a:lnTo>
                  <a:pt x="279222" y="312038"/>
                </a:lnTo>
                <a:lnTo>
                  <a:pt x="308000" y="372656"/>
                </a:lnTo>
                <a:lnTo>
                  <a:pt x="334048" y="437743"/>
                </a:lnTo>
                <a:lnTo>
                  <a:pt x="356997" y="506641"/>
                </a:lnTo>
                <a:lnTo>
                  <a:pt x="376516" y="578700"/>
                </a:lnTo>
                <a:lnTo>
                  <a:pt x="392239" y="653249"/>
                </a:lnTo>
                <a:lnTo>
                  <a:pt x="398665" y="705256"/>
                </a:lnTo>
                <a:lnTo>
                  <a:pt x="339725" y="709587"/>
                </a:lnTo>
                <a:lnTo>
                  <a:pt x="443750" y="884377"/>
                </a:lnTo>
                <a:lnTo>
                  <a:pt x="519298" y="700824"/>
                </a:lnTo>
                <a:lnTo>
                  <a:pt x="459155" y="700824"/>
                </a:lnTo>
                <a:lnTo>
                  <a:pt x="451573" y="640689"/>
                </a:lnTo>
                <a:lnTo>
                  <a:pt x="435038" y="562813"/>
                </a:lnTo>
                <a:lnTo>
                  <a:pt x="414515" y="487438"/>
                </a:lnTo>
                <a:lnTo>
                  <a:pt x="390321" y="415163"/>
                </a:lnTo>
                <a:lnTo>
                  <a:pt x="362750" y="346595"/>
                </a:lnTo>
                <a:lnTo>
                  <a:pt x="332079" y="282308"/>
                </a:lnTo>
                <a:lnTo>
                  <a:pt x="298551" y="222897"/>
                </a:lnTo>
                <a:lnTo>
                  <a:pt x="262839" y="169494"/>
                </a:lnTo>
                <a:lnTo>
                  <a:pt x="224396" y="121653"/>
                </a:lnTo>
                <a:lnTo>
                  <a:pt x="183667" y="80517"/>
                </a:lnTo>
                <a:lnTo>
                  <a:pt x="140728" y="46786"/>
                </a:lnTo>
                <a:lnTo>
                  <a:pt x="95605" y="21336"/>
                </a:lnTo>
                <a:lnTo>
                  <a:pt x="48475" y="5308"/>
                </a:lnTo>
                <a:lnTo>
                  <a:pt x="24333" y="1231"/>
                </a:lnTo>
                <a:lnTo>
                  <a:pt x="3619" y="0"/>
                </a:lnTo>
                <a:close/>
              </a:path>
              <a:path w="521334" h="884554">
                <a:moveTo>
                  <a:pt x="521169" y="696277"/>
                </a:moveTo>
                <a:lnTo>
                  <a:pt x="459155" y="700824"/>
                </a:lnTo>
                <a:lnTo>
                  <a:pt x="519298" y="700824"/>
                </a:lnTo>
                <a:lnTo>
                  <a:pt x="521169" y="696277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68218" y="2954705"/>
            <a:ext cx="3340735" cy="24631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R="97155" algn="ctr">
              <a:lnSpc>
                <a:spcPts val="3460"/>
              </a:lnSpc>
              <a:spcBef>
                <a:spcPts val="60"/>
              </a:spcBef>
              <a:tabLst>
                <a:tab pos="2047875" algn="l"/>
                <a:tab pos="3141345" algn="l"/>
              </a:tabLst>
            </a:pPr>
            <a:r>
              <a:rPr sz="2950" spc="-235" dirty="0">
                <a:latin typeface="Trebuchet MS"/>
                <a:cs typeface="Trebuchet MS"/>
              </a:rPr>
              <a:t>k</a:t>
            </a:r>
            <a:r>
              <a:rPr sz="2950" spc="-145" dirty="0">
                <a:latin typeface="Trebuchet MS"/>
                <a:cs typeface="Trebuchet MS"/>
              </a:rPr>
              <a:t>e</a:t>
            </a:r>
            <a:r>
              <a:rPr sz="2950" spc="-370" dirty="0">
                <a:latin typeface="Trebuchet MS"/>
                <a:cs typeface="Trebuchet MS"/>
              </a:rPr>
              <a:t>r</a:t>
            </a:r>
            <a:r>
              <a:rPr sz="2950" spc="-330" dirty="0">
                <a:latin typeface="Trebuchet MS"/>
                <a:cs typeface="Trebuchet MS"/>
              </a:rPr>
              <a:t>,</a:t>
            </a:r>
            <a:r>
              <a:rPr sz="2950" spc="-110" dirty="0">
                <a:latin typeface="Trebuchet MS"/>
                <a:cs typeface="Trebuchet MS"/>
              </a:rPr>
              <a:t>X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4425" spc="-262" baseline="3766" dirty="0">
                <a:latin typeface="Trebuchet MS"/>
                <a:cs typeface="Trebuchet MS"/>
              </a:rPr>
              <a:t>R</a:t>
            </a:r>
            <a:r>
              <a:rPr sz="4425" spc="-172" baseline="3766" dirty="0">
                <a:latin typeface="Trebuchet MS"/>
                <a:cs typeface="Trebuchet MS"/>
              </a:rPr>
              <a:t>(</a:t>
            </a:r>
            <a:r>
              <a:rPr sz="4425" baseline="3766" dirty="0">
                <a:latin typeface="Trebuchet MS"/>
                <a:cs typeface="Trebuchet MS"/>
              </a:rPr>
              <a:t>	</a:t>
            </a:r>
            <a:r>
              <a:rPr sz="4425" spc="-517" baseline="3766" dirty="0">
                <a:latin typeface="Trebuchet MS"/>
                <a:cs typeface="Trebuchet MS"/>
              </a:rPr>
              <a:t>,</a:t>
            </a:r>
            <a:endParaRPr sz="4425" baseline="3766">
              <a:latin typeface="Trebuchet MS"/>
              <a:cs typeface="Trebuchet MS"/>
            </a:endParaRPr>
          </a:p>
          <a:p>
            <a:pPr marR="5715" algn="ctr">
              <a:lnSpc>
                <a:spcPts val="3460"/>
              </a:lnSpc>
              <a:tabLst>
                <a:tab pos="1957070" algn="l"/>
              </a:tabLst>
            </a:pPr>
            <a:r>
              <a:rPr sz="4425" spc="-315" baseline="-3766" dirty="0">
                <a:latin typeface="Trebuchet MS"/>
                <a:cs typeface="Trebuchet MS"/>
              </a:rPr>
              <a:t>ment,Y)	</a:t>
            </a:r>
            <a:r>
              <a:rPr sz="2950" spc="-185" dirty="0">
                <a:latin typeface="Trebuchet MS"/>
                <a:cs typeface="Trebuchet MS"/>
              </a:rPr>
              <a:t>R(J,HasI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Times New Roman"/>
              <a:cs typeface="Times New Roman"/>
            </a:endParaRPr>
          </a:p>
          <a:p>
            <a:pPr marR="81915" algn="ctr">
              <a:lnSpc>
                <a:spcPct val="100000"/>
              </a:lnSpc>
              <a:spcBef>
                <a:spcPts val="5"/>
              </a:spcBef>
              <a:tabLst>
                <a:tab pos="1719580" algn="l"/>
              </a:tabLst>
            </a:pPr>
            <a:r>
              <a:rPr sz="4425" spc="-277" baseline="-3766" dirty="0">
                <a:latin typeface="Trebuchet MS"/>
                <a:cs typeface="Trebuchet MS"/>
              </a:rPr>
              <a:t>)	</a:t>
            </a:r>
            <a:r>
              <a:rPr sz="2950" spc="-140" dirty="0">
                <a:latin typeface="Trebuchet MS"/>
                <a:cs typeface="Trebuchet MS"/>
              </a:rPr>
              <a:t>R(</a:t>
            </a:r>
            <a:endParaRPr sz="2950">
              <a:latin typeface="Trebuchet MS"/>
              <a:cs typeface="Trebuchet MS"/>
            </a:endParaRPr>
          </a:p>
          <a:p>
            <a:pPr marL="3175" algn="ctr">
              <a:lnSpc>
                <a:spcPct val="100000"/>
              </a:lnSpc>
              <a:spcBef>
                <a:spcPts val="215"/>
              </a:spcBef>
              <a:tabLst>
                <a:tab pos="2324735" algn="l"/>
                <a:tab pos="3246120" algn="l"/>
              </a:tabLst>
            </a:pPr>
            <a:r>
              <a:rPr sz="2950" spc="-145" dirty="0">
                <a:latin typeface="Trebuchet MS"/>
                <a:cs typeface="Trebuchet MS"/>
              </a:rPr>
              <a:t>e</a:t>
            </a:r>
            <a:r>
              <a:rPr sz="2950" spc="-80" dirty="0">
                <a:latin typeface="Trebuchet MS"/>
                <a:cs typeface="Trebuchet MS"/>
              </a:rPr>
              <a:t>n</a:t>
            </a:r>
            <a:r>
              <a:rPr sz="2950" spc="-270" dirty="0">
                <a:latin typeface="Trebuchet MS"/>
                <a:cs typeface="Trebuchet MS"/>
              </a:rPr>
              <a:t>t</a:t>
            </a:r>
            <a:r>
              <a:rPr sz="2950" spc="-465" dirty="0">
                <a:latin typeface="Trebuchet MS"/>
                <a:cs typeface="Trebuchet MS"/>
              </a:rPr>
              <a:t>,</a:t>
            </a:r>
            <a:r>
              <a:rPr sz="2950" spc="-240" dirty="0">
                <a:latin typeface="Trebuchet MS"/>
                <a:cs typeface="Trebuchet MS"/>
              </a:rPr>
              <a:t>Y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4425" spc="-262" baseline="3766" dirty="0">
                <a:latin typeface="Trebuchet MS"/>
                <a:cs typeface="Trebuchet MS"/>
              </a:rPr>
              <a:t>R</a:t>
            </a:r>
            <a:r>
              <a:rPr sz="4425" spc="-172" baseline="3766" dirty="0">
                <a:latin typeface="Trebuchet MS"/>
                <a:cs typeface="Trebuchet MS"/>
              </a:rPr>
              <a:t>(</a:t>
            </a:r>
            <a:r>
              <a:rPr sz="4425" baseline="3766" dirty="0">
                <a:latin typeface="Trebuchet MS"/>
                <a:cs typeface="Trebuchet MS"/>
              </a:rPr>
              <a:t>	</a:t>
            </a:r>
            <a:r>
              <a:rPr sz="4425" spc="-517" baseline="3766" dirty="0">
                <a:latin typeface="Trebuchet MS"/>
                <a:cs typeface="Trebuchet MS"/>
              </a:rPr>
              <a:t>,</a:t>
            </a:r>
            <a:endParaRPr sz="4425" baseline="3766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95363" y="4449919"/>
            <a:ext cx="2846070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78105">
              <a:lnSpc>
                <a:spcPct val="100800"/>
              </a:lnSpc>
              <a:spcBef>
                <a:spcPts val="85"/>
              </a:spcBef>
              <a:tabLst>
                <a:tab pos="2718435" algn="l"/>
              </a:tabLst>
            </a:pPr>
            <a:r>
              <a:rPr sz="2950" spc="-330" dirty="0">
                <a:latin typeface="Trebuchet MS"/>
                <a:cs typeface="Trebuchet MS"/>
              </a:rPr>
              <a:t>,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95" dirty="0">
                <a:latin typeface="Trebuchet MS"/>
                <a:cs typeface="Trebuchet MS"/>
              </a:rPr>
              <a:t>l</a:t>
            </a:r>
            <a:r>
              <a:rPr sz="2950" spc="-80" dirty="0">
                <a:latin typeface="Trebuchet MS"/>
                <a:cs typeface="Trebuchet MS"/>
              </a:rPr>
              <a:t>b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20" dirty="0">
                <a:latin typeface="Trebuchet MS"/>
                <a:cs typeface="Trebuchet MS"/>
              </a:rPr>
              <a:t>A</a:t>
            </a:r>
            <a:r>
              <a:rPr sz="2950" spc="-120" dirty="0">
                <a:latin typeface="Trebuchet MS"/>
                <a:cs typeface="Trebuchet MS"/>
              </a:rPr>
              <a:t>r</a:t>
            </a:r>
            <a:r>
              <a:rPr sz="2950" spc="-200" dirty="0">
                <a:latin typeface="Trebuchet MS"/>
                <a:cs typeface="Trebuchet MS"/>
              </a:rPr>
              <a:t>t</a:t>
            </a:r>
            <a:r>
              <a:rPr sz="2950" spc="-150" dirty="0">
                <a:latin typeface="Trebuchet MS"/>
                <a:cs typeface="Trebuchet MS"/>
              </a:rPr>
              <a:t>i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85" dirty="0">
                <a:latin typeface="Trebuchet MS"/>
                <a:cs typeface="Trebuchet MS"/>
              </a:rPr>
              <a:t>t</a:t>
            </a:r>
            <a:r>
              <a:rPr sz="2950" spc="-345" dirty="0">
                <a:latin typeface="Trebuchet MS"/>
                <a:cs typeface="Trebuchet MS"/>
              </a:rPr>
              <a:t>,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165" dirty="0">
                <a:latin typeface="Trebuchet MS"/>
                <a:cs typeface="Trebuchet MS"/>
              </a:rPr>
              <a:t>)  </a:t>
            </a:r>
            <a:r>
              <a:rPr sz="2950" spc="-125" dirty="0">
                <a:latin typeface="Trebuchet MS"/>
                <a:cs typeface="Trebuchet MS"/>
              </a:rPr>
              <a:t>HasInstrument,K)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54102" y="4081614"/>
            <a:ext cx="727786" cy="833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15559" y="4044327"/>
            <a:ext cx="4144645" cy="1370330"/>
          </a:xfrm>
          <a:custGeom>
            <a:avLst/>
            <a:gdLst/>
            <a:ahLst/>
            <a:cxnLst/>
            <a:rect l="l" t="t" r="r" b="b"/>
            <a:pathLst>
              <a:path w="4144645" h="1370329">
                <a:moveTo>
                  <a:pt x="0" y="0"/>
                </a:moveTo>
                <a:lnTo>
                  <a:pt x="4144489" y="0"/>
                </a:lnTo>
                <a:lnTo>
                  <a:pt x="4144489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18282" y="4302436"/>
            <a:ext cx="612908" cy="612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47841" y="5613920"/>
            <a:ext cx="727786" cy="833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574220" y="5982225"/>
            <a:ext cx="3945254" cy="930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  <a:tabLst>
                <a:tab pos="933450" algn="l"/>
                <a:tab pos="1105535" algn="l"/>
                <a:tab pos="3733800" algn="l"/>
                <a:tab pos="3817620" algn="l"/>
              </a:tabLst>
            </a:pPr>
            <a:r>
              <a:rPr sz="2950" spc="-145" dirty="0">
                <a:latin typeface="Trebuchet MS"/>
                <a:cs typeface="Trebuchet MS"/>
              </a:rPr>
              <a:t>R(		</a:t>
            </a:r>
            <a:r>
              <a:rPr sz="2950" spc="-140" dirty="0">
                <a:latin typeface="Trebuchet MS"/>
                <a:cs typeface="Trebuchet MS"/>
              </a:rPr>
              <a:t>,AlbumArtist,	</a:t>
            </a:r>
            <a:r>
              <a:rPr sz="2950" spc="-185" dirty="0">
                <a:latin typeface="Trebuchet MS"/>
                <a:cs typeface="Trebuchet MS"/>
              </a:rPr>
              <a:t>)  </a:t>
            </a:r>
            <a:r>
              <a:rPr sz="2950" spc="-175" dirty="0">
                <a:latin typeface="Trebuchet MS"/>
                <a:cs typeface="Trebuchet MS"/>
              </a:rPr>
              <a:t>R</a:t>
            </a:r>
            <a:r>
              <a:rPr sz="2950" spc="-114" dirty="0">
                <a:latin typeface="Trebuchet MS"/>
                <a:cs typeface="Trebuchet MS"/>
              </a:rPr>
              <a:t>(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350" dirty="0">
                <a:latin typeface="Trebuchet MS"/>
                <a:cs typeface="Trebuchet MS"/>
              </a:rPr>
              <a:t>,</a:t>
            </a:r>
            <a:r>
              <a:rPr sz="2950" spc="-80" dirty="0">
                <a:latin typeface="Trebuchet MS"/>
                <a:cs typeface="Trebuchet MS"/>
              </a:rPr>
              <a:t>H</a:t>
            </a:r>
            <a:r>
              <a:rPr sz="2950" spc="-135" dirty="0">
                <a:latin typeface="Trebuchet MS"/>
                <a:cs typeface="Trebuchet MS"/>
              </a:rPr>
              <a:t>a</a:t>
            </a:r>
            <a:r>
              <a:rPr sz="2950" spc="-30" dirty="0">
                <a:latin typeface="Trebuchet MS"/>
                <a:cs typeface="Trebuchet MS"/>
              </a:rPr>
              <a:t>s</a:t>
            </a:r>
            <a:r>
              <a:rPr sz="2950" spc="-85" dirty="0">
                <a:latin typeface="Trebuchet MS"/>
                <a:cs typeface="Trebuchet MS"/>
              </a:rPr>
              <a:t>I</a:t>
            </a:r>
            <a:r>
              <a:rPr sz="2950" spc="-50" dirty="0">
                <a:latin typeface="Trebuchet MS"/>
                <a:cs typeface="Trebuchet MS"/>
              </a:rPr>
              <a:t>n</a:t>
            </a:r>
            <a:r>
              <a:rPr sz="2950" spc="-65" dirty="0">
                <a:latin typeface="Trebuchet MS"/>
                <a:cs typeface="Trebuchet MS"/>
              </a:rPr>
              <a:t>s</a:t>
            </a:r>
            <a:r>
              <a:rPr sz="2950" spc="-150" dirty="0">
                <a:latin typeface="Trebuchet MS"/>
                <a:cs typeface="Trebuchet MS"/>
              </a:rPr>
              <a:t>tr</a:t>
            </a:r>
            <a:r>
              <a:rPr sz="2950" spc="-50" dirty="0">
                <a:latin typeface="Trebuchet MS"/>
                <a:cs typeface="Trebuchet MS"/>
              </a:rPr>
              <a:t>u</a:t>
            </a:r>
            <a:r>
              <a:rPr sz="2950" spc="-80" dirty="0">
                <a:latin typeface="Trebuchet MS"/>
                <a:cs typeface="Trebuchet MS"/>
              </a:rPr>
              <a:t>m</a:t>
            </a:r>
            <a:r>
              <a:rPr sz="2950" spc="-145" dirty="0">
                <a:latin typeface="Trebuchet MS"/>
                <a:cs typeface="Trebuchet MS"/>
              </a:rPr>
              <a:t>e</a:t>
            </a:r>
            <a:r>
              <a:rPr sz="2950" spc="-80" dirty="0">
                <a:latin typeface="Trebuchet MS"/>
                <a:cs typeface="Trebuchet MS"/>
              </a:rPr>
              <a:t>n</a:t>
            </a:r>
            <a:r>
              <a:rPr sz="2950" spc="-180" dirty="0">
                <a:latin typeface="Trebuchet MS"/>
                <a:cs typeface="Trebuchet MS"/>
              </a:rPr>
              <a:t>t</a:t>
            </a:r>
            <a:r>
              <a:rPr sz="2950" spc="-345" dirty="0">
                <a:latin typeface="Trebuchet MS"/>
                <a:cs typeface="Trebuchet MS"/>
              </a:rPr>
              <a:t>,</a:t>
            </a:r>
            <a:r>
              <a:rPr sz="2950" dirty="0">
                <a:latin typeface="Trebuchet MS"/>
                <a:cs typeface="Trebuchet MS"/>
              </a:rPr>
              <a:t>		</a:t>
            </a:r>
            <a:r>
              <a:rPr sz="2950" spc="-185" dirty="0">
                <a:latin typeface="Trebuchet MS"/>
                <a:cs typeface="Trebuchet MS"/>
              </a:rPr>
              <a:t>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59463" y="5575655"/>
            <a:ext cx="4144645" cy="1370330"/>
          </a:xfrm>
          <a:custGeom>
            <a:avLst/>
            <a:gdLst/>
            <a:ahLst/>
            <a:cxnLst/>
            <a:rect l="l" t="t" r="r" b="b"/>
            <a:pathLst>
              <a:path w="4144645" h="1370329">
                <a:moveTo>
                  <a:pt x="0" y="0"/>
                </a:moveTo>
                <a:lnTo>
                  <a:pt x="4144489" y="0"/>
                </a:lnTo>
                <a:lnTo>
                  <a:pt x="4144489" y="1370319"/>
                </a:lnTo>
                <a:lnTo>
                  <a:pt x="0" y="1370319"/>
                </a:lnTo>
                <a:lnTo>
                  <a:pt x="0" y="0"/>
                </a:lnTo>
                <a:close/>
              </a:path>
            </a:pathLst>
          </a:custGeom>
          <a:ln w="16845">
            <a:solidFill>
              <a:srgbClr val="1CA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12022" y="5834741"/>
            <a:ext cx="612908" cy="612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5190" y="6299246"/>
            <a:ext cx="434812" cy="5405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0289" y="4832151"/>
            <a:ext cx="434812" cy="5405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94171" y="6226871"/>
            <a:ext cx="612908" cy="612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29329" y="2440635"/>
            <a:ext cx="3304933" cy="35239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74</a:t>
            </a:fld>
            <a:endParaRPr spc="-2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506222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00" dirty="0">
                <a:solidFill>
                  <a:srgbClr val="404040"/>
                </a:solidFill>
              </a:rPr>
              <a:t>ProPPR </a:t>
            </a:r>
            <a:r>
              <a:rPr sz="5100" spc="-265" dirty="0">
                <a:solidFill>
                  <a:srgbClr val="404040"/>
                </a:solidFill>
              </a:rPr>
              <a:t>in </a:t>
            </a:r>
            <a:r>
              <a:rPr sz="5100" spc="-280" dirty="0">
                <a:solidFill>
                  <a:srgbClr val="404040"/>
                </a:solidFill>
              </a:rPr>
              <a:t>a</a:t>
            </a:r>
            <a:r>
              <a:rPr sz="5100" spc="-980" dirty="0">
                <a:solidFill>
                  <a:srgbClr val="404040"/>
                </a:solidFill>
              </a:rPr>
              <a:t> </a:t>
            </a:r>
            <a:r>
              <a:rPr sz="5100" spc="-290" dirty="0">
                <a:solidFill>
                  <a:srgbClr val="404040"/>
                </a:solidFill>
              </a:rPr>
              <a:t>nutshell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1193905" y="2523975"/>
            <a:ext cx="24257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60" dirty="0">
                <a:latin typeface="Verdana"/>
                <a:cs typeface="Verdana"/>
              </a:rPr>
              <a:t>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7337" y="2224779"/>
            <a:ext cx="893444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100" dirty="0">
                <a:latin typeface="Times New Roman"/>
                <a:cs typeface="Times New Roman"/>
              </a:rPr>
              <a:t>min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i="1" spc="-570" dirty="0">
                <a:latin typeface="Arial"/>
                <a:cs typeface="Arial"/>
              </a:rPr>
              <a:t>—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0737" y="1656338"/>
            <a:ext cx="28892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1345" dirty="0">
                <a:latin typeface="Arial"/>
                <a:cs typeface="Arial"/>
              </a:rPr>
              <a:t> 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8896" y="1908993"/>
            <a:ext cx="505459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2045" dirty="0">
                <a:latin typeface="Arial"/>
                <a:cs typeface="Arial"/>
              </a:rPr>
              <a:t>X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3904" y="2724344"/>
            <a:ext cx="55562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5" dirty="0">
                <a:latin typeface="DejaVu Sans"/>
                <a:cs typeface="DejaVu Sans"/>
              </a:rPr>
              <a:t>k</a:t>
            </a:r>
            <a:r>
              <a:rPr sz="1800" i="1" spc="260" dirty="0">
                <a:latin typeface="Verdana"/>
                <a:cs typeface="Verdana"/>
              </a:rPr>
              <a:t>2</a:t>
            </a:r>
            <a:r>
              <a:rPr sz="1800" spc="95" dirty="0">
                <a:latin typeface="DejaVu Sans"/>
                <a:cs typeface="DejaVu Sans"/>
              </a:rPr>
              <a:t>+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9429" y="2224779"/>
            <a:ext cx="72263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5" dirty="0">
                <a:latin typeface="Times New Roman"/>
                <a:cs typeface="Times New Roman"/>
              </a:rPr>
              <a:t>log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b="1" spc="80" dirty="0">
                <a:latin typeface="Arial"/>
                <a:cs typeface="Arial"/>
              </a:rPr>
              <a:t>p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6601" y="2374391"/>
            <a:ext cx="15875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500" dirty="0">
                <a:latin typeface="DejaVu Sans"/>
                <a:cs typeface="DejaVu Sans"/>
              </a:rPr>
              <a:t>⌫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58870" y="2187268"/>
            <a:ext cx="16700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65" dirty="0">
                <a:latin typeface="DejaVu Sans"/>
                <a:cs typeface="DejaVu Sans"/>
              </a:rPr>
              <a:t>k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9903" y="2407624"/>
            <a:ext cx="65849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41325" algn="l"/>
              </a:tabLst>
            </a:pPr>
            <a:r>
              <a:rPr sz="1300" spc="20" dirty="0">
                <a:latin typeface="Arial Black"/>
                <a:cs typeface="Arial Black"/>
              </a:rPr>
              <a:t>0	</a:t>
            </a:r>
            <a:r>
              <a:rPr sz="1800" spc="95" dirty="0">
                <a:latin typeface="DejaVu Sans"/>
                <a:cs typeface="DejaVu Sans"/>
              </a:rPr>
              <a:t>+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6251" y="2224779"/>
            <a:ext cx="953769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15620" algn="l"/>
              </a:tabLst>
            </a:pPr>
            <a:r>
              <a:rPr sz="2600" spc="-160" dirty="0">
                <a:latin typeface="Times New Roman"/>
                <a:cs typeface="Times New Roman"/>
              </a:rPr>
              <a:t>[</a:t>
            </a:r>
            <a:r>
              <a:rPr sz="2600" spc="-160" dirty="0">
                <a:latin typeface="DejaVu Serif"/>
                <a:cs typeface="DejaVu Serif"/>
              </a:rPr>
              <a:t>u	</a:t>
            </a:r>
            <a:r>
              <a:rPr sz="2600" spc="-145" dirty="0">
                <a:latin typeface="Times New Roman"/>
                <a:cs typeface="Times New Roman"/>
              </a:rPr>
              <a:t>]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565" dirty="0">
                <a:latin typeface="Times New Roman"/>
                <a:cs typeface="Times New Roman"/>
              </a:rPr>
              <a:t>+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5059" y="1908993"/>
            <a:ext cx="505459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2045" dirty="0">
                <a:latin typeface="Arial"/>
                <a:cs typeface="Arial"/>
              </a:rPr>
              <a:t>X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78198" y="2724344"/>
            <a:ext cx="55943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5" dirty="0">
                <a:latin typeface="DejaVu Sans"/>
                <a:cs typeface="DejaVu Sans"/>
              </a:rPr>
              <a:t>k</a:t>
            </a:r>
            <a:r>
              <a:rPr sz="1800" i="1" spc="45" dirty="0">
                <a:latin typeface="Verdana"/>
                <a:cs typeface="Verdana"/>
              </a:rPr>
              <a:t>2—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7461" y="2224779"/>
            <a:ext cx="108267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40" dirty="0">
                <a:latin typeface="Times New Roman"/>
                <a:cs typeface="Times New Roman"/>
              </a:rPr>
              <a:t>log(1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i="1" spc="-570" dirty="0">
                <a:latin typeface="Arial"/>
                <a:cs typeface="Arial"/>
              </a:rPr>
              <a:t>—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11020" y="2374391"/>
            <a:ext cx="15875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500" dirty="0">
                <a:latin typeface="DejaVu Sans"/>
                <a:cs typeface="DejaVu Sans"/>
              </a:rPr>
              <a:t>⌫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73289" y="2187268"/>
            <a:ext cx="16700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65" dirty="0">
                <a:latin typeface="DejaVu Sans"/>
                <a:cs typeface="DejaVu Sans"/>
              </a:rPr>
              <a:t>k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44288" y="2407624"/>
            <a:ext cx="66230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41325" algn="l"/>
              </a:tabLst>
            </a:pPr>
            <a:r>
              <a:rPr sz="1300" spc="20" dirty="0">
                <a:latin typeface="Arial Black"/>
                <a:cs typeface="Arial Black"/>
              </a:rPr>
              <a:t>0	</a:t>
            </a:r>
            <a:r>
              <a:rPr sz="1800" i="1" spc="-170" dirty="0">
                <a:latin typeface="Verdana"/>
                <a:cs typeface="Verdana"/>
              </a:rPr>
              <a:t>—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98638" y="2224779"/>
            <a:ext cx="111696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04190" algn="l"/>
                <a:tab pos="1011555" algn="l"/>
              </a:tabLst>
            </a:pPr>
            <a:r>
              <a:rPr sz="2600" b="1" spc="80" dirty="0">
                <a:latin typeface="Arial"/>
                <a:cs typeface="Arial"/>
              </a:rPr>
              <a:t>p	</a:t>
            </a:r>
            <a:r>
              <a:rPr sz="2600" spc="-145" dirty="0">
                <a:latin typeface="Times New Roman"/>
                <a:cs typeface="Times New Roman"/>
              </a:rPr>
              <a:t>[</a:t>
            </a:r>
            <a:r>
              <a:rPr sz="2600" spc="-180" dirty="0">
                <a:latin typeface="DejaVu Serif"/>
                <a:cs typeface="DejaVu Serif"/>
              </a:rPr>
              <a:t>u	</a:t>
            </a:r>
            <a:r>
              <a:rPr sz="2600" spc="-145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90009" y="1656338"/>
            <a:ext cx="28892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1345" dirty="0">
                <a:latin typeface="Arial"/>
                <a:cs typeface="Arial"/>
              </a:rPr>
              <a:t>!</a:t>
            </a:r>
            <a:endParaRPr sz="2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27051" y="2224779"/>
            <a:ext cx="120904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565" dirty="0">
                <a:latin typeface="Times New Roman"/>
                <a:cs typeface="Times New Roman"/>
              </a:rPr>
              <a:t>+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DejaVu Serif"/>
                <a:cs typeface="DejaVu Serif"/>
              </a:rPr>
              <a:t>µ</a:t>
            </a:r>
            <a:r>
              <a:rPr sz="2600" i="1" spc="45" dirty="0">
                <a:latin typeface="Arial"/>
                <a:cs typeface="Arial"/>
              </a:rPr>
              <a:t>||</a:t>
            </a:r>
            <a:r>
              <a:rPr sz="2600" b="1" spc="45" dirty="0">
                <a:latin typeface="Arial"/>
                <a:cs typeface="Arial"/>
              </a:rPr>
              <a:t>w</a:t>
            </a:r>
            <a:r>
              <a:rPr sz="2600" i="1" spc="45" dirty="0">
                <a:latin typeface="Arial"/>
                <a:cs typeface="Arial"/>
              </a:rPr>
              <a:t>||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10547" y="2187268"/>
            <a:ext cx="15811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5" dirty="0">
                <a:latin typeface="DejaVu Sans"/>
                <a:cs typeface="DejaVu Sans"/>
              </a:rPr>
              <a:t>2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10547" y="2406690"/>
            <a:ext cx="15811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5" dirty="0">
                <a:latin typeface="DejaVu Sans"/>
                <a:cs typeface="DejaVu Sans"/>
              </a:rPr>
              <a:t>2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0092" y="3501750"/>
            <a:ext cx="817753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97205" indent="-48450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497205" algn="l"/>
                <a:tab pos="497840" algn="l"/>
              </a:tabLst>
            </a:pPr>
            <a:r>
              <a:rPr sz="2950" spc="-125" dirty="0">
                <a:latin typeface="Trebuchet MS"/>
                <a:cs typeface="Trebuchet MS"/>
              </a:rPr>
              <a:t>Input: </a:t>
            </a:r>
            <a:r>
              <a:rPr sz="2950" spc="-135" dirty="0">
                <a:latin typeface="Trebuchet MS"/>
                <a:cs typeface="Trebuchet MS"/>
              </a:rPr>
              <a:t>queries, </a:t>
            </a:r>
            <a:r>
              <a:rPr sz="2950" spc="-114" dirty="0">
                <a:latin typeface="Trebuchet MS"/>
                <a:cs typeface="Trebuchet MS"/>
              </a:rPr>
              <a:t>positive </a:t>
            </a:r>
            <a:r>
              <a:rPr sz="2950" spc="-130" dirty="0">
                <a:latin typeface="Trebuchet MS"/>
                <a:cs typeface="Trebuchet MS"/>
              </a:rPr>
              <a:t>answers, </a:t>
            </a:r>
            <a:r>
              <a:rPr sz="2950" spc="-140" dirty="0">
                <a:latin typeface="Trebuchet MS"/>
                <a:cs typeface="Trebuchet MS"/>
              </a:rPr>
              <a:t>negative</a:t>
            </a:r>
            <a:r>
              <a:rPr sz="2950" spc="-555" dirty="0">
                <a:latin typeface="Trebuchet MS"/>
                <a:cs typeface="Trebuchet MS"/>
              </a:rPr>
              <a:t> </a:t>
            </a:r>
            <a:r>
              <a:rPr sz="2950" spc="-100" dirty="0">
                <a:latin typeface="Trebuchet MS"/>
                <a:cs typeface="Trebuchet MS"/>
              </a:rPr>
              <a:t>answers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0092" y="4407692"/>
            <a:ext cx="131318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97205" indent="-48450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497205" algn="l"/>
                <a:tab pos="497840" algn="l"/>
              </a:tabLst>
            </a:pPr>
            <a:r>
              <a:rPr sz="2950" spc="-85" dirty="0">
                <a:latin typeface="Trebuchet MS"/>
                <a:cs typeface="Trebuchet MS"/>
              </a:rPr>
              <a:t>G</a:t>
            </a:r>
            <a:r>
              <a:rPr sz="2950" spc="-65" dirty="0">
                <a:latin typeface="Trebuchet MS"/>
                <a:cs typeface="Trebuchet MS"/>
              </a:rPr>
              <a:t>o</a:t>
            </a:r>
            <a:r>
              <a:rPr sz="2950" spc="-210" dirty="0">
                <a:latin typeface="Trebuchet MS"/>
                <a:cs typeface="Trebuchet MS"/>
              </a:rPr>
              <a:t>al: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0092" y="5313633"/>
            <a:ext cx="6033135" cy="13836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97205" indent="-48450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497205" algn="l"/>
                <a:tab pos="497840" algn="l"/>
              </a:tabLst>
            </a:pPr>
            <a:r>
              <a:rPr sz="2950" spc="-165" dirty="0">
                <a:latin typeface="Trebuchet MS"/>
                <a:cs typeface="Trebuchet MS"/>
              </a:rPr>
              <a:t>Learn: </a:t>
            </a:r>
            <a:r>
              <a:rPr sz="2950" spc="-90" dirty="0">
                <a:latin typeface="Trebuchet MS"/>
                <a:cs typeface="Trebuchet MS"/>
              </a:rPr>
              <a:t>random </a:t>
            </a:r>
            <a:r>
              <a:rPr sz="2950" spc="-145" dirty="0">
                <a:latin typeface="Trebuchet MS"/>
                <a:cs typeface="Trebuchet MS"/>
              </a:rPr>
              <a:t>walk</a:t>
            </a:r>
            <a:r>
              <a:rPr sz="2950" spc="-400" dirty="0">
                <a:latin typeface="Trebuchet MS"/>
                <a:cs typeface="Trebuchet MS"/>
              </a:rPr>
              <a:t> </a:t>
            </a:r>
            <a:r>
              <a:rPr sz="2950" spc="-114" dirty="0">
                <a:latin typeface="Trebuchet MS"/>
                <a:cs typeface="Trebuchet MS"/>
              </a:rPr>
              <a:t>weights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497205" indent="-484505">
              <a:lnSpc>
                <a:spcPct val="100000"/>
              </a:lnSpc>
              <a:buFont typeface="Arial"/>
              <a:buChar char="•"/>
              <a:tabLst>
                <a:tab pos="497205" algn="l"/>
                <a:tab pos="497840" algn="l"/>
              </a:tabLst>
            </a:pPr>
            <a:r>
              <a:rPr sz="2950" spc="-200" dirty="0">
                <a:latin typeface="Trebuchet MS"/>
                <a:cs typeface="Trebuchet MS"/>
              </a:rPr>
              <a:t>Train </a:t>
            </a:r>
            <a:r>
              <a:rPr sz="2950" spc="-135" dirty="0">
                <a:latin typeface="Trebuchet MS"/>
                <a:cs typeface="Trebuchet MS"/>
              </a:rPr>
              <a:t>via </a:t>
            </a:r>
            <a:r>
              <a:rPr sz="2950" spc="-130" dirty="0">
                <a:latin typeface="Trebuchet MS"/>
                <a:cs typeface="Trebuchet MS"/>
              </a:rPr>
              <a:t>stochastic </a:t>
            </a:r>
            <a:r>
              <a:rPr sz="2950" spc="-135" dirty="0">
                <a:latin typeface="Trebuchet MS"/>
                <a:cs typeface="Trebuchet MS"/>
              </a:rPr>
              <a:t>gradient</a:t>
            </a:r>
            <a:r>
              <a:rPr sz="2950" spc="-405" dirty="0">
                <a:latin typeface="Trebuchet MS"/>
                <a:cs typeface="Trebuchet MS"/>
              </a:rPr>
              <a:t> </a:t>
            </a:r>
            <a:r>
              <a:rPr sz="2950" spc="-125" dirty="0">
                <a:latin typeface="Trebuchet MS"/>
                <a:cs typeface="Trebuchet MS"/>
              </a:rPr>
              <a:t>descent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93111" y="3491357"/>
            <a:ext cx="1329690" cy="527685"/>
          </a:xfrm>
          <a:custGeom>
            <a:avLst/>
            <a:gdLst/>
            <a:ahLst/>
            <a:cxnLst/>
            <a:rect l="l" t="t" r="r" b="b"/>
            <a:pathLst>
              <a:path w="1329689" h="527685">
                <a:moveTo>
                  <a:pt x="0" y="263532"/>
                </a:moveTo>
                <a:lnTo>
                  <a:pt x="13506" y="210421"/>
                </a:lnTo>
                <a:lnTo>
                  <a:pt x="52245" y="160953"/>
                </a:lnTo>
                <a:lnTo>
                  <a:pt x="113541" y="116189"/>
                </a:lnTo>
                <a:lnTo>
                  <a:pt x="151813" y="95901"/>
                </a:lnTo>
                <a:lnTo>
                  <a:pt x="194722" y="77187"/>
                </a:lnTo>
                <a:lnTo>
                  <a:pt x="241933" y="60178"/>
                </a:lnTo>
                <a:lnTo>
                  <a:pt x="293114" y="45007"/>
                </a:lnTo>
                <a:lnTo>
                  <a:pt x="347928" y="31807"/>
                </a:lnTo>
                <a:lnTo>
                  <a:pt x="406043" y="20709"/>
                </a:lnTo>
                <a:lnTo>
                  <a:pt x="467124" y="11847"/>
                </a:lnTo>
                <a:lnTo>
                  <a:pt x="530837" y="5354"/>
                </a:lnTo>
                <a:lnTo>
                  <a:pt x="596848" y="1360"/>
                </a:lnTo>
                <a:lnTo>
                  <a:pt x="664822" y="0"/>
                </a:lnTo>
                <a:lnTo>
                  <a:pt x="732796" y="1360"/>
                </a:lnTo>
                <a:lnTo>
                  <a:pt x="798807" y="5354"/>
                </a:lnTo>
                <a:lnTo>
                  <a:pt x="862520" y="11847"/>
                </a:lnTo>
                <a:lnTo>
                  <a:pt x="923601" y="20709"/>
                </a:lnTo>
                <a:lnTo>
                  <a:pt x="981716" y="31807"/>
                </a:lnTo>
                <a:lnTo>
                  <a:pt x="1036531" y="45007"/>
                </a:lnTo>
                <a:lnTo>
                  <a:pt x="1087711" y="60178"/>
                </a:lnTo>
                <a:lnTo>
                  <a:pt x="1134923" y="77187"/>
                </a:lnTo>
                <a:lnTo>
                  <a:pt x="1177832" y="95901"/>
                </a:lnTo>
                <a:lnTo>
                  <a:pt x="1216104" y="116189"/>
                </a:lnTo>
                <a:lnTo>
                  <a:pt x="1249405" y="137917"/>
                </a:lnTo>
                <a:lnTo>
                  <a:pt x="1299757" y="185166"/>
                </a:lnTo>
                <a:lnTo>
                  <a:pt x="1326214" y="236587"/>
                </a:lnTo>
                <a:lnTo>
                  <a:pt x="1329647" y="263532"/>
                </a:lnTo>
                <a:lnTo>
                  <a:pt x="1326214" y="290477"/>
                </a:lnTo>
                <a:lnTo>
                  <a:pt x="1299757" y="341899"/>
                </a:lnTo>
                <a:lnTo>
                  <a:pt x="1249405" y="389147"/>
                </a:lnTo>
                <a:lnTo>
                  <a:pt x="1216104" y="410876"/>
                </a:lnTo>
                <a:lnTo>
                  <a:pt x="1177832" y="431164"/>
                </a:lnTo>
                <a:lnTo>
                  <a:pt x="1134923" y="449878"/>
                </a:lnTo>
                <a:lnTo>
                  <a:pt x="1087711" y="466887"/>
                </a:lnTo>
                <a:lnTo>
                  <a:pt x="1036531" y="482058"/>
                </a:lnTo>
                <a:lnTo>
                  <a:pt x="981716" y="495258"/>
                </a:lnTo>
                <a:lnTo>
                  <a:pt x="923601" y="506356"/>
                </a:lnTo>
                <a:lnTo>
                  <a:pt x="862520" y="515217"/>
                </a:lnTo>
                <a:lnTo>
                  <a:pt x="798807" y="521711"/>
                </a:lnTo>
                <a:lnTo>
                  <a:pt x="732796" y="525705"/>
                </a:lnTo>
                <a:lnTo>
                  <a:pt x="664822" y="527065"/>
                </a:lnTo>
                <a:lnTo>
                  <a:pt x="596848" y="525705"/>
                </a:lnTo>
                <a:lnTo>
                  <a:pt x="530837" y="521711"/>
                </a:lnTo>
                <a:lnTo>
                  <a:pt x="467124" y="515217"/>
                </a:lnTo>
                <a:lnTo>
                  <a:pt x="406043" y="506356"/>
                </a:lnTo>
                <a:lnTo>
                  <a:pt x="347928" y="495258"/>
                </a:lnTo>
                <a:lnTo>
                  <a:pt x="293114" y="482058"/>
                </a:lnTo>
                <a:lnTo>
                  <a:pt x="241933" y="466887"/>
                </a:lnTo>
                <a:lnTo>
                  <a:pt x="194722" y="449878"/>
                </a:lnTo>
                <a:lnTo>
                  <a:pt x="151813" y="431164"/>
                </a:lnTo>
                <a:lnTo>
                  <a:pt x="113541" y="410876"/>
                </a:lnTo>
                <a:lnTo>
                  <a:pt x="80240" y="389147"/>
                </a:lnTo>
                <a:lnTo>
                  <a:pt x="29889" y="341899"/>
                </a:lnTo>
                <a:lnTo>
                  <a:pt x="3432" y="290477"/>
                </a:lnTo>
                <a:lnTo>
                  <a:pt x="0" y="263532"/>
                </a:lnTo>
                <a:close/>
              </a:path>
            </a:pathLst>
          </a:custGeom>
          <a:ln w="30321">
            <a:solidFill>
              <a:srgbClr val="117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14318" y="2688780"/>
            <a:ext cx="81280" cy="880110"/>
          </a:xfrm>
          <a:custGeom>
            <a:avLst/>
            <a:gdLst/>
            <a:ahLst/>
            <a:cxnLst/>
            <a:rect l="l" t="t" r="r" b="b"/>
            <a:pathLst>
              <a:path w="81279" h="880110">
                <a:moveTo>
                  <a:pt x="40728" y="0"/>
                </a:moveTo>
                <a:lnTo>
                  <a:pt x="0" y="80708"/>
                </a:lnTo>
                <a:lnTo>
                  <a:pt x="33693" y="80835"/>
                </a:lnTo>
                <a:lnTo>
                  <a:pt x="32825" y="161632"/>
                </a:lnTo>
                <a:lnTo>
                  <a:pt x="31488" y="235991"/>
                </a:lnTo>
                <a:lnTo>
                  <a:pt x="29754" y="302641"/>
                </a:lnTo>
                <a:lnTo>
                  <a:pt x="27705" y="359016"/>
                </a:lnTo>
                <a:lnTo>
                  <a:pt x="25463" y="401574"/>
                </a:lnTo>
                <a:lnTo>
                  <a:pt x="19634" y="439978"/>
                </a:lnTo>
                <a:lnTo>
                  <a:pt x="19430" y="440613"/>
                </a:lnTo>
                <a:lnTo>
                  <a:pt x="14332" y="497928"/>
                </a:lnTo>
                <a:lnTo>
                  <a:pt x="12177" y="547979"/>
                </a:lnTo>
                <a:lnTo>
                  <a:pt x="10279" y="609663"/>
                </a:lnTo>
                <a:lnTo>
                  <a:pt x="8746" y="680389"/>
                </a:lnTo>
                <a:lnTo>
                  <a:pt x="7276" y="797737"/>
                </a:lnTo>
                <a:lnTo>
                  <a:pt x="6972" y="879741"/>
                </a:lnTo>
                <a:lnTo>
                  <a:pt x="20446" y="879792"/>
                </a:lnTo>
                <a:lnTo>
                  <a:pt x="20752" y="797687"/>
                </a:lnTo>
                <a:lnTo>
                  <a:pt x="21617" y="718172"/>
                </a:lnTo>
                <a:lnTo>
                  <a:pt x="22942" y="643788"/>
                </a:lnTo>
                <a:lnTo>
                  <a:pt x="24676" y="577151"/>
                </a:lnTo>
                <a:lnTo>
                  <a:pt x="26733" y="520801"/>
                </a:lnTo>
                <a:lnTo>
                  <a:pt x="28981" y="478078"/>
                </a:lnTo>
                <a:lnTo>
                  <a:pt x="34810" y="439788"/>
                </a:lnTo>
                <a:lnTo>
                  <a:pt x="35013" y="439140"/>
                </a:lnTo>
                <a:lnTo>
                  <a:pt x="40106" y="381762"/>
                </a:lnTo>
                <a:lnTo>
                  <a:pt x="42270" y="331736"/>
                </a:lnTo>
                <a:lnTo>
                  <a:pt x="44166" y="270065"/>
                </a:lnTo>
                <a:lnTo>
                  <a:pt x="45698" y="199351"/>
                </a:lnTo>
                <a:lnTo>
                  <a:pt x="47167" y="82118"/>
                </a:lnTo>
                <a:lnTo>
                  <a:pt x="47167" y="80886"/>
                </a:lnTo>
                <a:lnTo>
                  <a:pt x="80804" y="80886"/>
                </a:lnTo>
                <a:lnTo>
                  <a:pt x="40728" y="0"/>
                </a:lnTo>
                <a:close/>
              </a:path>
              <a:path w="81279" h="880110">
                <a:moveTo>
                  <a:pt x="80804" y="80886"/>
                </a:moveTo>
                <a:lnTo>
                  <a:pt x="47167" y="80886"/>
                </a:lnTo>
                <a:lnTo>
                  <a:pt x="80860" y="8100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21303" y="2681058"/>
            <a:ext cx="3268345" cy="888365"/>
          </a:xfrm>
          <a:custGeom>
            <a:avLst/>
            <a:gdLst/>
            <a:ahLst/>
            <a:cxnLst/>
            <a:rect l="l" t="t" r="r" b="b"/>
            <a:pathLst>
              <a:path w="3268345" h="888364">
                <a:moveTo>
                  <a:pt x="3186836" y="0"/>
                </a:moveTo>
                <a:lnTo>
                  <a:pt x="3187103" y="33693"/>
                </a:lnTo>
                <a:lnTo>
                  <a:pt x="3115030" y="34277"/>
                </a:lnTo>
                <a:lnTo>
                  <a:pt x="2962402" y="37909"/>
                </a:lnTo>
                <a:lnTo>
                  <a:pt x="2810370" y="43878"/>
                </a:lnTo>
                <a:lnTo>
                  <a:pt x="2659240" y="52095"/>
                </a:lnTo>
                <a:lnTo>
                  <a:pt x="2509304" y="62496"/>
                </a:lnTo>
                <a:lnTo>
                  <a:pt x="2360866" y="74980"/>
                </a:lnTo>
                <a:lnTo>
                  <a:pt x="2214206" y="89496"/>
                </a:lnTo>
                <a:lnTo>
                  <a:pt x="2069642" y="105943"/>
                </a:lnTo>
                <a:lnTo>
                  <a:pt x="1927479" y="124269"/>
                </a:lnTo>
                <a:lnTo>
                  <a:pt x="1787982" y="144373"/>
                </a:lnTo>
                <a:lnTo>
                  <a:pt x="1651482" y="166179"/>
                </a:lnTo>
                <a:lnTo>
                  <a:pt x="1518259" y="189623"/>
                </a:lnTo>
                <a:lnTo>
                  <a:pt x="1388605" y="214629"/>
                </a:lnTo>
                <a:lnTo>
                  <a:pt x="1262837" y="241109"/>
                </a:lnTo>
                <a:lnTo>
                  <a:pt x="1141247" y="268985"/>
                </a:lnTo>
                <a:lnTo>
                  <a:pt x="1024115" y="298183"/>
                </a:lnTo>
                <a:lnTo>
                  <a:pt x="911758" y="328637"/>
                </a:lnTo>
                <a:lnTo>
                  <a:pt x="804468" y="360260"/>
                </a:lnTo>
                <a:lnTo>
                  <a:pt x="702525" y="392976"/>
                </a:lnTo>
                <a:lnTo>
                  <a:pt x="606247" y="426707"/>
                </a:lnTo>
                <a:lnTo>
                  <a:pt x="515975" y="461378"/>
                </a:lnTo>
                <a:lnTo>
                  <a:pt x="473138" y="479043"/>
                </a:lnTo>
                <a:lnTo>
                  <a:pt x="431888" y="496925"/>
                </a:lnTo>
                <a:lnTo>
                  <a:pt x="392290" y="515010"/>
                </a:lnTo>
                <a:lnTo>
                  <a:pt x="354355" y="533285"/>
                </a:lnTo>
                <a:lnTo>
                  <a:pt x="318122" y="551738"/>
                </a:lnTo>
                <a:lnTo>
                  <a:pt x="283641" y="570382"/>
                </a:lnTo>
                <a:lnTo>
                  <a:pt x="220040" y="608139"/>
                </a:lnTo>
                <a:lnTo>
                  <a:pt x="163855" y="646518"/>
                </a:lnTo>
                <a:lnTo>
                  <a:pt x="115366" y="685469"/>
                </a:lnTo>
                <a:lnTo>
                  <a:pt x="74866" y="724966"/>
                </a:lnTo>
                <a:lnTo>
                  <a:pt x="42697" y="765009"/>
                </a:lnTo>
                <a:lnTo>
                  <a:pt x="19202" y="805560"/>
                </a:lnTo>
                <a:lnTo>
                  <a:pt x="4826" y="846581"/>
                </a:lnTo>
                <a:lnTo>
                  <a:pt x="0" y="887082"/>
                </a:lnTo>
                <a:lnTo>
                  <a:pt x="13449" y="887882"/>
                </a:lnTo>
                <a:lnTo>
                  <a:pt x="14643" y="868019"/>
                </a:lnTo>
                <a:lnTo>
                  <a:pt x="18084" y="848944"/>
                </a:lnTo>
                <a:lnTo>
                  <a:pt x="31673" y="810679"/>
                </a:lnTo>
                <a:lnTo>
                  <a:pt x="54063" y="772248"/>
                </a:lnTo>
                <a:lnTo>
                  <a:pt x="85090" y="733767"/>
                </a:lnTo>
                <a:lnTo>
                  <a:pt x="124510" y="695363"/>
                </a:lnTo>
                <a:lnTo>
                  <a:pt x="172072" y="657199"/>
                </a:lnTo>
                <a:lnTo>
                  <a:pt x="227444" y="619391"/>
                </a:lnTo>
                <a:lnTo>
                  <a:pt x="290347" y="582053"/>
                </a:lnTo>
                <a:lnTo>
                  <a:pt x="324523" y="563600"/>
                </a:lnTo>
                <a:lnTo>
                  <a:pt x="360464" y="545287"/>
                </a:lnTo>
                <a:lnTo>
                  <a:pt x="398132" y="527151"/>
                </a:lnTo>
                <a:lnTo>
                  <a:pt x="437489" y="509193"/>
                </a:lnTo>
                <a:lnTo>
                  <a:pt x="478497" y="491413"/>
                </a:lnTo>
                <a:lnTo>
                  <a:pt x="521106" y="473836"/>
                </a:lnTo>
                <a:lnTo>
                  <a:pt x="611073" y="439292"/>
                </a:lnTo>
                <a:lnTo>
                  <a:pt x="706983" y="405688"/>
                </a:lnTo>
                <a:lnTo>
                  <a:pt x="808583" y="373087"/>
                </a:lnTo>
                <a:lnTo>
                  <a:pt x="915568" y="341566"/>
                </a:lnTo>
                <a:lnTo>
                  <a:pt x="1027645" y="311188"/>
                </a:lnTo>
                <a:lnTo>
                  <a:pt x="1144498" y="282054"/>
                </a:lnTo>
                <a:lnTo>
                  <a:pt x="1265847" y="254241"/>
                </a:lnTo>
                <a:lnTo>
                  <a:pt x="1391386" y="227812"/>
                </a:lnTo>
                <a:lnTo>
                  <a:pt x="1520812" y="202857"/>
                </a:lnTo>
                <a:lnTo>
                  <a:pt x="1653819" y="179450"/>
                </a:lnTo>
                <a:lnTo>
                  <a:pt x="1790115" y="157670"/>
                </a:lnTo>
                <a:lnTo>
                  <a:pt x="1929396" y="137604"/>
                </a:lnTo>
                <a:lnTo>
                  <a:pt x="2071370" y="119316"/>
                </a:lnTo>
                <a:lnTo>
                  <a:pt x="2215730" y="102882"/>
                </a:lnTo>
                <a:lnTo>
                  <a:pt x="2362187" y="88391"/>
                </a:lnTo>
                <a:lnTo>
                  <a:pt x="2510434" y="75920"/>
                </a:lnTo>
                <a:lnTo>
                  <a:pt x="2660167" y="65544"/>
                </a:lnTo>
                <a:lnTo>
                  <a:pt x="2811106" y="57340"/>
                </a:lnTo>
                <a:lnTo>
                  <a:pt x="2962935" y="51384"/>
                </a:lnTo>
                <a:lnTo>
                  <a:pt x="3115348" y="47751"/>
                </a:lnTo>
                <a:lnTo>
                  <a:pt x="3253526" y="47167"/>
                </a:lnTo>
                <a:lnTo>
                  <a:pt x="3268014" y="39776"/>
                </a:lnTo>
                <a:lnTo>
                  <a:pt x="3186836" y="0"/>
                </a:lnTo>
                <a:close/>
              </a:path>
              <a:path w="3268345" h="888364">
                <a:moveTo>
                  <a:pt x="3253526" y="47167"/>
                </a:moveTo>
                <a:lnTo>
                  <a:pt x="3187217" y="47167"/>
                </a:lnTo>
                <a:lnTo>
                  <a:pt x="3187484" y="80860"/>
                </a:lnTo>
                <a:lnTo>
                  <a:pt x="3253526" y="47167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76435" y="2966389"/>
            <a:ext cx="2444750" cy="525780"/>
          </a:xfrm>
          <a:custGeom>
            <a:avLst/>
            <a:gdLst/>
            <a:ahLst/>
            <a:cxnLst/>
            <a:rect l="l" t="t" r="r" b="b"/>
            <a:pathLst>
              <a:path w="2444750" h="525779">
                <a:moveTo>
                  <a:pt x="515363" y="47155"/>
                </a:moveTo>
                <a:lnTo>
                  <a:pt x="80759" y="47155"/>
                </a:lnTo>
                <a:lnTo>
                  <a:pt x="227990" y="48958"/>
                </a:lnTo>
                <a:lnTo>
                  <a:pt x="454279" y="57061"/>
                </a:lnTo>
                <a:lnTo>
                  <a:pt x="677049" y="70154"/>
                </a:lnTo>
                <a:lnTo>
                  <a:pt x="786511" y="78460"/>
                </a:lnTo>
                <a:lnTo>
                  <a:pt x="894422" y="87858"/>
                </a:lnTo>
                <a:lnTo>
                  <a:pt x="1000531" y="98336"/>
                </a:lnTo>
                <a:lnTo>
                  <a:pt x="1104645" y="109842"/>
                </a:lnTo>
                <a:lnTo>
                  <a:pt x="1206512" y="122313"/>
                </a:lnTo>
                <a:lnTo>
                  <a:pt x="1305928" y="135712"/>
                </a:lnTo>
                <a:lnTo>
                  <a:pt x="1402664" y="149999"/>
                </a:lnTo>
                <a:lnTo>
                  <a:pt x="1496491" y="165138"/>
                </a:lnTo>
                <a:lnTo>
                  <a:pt x="1587182" y="181076"/>
                </a:lnTo>
                <a:lnTo>
                  <a:pt x="1674533" y="197764"/>
                </a:lnTo>
                <a:lnTo>
                  <a:pt x="1758289" y="215150"/>
                </a:lnTo>
                <a:lnTo>
                  <a:pt x="1838248" y="233210"/>
                </a:lnTo>
                <a:lnTo>
                  <a:pt x="1914182" y="251879"/>
                </a:lnTo>
                <a:lnTo>
                  <a:pt x="1985848" y="271119"/>
                </a:lnTo>
                <a:lnTo>
                  <a:pt x="2053031" y="290880"/>
                </a:lnTo>
                <a:lnTo>
                  <a:pt x="2115515" y="311124"/>
                </a:lnTo>
                <a:lnTo>
                  <a:pt x="2173046" y="331787"/>
                </a:lnTo>
                <a:lnTo>
                  <a:pt x="2225395" y="352818"/>
                </a:lnTo>
                <a:lnTo>
                  <a:pt x="2272334" y="374167"/>
                </a:lnTo>
                <a:lnTo>
                  <a:pt x="2313622" y="395744"/>
                </a:lnTo>
                <a:lnTo>
                  <a:pt x="2349017" y="417499"/>
                </a:lnTo>
                <a:lnTo>
                  <a:pt x="2390711" y="450341"/>
                </a:lnTo>
                <a:lnTo>
                  <a:pt x="2417749" y="482688"/>
                </a:lnTo>
                <a:lnTo>
                  <a:pt x="2430957" y="525487"/>
                </a:lnTo>
                <a:lnTo>
                  <a:pt x="2444394" y="524446"/>
                </a:lnTo>
                <a:lnTo>
                  <a:pt x="2429624" y="476326"/>
                </a:lnTo>
                <a:lnTo>
                  <a:pt x="2400338" y="440918"/>
                </a:lnTo>
                <a:lnTo>
                  <a:pt x="2357081" y="406692"/>
                </a:lnTo>
                <a:lnTo>
                  <a:pt x="2320683" y="384276"/>
                </a:lnTo>
                <a:lnTo>
                  <a:pt x="2278583" y="362216"/>
                </a:lnTo>
                <a:lnTo>
                  <a:pt x="2230970" y="340550"/>
                </a:lnTo>
                <a:lnTo>
                  <a:pt x="2178062" y="319277"/>
                </a:lnTo>
                <a:lnTo>
                  <a:pt x="2120061" y="298437"/>
                </a:lnTo>
                <a:lnTo>
                  <a:pt x="2057184" y="278066"/>
                </a:lnTo>
                <a:lnTo>
                  <a:pt x="1989645" y="258190"/>
                </a:lnTo>
                <a:lnTo>
                  <a:pt x="1917674" y="238861"/>
                </a:lnTo>
                <a:lnTo>
                  <a:pt x="1841474" y="220116"/>
                </a:lnTo>
                <a:lnTo>
                  <a:pt x="1761261" y="202006"/>
                </a:lnTo>
                <a:lnTo>
                  <a:pt x="1677263" y="184569"/>
                </a:lnTo>
                <a:lnTo>
                  <a:pt x="1589709" y="167843"/>
                </a:lnTo>
                <a:lnTo>
                  <a:pt x="1498815" y="151866"/>
                </a:lnTo>
                <a:lnTo>
                  <a:pt x="1404810" y="136702"/>
                </a:lnTo>
                <a:lnTo>
                  <a:pt x="1307896" y="122377"/>
                </a:lnTo>
                <a:lnTo>
                  <a:pt x="1208316" y="108953"/>
                </a:lnTo>
                <a:lnTo>
                  <a:pt x="1106284" y="96456"/>
                </a:lnTo>
                <a:lnTo>
                  <a:pt x="1002017" y="84950"/>
                </a:lnTo>
                <a:lnTo>
                  <a:pt x="895743" y="74460"/>
                </a:lnTo>
                <a:lnTo>
                  <a:pt x="787692" y="65024"/>
                </a:lnTo>
                <a:lnTo>
                  <a:pt x="678065" y="56718"/>
                </a:lnTo>
                <a:lnTo>
                  <a:pt x="515363" y="47155"/>
                </a:lnTo>
                <a:close/>
              </a:path>
              <a:path w="2444750" h="525779">
                <a:moveTo>
                  <a:pt x="81343" y="0"/>
                </a:moveTo>
                <a:lnTo>
                  <a:pt x="0" y="39433"/>
                </a:lnTo>
                <a:lnTo>
                  <a:pt x="80352" y="80848"/>
                </a:lnTo>
                <a:lnTo>
                  <a:pt x="80759" y="47155"/>
                </a:lnTo>
                <a:lnTo>
                  <a:pt x="515363" y="47155"/>
                </a:lnTo>
                <a:lnTo>
                  <a:pt x="455079" y="43611"/>
                </a:lnTo>
                <a:lnTo>
                  <a:pt x="228473" y="35483"/>
                </a:lnTo>
                <a:lnTo>
                  <a:pt x="80924" y="33680"/>
                </a:lnTo>
                <a:lnTo>
                  <a:pt x="81343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08764" y="2949194"/>
            <a:ext cx="1776095" cy="626110"/>
          </a:xfrm>
          <a:custGeom>
            <a:avLst/>
            <a:gdLst/>
            <a:ahLst/>
            <a:cxnLst/>
            <a:rect l="l" t="t" r="r" b="b"/>
            <a:pathLst>
              <a:path w="1776095" h="626110">
                <a:moveTo>
                  <a:pt x="252810" y="47155"/>
                </a:moveTo>
                <a:lnTo>
                  <a:pt x="80708" y="47155"/>
                </a:lnTo>
                <a:lnTo>
                  <a:pt x="82740" y="47193"/>
                </a:lnTo>
                <a:lnTo>
                  <a:pt x="164973" y="52031"/>
                </a:lnTo>
                <a:lnTo>
                  <a:pt x="245910" y="59829"/>
                </a:lnTo>
                <a:lnTo>
                  <a:pt x="324891" y="70383"/>
                </a:lnTo>
                <a:lnTo>
                  <a:pt x="401269" y="83489"/>
                </a:lnTo>
                <a:lnTo>
                  <a:pt x="474395" y="98907"/>
                </a:lnTo>
                <a:lnTo>
                  <a:pt x="543585" y="116446"/>
                </a:lnTo>
                <a:lnTo>
                  <a:pt x="608190" y="135864"/>
                </a:lnTo>
                <a:lnTo>
                  <a:pt x="667651" y="156984"/>
                </a:lnTo>
                <a:lnTo>
                  <a:pt x="721105" y="179514"/>
                </a:lnTo>
                <a:lnTo>
                  <a:pt x="767981" y="203238"/>
                </a:lnTo>
                <a:lnTo>
                  <a:pt x="807592" y="227888"/>
                </a:lnTo>
                <a:lnTo>
                  <a:pt x="839241" y="253136"/>
                </a:lnTo>
                <a:lnTo>
                  <a:pt x="870470" y="291198"/>
                </a:lnTo>
                <a:lnTo>
                  <a:pt x="882535" y="343712"/>
                </a:lnTo>
                <a:lnTo>
                  <a:pt x="882611" y="344106"/>
                </a:lnTo>
                <a:lnTo>
                  <a:pt x="902652" y="387476"/>
                </a:lnTo>
                <a:lnTo>
                  <a:pt x="942975" y="428205"/>
                </a:lnTo>
                <a:lnTo>
                  <a:pt x="979982" y="454113"/>
                </a:lnTo>
                <a:lnTo>
                  <a:pt x="1024343" y="478916"/>
                </a:lnTo>
                <a:lnTo>
                  <a:pt x="1075448" y="502475"/>
                </a:lnTo>
                <a:lnTo>
                  <a:pt x="1163459" y="535089"/>
                </a:lnTo>
                <a:lnTo>
                  <a:pt x="1228674" y="554697"/>
                </a:lnTo>
                <a:lnTo>
                  <a:pt x="1298409" y="572363"/>
                </a:lnTo>
                <a:lnTo>
                  <a:pt x="1372044" y="587895"/>
                </a:lnTo>
                <a:lnTo>
                  <a:pt x="1448917" y="601078"/>
                </a:lnTo>
                <a:lnTo>
                  <a:pt x="1528406" y="611708"/>
                </a:lnTo>
                <a:lnTo>
                  <a:pt x="1609839" y="619556"/>
                </a:lnTo>
                <a:lnTo>
                  <a:pt x="1692579" y="624420"/>
                </a:lnTo>
                <a:lnTo>
                  <a:pt x="1775714" y="626084"/>
                </a:lnTo>
                <a:lnTo>
                  <a:pt x="1775993" y="612609"/>
                </a:lnTo>
                <a:lnTo>
                  <a:pt x="1692846" y="610946"/>
                </a:lnTo>
                <a:lnTo>
                  <a:pt x="1610626" y="606107"/>
                </a:lnTo>
                <a:lnTo>
                  <a:pt x="1529689" y="598296"/>
                </a:lnTo>
                <a:lnTo>
                  <a:pt x="1450708" y="587730"/>
                </a:lnTo>
                <a:lnTo>
                  <a:pt x="1374317" y="574624"/>
                </a:lnTo>
                <a:lnTo>
                  <a:pt x="1301191" y="559180"/>
                </a:lnTo>
                <a:lnTo>
                  <a:pt x="1231988" y="541629"/>
                </a:lnTo>
                <a:lnTo>
                  <a:pt x="1167345" y="522185"/>
                </a:lnTo>
                <a:lnTo>
                  <a:pt x="1107935" y="501065"/>
                </a:lnTo>
                <a:lnTo>
                  <a:pt x="1054531" y="478535"/>
                </a:lnTo>
                <a:lnTo>
                  <a:pt x="1007605" y="454761"/>
                </a:lnTo>
                <a:lnTo>
                  <a:pt x="967943" y="430034"/>
                </a:lnTo>
                <a:lnTo>
                  <a:pt x="936218" y="404647"/>
                </a:lnTo>
                <a:lnTo>
                  <a:pt x="904938" y="366140"/>
                </a:lnTo>
                <a:lnTo>
                  <a:pt x="893305" y="314439"/>
                </a:lnTo>
                <a:lnTo>
                  <a:pt x="893229" y="314045"/>
                </a:lnTo>
                <a:lnTo>
                  <a:pt x="873658" y="271297"/>
                </a:lnTo>
                <a:lnTo>
                  <a:pt x="833234" y="230238"/>
                </a:lnTo>
                <a:lnTo>
                  <a:pt x="796163" y="204215"/>
                </a:lnTo>
                <a:lnTo>
                  <a:pt x="751738" y="179349"/>
                </a:lnTo>
                <a:lnTo>
                  <a:pt x="700595" y="155752"/>
                </a:lnTo>
                <a:lnTo>
                  <a:pt x="612698" y="123164"/>
                </a:lnTo>
                <a:lnTo>
                  <a:pt x="547458" y="103530"/>
                </a:lnTo>
                <a:lnTo>
                  <a:pt x="477697" y="85851"/>
                </a:lnTo>
                <a:lnTo>
                  <a:pt x="404050" y="70307"/>
                </a:lnTo>
                <a:lnTo>
                  <a:pt x="327177" y="57111"/>
                </a:lnTo>
                <a:lnTo>
                  <a:pt x="252810" y="47155"/>
                </a:lnTo>
                <a:close/>
              </a:path>
              <a:path w="1776095" h="626110">
                <a:moveTo>
                  <a:pt x="81648" y="0"/>
                </a:moveTo>
                <a:lnTo>
                  <a:pt x="0" y="38798"/>
                </a:lnTo>
                <a:lnTo>
                  <a:pt x="80022" y="80848"/>
                </a:lnTo>
                <a:lnTo>
                  <a:pt x="80708" y="47155"/>
                </a:lnTo>
                <a:lnTo>
                  <a:pt x="252810" y="47155"/>
                </a:lnTo>
                <a:lnTo>
                  <a:pt x="247688" y="46469"/>
                </a:lnTo>
                <a:lnTo>
                  <a:pt x="166268" y="38620"/>
                </a:lnTo>
                <a:lnTo>
                  <a:pt x="83527" y="33743"/>
                </a:lnTo>
                <a:lnTo>
                  <a:pt x="80975" y="33693"/>
                </a:lnTo>
                <a:lnTo>
                  <a:pt x="81648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561276" y="4350523"/>
            <a:ext cx="102425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b="1" spc="-935" dirty="0">
                <a:latin typeface="Arial"/>
                <a:cs typeface="Arial"/>
              </a:rPr>
              <a:t>p</a:t>
            </a:r>
            <a:r>
              <a:rPr sz="3525" spc="-1402" baseline="-11820" dirty="0">
                <a:latin typeface="DejaVu Sans"/>
                <a:cs typeface="DejaVu Sans"/>
              </a:rPr>
              <a:t>⌫</a:t>
            </a:r>
            <a:r>
              <a:rPr sz="3525" spc="345" baseline="-11820" dirty="0">
                <a:latin typeface="DejaVu Sans"/>
                <a:cs typeface="DejaVu Sans"/>
              </a:rPr>
              <a:t> </a:t>
            </a:r>
            <a:r>
              <a:rPr sz="3350" spc="-114" dirty="0">
                <a:latin typeface="Arial"/>
                <a:cs typeface="Arial"/>
              </a:rPr>
              <a:t>[</a:t>
            </a:r>
            <a:r>
              <a:rPr sz="3350" spc="-114" dirty="0">
                <a:latin typeface="DejaVu Serif"/>
                <a:cs typeface="DejaVu Serif"/>
              </a:rPr>
              <a:t>u</a:t>
            </a:r>
            <a:endParaRPr sz="3350">
              <a:latin typeface="DejaVu Serif"/>
              <a:cs typeface="DejaVu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65624" y="7163892"/>
            <a:ext cx="1125855" cy="2584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500" spc="2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00" spc="-245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75</a:t>
            </a:fld>
            <a:endParaRPr spc="-20" dirty="0"/>
          </a:p>
        </p:txBody>
      </p:sp>
      <p:sp>
        <p:nvSpPr>
          <p:cNvPr id="34" name="object 34"/>
          <p:cNvSpPr txBox="1"/>
          <p:nvPr/>
        </p:nvSpPr>
        <p:spPr>
          <a:xfrm>
            <a:off x="4809243" y="4543446"/>
            <a:ext cx="19748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1975" dirty="0">
                <a:latin typeface="DejaVu Sans"/>
                <a:cs typeface="DejaVu Sans"/>
              </a:rPr>
              <a:t>⌫</a:t>
            </a:r>
            <a:endParaRPr sz="2350">
              <a:latin typeface="DejaVu Sans"/>
              <a:cs typeface="DejaVu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06989" y="4302153"/>
            <a:ext cx="2820670" cy="669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65785">
              <a:lnSpc>
                <a:spcPts val="2530"/>
              </a:lnSpc>
              <a:spcBef>
                <a:spcPts val="110"/>
              </a:spcBef>
            </a:pPr>
            <a:r>
              <a:rPr sz="2350" spc="70" dirty="0">
                <a:latin typeface="DejaVu Sans"/>
                <a:cs typeface="DejaVu Sans"/>
              </a:rPr>
              <a:t>k</a:t>
            </a:r>
            <a:endParaRPr sz="2350">
              <a:latin typeface="DejaVu Sans"/>
              <a:cs typeface="DejaVu Sans"/>
            </a:endParaRPr>
          </a:p>
          <a:p>
            <a:pPr marL="12700">
              <a:lnSpc>
                <a:spcPts val="2530"/>
              </a:lnSpc>
              <a:tabLst>
                <a:tab pos="565785" algn="l"/>
                <a:tab pos="1986280" algn="l"/>
                <a:tab pos="2539365" algn="l"/>
              </a:tabLst>
            </a:pPr>
            <a:r>
              <a:rPr sz="1650" spc="45" dirty="0">
                <a:latin typeface="Arial Black"/>
                <a:cs typeface="Arial Black"/>
              </a:rPr>
              <a:t>0	</a:t>
            </a:r>
            <a:r>
              <a:rPr sz="2350" spc="100" dirty="0">
                <a:latin typeface="DejaVu Sans"/>
                <a:cs typeface="DejaVu Sans"/>
              </a:rPr>
              <a:t>+	</a:t>
            </a:r>
            <a:r>
              <a:rPr sz="1650" spc="45" dirty="0">
                <a:latin typeface="Arial Black"/>
                <a:cs typeface="Arial Black"/>
              </a:rPr>
              <a:t>0	</a:t>
            </a:r>
            <a:r>
              <a:rPr sz="2350" i="1" spc="15" dirty="0">
                <a:latin typeface="Times New Roman"/>
                <a:cs typeface="Times New Roman"/>
              </a:rPr>
              <a:t>—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44759" y="4302153"/>
            <a:ext cx="5441950" cy="593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01800">
              <a:lnSpc>
                <a:spcPts val="1630"/>
              </a:lnSpc>
              <a:spcBef>
                <a:spcPts val="110"/>
              </a:spcBef>
            </a:pPr>
            <a:r>
              <a:rPr sz="2350" spc="70" dirty="0">
                <a:latin typeface="DejaVu Sans"/>
                <a:cs typeface="DejaVu Sans"/>
              </a:rPr>
              <a:t>k</a:t>
            </a:r>
            <a:endParaRPr sz="2350">
              <a:latin typeface="DejaVu Sans"/>
              <a:cs typeface="DejaVu Sans"/>
            </a:endParaRPr>
          </a:p>
          <a:p>
            <a:pPr marL="12700">
              <a:lnSpc>
                <a:spcPts val="2830"/>
              </a:lnSpc>
              <a:tabLst>
                <a:tab pos="1337310" algn="l"/>
                <a:tab pos="1991360" algn="l"/>
              </a:tabLst>
            </a:pPr>
            <a:r>
              <a:rPr sz="3350" dirty="0">
                <a:latin typeface="Arial"/>
                <a:cs typeface="Arial"/>
              </a:rPr>
              <a:t>]</a:t>
            </a:r>
            <a:r>
              <a:rPr sz="3350" spc="5" dirty="0">
                <a:latin typeface="Arial"/>
                <a:cs typeface="Arial"/>
              </a:rPr>
              <a:t> </a:t>
            </a:r>
            <a:r>
              <a:rPr sz="3350" i="1" spc="865" dirty="0">
                <a:latin typeface="Trebuchet MS"/>
                <a:cs typeface="Trebuchet MS"/>
              </a:rPr>
              <a:t>≤</a:t>
            </a:r>
            <a:r>
              <a:rPr sz="3350" i="1" spc="-70" dirty="0">
                <a:latin typeface="Trebuchet MS"/>
                <a:cs typeface="Trebuchet MS"/>
              </a:rPr>
              <a:t> </a:t>
            </a:r>
            <a:r>
              <a:rPr sz="3350" b="1" spc="105" dirty="0">
                <a:latin typeface="Arial"/>
                <a:cs typeface="Arial"/>
              </a:rPr>
              <a:t>p	</a:t>
            </a:r>
            <a:r>
              <a:rPr sz="3350" spc="-114" dirty="0">
                <a:latin typeface="Arial"/>
                <a:cs typeface="Arial"/>
              </a:rPr>
              <a:t>[</a:t>
            </a:r>
            <a:r>
              <a:rPr sz="3350" spc="-114" dirty="0">
                <a:latin typeface="DejaVu Serif"/>
                <a:cs typeface="DejaVu Serif"/>
              </a:rPr>
              <a:t>u	</a:t>
            </a:r>
            <a:r>
              <a:rPr sz="3350" dirty="0">
                <a:latin typeface="Arial"/>
                <a:cs typeface="Arial"/>
              </a:rPr>
              <a:t>] </a:t>
            </a:r>
            <a:r>
              <a:rPr sz="2950" spc="-130" dirty="0">
                <a:latin typeface="Trebuchet MS"/>
                <a:cs typeface="Trebuchet MS"/>
              </a:rPr>
              <a:t>(page </a:t>
            </a:r>
            <a:r>
              <a:rPr sz="2950" spc="-125" dirty="0">
                <a:latin typeface="Trebuchet MS"/>
                <a:cs typeface="Trebuchet MS"/>
              </a:rPr>
              <a:t>rank </a:t>
            </a:r>
            <a:r>
              <a:rPr sz="2950" spc="-114" dirty="0">
                <a:latin typeface="Trebuchet MS"/>
                <a:cs typeface="Trebuchet MS"/>
              </a:rPr>
              <a:t>from</a:t>
            </a:r>
            <a:r>
              <a:rPr sz="2950" spc="-275" dirty="0">
                <a:latin typeface="Trebuchet MS"/>
                <a:cs typeface="Trebuchet MS"/>
              </a:rPr>
              <a:t> </a:t>
            </a:r>
            <a:r>
              <a:rPr sz="2950" spc="-65" dirty="0">
                <a:latin typeface="Trebuchet MS"/>
                <a:cs typeface="Trebuchet MS"/>
              </a:rPr>
              <a:t>RW)</a:t>
            </a:r>
            <a:endParaRPr sz="2950">
              <a:latin typeface="Trebuchet MS"/>
              <a:cs typeface="Trebuchet MS"/>
            </a:endParaRP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5378FB05-E728-4F46-9616-E7DBD3869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333375"/>
            <a:ext cx="9725025" cy="710565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496113"/>
            <a:ext cx="741489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90" dirty="0">
                <a:solidFill>
                  <a:srgbClr val="404040"/>
                </a:solidFill>
              </a:rPr>
              <a:t>Results </a:t>
            </a:r>
            <a:r>
              <a:rPr sz="5100" spc="-285" dirty="0">
                <a:solidFill>
                  <a:srgbClr val="404040"/>
                </a:solidFill>
              </a:rPr>
              <a:t>from </a:t>
            </a:r>
            <a:r>
              <a:rPr sz="5100" spc="-260" dirty="0">
                <a:solidFill>
                  <a:srgbClr val="404040"/>
                </a:solidFill>
              </a:rPr>
              <a:t>PRA </a:t>
            </a:r>
            <a:r>
              <a:rPr sz="5100" spc="-240" dirty="0">
                <a:solidFill>
                  <a:srgbClr val="404040"/>
                </a:solidFill>
              </a:rPr>
              <a:t>and</a:t>
            </a:r>
            <a:r>
              <a:rPr sz="5100" spc="-1200" dirty="0">
                <a:solidFill>
                  <a:srgbClr val="404040"/>
                </a:solidFill>
              </a:rPr>
              <a:t> </a:t>
            </a:r>
            <a:r>
              <a:rPr sz="5100" spc="-300" dirty="0">
                <a:solidFill>
                  <a:srgbClr val="404040"/>
                </a:solidFill>
              </a:rPr>
              <a:t>ProPPR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1053760" y="1422850"/>
            <a:ext cx="3424554" cy="17246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365"/>
              </a:spcBef>
              <a:buClr>
                <a:srgbClr val="1CADE4"/>
              </a:buClr>
              <a:buChar char="•"/>
              <a:tabLst>
                <a:tab pos="196850" algn="l"/>
              </a:tabLst>
            </a:pPr>
            <a:r>
              <a:rPr sz="2100" spc="-155" dirty="0">
                <a:solidFill>
                  <a:srgbClr val="404040"/>
                </a:solidFill>
                <a:latin typeface="Trebuchet MS"/>
                <a:cs typeface="Trebuchet MS"/>
              </a:rPr>
              <a:t>Task:</a:t>
            </a:r>
            <a:endParaRPr sz="21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210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1900" spc="120" dirty="0">
                <a:solidFill>
                  <a:srgbClr val="404040"/>
                </a:solidFill>
                <a:latin typeface="Trebuchet MS"/>
                <a:cs typeface="Trebuchet MS"/>
              </a:rPr>
              <a:t>1M</a:t>
            </a:r>
            <a:r>
              <a:rPr sz="19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extractions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900" spc="-35" dirty="0">
                <a:solidFill>
                  <a:srgbClr val="404040"/>
                </a:solidFill>
                <a:latin typeface="Trebuchet MS"/>
                <a:cs typeface="Trebuchet MS"/>
              </a:rPr>
              <a:t>3 </a:t>
            </a: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domains;</a:t>
            </a:r>
            <a:endParaRPr sz="19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420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1900" spc="-35" dirty="0">
                <a:solidFill>
                  <a:srgbClr val="404040"/>
                </a:solidFill>
                <a:latin typeface="Trebuchet MS"/>
                <a:cs typeface="Trebuchet MS"/>
              </a:rPr>
              <a:t>~100s 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training</a:t>
            </a:r>
            <a:r>
              <a:rPr sz="19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queries</a:t>
            </a:r>
            <a:endParaRPr sz="19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420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1900" spc="-35" dirty="0">
                <a:solidFill>
                  <a:srgbClr val="404040"/>
                </a:solidFill>
                <a:latin typeface="Trebuchet MS"/>
                <a:cs typeface="Trebuchet MS"/>
              </a:rPr>
              <a:t>~1000s 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test</a:t>
            </a:r>
            <a:r>
              <a:rPr sz="19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queries</a:t>
            </a:r>
            <a:endParaRPr sz="19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420"/>
              </a:spcBef>
              <a:buClr>
                <a:srgbClr val="1CADE4"/>
              </a:buClr>
              <a:buChar char="•"/>
              <a:tabLst>
                <a:tab pos="420370" algn="l"/>
              </a:tabLst>
            </a:pP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AUC 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extractions </a:t>
            </a: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alone 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900" spc="-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0.7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8655" y="5723684"/>
            <a:ext cx="5027930" cy="0"/>
          </a:xfrm>
          <a:custGeom>
            <a:avLst/>
            <a:gdLst/>
            <a:ahLst/>
            <a:cxnLst/>
            <a:rect l="l" t="t" r="r" b="b"/>
            <a:pathLst>
              <a:path w="5027930">
                <a:moveTo>
                  <a:pt x="0" y="0"/>
                </a:moveTo>
                <a:lnTo>
                  <a:pt x="5027674" y="0"/>
                </a:lnTo>
              </a:path>
            </a:pathLst>
          </a:custGeom>
          <a:ln w="10107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8655" y="5042036"/>
            <a:ext cx="5027930" cy="0"/>
          </a:xfrm>
          <a:custGeom>
            <a:avLst/>
            <a:gdLst/>
            <a:ahLst/>
            <a:cxnLst/>
            <a:rect l="l" t="t" r="r" b="b"/>
            <a:pathLst>
              <a:path w="5027930">
                <a:moveTo>
                  <a:pt x="0" y="0"/>
                </a:moveTo>
                <a:lnTo>
                  <a:pt x="5027674" y="0"/>
                </a:lnTo>
              </a:path>
            </a:pathLst>
          </a:custGeom>
          <a:ln w="10107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8655" y="4360391"/>
            <a:ext cx="5027930" cy="0"/>
          </a:xfrm>
          <a:custGeom>
            <a:avLst/>
            <a:gdLst/>
            <a:ahLst/>
            <a:cxnLst/>
            <a:rect l="l" t="t" r="r" b="b"/>
            <a:pathLst>
              <a:path w="5027930">
                <a:moveTo>
                  <a:pt x="0" y="0"/>
                </a:moveTo>
                <a:lnTo>
                  <a:pt x="5027674" y="0"/>
                </a:lnTo>
              </a:path>
            </a:pathLst>
          </a:custGeom>
          <a:ln w="10107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8655" y="3679304"/>
            <a:ext cx="5027930" cy="0"/>
          </a:xfrm>
          <a:custGeom>
            <a:avLst/>
            <a:gdLst/>
            <a:ahLst/>
            <a:cxnLst/>
            <a:rect l="l" t="t" r="r" b="b"/>
            <a:pathLst>
              <a:path w="5027930">
                <a:moveTo>
                  <a:pt x="0" y="0"/>
                </a:moveTo>
                <a:lnTo>
                  <a:pt x="5027674" y="0"/>
                </a:lnTo>
              </a:path>
            </a:pathLst>
          </a:custGeom>
          <a:ln w="10107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5908" y="6379214"/>
            <a:ext cx="474132" cy="38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92308" y="6379214"/>
            <a:ext cx="474132" cy="38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8708" y="6379214"/>
            <a:ext cx="474132" cy="38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8438" y="4677409"/>
            <a:ext cx="474132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4838" y="4745151"/>
            <a:ext cx="474132" cy="16721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41238" y="4677409"/>
            <a:ext cx="474132" cy="1739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60967" y="3995851"/>
            <a:ext cx="474132" cy="24214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7367" y="3995851"/>
            <a:ext cx="474132" cy="24214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3767" y="3995851"/>
            <a:ext cx="474132" cy="24214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67966" y="4020324"/>
            <a:ext cx="1117263" cy="23969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3858" y="4020324"/>
            <a:ext cx="1117262" cy="23969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19750" y="4020324"/>
            <a:ext cx="1117262" cy="23969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88655" y="3679304"/>
            <a:ext cx="0" cy="2728595"/>
          </a:xfrm>
          <a:custGeom>
            <a:avLst/>
            <a:gdLst/>
            <a:ahLst/>
            <a:cxnLst/>
            <a:rect l="l" t="t" r="r" b="b"/>
            <a:pathLst>
              <a:path h="2728595">
                <a:moveTo>
                  <a:pt x="0" y="2728118"/>
                </a:moveTo>
                <a:lnTo>
                  <a:pt x="1" y="0"/>
                </a:lnTo>
              </a:path>
            </a:pathLst>
          </a:custGeom>
          <a:ln w="10107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3095" y="6407422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51" y="0"/>
                </a:lnTo>
              </a:path>
            </a:pathLst>
          </a:custGeom>
          <a:ln w="10107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03095" y="5723684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51" y="0"/>
                </a:lnTo>
              </a:path>
            </a:pathLst>
          </a:custGeom>
          <a:ln w="10107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3095" y="5042036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51" y="0"/>
                </a:lnTo>
              </a:path>
            </a:pathLst>
          </a:custGeom>
          <a:ln w="10107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03095" y="4360391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51" y="0"/>
                </a:lnTo>
              </a:path>
            </a:pathLst>
          </a:custGeom>
          <a:ln w="10107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03095" y="3679304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51" y="0"/>
                </a:lnTo>
              </a:path>
            </a:pathLst>
          </a:custGeom>
          <a:ln w="10107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88655" y="6407429"/>
            <a:ext cx="5027930" cy="0"/>
          </a:xfrm>
          <a:custGeom>
            <a:avLst/>
            <a:gdLst/>
            <a:ahLst/>
            <a:cxnLst/>
            <a:rect l="l" t="t" r="r" b="b"/>
            <a:pathLst>
              <a:path w="5027930">
                <a:moveTo>
                  <a:pt x="0" y="0"/>
                </a:moveTo>
                <a:lnTo>
                  <a:pt x="5027674" y="1"/>
                </a:lnTo>
              </a:path>
            </a:pathLst>
          </a:custGeom>
          <a:ln w="10107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88655" y="6407429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551"/>
                </a:lnTo>
              </a:path>
            </a:pathLst>
          </a:custGeom>
          <a:ln w="10107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64108" y="6407429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551"/>
                </a:lnTo>
              </a:path>
            </a:pathLst>
          </a:custGeom>
          <a:ln w="10107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0706" y="6407429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551"/>
                </a:lnTo>
              </a:path>
            </a:pathLst>
          </a:custGeom>
          <a:ln w="10107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16329" y="6407429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551"/>
                </a:lnTo>
              </a:path>
            </a:pathLst>
          </a:custGeom>
          <a:ln w="10107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44846" y="5535507"/>
            <a:ext cx="502920" cy="10331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-160" dirty="0">
                <a:latin typeface="Trebuchet MS"/>
                <a:cs typeface="Trebuchet MS"/>
              </a:rPr>
              <a:t>0</a:t>
            </a:r>
            <a:r>
              <a:rPr sz="2100" spc="-110" dirty="0">
                <a:latin typeface="Trebuchet MS"/>
                <a:cs typeface="Trebuchet MS"/>
              </a:rPr>
              <a:t>.</a:t>
            </a:r>
            <a:r>
              <a:rPr sz="2100" spc="-30" dirty="0">
                <a:latin typeface="Trebuchet MS"/>
                <a:cs typeface="Trebuchet MS"/>
              </a:rPr>
              <a:t>93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-160" dirty="0">
                <a:latin typeface="Trebuchet MS"/>
                <a:cs typeface="Trebuchet MS"/>
              </a:rPr>
              <a:t>0</a:t>
            </a:r>
            <a:r>
              <a:rPr sz="2100" spc="-110" dirty="0">
                <a:latin typeface="Trebuchet MS"/>
                <a:cs typeface="Trebuchet MS"/>
              </a:rPr>
              <a:t>.</a:t>
            </a:r>
            <a:r>
              <a:rPr sz="2100" spc="-30" dirty="0">
                <a:latin typeface="Trebuchet MS"/>
                <a:cs typeface="Trebuchet MS"/>
              </a:rPr>
              <a:t>92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44846" y="4853478"/>
            <a:ext cx="50292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-160" dirty="0">
                <a:latin typeface="Trebuchet MS"/>
                <a:cs typeface="Trebuchet MS"/>
              </a:rPr>
              <a:t>0</a:t>
            </a:r>
            <a:r>
              <a:rPr sz="2100" spc="-110" dirty="0">
                <a:latin typeface="Trebuchet MS"/>
                <a:cs typeface="Trebuchet MS"/>
              </a:rPr>
              <a:t>.</a:t>
            </a:r>
            <a:r>
              <a:rPr sz="2100" spc="-30" dirty="0">
                <a:latin typeface="Trebuchet MS"/>
                <a:cs typeface="Trebuchet MS"/>
              </a:rPr>
              <a:t>94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44846" y="4171438"/>
            <a:ext cx="50292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-160" dirty="0">
                <a:latin typeface="Trebuchet MS"/>
                <a:cs typeface="Trebuchet MS"/>
              </a:rPr>
              <a:t>0</a:t>
            </a:r>
            <a:r>
              <a:rPr sz="2100" spc="-110" dirty="0">
                <a:latin typeface="Trebuchet MS"/>
                <a:cs typeface="Trebuchet MS"/>
              </a:rPr>
              <a:t>.</a:t>
            </a:r>
            <a:r>
              <a:rPr sz="2100" spc="-30" dirty="0">
                <a:latin typeface="Trebuchet MS"/>
                <a:cs typeface="Trebuchet MS"/>
              </a:rPr>
              <a:t>95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44846" y="3489409"/>
            <a:ext cx="50292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-160" dirty="0">
                <a:latin typeface="Trebuchet MS"/>
                <a:cs typeface="Trebuchet MS"/>
              </a:rPr>
              <a:t>0</a:t>
            </a:r>
            <a:r>
              <a:rPr sz="2100" spc="-110" dirty="0">
                <a:latin typeface="Trebuchet MS"/>
                <a:cs typeface="Trebuchet MS"/>
              </a:rPr>
              <a:t>.</a:t>
            </a:r>
            <a:r>
              <a:rPr sz="2100" spc="-30" dirty="0">
                <a:latin typeface="Trebuchet MS"/>
                <a:cs typeface="Trebuchet MS"/>
              </a:rPr>
              <a:t>96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24989" y="6553146"/>
            <a:ext cx="80264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-50" dirty="0">
                <a:latin typeface="Trebuchet MS"/>
                <a:cs typeface="Trebuchet MS"/>
              </a:rPr>
              <a:t>Go</a:t>
            </a:r>
            <a:r>
              <a:rPr sz="2100" spc="-15" dirty="0">
                <a:latin typeface="Trebuchet MS"/>
                <a:cs typeface="Trebuchet MS"/>
              </a:rPr>
              <a:t>o</a:t>
            </a:r>
            <a:r>
              <a:rPr sz="2100" spc="-60" dirty="0">
                <a:latin typeface="Trebuchet MS"/>
                <a:cs typeface="Trebuchet MS"/>
              </a:rPr>
              <a:t>g</a:t>
            </a:r>
            <a:r>
              <a:rPr sz="2100" spc="-135" dirty="0">
                <a:latin typeface="Trebuchet MS"/>
                <a:cs typeface="Trebuchet MS"/>
              </a:rPr>
              <a:t>l</a:t>
            </a:r>
            <a:r>
              <a:rPr sz="2100" spc="-85" dirty="0">
                <a:latin typeface="Trebuchet MS"/>
                <a:cs typeface="Trebuchet MS"/>
              </a:rPr>
              <a:t>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89908" y="6553146"/>
            <a:ext cx="823594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-80" dirty="0">
                <a:latin typeface="Trebuchet MS"/>
                <a:cs typeface="Trebuchet MS"/>
              </a:rPr>
              <a:t>Be</a:t>
            </a:r>
            <a:r>
              <a:rPr sz="2100" spc="-95" dirty="0">
                <a:latin typeface="Trebuchet MS"/>
                <a:cs typeface="Trebuchet MS"/>
              </a:rPr>
              <a:t>a</a:t>
            </a:r>
            <a:r>
              <a:rPr sz="2100" spc="-125" dirty="0">
                <a:latin typeface="Trebuchet MS"/>
                <a:cs typeface="Trebuchet MS"/>
              </a:rPr>
              <a:t>t</a:t>
            </a:r>
            <a:r>
              <a:rPr sz="2100" spc="-135" dirty="0">
                <a:latin typeface="Trebuchet MS"/>
                <a:cs typeface="Trebuchet MS"/>
              </a:rPr>
              <a:t>l</a:t>
            </a:r>
            <a:r>
              <a:rPr sz="2100" spc="-60" dirty="0">
                <a:latin typeface="Trebuchet MS"/>
                <a:cs typeface="Trebuchet MS"/>
              </a:rPr>
              <a:t>es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10529" y="6553146"/>
            <a:ext cx="93535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-85" dirty="0">
                <a:latin typeface="Trebuchet MS"/>
                <a:cs typeface="Trebuchet MS"/>
              </a:rPr>
              <a:t>Baseball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21583" y="3384330"/>
            <a:ext cx="323151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14" dirty="0">
                <a:latin typeface="Trebuchet MS"/>
                <a:cs typeface="Trebuchet MS"/>
              </a:rPr>
              <a:t>Relation </a:t>
            </a:r>
            <a:r>
              <a:rPr sz="2500" b="1" spc="-130" dirty="0">
                <a:latin typeface="Trebuchet MS"/>
                <a:cs typeface="Trebuchet MS"/>
              </a:rPr>
              <a:t>Prediction</a:t>
            </a:r>
            <a:r>
              <a:rPr sz="2500" b="1" spc="-305" dirty="0">
                <a:latin typeface="Trebuchet MS"/>
                <a:cs typeface="Trebuchet MS"/>
              </a:rPr>
              <a:t> </a:t>
            </a:r>
            <a:r>
              <a:rPr sz="2500" b="1" spc="-105" dirty="0">
                <a:latin typeface="Trebuchet MS"/>
                <a:cs typeface="Trebuchet MS"/>
              </a:rPr>
              <a:t>AUC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05967" y="4933858"/>
            <a:ext cx="148059" cy="1480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05967" y="5367385"/>
            <a:ext cx="148059" cy="1480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08621" y="4861987"/>
            <a:ext cx="1412240" cy="740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1700"/>
              </a:lnSpc>
              <a:spcBef>
                <a:spcPts val="90"/>
              </a:spcBef>
            </a:pPr>
            <a:r>
              <a:rPr sz="2100" spc="-55" dirty="0">
                <a:latin typeface="Trebuchet MS"/>
                <a:cs typeface="Trebuchet MS"/>
              </a:rPr>
              <a:t>PRA </a:t>
            </a:r>
            <a:r>
              <a:rPr sz="2100" spc="5" dirty="0">
                <a:latin typeface="Trebuchet MS"/>
                <a:cs typeface="Trebuchet MS"/>
              </a:rPr>
              <a:t>(1M)  </a:t>
            </a:r>
            <a:r>
              <a:rPr sz="2100" spc="-75" dirty="0">
                <a:latin typeface="Trebuchet MS"/>
                <a:cs typeface="Trebuchet MS"/>
              </a:rPr>
              <a:t>ProPPR</a:t>
            </a:r>
            <a:r>
              <a:rPr sz="2100" spc="-220" dirty="0">
                <a:latin typeface="Trebuchet MS"/>
                <a:cs typeface="Trebuchet MS"/>
              </a:rPr>
              <a:t> </a:t>
            </a:r>
            <a:r>
              <a:rPr sz="2100" spc="5" dirty="0">
                <a:latin typeface="Trebuchet MS"/>
                <a:cs typeface="Trebuchet MS"/>
              </a:rPr>
              <a:t>(1M)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65624" y="7163892"/>
            <a:ext cx="1125855" cy="2584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500" spc="2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00" spc="-245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76</a:t>
            </a:fld>
            <a:endParaRPr spc="-2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037" y="6966522"/>
            <a:ext cx="9702800" cy="70485"/>
          </a:xfrm>
          <a:custGeom>
            <a:avLst/>
            <a:gdLst/>
            <a:ahLst/>
            <a:cxnLst/>
            <a:rect l="l" t="t" r="r" b="b"/>
            <a:pathLst>
              <a:path w="9702800" h="70484">
                <a:moveTo>
                  <a:pt x="0" y="70032"/>
                </a:moveTo>
                <a:lnTo>
                  <a:pt x="9702800" y="70032"/>
                </a:lnTo>
                <a:lnTo>
                  <a:pt x="9702800" y="0"/>
                </a:lnTo>
                <a:lnTo>
                  <a:pt x="0" y="0"/>
                </a:lnTo>
                <a:lnTo>
                  <a:pt x="0" y="70032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511772"/>
            <a:ext cx="79375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24165" algn="l"/>
              </a:tabLst>
            </a:pPr>
            <a:r>
              <a:rPr sz="5100" u="sng" spc="-240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Random </a:t>
            </a:r>
            <a:r>
              <a:rPr sz="5100" u="sng" spc="-33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Walks:</a:t>
            </a:r>
            <a:r>
              <a:rPr sz="5100" u="sng" spc="-800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 </a:t>
            </a:r>
            <a:r>
              <a:rPr sz="5100" u="sng" spc="-30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</a:rPr>
              <a:t>Pros/Cons	</a:t>
            </a:r>
            <a:endParaRPr sz="51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77</a:t>
            </a:fld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37589" y="1326987"/>
            <a:ext cx="3740150" cy="4900295"/>
          </a:xfrm>
          <a:prstGeom prst="rect">
            <a:avLst/>
          </a:prstGeom>
        </p:spPr>
        <p:txBody>
          <a:bodyPr vert="horz" wrap="square" lIns="0" tIns="29845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2350"/>
              </a:spcBef>
            </a:pPr>
            <a:r>
              <a:rPr sz="3400" spc="-140" dirty="0">
                <a:solidFill>
                  <a:srgbClr val="335B74"/>
                </a:solidFill>
                <a:latin typeface="Trebuchet MS"/>
                <a:cs typeface="Trebuchet MS"/>
              </a:rPr>
              <a:t>BENEFITS</a:t>
            </a:r>
            <a:endParaRPr sz="3400" dirty="0">
              <a:latin typeface="Trebuchet MS"/>
              <a:cs typeface="Trebuchet MS"/>
            </a:endParaRPr>
          </a:p>
          <a:p>
            <a:pPr marL="196215" marR="525145" indent="-183515">
              <a:lnSpc>
                <a:spcPct val="102200"/>
              </a:lnSpc>
              <a:spcBef>
                <a:spcPts val="1645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spc="-155" dirty="0">
                <a:solidFill>
                  <a:srgbClr val="404040"/>
                </a:solidFill>
                <a:latin typeface="Trebuchet MS"/>
                <a:cs typeface="Trebuchet MS"/>
              </a:rPr>
              <a:t>KG </a:t>
            </a:r>
            <a:r>
              <a:rPr sz="2500" spc="-70" dirty="0">
                <a:solidFill>
                  <a:srgbClr val="404040"/>
                </a:solidFill>
                <a:latin typeface="Trebuchet MS"/>
                <a:cs typeface="Trebuchet MS"/>
              </a:rPr>
              <a:t>query </a:t>
            </a:r>
            <a:r>
              <a:rPr sz="2500" spc="-95" dirty="0">
                <a:solidFill>
                  <a:srgbClr val="404040"/>
                </a:solidFill>
                <a:latin typeface="Trebuchet MS"/>
                <a:cs typeface="Trebuchet MS"/>
              </a:rPr>
              <a:t>estimation 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independent of </a:t>
            </a:r>
            <a:r>
              <a:rPr sz="2500" spc="-155" dirty="0">
                <a:solidFill>
                  <a:srgbClr val="404040"/>
                </a:solidFill>
                <a:latin typeface="Trebuchet MS"/>
                <a:cs typeface="Trebuchet MS"/>
              </a:rPr>
              <a:t>KG</a:t>
            </a:r>
            <a:r>
              <a:rPr sz="2500" spc="-4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25" dirty="0">
                <a:solidFill>
                  <a:srgbClr val="404040"/>
                </a:solidFill>
                <a:latin typeface="Trebuchet MS"/>
                <a:cs typeface="Trebuchet MS"/>
              </a:rPr>
              <a:t>size</a:t>
            </a: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196215" marR="111125" indent="-183515">
              <a:lnSpc>
                <a:spcPct val="102200"/>
              </a:lnSpc>
              <a:spcBef>
                <a:spcPts val="2440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spc="15" dirty="0">
                <a:solidFill>
                  <a:srgbClr val="404040"/>
                </a:solidFill>
                <a:latin typeface="Trebuchet MS"/>
                <a:cs typeface="Trebuchet MS"/>
              </a:rPr>
              <a:t>Model </a:t>
            </a:r>
            <a:r>
              <a:rPr sz="2500" spc="-100" dirty="0">
                <a:solidFill>
                  <a:srgbClr val="404040"/>
                </a:solidFill>
                <a:latin typeface="Trebuchet MS"/>
                <a:cs typeface="Trebuchet MS"/>
              </a:rPr>
              <a:t>training </a:t>
            </a:r>
            <a:r>
              <a:rPr sz="2500" spc="-70" dirty="0">
                <a:solidFill>
                  <a:srgbClr val="404040"/>
                </a:solidFill>
                <a:latin typeface="Trebuchet MS"/>
                <a:cs typeface="Trebuchet MS"/>
              </a:rPr>
              <a:t>produces  </a:t>
            </a:r>
            <a:r>
              <a:rPr sz="2500" spc="-125" dirty="0">
                <a:solidFill>
                  <a:srgbClr val="404040"/>
                </a:solidFill>
                <a:latin typeface="Trebuchet MS"/>
                <a:cs typeface="Trebuchet MS"/>
              </a:rPr>
              <a:t>interpretable, </a:t>
            </a:r>
            <a:r>
              <a:rPr sz="2500" spc="-114" dirty="0">
                <a:solidFill>
                  <a:srgbClr val="404040"/>
                </a:solidFill>
                <a:latin typeface="Trebuchet MS"/>
                <a:cs typeface="Trebuchet MS"/>
              </a:rPr>
              <a:t>logical</a:t>
            </a:r>
            <a:r>
              <a:rPr sz="2500" spc="-2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404040"/>
                </a:solidFill>
                <a:latin typeface="Trebuchet MS"/>
                <a:cs typeface="Trebuchet MS"/>
              </a:rPr>
              <a:t>rules</a:t>
            </a: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196215" marR="5080" indent="-183515">
              <a:lnSpc>
                <a:spcPct val="102200"/>
              </a:lnSpc>
              <a:spcBef>
                <a:spcPts val="2435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spc="-70" dirty="0">
                <a:solidFill>
                  <a:srgbClr val="404040"/>
                </a:solidFill>
                <a:latin typeface="Trebuchet MS"/>
                <a:cs typeface="Trebuchet MS"/>
              </a:rPr>
              <a:t>Robust </a:t>
            </a:r>
            <a:r>
              <a:rPr sz="2500" spc="-9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500" spc="-65" dirty="0">
                <a:solidFill>
                  <a:srgbClr val="404040"/>
                </a:solidFill>
                <a:latin typeface="Trebuchet MS"/>
                <a:cs typeface="Trebuchet MS"/>
              </a:rPr>
              <a:t>noisy</a:t>
            </a:r>
            <a:r>
              <a:rPr sz="2500" spc="-4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10" dirty="0">
                <a:solidFill>
                  <a:srgbClr val="404040"/>
                </a:solidFill>
                <a:latin typeface="Trebuchet MS"/>
                <a:cs typeface="Trebuchet MS"/>
              </a:rPr>
              <a:t>extractions  </a:t>
            </a:r>
            <a:r>
              <a:rPr sz="2500" spc="-65" dirty="0">
                <a:solidFill>
                  <a:srgbClr val="404040"/>
                </a:solidFill>
                <a:latin typeface="Trebuchet MS"/>
                <a:cs typeface="Trebuchet MS"/>
              </a:rPr>
              <a:t>through </a:t>
            </a:r>
            <a:r>
              <a:rPr sz="2500" spc="-105" dirty="0">
                <a:solidFill>
                  <a:srgbClr val="404040"/>
                </a:solidFill>
                <a:latin typeface="Trebuchet MS"/>
                <a:cs typeface="Trebuchet MS"/>
              </a:rPr>
              <a:t>probabilistic</a:t>
            </a:r>
            <a:r>
              <a:rPr sz="2500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85" dirty="0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2765" y="1326987"/>
            <a:ext cx="3322320" cy="5384807"/>
          </a:xfrm>
          <a:prstGeom prst="rect">
            <a:avLst/>
          </a:prstGeom>
        </p:spPr>
        <p:txBody>
          <a:bodyPr vert="horz" wrap="square" lIns="0" tIns="29845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2350"/>
              </a:spcBef>
            </a:pPr>
            <a:r>
              <a:rPr sz="3400" spc="-100" dirty="0">
                <a:solidFill>
                  <a:srgbClr val="335B74"/>
                </a:solidFill>
                <a:latin typeface="Trebuchet MS"/>
                <a:cs typeface="Trebuchet MS"/>
              </a:rPr>
              <a:t>DRAWBACKS</a:t>
            </a:r>
            <a:endParaRPr sz="3400" dirty="0">
              <a:latin typeface="Trebuchet MS"/>
              <a:cs typeface="Trebuchet MS"/>
            </a:endParaRPr>
          </a:p>
          <a:p>
            <a:pPr marL="196215" marR="57150" indent="-183515">
              <a:lnSpc>
                <a:spcPct val="102200"/>
              </a:lnSpc>
              <a:spcBef>
                <a:spcPts val="1645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spc="-125" dirty="0">
                <a:solidFill>
                  <a:srgbClr val="404040"/>
                </a:solidFill>
                <a:latin typeface="Trebuchet MS"/>
                <a:cs typeface="Trebuchet MS"/>
              </a:rPr>
              <a:t>Full </a:t>
            </a:r>
            <a:r>
              <a:rPr sz="2500" spc="-155" dirty="0">
                <a:solidFill>
                  <a:srgbClr val="404040"/>
                </a:solidFill>
                <a:latin typeface="Trebuchet MS"/>
                <a:cs typeface="Trebuchet MS"/>
              </a:rPr>
              <a:t>KG </a:t>
            </a:r>
            <a:r>
              <a:rPr sz="2500" spc="-90" dirty="0">
                <a:solidFill>
                  <a:srgbClr val="404040"/>
                </a:solidFill>
                <a:latin typeface="Trebuchet MS"/>
                <a:cs typeface="Trebuchet MS"/>
              </a:rPr>
              <a:t>completion</a:t>
            </a:r>
            <a:r>
              <a:rPr sz="25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05" dirty="0">
                <a:solidFill>
                  <a:srgbClr val="404040"/>
                </a:solidFill>
                <a:latin typeface="Trebuchet MS"/>
                <a:cs typeface="Trebuchet MS"/>
              </a:rPr>
              <a:t>task  </a:t>
            </a:r>
            <a:r>
              <a:rPr sz="2500" spc="-125" dirty="0">
                <a:solidFill>
                  <a:srgbClr val="404040"/>
                </a:solidFill>
                <a:latin typeface="Trebuchet MS"/>
                <a:cs typeface="Trebuchet MS"/>
              </a:rPr>
              <a:t>inefficient</a:t>
            </a: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196215" marR="5080" indent="-183515">
              <a:lnSpc>
                <a:spcPct val="102200"/>
              </a:lnSpc>
              <a:spcBef>
                <a:spcPts val="2440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spc="-125" dirty="0">
                <a:solidFill>
                  <a:srgbClr val="404040"/>
                </a:solidFill>
                <a:latin typeface="Trebuchet MS"/>
                <a:cs typeface="Trebuchet MS"/>
              </a:rPr>
              <a:t>Training </a:t>
            </a:r>
            <a:r>
              <a:rPr sz="2500" spc="-114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2500" spc="-130" dirty="0">
                <a:solidFill>
                  <a:srgbClr val="404040"/>
                </a:solidFill>
                <a:latin typeface="Trebuchet MS"/>
                <a:cs typeface="Trebuchet MS"/>
              </a:rPr>
              <a:t>difficult</a:t>
            </a:r>
            <a:r>
              <a:rPr sz="25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90" dirty="0">
                <a:solidFill>
                  <a:srgbClr val="404040"/>
                </a:solidFill>
                <a:latin typeface="Trebuchet MS"/>
                <a:cs typeface="Trebuchet MS"/>
              </a:rPr>
              <a:t>to  obtain </a:t>
            </a:r>
            <a:r>
              <a:rPr sz="2500" spc="-13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2500" spc="-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spc="-114" dirty="0">
                <a:solidFill>
                  <a:srgbClr val="404040"/>
                </a:solidFill>
                <a:latin typeface="Trebuchet MS"/>
                <a:cs typeface="Trebuchet MS"/>
              </a:rPr>
              <a:t>scale</a:t>
            </a: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196215" marR="129539" indent="-183515">
              <a:lnSpc>
                <a:spcPct val="102200"/>
              </a:lnSpc>
              <a:spcBef>
                <a:spcPts val="2735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500" spc="-65" dirty="0">
                <a:solidFill>
                  <a:srgbClr val="404040"/>
                </a:solidFill>
                <a:latin typeface="Trebuchet MS"/>
                <a:cs typeface="Trebuchet MS"/>
              </a:rPr>
              <a:t>Input </a:t>
            </a:r>
            <a:r>
              <a:rPr sz="2500" spc="-70" dirty="0">
                <a:solidFill>
                  <a:srgbClr val="404040"/>
                </a:solidFill>
                <a:latin typeface="Trebuchet MS"/>
                <a:cs typeface="Trebuchet MS"/>
              </a:rPr>
              <a:t>must </a:t>
            </a:r>
            <a:r>
              <a:rPr sz="2500" spc="-100" dirty="0">
                <a:solidFill>
                  <a:srgbClr val="404040"/>
                </a:solidFill>
                <a:latin typeface="Trebuchet MS"/>
                <a:cs typeface="Trebuchet MS"/>
              </a:rPr>
              <a:t>follow  </a:t>
            </a:r>
            <a:r>
              <a:rPr sz="2500" i="1" spc="-105" dirty="0">
                <a:solidFill>
                  <a:srgbClr val="404040"/>
                </a:solidFill>
                <a:latin typeface="Trebuchet MS"/>
                <a:cs typeface="Trebuchet MS"/>
              </a:rPr>
              <a:t>probabilistic</a:t>
            </a:r>
            <a:r>
              <a:rPr sz="2500" i="1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500" i="1" spc="-90" dirty="0">
                <a:solidFill>
                  <a:srgbClr val="404040"/>
                </a:solidFill>
                <a:latin typeface="Trebuchet MS"/>
                <a:cs typeface="Trebuchet MS"/>
              </a:rPr>
              <a:t>semantics</a:t>
            </a:r>
            <a:endParaRPr sz="2500" i="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037" y="6966522"/>
            <a:ext cx="9702800" cy="70485"/>
          </a:xfrm>
          <a:custGeom>
            <a:avLst/>
            <a:gdLst/>
            <a:ahLst/>
            <a:cxnLst/>
            <a:rect l="l" t="t" r="r" b="b"/>
            <a:pathLst>
              <a:path w="9702800" h="70484">
                <a:moveTo>
                  <a:pt x="0" y="70032"/>
                </a:moveTo>
                <a:lnTo>
                  <a:pt x="9702800" y="70032"/>
                </a:lnTo>
                <a:lnTo>
                  <a:pt x="9702800" y="0"/>
                </a:lnTo>
                <a:lnTo>
                  <a:pt x="0" y="0"/>
                </a:lnTo>
                <a:lnTo>
                  <a:pt x="0" y="70032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4617" y="647175"/>
            <a:ext cx="7340600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00" spc="-315" dirty="0">
                <a:solidFill>
                  <a:srgbClr val="404040"/>
                </a:solidFill>
              </a:rPr>
              <a:t>Two </a:t>
            </a:r>
            <a:r>
              <a:rPr sz="4200" spc="-215" dirty="0">
                <a:solidFill>
                  <a:srgbClr val="404040"/>
                </a:solidFill>
              </a:rPr>
              <a:t>classes </a:t>
            </a:r>
            <a:r>
              <a:rPr sz="4200" spc="-195" dirty="0">
                <a:solidFill>
                  <a:srgbClr val="404040"/>
                </a:solidFill>
              </a:rPr>
              <a:t>of </a:t>
            </a:r>
            <a:r>
              <a:rPr sz="4200" spc="-265" dirty="0">
                <a:solidFill>
                  <a:srgbClr val="404040"/>
                </a:solidFill>
              </a:rPr>
              <a:t>Probabilistic</a:t>
            </a:r>
            <a:r>
              <a:rPr sz="4200" spc="-955" dirty="0">
                <a:solidFill>
                  <a:srgbClr val="404040"/>
                </a:solidFill>
              </a:rPr>
              <a:t> </a:t>
            </a:r>
            <a:r>
              <a:rPr sz="4200" spc="-70" dirty="0">
                <a:solidFill>
                  <a:srgbClr val="404040"/>
                </a:solidFill>
              </a:rPr>
              <a:t>Models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3365556" y="4748919"/>
            <a:ext cx="111188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-105" dirty="0">
                <a:solidFill>
                  <a:srgbClr val="404040"/>
                </a:solidFill>
                <a:latin typeface="Trebuchet MS"/>
                <a:cs typeface="Trebuchet MS"/>
              </a:rPr>
              <a:t>satisfied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pc="-80" dirty="0"/>
              <a:t>GRAPHICAL</a:t>
            </a:r>
            <a:r>
              <a:rPr spc="-185" dirty="0"/>
              <a:t> </a:t>
            </a:r>
            <a:r>
              <a:rPr spc="10" dirty="0"/>
              <a:t>MODELS</a:t>
            </a:r>
          </a:p>
          <a:p>
            <a:pPr marL="322580" marR="143510" indent="-193675">
              <a:lnSpc>
                <a:spcPts val="2770"/>
              </a:lnSpc>
              <a:spcBef>
                <a:spcPts val="2115"/>
              </a:spcBef>
              <a:buClr>
                <a:srgbClr val="1CADE4"/>
              </a:buClr>
              <a:buChar char="◦"/>
              <a:tabLst>
                <a:tab pos="323215" algn="l"/>
              </a:tabLst>
            </a:pPr>
            <a:r>
              <a:rPr spc="-80" dirty="0">
                <a:solidFill>
                  <a:srgbClr val="404040"/>
                </a:solidFill>
              </a:rPr>
              <a:t>Possible </a:t>
            </a:r>
            <a:r>
              <a:rPr spc="-125" dirty="0">
                <a:solidFill>
                  <a:srgbClr val="404040"/>
                </a:solidFill>
              </a:rPr>
              <a:t>facts </a:t>
            </a:r>
            <a:r>
              <a:rPr spc="-85" dirty="0">
                <a:solidFill>
                  <a:srgbClr val="404040"/>
                </a:solidFill>
              </a:rPr>
              <a:t>in </a:t>
            </a:r>
            <a:r>
              <a:rPr spc="-160" dirty="0">
                <a:solidFill>
                  <a:srgbClr val="404040"/>
                </a:solidFill>
              </a:rPr>
              <a:t>KG</a:t>
            </a:r>
            <a:r>
              <a:rPr spc="-475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are  </a:t>
            </a:r>
            <a:r>
              <a:rPr spc="-95" dirty="0">
                <a:solidFill>
                  <a:srgbClr val="404040"/>
                </a:solidFill>
              </a:rPr>
              <a:t>variables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DE4"/>
              </a:buClr>
              <a:buFont typeface="Trebuchet MS"/>
              <a:buChar char="◦"/>
            </a:pPr>
            <a:endParaRPr sz="3200">
              <a:latin typeface="Times New Roman"/>
              <a:cs typeface="Times New Roman"/>
            </a:endParaRPr>
          </a:p>
          <a:p>
            <a:pPr marL="322580" indent="-193675">
              <a:lnSpc>
                <a:spcPct val="100000"/>
              </a:lnSpc>
              <a:buClr>
                <a:srgbClr val="1CADE4"/>
              </a:buClr>
              <a:buChar char="◦"/>
              <a:tabLst>
                <a:tab pos="323215" algn="l"/>
              </a:tabLst>
            </a:pPr>
            <a:r>
              <a:rPr spc="-120" dirty="0">
                <a:solidFill>
                  <a:srgbClr val="404040"/>
                </a:solidFill>
              </a:rPr>
              <a:t>Logical </a:t>
            </a:r>
            <a:r>
              <a:rPr spc="-80" dirty="0">
                <a:solidFill>
                  <a:srgbClr val="404040"/>
                </a:solidFill>
              </a:rPr>
              <a:t>rules </a:t>
            </a:r>
            <a:r>
              <a:rPr spc="-130" dirty="0">
                <a:solidFill>
                  <a:srgbClr val="404040"/>
                </a:solidFill>
              </a:rPr>
              <a:t>relate</a:t>
            </a:r>
            <a:r>
              <a:rPr spc="-395" dirty="0">
                <a:solidFill>
                  <a:srgbClr val="404040"/>
                </a:solidFill>
              </a:rPr>
              <a:t> </a:t>
            </a:r>
            <a:r>
              <a:rPr spc="-125" dirty="0">
                <a:solidFill>
                  <a:srgbClr val="404040"/>
                </a:solidFill>
              </a:rPr>
              <a:t>facts</a:t>
            </a:r>
          </a:p>
          <a:p>
            <a:pPr>
              <a:lnSpc>
                <a:spcPct val="100000"/>
              </a:lnSpc>
              <a:buClr>
                <a:srgbClr val="1CADE4"/>
              </a:buClr>
              <a:buFont typeface="Trebuchet MS"/>
              <a:buChar char="◦"/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buFont typeface="Trebuchet MS"/>
              <a:buChar char="◦"/>
            </a:pPr>
            <a:endParaRPr sz="3000">
              <a:latin typeface="Times New Roman"/>
              <a:cs typeface="Times New Roman"/>
            </a:endParaRPr>
          </a:p>
          <a:p>
            <a:pPr marL="322580" marR="1727835" indent="-193675">
              <a:lnSpc>
                <a:spcPts val="2730"/>
              </a:lnSpc>
              <a:spcBef>
                <a:spcPts val="5"/>
              </a:spcBef>
              <a:buClr>
                <a:srgbClr val="1CADE4"/>
              </a:buClr>
              <a:buChar char="◦"/>
              <a:tabLst>
                <a:tab pos="323215" algn="l"/>
              </a:tabLst>
            </a:pPr>
            <a:r>
              <a:rPr spc="-105" dirty="0">
                <a:solidFill>
                  <a:srgbClr val="404040"/>
                </a:solidFill>
              </a:rPr>
              <a:t>P</a:t>
            </a:r>
            <a:r>
              <a:rPr spc="-114" dirty="0">
                <a:solidFill>
                  <a:srgbClr val="404040"/>
                </a:solidFill>
              </a:rPr>
              <a:t>r</a:t>
            </a:r>
            <a:r>
              <a:rPr spc="-35" dirty="0">
                <a:solidFill>
                  <a:srgbClr val="404040"/>
                </a:solidFill>
              </a:rPr>
              <a:t>o</a:t>
            </a:r>
            <a:r>
              <a:rPr spc="-30" dirty="0">
                <a:solidFill>
                  <a:srgbClr val="404040"/>
                </a:solidFill>
              </a:rPr>
              <a:t>b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60" dirty="0">
                <a:solidFill>
                  <a:srgbClr val="404040"/>
                </a:solidFill>
              </a:rPr>
              <a:t>b</a:t>
            </a:r>
            <a:r>
              <a:rPr spc="-130" dirty="0">
                <a:solidFill>
                  <a:srgbClr val="404040"/>
                </a:solidFill>
              </a:rPr>
              <a:t>ili</a:t>
            </a:r>
            <a:r>
              <a:rPr spc="-185" dirty="0">
                <a:solidFill>
                  <a:srgbClr val="404040"/>
                </a:solidFill>
              </a:rPr>
              <a:t>t</a:t>
            </a:r>
            <a:r>
              <a:rPr spc="-65" dirty="0">
                <a:solidFill>
                  <a:srgbClr val="404040"/>
                </a:solidFill>
              </a:rPr>
              <a:t>y  </a:t>
            </a:r>
            <a:r>
              <a:rPr spc="-80" dirty="0">
                <a:solidFill>
                  <a:srgbClr val="404040"/>
                </a:solidFill>
              </a:rPr>
              <a:t>rules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DE4"/>
              </a:buClr>
              <a:buFont typeface="Trebuchet MS"/>
              <a:buChar char="◦"/>
            </a:pPr>
            <a:endParaRPr sz="3200">
              <a:latin typeface="Times New Roman"/>
              <a:cs typeface="Times New Roman"/>
            </a:endParaRPr>
          </a:p>
          <a:p>
            <a:pPr marL="322580" indent="-193675">
              <a:lnSpc>
                <a:spcPct val="100000"/>
              </a:lnSpc>
              <a:buClr>
                <a:srgbClr val="1CADE4"/>
              </a:buClr>
              <a:buChar char="◦"/>
              <a:tabLst>
                <a:tab pos="323215" algn="l"/>
              </a:tabLst>
            </a:pPr>
            <a:r>
              <a:rPr spc="-100" dirty="0">
                <a:solidFill>
                  <a:srgbClr val="404040"/>
                </a:solidFill>
              </a:rPr>
              <a:t>Universally-quantified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xfrm>
            <a:off x="5209794" y="1464775"/>
            <a:ext cx="3549015" cy="5335435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pc="60" dirty="0"/>
              <a:t>RANDOM </a:t>
            </a:r>
            <a:r>
              <a:rPr spc="-80" dirty="0"/>
              <a:t>WALK</a:t>
            </a:r>
            <a:r>
              <a:rPr spc="-459" dirty="0"/>
              <a:t> </a:t>
            </a:r>
            <a:r>
              <a:rPr dirty="0"/>
              <a:t>METHODS</a:t>
            </a:r>
          </a:p>
          <a:p>
            <a:pPr marL="322580" marR="240029" indent="-193675">
              <a:lnSpc>
                <a:spcPts val="2770"/>
              </a:lnSpc>
              <a:spcBef>
                <a:spcPts val="2115"/>
              </a:spcBef>
              <a:buClr>
                <a:srgbClr val="1CADE4"/>
              </a:buClr>
              <a:buChar char="◦"/>
              <a:tabLst>
                <a:tab pos="323215" algn="l"/>
              </a:tabLst>
            </a:pPr>
            <a:r>
              <a:rPr spc="-80" dirty="0">
                <a:solidFill>
                  <a:srgbClr val="404040"/>
                </a:solidFill>
              </a:rPr>
              <a:t>Possible </a:t>
            </a:r>
            <a:r>
              <a:rPr spc="-125" dirty="0">
                <a:solidFill>
                  <a:srgbClr val="404040"/>
                </a:solidFill>
              </a:rPr>
              <a:t>facts </a:t>
            </a:r>
            <a:r>
              <a:rPr spc="-50" dirty="0">
                <a:solidFill>
                  <a:srgbClr val="404040"/>
                </a:solidFill>
              </a:rPr>
              <a:t>posed</a:t>
            </a:r>
            <a:r>
              <a:rPr spc="-390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as  </a:t>
            </a:r>
            <a:r>
              <a:rPr spc="-75" dirty="0">
                <a:solidFill>
                  <a:srgbClr val="404040"/>
                </a:solidFill>
              </a:rPr>
              <a:t>queries</a:t>
            </a:r>
          </a:p>
          <a:p>
            <a:pPr>
              <a:lnSpc>
                <a:spcPct val="100000"/>
              </a:lnSpc>
              <a:buClr>
                <a:srgbClr val="1CADE4"/>
              </a:buClr>
              <a:buFont typeface="Trebuchet MS"/>
              <a:buChar char="◦"/>
            </a:pPr>
            <a:endParaRPr sz="3500" dirty="0">
              <a:latin typeface="Times New Roman"/>
              <a:cs typeface="Times New Roman"/>
            </a:endParaRPr>
          </a:p>
          <a:p>
            <a:pPr marL="322580" marR="39370" indent="-193675">
              <a:lnSpc>
                <a:spcPts val="2730"/>
              </a:lnSpc>
              <a:spcBef>
                <a:spcPts val="5"/>
              </a:spcBef>
              <a:buClr>
                <a:srgbClr val="1CADE4"/>
              </a:buClr>
              <a:buChar char="◦"/>
              <a:tabLst>
                <a:tab pos="323215" algn="l"/>
              </a:tabLst>
            </a:pPr>
            <a:r>
              <a:rPr spc="-55" dirty="0">
                <a:solidFill>
                  <a:srgbClr val="404040"/>
                </a:solidFill>
              </a:rPr>
              <a:t>Random </a:t>
            </a:r>
            <a:r>
              <a:rPr spc="-100" dirty="0">
                <a:solidFill>
                  <a:srgbClr val="404040"/>
                </a:solidFill>
              </a:rPr>
              <a:t>walks </a:t>
            </a:r>
            <a:r>
              <a:rPr spc="-80" dirty="0">
                <a:solidFill>
                  <a:srgbClr val="404040"/>
                </a:solidFill>
              </a:rPr>
              <a:t>of </a:t>
            </a:r>
            <a:r>
              <a:rPr spc="-95" dirty="0">
                <a:solidFill>
                  <a:srgbClr val="404040"/>
                </a:solidFill>
              </a:rPr>
              <a:t>the</a:t>
            </a:r>
            <a:r>
              <a:rPr spc="-540" dirty="0">
                <a:solidFill>
                  <a:srgbClr val="404040"/>
                </a:solidFill>
              </a:rPr>
              <a:t> </a:t>
            </a:r>
            <a:r>
              <a:rPr spc="-155" dirty="0">
                <a:solidFill>
                  <a:srgbClr val="404040"/>
                </a:solidFill>
              </a:rPr>
              <a:t>KG  </a:t>
            </a:r>
            <a:r>
              <a:rPr spc="-105" dirty="0">
                <a:solidFill>
                  <a:srgbClr val="404040"/>
                </a:solidFill>
              </a:rPr>
              <a:t>constitute</a:t>
            </a:r>
            <a:r>
              <a:rPr spc="-180" dirty="0">
                <a:solidFill>
                  <a:srgbClr val="404040"/>
                </a:solidFill>
              </a:rPr>
              <a:t> </a:t>
            </a:r>
            <a:r>
              <a:rPr spc="-114" dirty="0">
                <a:solidFill>
                  <a:srgbClr val="404040"/>
                </a:solidFill>
              </a:rPr>
              <a:t>“proofs”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DE4"/>
              </a:buClr>
              <a:buFont typeface="Trebuchet MS"/>
              <a:buChar char="◦"/>
            </a:pPr>
            <a:endParaRPr sz="3450" dirty="0">
              <a:latin typeface="Times New Roman"/>
              <a:cs typeface="Times New Roman"/>
            </a:endParaRPr>
          </a:p>
          <a:p>
            <a:pPr marL="322580" marR="698500" indent="-193675">
              <a:lnSpc>
                <a:spcPts val="2770"/>
              </a:lnSpc>
              <a:spcBef>
                <a:spcPts val="5"/>
              </a:spcBef>
              <a:buClr>
                <a:srgbClr val="1CADE4"/>
              </a:buClr>
              <a:buChar char="◦"/>
              <a:tabLst>
                <a:tab pos="323215" algn="l"/>
                <a:tab pos="2243455" algn="l"/>
              </a:tabLst>
            </a:pPr>
            <a:r>
              <a:rPr i="1" spc="-105" dirty="0">
                <a:solidFill>
                  <a:srgbClr val="404040"/>
                </a:solidFill>
              </a:rPr>
              <a:t>P</a:t>
            </a:r>
            <a:r>
              <a:rPr i="1" spc="-114" dirty="0">
                <a:solidFill>
                  <a:srgbClr val="404040"/>
                </a:solidFill>
              </a:rPr>
              <a:t>r</a:t>
            </a:r>
            <a:r>
              <a:rPr i="1" spc="-35" dirty="0">
                <a:solidFill>
                  <a:srgbClr val="404040"/>
                </a:solidFill>
              </a:rPr>
              <a:t>o</a:t>
            </a:r>
            <a:r>
              <a:rPr i="1" spc="-30" dirty="0">
                <a:solidFill>
                  <a:srgbClr val="404040"/>
                </a:solidFill>
              </a:rPr>
              <a:t>b</a:t>
            </a:r>
            <a:r>
              <a:rPr i="1" spc="-100" dirty="0">
                <a:solidFill>
                  <a:srgbClr val="404040"/>
                </a:solidFill>
              </a:rPr>
              <a:t>a</a:t>
            </a:r>
            <a:r>
              <a:rPr i="1" spc="-60" dirty="0">
                <a:solidFill>
                  <a:srgbClr val="404040"/>
                </a:solidFill>
              </a:rPr>
              <a:t>b</a:t>
            </a:r>
            <a:r>
              <a:rPr i="1" spc="-130" dirty="0">
                <a:solidFill>
                  <a:srgbClr val="404040"/>
                </a:solidFill>
              </a:rPr>
              <a:t>ili</a:t>
            </a:r>
            <a:r>
              <a:rPr i="1" spc="-185" dirty="0">
                <a:solidFill>
                  <a:srgbClr val="404040"/>
                </a:solidFill>
              </a:rPr>
              <a:t>t</a:t>
            </a:r>
            <a:r>
              <a:rPr i="1" spc="-90" dirty="0">
                <a:solidFill>
                  <a:srgbClr val="404040"/>
                </a:solidFill>
              </a:rPr>
              <a:t>y</a:t>
            </a:r>
            <a:r>
              <a:rPr i="1" dirty="0">
                <a:solidFill>
                  <a:srgbClr val="404040"/>
                </a:solidFill>
              </a:rPr>
              <a:t>	</a:t>
            </a:r>
            <a:r>
              <a:rPr i="1" spc="-60" dirty="0">
                <a:solidFill>
                  <a:srgbClr val="404040"/>
                </a:solidFill>
              </a:rPr>
              <a:t>p</a:t>
            </a:r>
            <a:r>
              <a:rPr i="1" spc="-120" dirty="0">
                <a:solidFill>
                  <a:srgbClr val="404040"/>
                </a:solidFill>
              </a:rPr>
              <a:t>a</a:t>
            </a:r>
            <a:r>
              <a:rPr i="1" spc="-150" dirty="0">
                <a:solidFill>
                  <a:srgbClr val="404040"/>
                </a:solidFill>
              </a:rPr>
              <a:t>t</a:t>
            </a:r>
            <a:r>
              <a:rPr i="1" spc="-25" dirty="0">
                <a:solidFill>
                  <a:srgbClr val="404040"/>
                </a:solidFill>
              </a:rPr>
              <a:t>h  </a:t>
            </a:r>
            <a:r>
              <a:rPr i="1" spc="-95" dirty="0">
                <a:solidFill>
                  <a:srgbClr val="404040"/>
                </a:solidFill>
              </a:rPr>
              <a:t>lengths/transitions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DE4"/>
              </a:buClr>
              <a:buFont typeface="Trebuchet MS"/>
              <a:buChar char="◦"/>
            </a:pPr>
            <a:endParaRPr sz="3200" dirty="0">
              <a:latin typeface="Times New Roman"/>
              <a:cs typeface="Times New Roman"/>
            </a:endParaRPr>
          </a:p>
          <a:p>
            <a:pPr marL="322580" indent="-193675">
              <a:lnSpc>
                <a:spcPct val="100000"/>
              </a:lnSpc>
              <a:spcBef>
                <a:spcPts val="5"/>
              </a:spcBef>
              <a:buClr>
                <a:srgbClr val="1CADE4"/>
              </a:buClr>
              <a:buChar char="◦"/>
              <a:tabLst>
                <a:tab pos="323215" algn="l"/>
              </a:tabLst>
            </a:pPr>
            <a:r>
              <a:rPr spc="-130" dirty="0">
                <a:solidFill>
                  <a:srgbClr val="404040"/>
                </a:solidFill>
              </a:rPr>
              <a:t>Locally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grounded</a:t>
            </a:r>
          </a:p>
        </p:txBody>
      </p:sp>
      <p:sp>
        <p:nvSpPr>
          <p:cNvPr id="8" name="object 8"/>
          <p:cNvSpPr/>
          <p:nvPr/>
        </p:nvSpPr>
        <p:spPr>
          <a:xfrm>
            <a:off x="2696806" y="4497444"/>
            <a:ext cx="836453" cy="836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74446" y="4486662"/>
            <a:ext cx="836453" cy="836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78</a:t>
            </a:fld>
            <a:endParaRPr spc="-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503682"/>
            <a:ext cx="665416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85" dirty="0">
                <a:solidFill>
                  <a:srgbClr val="404040"/>
                </a:solidFill>
              </a:rPr>
              <a:t>Graph </a:t>
            </a:r>
            <a:r>
              <a:rPr sz="5100" spc="-275" dirty="0">
                <a:solidFill>
                  <a:srgbClr val="404040"/>
                </a:solidFill>
              </a:rPr>
              <a:t>Construction</a:t>
            </a:r>
            <a:r>
              <a:rPr sz="5100" spc="-760" dirty="0">
                <a:solidFill>
                  <a:srgbClr val="404040"/>
                </a:solidFill>
              </a:rPr>
              <a:t> </a:t>
            </a:r>
            <a:r>
              <a:rPr sz="5100" spc="-190" dirty="0">
                <a:solidFill>
                  <a:srgbClr val="404040"/>
                </a:solidFill>
              </a:rPr>
              <a:t>Issues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1037589" y="1410991"/>
            <a:ext cx="2616835" cy="982344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100" spc="-110" dirty="0">
                <a:solidFill>
                  <a:srgbClr val="404040"/>
                </a:solidFill>
                <a:latin typeface="Trebuchet MS"/>
                <a:cs typeface="Trebuchet MS"/>
              </a:rPr>
              <a:t>Extracted </a:t>
            </a:r>
            <a:r>
              <a:rPr sz="2100" spc="-75" dirty="0">
                <a:solidFill>
                  <a:srgbClr val="404040"/>
                </a:solidFill>
                <a:latin typeface="Trebuchet MS"/>
                <a:cs typeface="Trebuchet MS"/>
              </a:rPr>
              <a:t>knowledge</a:t>
            </a:r>
            <a:r>
              <a:rPr sz="2100" spc="-2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110" dirty="0">
                <a:solidFill>
                  <a:srgbClr val="404040"/>
                </a:solidFill>
                <a:latin typeface="Trebuchet MS"/>
                <a:cs typeface="Trebuchet MS"/>
              </a:rPr>
              <a:t>is:</a:t>
            </a:r>
            <a:endParaRPr sz="210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245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100" spc="-55" dirty="0">
                <a:solidFill>
                  <a:srgbClr val="A6A6A6"/>
                </a:solidFill>
                <a:latin typeface="Trebuchet MS"/>
                <a:cs typeface="Trebuchet MS"/>
              </a:rPr>
              <a:t>ambiguous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589" y="3177263"/>
            <a:ext cx="2830195" cy="13817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365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100" spc="-90" dirty="0">
                <a:solidFill>
                  <a:srgbClr val="404040"/>
                </a:solidFill>
                <a:latin typeface="Trebuchet MS"/>
                <a:cs typeface="Trebuchet MS"/>
              </a:rPr>
              <a:t>incomplete</a:t>
            </a:r>
            <a:endParaRPr sz="21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215"/>
              </a:spcBef>
              <a:buClr>
                <a:srgbClr val="1CADE4"/>
              </a:buClr>
              <a:buChar char="◦"/>
              <a:tabLst>
                <a:tab pos="420370" algn="l"/>
              </a:tabLst>
            </a:pPr>
            <a:r>
              <a:rPr sz="1900" spc="-140" dirty="0">
                <a:solidFill>
                  <a:srgbClr val="404040"/>
                </a:solidFill>
                <a:latin typeface="Trebuchet MS"/>
                <a:cs typeface="Trebuchet MS"/>
              </a:rPr>
              <a:t>Ex: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missing</a:t>
            </a:r>
            <a:r>
              <a:rPr sz="19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relationships</a:t>
            </a:r>
            <a:endParaRPr sz="19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420"/>
              </a:spcBef>
              <a:buClr>
                <a:srgbClr val="1CADE4"/>
              </a:buClr>
              <a:buChar char="◦"/>
              <a:tabLst>
                <a:tab pos="420370" algn="l"/>
              </a:tabLst>
            </a:pPr>
            <a:r>
              <a:rPr sz="1900" spc="-140" dirty="0">
                <a:solidFill>
                  <a:srgbClr val="404040"/>
                </a:solidFill>
                <a:latin typeface="Trebuchet MS"/>
                <a:cs typeface="Trebuchet MS"/>
              </a:rPr>
              <a:t>Ex: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missing</a:t>
            </a:r>
            <a:r>
              <a:rPr sz="19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labels</a:t>
            </a:r>
            <a:endParaRPr sz="19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420"/>
              </a:spcBef>
              <a:buClr>
                <a:srgbClr val="1CADE4"/>
              </a:buClr>
              <a:buChar char="◦"/>
              <a:tabLst>
                <a:tab pos="420370" algn="l"/>
              </a:tabLst>
            </a:pPr>
            <a:r>
              <a:rPr sz="1900" spc="-140" dirty="0">
                <a:solidFill>
                  <a:srgbClr val="404040"/>
                </a:solidFill>
                <a:latin typeface="Trebuchet MS"/>
                <a:cs typeface="Trebuchet MS"/>
              </a:rPr>
              <a:t>Ex: 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missing</a:t>
            </a:r>
            <a:r>
              <a:rPr sz="19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entities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8686" y="2499578"/>
            <a:ext cx="1060735" cy="1215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20481" y="1706227"/>
            <a:ext cx="1179822" cy="1179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76883" y="4497353"/>
            <a:ext cx="1029595" cy="1261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0602" y="2282761"/>
            <a:ext cx="1680210" cy="842644"/>
          </a:xfrm>
          <a:custGeom>
            <a:avLst/>
            <a:gdLst/>
            <a:ahLst/>
            <a:cxnLst/>
            <a:rect l="l" t="t" r="r" b="b"/>
            <a:pathLst>
              <a:path w="1680209" h="842644">
                <a:moveTo>
                  <a:pt x="1505407" y="0"/>
                </a:moveTo>
                <a:lnTo>
                  <a:pt x="1497444" y="983"/>
                </a:lnTo>
                <a:lnTo>
                  <a:pt x="1490708" y="4813"/>
                </a:lnTo>
                <a:lnTo>
                  <a:pt x="1485899" y="10890"/>
                </a:lnTo>
                <a:lnTo>
                  <a:pt x="1483715" y="18618"/>
                </a:lnTo>
                <a:lnTo>
                  <a:pt x="1484699" y="26581"/>
                </a:lnTo>
                <a:lnTo>
                  <a:pt x="1488528" y="33316"/>
                </a:lnTo>
                <a:lnTo>
                  <a:pt x="1494606" y="38125"/>
                </a:lnTo>
                <a:lnTo>
                  <a:pt x="1502333" y="40309"/>
                </a:lnTo>
                <a:lnTo>
                  <a:pt x="1567776" y="45313"/>
                </a:lnTo>
                <a:lnTo>
                  <a:pt x="0" y="806208"/>
                </a:lnTo>
                <a:lnTo>
                  <a:pt x="17652" y="842581"/>
                </a:lnTo>
                <a:lnTo>
                  <a:pt x="1585429" y="81686"/>
                </a:lnTo>
                <a:lnTo>
                  <a:pt x="1634110" y="81686"/>
                </a:lnTo>
                <a:lnTo>
                  <a:pt x="1679968" y="13335"/>
                </a:lnTo>
                <a:lnTo>
                  <a:pt x="1505407" y="0"/>
                </a:lnTo>
                <a:close/>
              </a:path>
              <a:path w="1680209" h="842644">
                <a:moveTo>
                  <a:pt x="1634110" y="81686"/>
                </a:moveTo>
                <a:lnTo>
                  <a:pt x="1585429" y="81686"/>
                </a:lnTo>
                <a:lnTo>
                  <a:pt x="1548866" y="136194"/>
                </a:lnTo>
                <a:lnTo>
                  <a:pt x="1545800" y="143614"/>
                </a:lnTo>
                <a:lnTo>
                  <a:pt x="1545818" y="151364"/>
                </a:lnTo>
                <a:lnTo>
                  <a:pt x="1548741" y="158544"/>
                </a:lnTo>
                <a:lnTo>
                  <a:pt x="1554391" y="164249"/>
                </a:lnTo>
                <a:lnTo>
                  <a:pt x="1561810" y="167307"/>
                </a:lnTo>
                <a:lnTo>
                  <a:pt x="1569559" y="167285"/>
                </a:lnTo>
                <a:lnTo>
                  <a:pt x="1576734" y="164361"/>
                </a:lnTo>
                <a:lnTo>
                  <a:pt x="1582432" y="158711"/>
                </a:lnTo>
                <a:lnTo>
                  <a:pt x="1634110" y="81686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72450" y="2911360"/>
            <a:ext cx="571500" cy="1592580"/>
          </a:xfrm>
          <a:custGeom>
            <a:avLst/>
            <a:gdLst/>
            <a:ahLst/>
            <a:cxnLst/>
            <a:rect l="l" t="t" r="r" b="b"/>
            <a:pathLst>
              <a:path w="571500" h="1592579">
                <a:moveTo>
                  <a:pt x="556459" y="103035"/>
                </a:moveTo>
                <a:lnTo>
                  <a:pt x="479348" y="103035"/>
                </a:lnTo>
                <a:lnTo>
                  <a:pt x="0" y="1579752"/>
                </a:lnTo>
                <a:lnTo>
                  <a:pt x="38455" y="1592237"/>
                </a:lnTo>
                <a:lnTo>
                  <a:pt x="517804" y="115519"/>
                </a:lnTo>
                <a:lnTo>
                  <a:pt x="559175" y="115519"/>
                </a:lnTo>
                <a:lnTo>
                  <a:pt x="556459" y="103035"/>
                </a:lnTo>
                <a:close/>
              </a:path>
              <a:path w="571500" h="1592579">
                <a:moveTo>
                  <a:pt x="559175" y="115519"/>
                </a:moveTo>
                <a:lnTo>
                  <a:pt x="517804" y="115519"/>
                </a:lnTo>
                <a:lnTo>
                  <a:pt x="531761" y="179666"/>
                </a:lnTo>
                <a:lnTo>
                  <a:pt x="534987" y="187016"/>
                </a:lnTo>
                <a:lnTo>
                  <a:pt x="540588" y="192371"/>
                </a:lnTo>
                <a:lnTo>
                  <a:pt x="547788" y="195238"/>
                </a:lnTo>
                <a:lnTo>
                  <a:pt x="555815" y="195122"/>
                </a:lnTo>
                <a:lnTo>
                  <a:pt x="563164" y="191896"/>
                </a:lnTo>
                <a:lnTo>
                  <a:pt x="568518" y="186296"/>
                </a:lnTo>
                <a:lnTo>
                  <a:pt x="571381" y="179095"/>
                </a:lnTo>
                <a:lnTo>
                  <a:pt x="571258" y="171069"/>
                </a:lnTo>
                <a:lnTo>
                  <a:pt x="559175" y="115519"/>
                </a:lnTo>
                <a:close/>
              </a:path>
              <a:path w="571500" h="1592579">
                <a:moveTo>
                  <a:pt x="534047" y="0"/>
                </a:moveTo>
                <a:lnTo>
                  <a:pt x="403466" y="116598"/>
                </a:lnTo>
                <a:lnTo>
                  <a:pt x="398652" y="123022"/>
                </a:lnTo>
                <a:lnTo>
                  <a:pt x="396744" y="130533"/>
                </a:lnTo>
                <a:lnTo>
                  <a:pt x="397794" y="138212"/>
                </a:lnTo>
                <a:lnTo>
                  <a:pt x="401853" y="145135"/>
                </a:lnTo>
                <a:lnTo>
                  <a:pt x="408275" y="149949"/>
                </a:lnTo>
                <a:lnTo>
                  <a:pt x="415783" y="151858"/>
                </a:lnTo>
                <a:lnTo>
                  <a:pt x="423461" y="150813"/>
                </a:lnTo>
                <a:lnTo>
                  <a:pt x="430390" y="146761"/>
                </a:lnTo>
                <a:lnTo>
                  <a:pt x="479348" y="103035"/>
                </a:lnTo>
                <a:lnTo>
                  <a:pt x="556459" y="103035"/>
                </a:lnTo>
                <a:lnTo>
                  <a:pt x="534047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47929" y="2337765"/>
            <a:ext cx="582930" cy="378460"/>
          </a:xfrm>
          <a:custGeom>
            <a:avLst/>
            <a:gdLst/>
            <a:ahLst/>
            <a:cxnLst/>
            <a:rect l="l" t="t" r="r" b="b"/>
            <a:pathLst>
              <a:path w="582929" h="378460">
                <a:moveTo>
                  <a:pt x="81597" y="276860"/>
                </a:moveTo>
                <a:lnTo>
                  <a:pt x="51727" y="276860"/>
                </a:lnTo>
                <a:lnTo>
                  <a:pt x="57023" y="278130"/>
                </a:lnTo>
                <a:lnTo>
                  <a:pt x="59436" y="280670"/>
                </a:lnTo>
                <a:lnTo>
                  <a:pt x="63779" y="285750"/>
                </a:lnTo>
                <a:lnTo>
                  <a:pt x="65773" y="288289"/>
                </a:lnTo>
                <a:lnTo>
                  <a:pt x="71247" y="299720"/>
                </a:lnTo>
                <a:lnTo>
                  <a:pt x="50774" y="309880"/>
                </a:lnTo>
                <a:lnTo>
                  <a:pt x="44450" y="313689"/>
                </a:lnTo>
                <a:lnTo>
                  <a:pt x="22351" y="350520"/>
                </a:lnTo>
                <a:lnTo>
                  <a:pt x="23571" y="355600"/>
                </a:lnTo>
                <a:lnTo>
                  <a:pt x="49885" y="378460"/>
                </a:lnTo>
                <a:lnTo>
                  <a:pt x="54267" y="378460"/>
                </a:lnTo>
                <a:lnTo>
                  <a:pt x="87864" y="361950"/>
                </a:lnTo>
                <a:lnTo>
                  <a:pt x="58750" y="361950"/>
                </a:lnTo>
                <a:lnTo>
                  <a:pt x="49593" y="359410"/>
                </a:lnTo>
                <a:lnTo>
                  <a:pt x="46075" y="356870"/>
                </a:lnTo>
                <a:lnTo>
                  <a:pt x="42202" y="347980"/>
                </a:lnTo>
                <a:lnTo>
                  <a:pt x="41490" y="345439"/>
                </a:lnTo>
                <a:lnTo>
                  <a:pt x="41465" y="340360"/>
                </a:lnTo>
                <a:lnTo>
                  <a:pt x="42227" y="337820"/>
                </a:lnTo>
                <a:lnTo>
                  <a:pt x="77482" y="312420"/>
                </a:lnTo>
                <a:lnTo>
                  <a:pt x="99267" y="312420"/>
                </a:lnTo>
                <a:lnTo>
                  <a:pt x="81597" y="276860"/>
                </a:lnTo>
                <a:close/>
              </a:path>
              <a:path w="582929" h="378460">
                <a:moveTo>
                  <a:pt x="99267" y="312420"/>
                </a:moveTo>
                <a:lnTo>
                  <a:pt x="77482" y="312420"/>
                </a:lnTo>
                <a:lnTo>
                  <a:pt x="87477" y="331470"/>
                </a:lnTo>
                <a:lnTo>
                  <a:pt x="85559" y="339089"/>
                </a:lnTo>
                <a:lnTo>
                  <a:pt x="83223" y="344170"/>
                </a:lnTo>
                <a:lnTo>
                  <a:pt x="77724" y="353060"/>
                </a:lnTo>
                <a:lnTo>
                  <a:pt x="74053" y="356870"/>
                </a:lnTo>
                <a:lnTo>
                  <a:pt x="63855" y="361950"/>
                </a:lnTo>
                <a:lnTo>
                  <a:pt x="87864" y="361950"/>
                </a:lnTo>
                <a:lnTo>
                  <a:pt x="91744" y="356870"/>
                </a:lnTo>
                <a:lnTo>
                  <a:pt x="94665" y="350520"/>
                </a:lnTo>
                <a:lnTo>
                  <a:pt x="96608" y="344170"/>
                </a:lnTo>
                <a:lnTo>
                  <a:pt x="115044" y="344170"/>
                </a:lnTo>
                <a:lnTo>
                  <a:pt x="99267" y="312420"/>
                </a:lnTo>
                <a:close/>
              </a:path>
              <a:path w="582929" h="378460">
                <a:moveTo>
                  <a:pt x="115044" y="344170"/>
                </a:moveTo>
                <a:lnTo>
                  <a:pt x="96608" y="344170"/>
                </a:lnTo>
                <a:lnTo>
                  <a:pt x="101739" y="355600"/>
                </a:lnTo>
                <a:lnTo>
                  <a:pt x="107048" y="355600"/>
                </a:lnTo>
                <a:lnTo>
                  <a:pt x="108559" y="354330"/>
                </a:lnTo>
                <a:lnTo>
                  <a:pt x="112293" y="353060"/>
                </a:lnTo>
                <a:lnTo>
                  <a:pt x="113677" y="351789"/>
                </a:lnTo>
                <a:lnTo>
                  <a:pt x="115443" y="350520"/>
                </a:lnTo>
                <a:lnTo>
                  <a:pt x="116052" y="349250"/>
                </a:lnTo>
                <a:lnTo>
                  <a:pt x="116763" y="347980"/>
                </a:lnTo>
                <a:lnTo>
                  <a:pt x="116306" y="346710"/>
                </a:lnTo>
                <a:lnTo>
                  <a:pt x="115044" y="344170"/>
                </a:lnTo>
                <a:close/>
              </a:path>
              <a:path w="582929" h="378460">
                <a:moveTo>
                  <a:pt x="118325" y="226060"/>
                </a:moveTo>
                <a:lnTo>
                  <a:pt x="111340" y="226060"/>
                </a:lnTo>
                <a:lnTo>
                  <a:pt x="109905" y="227330"/>
                </a:lnTo>
                <a:lnTo>
                  <a:pt x="106527" y="228600"/>
                </a:lnTo>
                <a:lnTo>
                  <a:pt x="105143" y="229870"/>
                </a:lnTo>
                <a:lnTo>
                  <a:pt x="102997" y="231139"/>
                </a:lnTo>
                <a:lnTo>
                  <a:pt x="102196" y="231139"/>
                </a:lnTo>
                <a:lnTo>
                  <a:pt x="101104" y="233680"/>
                </a:lnTo>
                <a:lnTo>
                  <a:pt x="100799" y="233680"/>
                </a:lnTo>
                <a:lnTo>
                  <a:pt x="100685" y="234950"/>
                </a:lnTo>
                <a:lnTo>
                  <a:pt x="133083" y="299720"/>
                </a:lnTo>
                <a:lnTo>
                  <a:pt x="161556" y="323850"/>
                </a:lnTo>
                <a:lnTo>
                  <a:pt x="172300" y="323850"/>
                </a:lnTo>
                <a:lnTo>
                  <a:pt x="189915" y="316230"/>
                </a:lnTo>
                <a:lnTo>
                  <a:pt x="194576" y="312420"/>
                </a:lnTo>
                <a:lnTo>
                  <a:pt x="199800" y="304800"/>
                </a:lnTo>
                <a:lnTo>
                  <a:pt x="167640" y="304800"/>
                </a:lnTo>
                <a:lnTo>
                  <a:pt x="164630" y="303530"/>
                </a:lnTo>
                <a:lnTo>
                  <a:pt x="158991" y="299720"/>
                </a:lnTo>
                <a:lnTo>
                  <a:pt x="156337" y="298450"/>
                </a:lnTo>
                <a:lnTo>
                  <a:pt x="151409" y="292100"/>
                </a:lnTo>
                <a:lnTo>
                  <a:pt x="148793" y="288289"/>
                </a:lnTo>
                <a:lnTo>
                  <a:pt x="118325" y="226060"/>
                </a:lnTo>
                <a:close/>
              </a:path>
              <a:path w="582929" h="378460">
                <a:moveTo>
                  <a:pt x="53428" y="257810"/>
                </a:moveTo>
                <a:lnTo>
                  <a:pt x="42329" y="260350"/>
                </a:lnTo>
                <a:lnTo>
                  <a:pt x="36131" y="261620"/>
                </a:lnTo>
                <a:lnTo>
                  <a:pt x="25653" y="266700"/>
                </a:lnTo>
                <a:lnTo>
                  <a:pt x="2209" y="289560"/>
                </a:lnTo>
                <a:lnTo>
                  <a:pt x="1104" y="290830"/>
                </a:lnTo>
                <a:lnTo>
                  <a:pt x="114" y="293370"/>
                </a:lnTo>
                <a:lnTo>
                  <a:pt x="0" y="294639"/>
                </a:lnTo>
                <a:lnTo>
                  <a:pt x="520" y="297180"/>
                </a:lnTo>
                <a:lnTo>
                  <a:pt x="1092" y="298450"/>
                </a:lnTo>
                <a:lnTo>
                  <a:pt x="2489" y="300989"/>
                </a:lnTo>
                <a:lnTo>
                  <a:pt x="3035" y="302260"/>
                </a:lnTo>
                <a:lnTo>
                  <a:pt x="4191" y="303530"/>
                </a:lnTo>
                <a:lnTo>
                  <a:pt x="4775" y="304800"/>
                </a:lnTo>
                <a:lnTo>
                  <a:pt x="5969" y="306070"/>
                </a:lnTo>
                <a:lnTo>
                  <a:pt x="8229" y="306070"/>
                </a:lnTo>
                <a:lnTo>
                  <a:pt x="9639" y="304800"/>
                </a:lnTo>
                <a:lnTo>
                  <a:pt x="10668" y="303530"/>
                </a:lnTo>
                <a:lnTo>
                  <a:pt x="13106" y="299720"/>
                </a:lnTo>
                <a:lnTo>
                  <a:pt x="14693" y="298450"/>
                </a:lnTo>
                <a:lnTo>
                  <a:pt x="18605" y="293370"/>
                </a:lnTo>
                <a:lnTo>
                  <a:pt x="21043" y="290830"/>
                </a:lnTo>
                <a:lnTo>
                  <a:pt x="26847" y="284480"/>
                </a:lnTo>
                <a:lnTo>
                  <a:pt x="30454" y="281939"/>
                </a:lnTo>
                <a:lnTo>
                  <a:pt x="38760" y="278130"/>
                </a:lnTo>
                <a:lnTo>
                  <a:pt x="42367" y="276860"/>
                </a:lnTo>
                <a:lnTo>
                  <a:pt x="81597" y="276860"/>
                </a:lnTo>
                <a:lnTo>
                  <a:pt x="78371" y="271780"/>
                </a:lnTo>
                <a:lnTo>
                  <a:pt x="71297" y="264160"/>
                </a:lnTo>
                <a:lnTo>
                  <a:pt x="67310" y="261620"/>
                </a:lnTo>
                <a:lnTo>
                  <a:pt x="58432" y="259080"/>
                </a:lnTo>
                <a:lnTo>
                  <a:pt x="53428" y="257810"/>
                </a:lnTo>
                <a:close/>
              </a:path>
              <a:path w="582929" h="378460">
                <a:moveTo>
                  <a:pt x="182702" y="194310"/>
                </a:moveTo>
                <a:lnTo>
                  <a:pt x="175729" y="194310"/>
                </a:lnTo>
                <a:lnTo>
                  <a:pt x="174294" y="195580"/>
                </a:lnTo>
                <a:lnTo>
                  <a:pt x="170840" y="196850"/>
                </a:lnTo>
                <a:lnTo>
                  <a:pt x="169443" y="198120"/>
                </a:lnTo>
                <a:lnTo>
                  <a:pt x="167373" y="199389"/>
                </a:lnTo>
                <a:lnTo>
                  <a:pt x="166573" y="199389"/>
                </a:lnTo>
                <a:lnTo>
                  <a:pt x="165481" y="200660"/>
                </a:lnTo>
                <a:lnTo>
                  <a:pt x="165176" y="201930"/>
                </a:lnTo>
                <a:lnTo>
                  <a:pt x="165074" y="203200"/>
                </a:lnTo>
                <a:lnTo>
                  <a:pt x="198399" y="270510"/>
                </a:lnTo>
                <a:lnTo>
                  <a:pt x="177266" y="303530"/>
                </a:lnTo>
                <a:lnTo>
                  <a:pt x="173990" y="304800"/>
                </a:lnTo>
                <a:lnTo>
                  <a:pt x="199800" y="304800"/>
                </a:lnTo>
                <a:lnTo>
                  <a:pt x="202412" y="300989"/>
                </a:lnTo>
                <a:lnTo>
                  <a:pt x="205600" y="294639"/>
                </a:lnTo>
                <a:lnTo>
                  <a:pt x="208051" y="285750"/>
                </a:lnTo>
                <a:lnTo>
                  <a:pt x="228214" y="285750"/>
                </a:lnTo>
                <a:lnTo>
                  <a:pt x="182702" y="194310"/>
                </a:lnTo>
                <a:close/>
              </a:path>
              <a:path w="582929" h="378460">
                <a:moveTo>
                  <a:pt x="220840" y="298450"/>
                </a:moveTo>
                <a:lnTo>
                  <a:pt x="214896" y="298450"/>
                </a:lnTo>
                <a:lnTo>
                  <a:pt x="215709" y="299720"/>
                </a:lnTo>
                <a:lnTo>
                  <a:pt x="218668" y="299720"/>
                </a:lnTo>
                <a:lnTo>
                  <a:pt x="220840" y="298450"/>
                </a:lnTo>
                <a:close/>
              </a:path>
              <a:path w="582929" h="378460">
                <a:moveTo>
                  <a:pt x="228214" y="285750"/>
                </a:moveTo>
                <a:lnTo>
                  <a:pt x="208051" y="285750"/>
                </a:lnTo>
                <a:lnTo>
                  <a:pt x="214553" y="298450"/>
                </a:lnTo>
                <a:lnTo>
                  <a:pt x="222199" y="298450"/>
                </a:lnTo>
                <a:lnTo>
                  <a:pt x="225298" y="297180"/>
                </a:lnTo>
                <a:lnTo>
                  <a:pt x="226504" y="295910"/>
                </a:lnTo>
                <a:lnTo>
                  <a:pt x="228409" y="294639"/>
                </a:lnTo>
                <a:lnTo>
                  <a:pt x="229133" y="293370"/>
                </a:lnTo>
                <a:lnTo>
                  <a:pt x="230124" y="293370"/>
                </a:lnTo>
                <a:lnTo>
                  <a:pt x="230390" y="292100"/>
                </a:lnTo>
                <a:lnTo>
                  <a:pt x="230390" y="290830"/>
                </a:lnTo>
                <a:lnTo>
                  <a:pt x="230111" y="289560"/>
                </a:lnTo>
                <a:lnTo>
                  <a:pt x="228214" y="285750"/>
                </a:lnTo>
                <a:close/>
              </a:path>
              <a:path w="582929" h="378460">
                <a:moveTo>
                  <a:pt x="247388" y="187960"/>
                </a:moveTo>
                <a:lnTo>
                  <a:pt x="226123" y="187960"/>
                </a:lnTo>
                <a:lnTo>
                  <a:pt x="256387" y="248920"/>
                </a:lnTo>
                <a:lnTo>
                  <a:pt x="259257" y="254000"/>
                </a:lnTo>
                <a:lnTo>
                  <a:pt x="265315" y="260350"/>
                </a:lnTo>
                <a:lnTo>
                  <a:pt x="268617" y="262889"/>
                </a:lnTo>
                <a:lnTo>
                  <a:pt x="275729" y="266700"/>
                </a:lnTo>
                <a:lnTo>
                  <a:pt x="287921" y="266700"/>
                </a:lnTo>
                <a:lnTo>
                  <a:pt x="292468" y="264160"/>
                </a:lnTo>
                <a:lnTo>
                  <a:pt x="299008" y="261620"/>
                </a:lnTo>
                <a:lnTo>
                  <a:pt x="300583" y="260350"/>
                </a:lnTo>
                <a:lnTo>
                  <a:pt x="303606" y="259080"/>
                </a:lnTo>
                <a:lnTo>
                  <a:pt x="305003" y="257810"/>
                </a:lnTo>
                <a:lnTo>
                  <a:pt x="307581" y="255270"/>
                </a:lnTo>
                <a:lnTo>
                  <a:pt x="308660" y="254000"/>
                </a:lnTo>
                <a:lnTo>
                  <a:pt x="310426" y="252730"/>
                </a:lnTo>
                <a:lnTo>
                  <a:pt x="311569" y="250189"/>
                </a:lnTo>
                <a:lnTo>
                  <a:pt x="311556" y="248920"/>
                </a:lnTo>
                <a:lnTo>
                  <a:pt x="283679" y="248920"/>
                </a:lnTo>
                <a:lnTo>
                  <a:pt x="276491" y="243839"/>
                </a:lnTo>
                <a:lnTo>
                  <a:pt x="273075" y="238760"/>
                </a:lnTo>
                <a:lnTo>
                  <a:pt x="247388" y="187960"/>
                </a:lnTo>
                <a:close/>
              </a:path>
              <a:path w="582929" h="378460">
                <a:moveTo>
                  <a:pt x="306425" y="237489"/>
                </a:moveTo>
                <a:lnTo>
                  <a:pt x="302526" y="237489"/>
                </a:lnTo>
                <a:lnTo>
                  <a:pt x="301421" y="238760"/>
                </a:lnTo>
                <a:lnTo>
                  <a:pt x="300748" y="240030"/>
                </a:lnTo>
                <a:lnTo>
                  <a:pt x="299123" y="241300"/>
                </a:lnTo>
                <a:lnTo>
                  <a:pt x="298170" y="242570"/>
                </a:lnTo>
                <a:lnTo>
                  <a:pt x="295948" y="243839"/>
                </a:lnTo>
                <a:lnTo>
                  <a:pt x="294589" y="245110"/>
                </a:lnTo>
                <a:lnTo>
                  <a:pt x="287972" y="248920"/>
                </a:lnTo>
                <a:lnTo>
                  <a:pt x="311556" y="248920"/>
                </a:lnTo>
                <a:lnTo>
                  <a:pt x="310934" y="246380"/>
                </a:lnTo>
                <a:lnTo>
                  <a:pt x="310273" y="243839"/>
                </a:lnTo>
                <a:lnTo>
                  <a:pt x="309257" y="242570"/>
                </a:lnTo>
                <a:lnTo>
                  <a:pt x="308038" y="240030"/>
                </a:lnTo>
                <a:lnTo>
                  <a:pt x="306920" y="238760"/>
                </a:lnTo>
                <a:lnTo>
                  <a:pt x="306425" y="237489"/>
                </a:lnTo>
                <a:close/>
              </a:path>
              <a:path w="582929" h="378460">
                <a:moveTo>
                  <a:pt x="282879" y="87630"/>
                </a:moveTo>
                <a:lnTo>
                  <a:pt x="274472" y="87630"/>
                </a:lnTo>
                <a:lnTo>
                  <a:pt x="271030" y="90170"/>
                </a:lnTo>
                <a:lnTo>
                  <a:pt x="269659" y="90170"/>
                </a:lnTo>
                <a:lnTo>
                  <a:pt x="267550" y="92710"/>
                </a:lnTo>
                <a:lnTo>
                  <a:pt x="266750" y="92710"/>
                </a:lnTo>
                <a:lnTo>
                  <a:pt x="265696" y="93980"/>
                </a:lnTo>
                <a:lnTo>
                  <a:pt x="265404" y="93980"/>
                </a:lnTo>
                <a:lnTo>
                  <a:pt x="265455" y="96520"/>
                </a:lnTo>
                <a:lnTo>
                  <a:pt x="335965" y="238760"/>
                </a:lnTo>
                <a:lnTo>
                  <a:pt x="342836" y="238760"/>
                </a:lnTo>
                <a:lnTo>
                  <a:pt x="344284" y="237489"/>
                </a:lnTo>
                <a:lnTo>
                  <a:pt x="347725" y="236220"/>
                </a:lnTo>
                <a:lnTo>
                  <a:pt x="349135" y="234950"/>
                </a:lnTo>
                <a:lnTo>
                  <a:pt x="351243" y="233680"/>
                </a:lnTo>
                <a:lnTo>
                  <a:pt x="352018" y="232410"/>
                </a:lnTo>
                <a:lnTo>
                  <a:pt x="353009" y="232410"/>
                </a:lnTo>
                <a:lnTo>
                  <a:pt x="353301" y="231139"/>
                </a:lnTo>
                <a:lnTo>
                  <a:pt x="353390" y="229870"/>
                </a:lnTo>
                <a:lnTo>
                  <a:pt x="320167" y="162560"/>
                </a:lnTo>
                <a:lnTo>
                  <a:pt x="321983" y="154939"/>
                </a:lnTo>
                <a:lnTo>
                  <a:pt x="324307" y="147320"/>
                </a:lnTo>
                <a:lnTo>
                  <a:pt x="325720" y="144780"/>
                </a:lnTo>
                <a:lnTo>
                  <a:pt x="311378" y="144780"/>
                </a:lnTo>
                <a:lnTo>
                  <a:pt x="282879" y="87630"/>
                </a:lnTo>
                <a:close/>
              </a:path>
              <a:path w="582929" h="378460">
                <a:moveTo>
                  <a:pt x="305181" y="236220"/>
                </a:moveTo>
                <a:lnTo>
                  <a:pt x="303987" y="236220"/>
                </a:lnTo>
                <a:lnTo>
                  <a:pt x="303072" y="237489"/>
                </a:lnTo>
                <a:lnTo>
                  <a:pt x="305587" y="237489"/>
                </a:lnTo>
                <a:lnTo>
                  <a:pt x="305181" y="236220"/>
                </a:lnTo>
                <a:close/>
              </a:path>
              <a:path w="582929" h="378460">
                <a:moveTo>
                  <a:pt x="382806" y="128270"/>
                </a:moveTo>
                <a:lnTo>
                  <a:pt x="350977" y="128270"/>
                </a:lnTo>
                <a:lnTo>
                  <a:pt x="353987" y="129539"/>
                </a:lnTo>
                <a:lnTo>
                  <a:pt x="359587" y="132080"/>
                </a:lnTo>
                <a:lnTo>
                  <a:pt x="362242" y="134620"/>
                </a:lnTo>
                <a:lnTo>
                  <a:pt x="367207" y="140970"/>
                </a:lnTo>
                <a:lnTo>
                  <a:pt x="369798" y="144780"/>
                </a:lnTo>
                <a:lnTo>
                  <a:pt x="400354" y="207010"/>
                </a:lnTo>
                <a:lnTo>
                  <a:pt x="404825" y="207010"/>
                </a:lnTo>
                <a:lnTo>
                  <a:pt x="407225" y="205739"/>
                </a:lnTo>
                <a:lnTo>
                  <a:pt x="408698" y="205739"/>
                </a:lnTo>
                <a:lnTo>
                  <a:pt x="412153" y="204470"/>
                </a:lnTo>
                <a:lnTo>
                  <a:pt x="413524" y="203200"/>
                </a:lnTo>
                <a:lnTo>
                  <a:pt x="415632" y="201930"/>
                </a:lnTo>
                <a:lnTo>
                  <a:pt x="416407" y="200660"/>
                </a:lnTo>
                <a:lnTo>
                  <a:pt x="417398" y="199389"/>
                </a:lnTo>
                <a:lnTo>
                  <a:pt x="417690" y="199389"/>
                </a:lnTo>
                <a:lnTo>
                  <a:pt x="417766" y="198120"/>
                </a:lnTo>
                <a:lnTo>
                  <a:pt x="417487" y="196850"/>
                </a:lnTo>
                <a:lnTo>
                  <a:pt x="385406" y="132080"/>
                </a:lnTo>
                <a:lnTo>
                  <a:pt x="382806" y="128270"/>
                </a:lnTo>
                <a:close/>
              </a:path>
              <a:path w="582929" h="378460">
                <a:moveTo>
                  <a:pt x="224917" y="142239"/>
                </a:moveTo>
                <a:lnTo>
                  <a:pt x="216484" y="142239"/>
                </a:lnTo>
                <a:lnTo>
                  <a:pt x="213029" y="144780"/>
                </a:lnTo>
                <a:lnTo>
                  <a:pt x="211658" y="144780"/>
                </a:lnTo>
                <a:lnTo>
                  <a:pt x="209550" y="146050"/>
                </a:lnTo>
                <a:lnTo>
                  <a:pt x="208775" y="147320"/>
                </a:lnTo>
                <a:lnTo>
                  <a:pt x="207746" y="148589"/>
                </a:lnTo>
                <a:lnTo>
                  <a:pt x="207467" y="148589"/>
                </a:lnTo>
                <a:lnTo>
                  <a:pt x="207505" y="151130"/>
                </a:lnTo>
                <a:lnTo>
                  <a:pt x="218948" y="173989"/>
                </a:lnTo>
                <a:lnTo>
                  <a:pt x="205193" y="180339"/>
                </a:lnTo>
                <a:lnTo>
                  <a:pt x="204749" y="181610"/>
                </a:lnTo>
                <a:lnTo>
                  <a:pt x="204076" y="181610"/>
                </a:lnTo>
                <a:lnTo>
                  <a:pt x="203949" y="184150"/>
                </a:lnTo>
                <a:lnTo>
                  <a:pt x="204089" y="185420"/>
                </a:lnTo>
                <a:lnTo>
                  <a:pt x="204647" y="186689"/>
                </a:lnTo>
                <a:lnTo>
                  <a:pt x="205117" y="187960"/>
                </a:lnTo>
                <a:lnTo>
                  <a:pt x="207035" y="191770"/>
                </a:lnTo>
                <a:lnTo>
                  <a:pt x="208267" y="194310"/>
                </a:lnTo>
                <a:lnTo>
                  <a:pt x="210642" y="195580"/>
                </a:lnTo>
                <a:lnTo>
                  <a:pt x="211772" y="195580"/>
                </a:lnTo>
                <a:lnTo>
                  <a:pt x="226123" y="187960"/>
                </a:lnTo>
                <a:lnTo>
                  <a:pt x="247388" y="187960"/>
                </a:lnTo>
                <a:lnTo>
                  <a:pt x="243535" y="180339"/>
                </a:lnTo>
                <a:lnTo>
                  <a:pt x="268973" y="167639"/>
                </a:lnTo>
                <a:lnTo>
                  <a:pt x="269544" y="166370"/>
                </a:lnTo>
                <a:lnTo>
                  <a:pt x="269621" y="165100"/>
                </a:lnTo>
                <a:lnTo>
                  <a:pt x="236359" y="165100"/>
                </a:lnTo>
                <a:lnTo>
                  <a:pt x="224917" y="142239"/>
                </a:lnTo>
                <a:close/>
              </a:path>
              <a:path w="582929" h="378460">
                <a:moveTo>
                  <a:pt x="180644" y="193039"/>
                </a:moveTo>
                <a:lnTo>
                  <a:pt x="179070" y="193039"/>
                </a:lnTo>
                <a:lnTo>
                  <a:pt x="178079" y="194310"/>
                </a:lnTo>
                <a:lnTo>
                  <a:pt x="181292" y="194310"/>
                </a:lnTo>
                <a:lnTo>
                  <a:pt x="180644" y="193039"/>
                </a:lnTo>
                <a:close/>
              </a:path>
              <a:path w="582929" h="378460">
                <a:moveTo>
                  <a:pt x="471703" y="53339"/>
                </a:moveTo>
                <a:lnTo>
                  <a:pt x="434505" y="64770"/>
                </a:lnTo>
                <a:lnTo>
                  <a:pt x="411911" y="100330"/>
                </a:lnTo>
                <a:lnTo>
                  <a:pt x="411670" y="106680"/>
                </a:lnTo>
                <a:lnTo>
                  <a:pt x="414108" y="121920"/>
                </a:lnTo>
                <a:lnTo>
                  <a:pt x="439051" y="162560"/>
                </a:lnTo>
                <a:lnTo>
                  <a:pt x="463257" y="172720"/>
                </a:lnTo>
                <a:lnTo>
                  <a:pt x="477177" y="171450"/>
                </a:lnTo>
                <a:lnTo>
                  <a:pt x="484555" y="170180"/>
                </a:lnTo>
                <a:lnTo>
                  <a:pt x="500392" y="161289"/>
                </a:lnTo>
                <a:lnTo>
                  <a:pt x="506793" y="157480"/>
                </a:lnTo>
                <a:lnTo>
                  <a:pt x="508915" y="154939"/>
                </a:lnTo>
                <a:lnTo>
                  <a:pt x="465785" y="154939"/>
                </a:lnTo>
                <a:lnTo>
                  <a:pt x="461467" y="153670"/>
                </a:lnTo>
                <a:lnTo>
                  <a:pt x="435483" y="121920"/>
                </a:lnTo>
                <a:lnTo>
                  <a:pt x="431177" y="101600"/>
                </a:lnTo>
                <a:lnTo>
                  <a:pt x="432650" y="92710"/>
                </a:lnTo>
                <a:lnTo>
                  <a:pt x="459778" y="71120"/>
                </a:lnTo>
                <a:lnTo>
                  <a:pt x="503542" y="71120"/>
                </a:lnTo>
                <a:lnTo>
                  <a:pt x="495922" y="63500"/>
                </a:lnTo>
                <a:lnTo>
                  <a:pt x="490359" y="59689"/>
                </a:lnTo>
                <a:lnTo>
                  <a:pt x="478218" y="54610"/>
                </a:lnTo>
                <a:lnTo>
                  <a:pt x="471703" y="53339"/>
                </a:lnTo>
                <a:close/>
              </a:path>
              <a:path w="582929" h="378460">
                <a:moveTo>
                  <a:pt x="262953" y="152400"/>
                </a:moveTo>
                <a:lnTo>
                  <a:pt x="261315" y="152400"/>
                </a:lnTo>
                <a:lnTo>
                  <a:pt x="236359" y="165100"/>
                </a:lnTo>
                <a:lnTo>
                  <a:pt x="269621" y="165100"/>
                </a:lnTo>
                <a:lnTo>
                  <a:pt x="269697" y="163830"/>
                </a:lnTo>
                <a:lnTo>
                  <a:pt x="269100" y="161289"/>
                </a:lnTo>
                <a:lnTo>
                  <a:pt x="266547" y="156210"/>
                </a:lnTo>
                <a:lnTo>
                  <a:pt x="265366" y="154939"/>
                </a:lnTo>
                <a:lnTo>
                  <a:pt x="264756" y="153670"/>
                </a:lnTo>
                <a:lnTo>
                  <a:pt x="263537" y="153670"/>
                </a:lnTo>
                <a:lnTo>
                  <a:pt x="262953" y="152400"/>
                </a:lnTo>
                <a:close/>
              </a:path>
              <a:path w="582929" h="378460">
                <a:moveTo>
                  <a:pt x="503542" y="71120"/>
                </a:moveTo>
                <a:lnTo>
                  <a:pt x="469226" y="71120"/>
                </a:lnTo>
                <a:lnTo>
                  <a:pt x="473544" y="72389"/>
                </a:lnTo>
                <a:lnTo>
                  <a:pt x="481317" y="77470"/>
                </a:lnTo>
                <a:lnTo>
                  <a:pt x="484873" y="81280"/>
                </a:lnTo>
                <a:lnTo>
                  <a:pt x="491312" y="88900"/>
                </a:lnTo>
                <a:lnTo>
                  <a:pt x="494195" y="93980"/>
                </a:lnTo>
                <a:lnTo>
                  <a:pt x="496747" y="99060"/>
                </a:lnTo>
                <a:lnTo>
                  <a:pt x="499465" y="104139"/>
                </a:lnTo>
                <a:lnTo>
                  <a:pt x="501396" y="109220"/>
                </a:lnTo>
                <a:lnTo>
                  <a:pt x="503694" y="119380"/>
                </a:lnTo>
                <a:lnTo>
                  <a:pt x="503885" y="124460"/>
                </a:lnTo>
                <a:lnTo>
                  <a:pt x="502373" y="133350"/>
                </a:lnTo>
                <a:lnTo>
                  <a:pt x="475234" y="154939"/>
                </a:lnTo>
                <a:lnTo>
                  <a:pt x="508915" y="154939"/>
                </a:lnTo>
                <a:lnTo>
                  <a:pt x="516343" y="146050"/>
                </a:lnTo>
                <a:lnTo>
                  <a:pt x="519595" y="139700"/>
                </a:lnTo>
                <a:lnTo>
                  <a:pt x="523011" y="125730"/>
                </a:lnTo>
                <a:lnTo>
                  <a:pt x="523265" y="119380"/>
                </a:lnTo>
                <a:lnTo>
                  <a:pt x="520890" y="104139"/>
                </a:lnTo>
                <a:lnTo>
                  <a:pt x="518375" y="96520"/>
                </a:lnTo>
                <a:lnTo>
                  <a:pt x="514540" y="88900"/>
                </a:lnTo>
                <a:lnTo>
                  <a:pt x="510590" y="80010"/>
                </a:lnTo>
                <a:lnTo>
                  <a:pt x="506082" y="73660"/>
                </a:lnTo>
                <a:lnTo>
                  <a:pt x="503542" y="71120"/>
                </a:lnTo>
                <a:close/>
              </a:path>
              <a:path w="582929" h="378460">
                <a:moveTo>
                  <a:pt x="357009" y="109220"/>
                </a:moveTo>
                <a:lnTo>
                  <a:pt x="346214" y="109220"/>
                </a:lnTo>
                <a:lnTo>
                  <a:pt x="328891" y="116839"/>
                </a:lnTo>
                <a:lnTo>
                  <a:pt x="324421" y="120650"/>
                </a:lnTo>
                <a:lnTo>
                  <a:pt x="316839" y="130810"/>
                </a:lnTo>
                <a:lnTo>
                  <a:pt x="313753" y="137160"/>
                </a:lnTo>
                <a:lnTo>
                  <a:pt x="311378" y="144780"/>
                </a:lnTo>
                <a:lnTo>
                  <a:pt x="325720" y="144780"/>
                </a:lnTo>
                <a:lnTo>
                  <a:pt x="329958" y="137160"/>
                </a:lnTo>
                <a:lnTo>
                  <a:pt x="333565" y="133350"/>
                </a:lnTo>
                <a:lnTo>
                  <a:pt x="341299" y="129539"/>
                </a:lnTo>
                <a:lnTo>
                  <a:pt x="344589" y="128270"/>
                </a:lnTo>
                <a:lnTo>
                  <a:pt x="382806" y="128270"/>
                </a:lnTo>
                <a:lnTo>
                  <a:pt x="381939" y="127000"/>
                </a:lnTo>
                <a:lnTo>
                  <a:pt x="374840" y="118110"/>
                </a:lnTo>
                <a:lnTo>
                  <a:pt x="370840" y="115570"/>
                </a:lnTo>
                <a:lnTo>
                  <a:pt x="361924" y="110489"/>
                </a:lnTo>
                <a:lnTo>
                  <a:pt x="357009" y="109220"/>
                </a:lnTo>
                <a:close/>
              </a:path>
              <a:path w="582929" h="378460">
                <a:moveTo>
                  <a:pt x="223570" y="140970"/>
                </a:moveTo>
                <a:lnTo>
                  <a:pt x="220357" y="140970"/>
                </a:lnTo>
                <a:lnTo>
                  <a:pt x="217957" y="142239"/>
                </a:lnTo>
                <a:lnTo>
                  <a:pt x="224548" y="142239"/>
                </a:lnTo>
                <a:lnTo>
                  <a:pt x="223570" y="140970"/>
                </a:lnTo>
                <a:close/>
              </a:path>
              <a:path w="582929" h="378460">
                <a:moveTo>
                  <a:pt x="572008" y="124460"/>
                </a:moveTo>
                <a:lnTo>
                  <a:pt x="565505" y="124460"/>
                </a:lnTo>
                <a:lnTo>
                  <a:pt x="566381" y="125730"/>
                </a:lnTo>
                <a:lnTo>
                  <a:pt x="569620" y="125730"/>
                </a:lnTo>
                <a:lnTo>
                  <a:pt x="572008" y="124460"/>
                </a:lnTo>
                <a:close/>
              </a:path>
              <a:path w="582929" h="378460">
                <a:moveTo>
                  <a:pt x="533184" y="20320"/>
                </a:moveTo>
                <a:lnTo>
                  <a:pt x="526897" y="20320"/>
                </a:lnTo>
                <a:lnTo>
                  <a:pt x="525576" y="21589"/>
                </a:lnTo>
                <a:lnTo>
                  <a:pt x="522414" y="22860"/>
                </a:lnTo>
                <a:lnTo>
                  <a:pt x="521144" y="22860"/>
                </a:lnTo>
                <a:lnTo>
                  <a:pt x="519277" y="24130"/>
                </a:lnTo>
                <a:lnTo>
                  <a:pt x="518566" y="25400"/>
                </a:lnTo>
                <a:lnTo>
                  <a:pt x="517613" y="26670"/>
                </a:lnTo>
                <a:lnTo>
                  <a:pt x="517372" y="26670"/>
                </a:lnTo>
                <a:lnTo>
                  <a:pt x="517334" y="27939"/>
                </a:lnTo>
                <a:lnTo>
                  <a:pt x="565137" y="124460"/>
                </a:lnTo>
                <a:lnTo>
                  <a:pt x="573455" y="124460"/>
                </a:lnTo>
                <a:lnTo>
                  <a:pt x="576897" y="121920"/>
                </a:lnTo>
                <a:lnTo>
                  <a:pt x="578307" y="121920"/>
                </a:lnTo>
                <a:lnTo>
                  <a:pt x="580415" y="119380"/>
                </a:lnTo>
                <a:lnTo>
                  <a:pt x="581202" y="119380"/>
                </a:lnTo>
                <a:lnTo>
                  <a:pt x="582180" y="118110"/>
                </a:lnTo>
                <a:lnTo>
                  <a:pt x="582472" y="118110"/>
                </a:lnTo>
                <a:lnTo>
                  <a:pt x="582561" y="115570"/>
                </a:lnTo>
                <a:lnTo>
                  <a:pt x="551281" y="53339"/>
                </a:lnTo>
                <a:lnTo>
                  <a:pt x="551827" y="48260"/>
                </a:lnTo>
                <a:lnTo>
                  <a:pt x="552450" y="43180"/>
                </a:lnTo>
                <a:lnTo>
                  <a:pt x="553885" y="35560"/>
                </a:lnTo>
                <a:lnTo>
                  <a:pt x="540321" y="35560"/>
                </a:lnTo>
                <a:lnTo>
                  <a:pt x="533184" y="20320"/>
                </a:lnTo>
                <a:close/>
              </a:path>
              <a:path w="582929" h="378460">
                <a:moveTo>
                  <a:pt x="281508" y="86360"/>
                </a:moveTo>
                <a:lnTo>
                  <a:pt x="278345" y="86360"/>
                </a:lnTo>
                <a:lnTo>
                  <a:pt x="275958" y="87630"/>
                </a:lnTo>
                <a:lnTo>
                  <a:pt x="282486" y="87630"/>
                </a:lnTo>
                <a:lnTo>
                  <a:pt x="281508" y="86360"/>
                </a:lnTo>
                <a:close/>
              </a:path>
              <a:path w="582929" h="378460">
                <a:moveTo>
                  <a:pt x="571830" y="0"/>
                </a:moveTo>
                <a:lnTo>
                  <a:pt x="566902" y="0"/>
                </a:lnTo>
                <a:lnTo>
                  <a:pt x="565607" y="1270"/>
                </a:lnTo>
                <a:lnTo>
                  <a:pt x="561479" y="1270"/>
                </a:lnTo>
                <a:lnTo>
                  <a:pt x="559053" y="2539"/>
                </a:lnTo>
                <a:lnTo>
                  <a:pt x="557987" y="3810"/>
                </a:lnTo>
                <a:lnTo>
                  <a:pt x="555040" y="5080"/>
                </a:lnTo>
                <a:lnTo>
                  <a:pt x="553148" y="6350"/>
                </a:lnTo>
                <a:lnTo>
                  <a:pt x="549656" y="8889"/>
                </a:lnTo>
                <a:lnTo>
                  <a:pt x="548106" y="11430"/>
                </a:lnTo>
                <a:lnTo>
                  <a:pt x="545388" y="15239"/>
                </a:lnTo>
                <a:lnTo>
                  <a:pt x="544156" y="19050"/>
                </a:lnTo>
                <a:lnTo>
                  <a:pt x="541959" y="25400"/>
                </a:lnTo>
                <a:lnTo>
                  <a:pt x="541045" y="30480"/>
                </a:lnTo>
                <a:lnTo>
                  <a:pt x="540321" y="35560"/>
                </a:lnTo>
                <a:lnTo>
                  <a:pt x="553885" y="35560"/>
                </a:lnTo>
                <a:lnTo>
                  <a:pt x="554774" y="33020"/>
                </a:lnTo>
                <a:lnTo>
                  <a:pt x="556895" y="27939"/>
                </a:lnTo>
                <a:lnTo>
                  <a:pt x="558101" y="25400"/>
                </a:lnTo>
                <a:lnTo>
                  <a:pt x="560781" y="22860"/>
                </a:lnTo>
                <a:lnTo>
                  <a:pt x="562317" y="21589"/>
                </a:lnTo>
                <a:lnTo>
                  <a:pt x="565556" y="20320"/>
                </a:lnTo>
                <a:lnTo>
                  <a:pt x="567004" y="19050"/>
                </a:lnTo>
                <a:lnTo>
                  <a:pt x="571106" y="19050"/>
                </a:lnTo>
                <a:lnTo>
                  <a:pt x="573455" y="17780"/>
                </a:lnTo>
                <a:lnTo>
                  <a:pt x="577227" y="17780"/>
                </a:lnTo>
                <a:lnTo>
                  <a:pt x="578358" y="16510"/>
                </a:lnTo>
                <a:lnTo>
                  <a:pt x="578713" y="16510"/>
                </a:lnTo>
                <a:lnTo>
                  <a:pt x="579031" y="15239"/>
                </a:lnTo>
                <a:lnTo>
                  <a:pt x="578904" y="13970"/>
                </a:lnTo>
                <a:lnTo>
                  <a:pt x="575551" y="6350"/>
                </a:lnTo>
                <a:lnTo>
                  <a:pt x="574890" y="5080"/>
                </a:lnTo>
                <a:lnTo>
                  <a:pt x="573874" y="2539"/>
                </a:lnTo>
                <a:lnTo>
                  <a:pt x="573455" y="2539"/>
                </a:lnTo>
                <a:lnTo>
                  <a:pt x="572427" y="1270"/>
                </a:lnTo>
                <a:lnTo>
                  <a:pt x="571830" y="0"/>
                </a:lnTo>
                <a:close/>
              </a:path>
              <a:path w="582929" h="378460">
                <a:moveTo>
                  <a:pt x="531380" y="19050"/>
                </a:moveTo>
                <a:lnTo>
                  <a:pt x="529932" y="19050"/>
                </a:lnTo>
                <a:lnTo>
                  <a:pt x="529031" y="20320"/>
                </a:lnTo>
                <a:lnTo>
                  <a:pt x="531952" y="20320"/>
                </a:lnTo>
                <a:lnTo>
                  <a:pt x="53138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30222" y="3338499"/>
            <a:ext cx="293370" cy="642620"/>
          </a:xfrm>
          <a:custGeom>
            <a:avLst/>
            <a:gdLst/>
            <a:ahLst/>
            <a:cxnLst/>
            <a:rect l="l" t="t" r="r" b="b"/>
            <a:pathLst>
              <a:path w="293370" h="642620">
                <a:moveTo>
                  <a:pt x="101942" y="559384"/>
                </a:moveTo>
                <a:lnTo>
                  <a:pt x="35636" y="559384"/>
                </a:lnTo>
                <a:lnTo>
                  <a:pt x="42151" y="559777"/>
                </a:lnTo>
                <a:lnTo>
                  <a:pt x="45707" y="560539"/>
                </a:lnTo>
                <a:lnTo>
                  <a:pt x="57366" y="564540"/>
                </a:lnTo>
                <a:lnTo>
                  <a:pt x="49962" y="586168"/>
                </a:lnTo>
                <a:lnTo>
                  <a:pt x="48247" y="593420"/>
                </a:lnTo>
                <a:lnTo>
                  <a:pt x="46844" y="605777"/>
                </a:lnTo>
                <a:lnTo>
                  <a:pt x="46767" y="607885"/>
                </a:lnTo>
                <a:lnTo>
                  <a:pt x="46977" y="612825"/>
                </a:lnTo>
                <a:lnTo>
                  <a:pt x="73571" y="641705"/>
                </a:lnTo>
                <a:lnTo>
                  <a:pt x="78168" y="642340"/>
                </a:lnTo>
                <a:lnTo>
                  <a:pt x="86893" y="641591"/>
                </a:lnTo>
                <a:lnTo>
                  <a:pt x="108526" y="622693"/>
                </a:lnTo>
                <a:lnTo>
                  <a:pt x="79502" y="622693"/>
                </a:lnTo>
                <a:lnTo>
                  <a:pt x="71259" y="619861"/>
                </a:lnTo>
                <a:lnTo>
                  <a:pt x="61607" y="602399"/>
                </a:lnTo>
                <a:lnTo>
                  <a:pt x="62446" y="594385"/>
                </a:lnTo>
                <a:lnTo>
                  <a:pt x="63525" y="589851"/>
                </a:lnTo>
                <a:lnTo>
                  <a:pt x="70637" y="569087"/>
                </a:lnTo>
                <a:lnTo>
                  <a:pt x="124665" y="569087"/>
                </a:lnTo>
                <a:lnTo>
                  <a:pt x="124650" y="568820"/>
                </a:lnTo>
                <a:lnTo>
                  <a:pt x="124168" y="567334"/>
                </a:lnTo>
                <a:lnTo>
                  <a:pt x="123596" y="566801"/>
                </a:lnTo>
                <a:lnTo>
                  <a:pt x="101942" y="559384"/>
                </a:lnTo>
                <a:close/>
              </a:path>
              <a:path w="293370" h="642620">
                <a:moveTo>
                  <a:pt x="124665" y="569087"/>
                </a:moveTo>
                <a:lnTo>
                  <a:pt x="70637" y="569087"/>
                </a:lnTo>
                <a:lnTo>
                  <a:pt x="91922" y="576376"/>
                </a:lnTo>
                <a:lnTo>
                  <a:pt x="95428" y="582637"/>
                </a:lnTo>
                <a:lnTo>
                  <a:pt x="97701" y="588251"/>
                </a:lnTo>
                <a:lnTo>
                  <a:pt x="99771" y="598182"/>
                </a:lnTo>
                <a:lnTo>
                  <a:pt x="99466" y="603084"/>
                </a:lnTo>
                <a:lnTo>
                  <a:pt x="95770" y="613854"/>
                </a:lnTo>
                <a:lnTo>
                  <a:pt x="92646" y="617956"/>
                </a:lnTo>
                <a:lnTo>
                  <a:pt x="84213" y="622452"/>
                </a:lnTo>
                <a:lnTo>
                  <a:pt x="79502" y="622693"/>
                </a:lnTo>
                <a:lnTo>
                  <a:pt x="108526" y="622693"/>
                </a:lnTo>
                <a:lnTo>
                  <a:pt x="109385" y="621004"/>
                </a:lnTo>
                <a:lnTo>
                  <a:pt x="113258" y="609714"/>
                </a:lnTo>
                <a:lnTo>
                  <a:pt x="113919" y="603567"/>
                </a:lnTo>
                <a:lnTo>
                  <a:pt x="112407" y="591007"/>
                </a:lnTo>
                <a:lnTo>
                  <a:pt x="110439" y="584873"/>
                </a:lnTo>
                <a:lnTo>
                  <a:pt x="107251" y="578891"/>
                </a:lnTo>
                <a:lnTo>
                  <a:pt x="122078" y="578891"/>
                </a:lnTo>
                <a:lnTo>
                  <a:pt x="122682" y="577481"/>
                </a:lnTo>
                <a:lnTo>
                  <a:pt x="124028" y="573544"/>
                </a:lnTo>
                <a:lnTo>
                  <a:pt x="124434" y="571982"/>
                </a:lnTo>
                <a:lnTo>
                  <a:pt x="124701" y="569760"/>
                </a:lnTo>
                <a:lnTo>
                  <a:pt x="124665" y="569087"/>
                </a:lnTo>
                <a:close/>
              </a:path>
              <a:path w="293370" h="642620">
                <a:moveTo>
                  <a:pt x="32778" y="539635"/>
                </a:moveTo>
                <a:lnTo>
                  <a:pt x="2387" y="573811"/>
                </a:lnTo>
                <a:lnTo>
                  <a:pt x="0" y="598182"/>
                </a:lnTo>
                <a:lnTo>
                  <a:pt x="127" y="599986"/>
                </a:lnTo>
                <a:lnTo>
                  <a:pt x="13855" y="615086"/>
                </a:lnTo>
                <a:lnTo>
                  <a:pt x="15278" y="614819"/>
                </a:lnTo>
                <a:lnTo>
                  <a:pt x="16575" y="605777"/>
                </a:lnTo>
                <a:lnTo>
                  <a:pt x="16173" y="603084"/>
                </a:lnTo>
                <a:lnTo>
                  <a:pt x="15456" y="597026"/>
                </a:lnTo>
                <a:lnTo>
                  <a:pt x="15554" y="588251"/>
                </a:lnTo>
                <a:lnTo>
                  <a:pt x="15659" y="585520"/>
                </a:lnTo>
                <a:lnTo>
                  <a:pt x="35636" y="559384"/>
                </a:lnTo>
                <a:lnTo>
                  <a:pt x="101942" y="559384"/>
                </a:lnTo>
                <a:lnTo>
                  <a:pt x="48806" y="541185"/>
                </a:lnTo>
                <a:lnTo>
                  <a:pt x="43104" y="540016"/>
                </a:lnTo>
                <a:lnTo>
                  <a:pt x="32778" y="539635"/>
                </a:lnTo>
                <a:close/>
              </a:path>
              <a:path w="293370" h="642620">
                <a:moveTo>
                  <a:pt x="122078" y="578891"/>
                </a:moveTo>
                <a:lnTo>
                  <a:pt x="107251" y="578891"/>
                </a:lnTo>
                <a:lnTo>
                  <a:pt x="118173" y="582625"/>
                </a:lnTo>
                <a:lnTo>
                  <a:pt x="118935" y="582599"/>
                </a:lnTo>
                <a:lnTo>
                  <a:pt x="120180" y="581863"/>
                </a:lnTo>
                <a:lnTo>
                  <a:pt x="120802" y="581139"/>
                </a:lnTo>
                <a:lnTo>
                  <a:pt x="122078" y="578891"/>
                </a:lnTo>
                <a:close/>
              </a:path>
              <a:path w="293370" h="642620">
                <a:moveTo>
                  <a:pt x="39027" y="479628"/>
                </a:moveTo>
                <a:lnTo>
                  <a:pt x="31880" y="495757"/>
                </a:lnTo>
                <a:lnTo>
                  <a:pt x="31940" y="496430"/>
                </a:lnTo>
                <a:lnTo>
                  <a:pt x="101981" y="521703"/>
                </a:lnTo>
                <a:lnTo>
                  <a:pt x="119392" y="524243"/>
                </a:lnTo>
                <a:lnTo>
                  <a:pt x="124549" y="523747"/>
                </a:lnTo>
                <a:lnTo>
                  <a:pt x="149552" y="503770"/>
                </a:lnTo>
                <a:lnTo>
                  <a:pt x="116941" y="503770"/>
                </a:lnTo>
                <a:lnTo>
                  <a:pt x="109296" y="503059"/>
                </a:lnTo>
                <a:lnTo>
                  <a:pt x="104445" y="501878"/>
                </a:lnTo>
                <a:lnTo>
                  <a:pt x="39573" y="479653"/>
                </a:lnTo>
                <a:lnTo>
                  <a:pt x="39027" y="479628"/>
                </a:lnTo>
                <a:close/>
              </a:path>
              <a:path w="293370" h="642620">
                <a:moveTo>
                  <a:pt x="62865" y="411657"/>
                </a:moveTo>
                <a:lnTo>
                  <a:pt x="62306" y="411657"/>
                </a:lnTo>
                <a:lnTo>
                  <a:pt x="61265" y="412051"/>
                </a:lnTo>
                <a:lnTo>
                  <a:pt x="55080" y="426719"/>
                </a:lnTo>
                <a:lnTo>
                  <a:pt x="55232" y="428434"/>
                </a:lnTo>
                <a:lnTo>
                  <a:pt x="55435" y="429069"/>
                </a:lnTo>
                <a:lnTo>
                  <a:pt x="56070" y="429869"/>
                </a:lnTo>
                <a:lnTo>
                  <a:pt x="56527" y="430161"/>
                </a:lnTo>
                <a:lnTo>
                  <a:pt x="127241" y="454380"/>
                </a:lnTo>
                <a:lnTo>
                  <a:pt x="131807" y="461683"/>
                </a:lnTo>
                <a:lnTo>
                  <a:pt x="134925" y="468172"/>
                </a:lnTo>
                <a:lnTo>
                  <a:pt x="138341" y="479551"/>
                </a:lnTo>
                <a:lnTo>
                  <a:pt x="138404" y="484695"/>
                </a:lnTo>
                <a:lnTo>
                  <a:pt x="135598" y="492874"/>
                </a:lnTo>
                <a:lnTo>
                  <a:pt x="116941" y="503770"/>
                </a:lnTo>
                <a:lnTo>
                  <a:pt x="149552" y="503770"/>
                </a:lnTo>
                <a:lnTo>
                  <a:pt x="153314" y="492798"/>
                </a:lnTo>
                <a:lnTo>
                  <a:pt x="153797" y="486651"/>
                </a:lnTo>
                <a:lnTo>
                  <a:pt x="151816" y="473519"/>
                </a:lnTo>
                <a:lnTo>
                  <a:pt x="149149" y="466293"/>
                </a:lnTo>
                <a:lnTo>
                  <a:pt x="144792" y="458406"/>
                </a:lnTo>
                <a:lnTo>
                  <a:pt x="163414" y="458406"/>
                </a:lnTo>
                <a:lnTo>
                  <a:pt x="163792" y="457479"/>
                </a:lnTo>
                <a:lnTo>
                  <a:pt x="164909" y="454215"/>
                </a:lnTo>
                <a:lnTo>
                  <a:pt x="165290" y="452869"/>
                </a:lnTo>
                <a:lnTo>
                  <a:pt x="165722" y="450608"/>
                </a:lnTo>
                <a:lnTo>
                  <a:pt x="165671" y="448119"/>
                </a:lnTo>
                <a:lnTo>
                  <a:pt x="165468" y="447535"/>
                </a:lnTo>
                <a:lnTo>
                  <a:pt x="164833" y="446735"/>
                </a:lnTo>
                <a:lnTo>
                  <a:pt x="164376" y="446430"/>
                </a:lnTo>
                <a:lnTo>
                  <a:pt x="62865" y="411657"/>
                </a:lnTo>
                <a:close/>
              </a:path>
              <a:path w="293370" h="642620">
                <a:moveTo>
                  <a:pt x="163414" y="458406"/>
                </a:moveTo>
                <a:lnTo>
                  <a:pt x="144792" y="458406"/>
                </a:lnTo>
                <a:lnTo>
                  <a:pt x="158648" y="463156"/>
                </a:lnTo>
                <a:lnTo>
                  <a:pt x="159194" y="463207"/>
                </a:lnTo>
                <a:lnTo>
                  <a:pt x="160159" y="463041"/>
                </a:lnTo>
                <a:lnTo>
                  <a:pt x="163414" y="458406"/>
                </a:lnTo>
                <a:close/>
              </a:path>
              <a:path w="293370" h="642620">
                <a:moveTo>
                  <a:pt x="149316" y="376681"/>
                </a:moveTo>
                <a:lnTo>
                  <a:pt x="89344" y="376681"/>
                </a:lnTo>
                <a:lnTo>
                  <a:pt x="153759" y="398754"/>
                </a:lnTo>
                <a:lnTo>
                  <a:pt x="158978" y="399948"/>
                </a:lnTo>
                <a:lnTo>
                  <a:pt x="168275" y="400710"/>
                </a:lnTo>
                <a:lnTo>
                  <a:pt x="172390" y="400189"/>
                </a:lnTo>
                <a:lnTo>
                  <a:pt x="191495" y="380593"/>
                </a:lnTo>
                <a:lnTo>
                  <a:pt x="164071" y="380593"/>
                </a:lnTo>
                <a:lnTo>
                  <a:pt x="158508" y="379831"/>
                </a:lnTo>
                <a:lnTo>
                  <a:pt x="149316" y="376681"/>
                </a:lnTo>
                <a:close/>
              </a:path>
              <a:path w="293370" h="642620">
                <a:moveTo>
                  <a:pt x="55461" y="344703"/>
                </a:moveTo>
                <a:lnTo>
                  <a:pt x="48252" y="360756"/>
                </a:lnTo>
                <a:lnTo>
                  <a:pt x="48323" y="361365"/>
                </a:lnTo>
                <a:lnTo>
                  <a:pt x="48539" y="361988"/>
                </a:lnTo>
                <a:lnTo>
                  <a:pt x="49250" y="362813"/>
                </a:lnTo>
                <a:lnTo>
                  <a:pt x="49695" y="363105"/>
                </a:lnTo>
                <a:lnTo>
                  <a:pt x="74066" y="371462"/>
                </a:lnTo>
                <a:lnTo>
                  <a:pt x="69088" y="385978"/>
                </a:lnTo>
                <a:lnTo>
                  <a:pt x="80416" y="393052"/>
                </a:lnTo>
                <a:lnTo>
                  <a:pt x="83248" y="392531"/>
                </a:lnTo>
                <a:lnTo>
                  <a:pt x="84150" y="391845"/>
                </a:lnTo>
                <a:lnTo>
                  <a:pt x="89344" y="376681"/>
                </a:lnTo>
                <a:lnTo>
                  <a:pt x="149316" y="376681"/>
                </a:lnTo>
                <a:lnTo>
                  <a:pt x="95643" y="358292"/>
                </a:lnTo>
                <a:lnTo>
                  <a:pt x="97435" y="353059"/>
                </a:lnTo>
                <a:lnTo>
                  <a:pt x="80365" y="353059"/>
                </a:lnTo>
                <a:lnTo>
                  <a:pt x="55994" y="344716"/>
                </a:lnTo>
                <a:lnTo>
                  <a:pt x="55461" y="344703"/>
                </a:lnTo>
                <a:close/>
              </a:path>
              <a:path w="293370" h="642620">
                <a:moveTo>
                  <a:pt x="181178" y="355320"/>
                </a:moveTo>
                <a:lnTo>
                  <a:pt x="178423" y="358698"/>
                </a:lnTo>
                <a:lnTo>
                  <a:pt x="178549" y="364401"/>
                </a:lnTo>
                <a:lnTo>
                  <a:pt x="178295" y="367309"/>
                </a:lnTo>
                <a:lnTo>
                  <a:pt x="177939" y="368884"/>
                </a:lnTo>
                <a:lnTo>
                  <a:pt x="175552" y="375869"/>
                </a:lnTo>
                <a:lnTo>
                  <a:pt x="172529" y="378929"/>
                </a:lnTo>
                <a:lnTo>
                  <a:pt x="164071" y="380593"/>
                </a:lnTo>
                <a:lnTo>
                  <a:pt x="191495" y="380593"/>
                </a:lnTo>
                <a:lnTo>
                  <a:pt x="194411" y="367309"/>
                </a:lnTo>
                <a:lnTo>
                  <a:pt x="194376" y="364401"/>
                </a:lnTo>
                <a:lnTo>
                  <a:pt x="181940" y="355396"/>
                </a:lnTo>
                <a:lnTo>
                  <a:pt x="181178" y="355320"/>
                </a:lnTo>
                <a:close/>
              </a:path>
              <a:path w="293370" h="642620">
                <a:moveTo>
                  <a:pt x="92595" y="325056"/>
                </a:moveTo>
                <a:lnTo>
                  <a:pt x="80365" y="353059"/>
                </a:lnTo>
                <a:lnTo>
                  <a:pt x="97435" y="353059"/>
                </a:lnTo>
                <a:lnTo>
                  <a:pt x="104838" y="331431"/>
                </a:lnTo>
                <a:lnTo>
                  <a:pt x="104546" y="330339"/>
                </a:lnTo>
                <a:lnTo>
                  <a:pt x="92595" y="325056"/>
                </a:lnTo>
                <a:close/>
              </a:path>
              <a:path w="293370" h="642620">
                <a:moveTo>
                  <a:pt x="58191" y="265099"/>
                </a:moveTo>
                <a:lnTo>
                  <a:pt x="51066" y="281774"/>
                </a:lnTo>
                <a:lnTo>
                  <a:pt x="51270" y="282384"/>
                </a:lnTo>
                <a:lnTo>
                  <a:pt x="51994" y="283209"/>
                </a:lnTo>
                <a:lnTo>
                  <a:pt x="52463" y="283514"/>
                </a:lnTo>
                <a:lnTo>
                  <a:pt x="202565" y="334937"/>
                </a:lnTo>
                <a:lnTo>
                  <a:pt x="203111" y="334975"/>
                </a:lnTo>
                <a:lnTo>
                  <a:pt x="204114" y="334733"/>
                </a:lnTo>
                <a:lnTo>
                  <a:pt x="210261" y="319887"/>
                </a:lnTo>
                <a:lnTo>
                  <a:pt x="210121" y="318338"/>
                </a:lnTo>
                <a:lnTo>
                  <a:pt x="209931" y="317741"/>
                </a:lnTo>
                <a:lnTo>
                  <a:pt x="209321" y="316864"/>
                </a:lnTo>
                <a:lnTo>
                  <a:pt x="208864" y="316547"/>
                </a:lnTo>
                <a:lnTo>
                  <a:pt x="138163" y="292328"/>
                </a:lnTo>
                <a:lnTo>
                  <a:pt x="134094" y="285915"/>
                </a:lnTo>
                <a:lnTo>
                  <a:pt x="119443" y="285915"/>
                </a:lnTo>
                <a:lnTo>
                  <a:pt x="58763" y="265125"/>
                </a:lnTo>
                <a:lnTo>
                  <a:pt x="58191" y="265099"/>
                </a:lnTo>
                <a:close/>
              </a:path>
              <a:path w="293370" h="642620">
                <a:moveTo>
                  <a:pt x="145897" y="222427"/>
                </a:moveTo>
                <a:lnTo>
                  <a:pt x="112077" y="253580"/>
                </a:lnTo>
                <a:lnTo>
                  <a:pt x="111595" y="259435"/>
                </a:lnTo>
                <a:lnTo>
                  <a:pt x="113347" y="271995"/>
                </a:lnTo>
                <a:lnTo>
                  <a:pt x="115671" y="278726"/>
                </a:lnTo>
                <a:lnTo>
                  <a:pt x="119443" y="285915"/>
                </a:lnTo>
                <a:lnTo>
                  <a:pt x="134094" y="285915"/>
                </a:lnTo>
                <a:lnTo>
                  <a:pt x="133578" y="285102"/>
                </a:lnTo>
                <a:lnTo>
                  <a:pt x="130441" y="278638"/>
                </a:lnTo>
                <a:lnTo>
                  <a:pt x="127051" y="267182"/>
                </a:lnTo>
                <a:lnTo>
                  <a:pt x="127000" y="262013"/>
                </a:lnTo>
                <a:lnTo>
                  <a:pt x="129794" y="253834"/>
                </a:lnTo>
                <a:lnTo>
                  <a:pt x="148450" y="242912"/>
                </a:lnTo>
                <a:lnTo>
                  <a:pt x="215692" y="242912"/>
                </a:lnTo>
                <a:lnTo>
                  <a:pt x="163271" y="224955"/>
                </a:lnTo>
                <a:lnTo>
                  <a:pt x="156921" y="223456"/>
                </a:lnTo>
                <a:lnTo>
                  <a:pt x="145897" y="222427"/>
                </a:lnTo>
                <a:close/>
              </a:path>
              <a:path w="293370" h="642620">
                <a:moveTo>
                  <a:pt x="215692" y="242912"/>
                </a:moveTo>
                <a:lnTo>
                  <a:pt x="148450" y="242912"/>
                </a:lnTo>
                <a:lnTo>
                  <a:pt x="156045" y="243522"/>
                </a:lnTo>
                <a:lnTo>
                  <a:pt x="160807" y="244652"/>
                </a:lnTo>
                <a:lnTo>
                  <a:pt x="225857" y="266941"/>
                </a:lnTo>
                <a:lnTo>
                  <a:pt x="226415" y="266966"/>
                </a:lnTo>
                <a:lnTo>
                  <a:pt x="227431" y="266649"/>
                </a:lnTo>
                <a:lnTo>
                  <a:pt x="233451" y="252895"/>
                </a:lnTo>
                <a:lnTo>
                  <a:pt x="233413" y="250355"/>
                </a:lnTo>
                <a:lnTo>
                  <a:pt x="233223" y="249745"/>
                </a:lnTo>
                <a:lnTo>
                  <a:pt x="232613" y="248869"/>
                </a:lnTo>
                <a:lnTo>
                  <a:pt x="232156" y="248551"/>
                </a:lnTo>
                <a:lnTo>
                  <a:pt x="215692" y="242912"/>
                </a:lnTo>
                <a:close/>
              </a:path>
              <a:path w="293370" h="642620">
                <a:moveTo>
                  <a:pt x="193040" y="97929"/>
                </a:moveTo>
                <a:lnTo>
                  <a:pt x="159728" y="118490"/>
                </a:lnTo>
                <a:lnTo>
                  <a:pt x="149098" y="149987"/>
                </a:lnTo>
                <a:lnTo>
                  <a:pt x="150228" y="164655"/>
                </a:lnTo>
                <a:lnTo>
                  <a:pt x="176415" y="197434"/>
                </a:lnTo>
                <a:lnTo>
                  <a:pt x="222897" y="208927"/>
                </a:lnTo>
                <a:lnTo>
                  <a:pt x="229628" y="207835"/>
                </a:lnTo>
                <a:lnTo>
                  <a:pt x="241795" y="202869"/>
                </a:lnTo>
                <a:lnTo>
                  <a:pt x="247104" y="198983"/>
                </a:lnTo>
                <a:lnTo>
                  <a:pt x="256024" y="188620"/>
                </a:lnTo>
                <a:lnTo>
                  <a:pt x="218313" y="188620"/>
                </a:lnTo>
                <a:lnTo>
                  <a:pt x="207962" y="187312"/>
                </a:lnTo>
                <a:lnTo>
                  <a:pt x="168656" y="163245"/>
                </a:lnTo>
                <a:lnTo>
                  <a:pt x="165836" y="149974"/>
                </a:lnTo>
                <a:lnTo>
                  <a:pt x="166471" y="144983"/>
                </a:lnTo>
                <a:lnTo>
                  <a:pt x="197624" y="118262"/>
                </a:lnTo>
                <a:lnTo>
                  <a:pt x="251610" y="118262"/>
                </a:lnTo>
                <a:lnTo>
                  <a:pt x="239446" y="109321"/>
                </a:lnTo>
                <a:lnTo>
                  <a:pt x="232283" y="105663"/>
                </a:lnTo>
                <a:lnTo>
                  <a:pt x="215709" y="99987"/>
                </a:lnTo>
                <a:lnTo>
                  <a:pt x="207823" y="98425"/>
                </a:lnTo>
                <a:lnTo>
                  <a:pt x="193040" y="97929"/>
                </a:lnTo>
                <a:close/>
              </a:path>
              <a:path w="293370" h="642620">
                <a:moveTo>
                  <a:pt x="251610" y="118262"/>
                </a:moveTo>
                <a:lnTo>
                  <a:pt x="197624" y="118262"/>
                </a:lnTo>
                <a:lnTo>
                  <a:pt x="207975" y="119570"/>
                </a:lnTo>
                <a:lnTo>
                  <a:pt x="213271" y="120827"/>
                </a:lnTo>
                <a:lnTo>
                  <a:pt x="247218" y="143497"/>
                </a:lnTo>
                <a:lnTo>
                  <a:pt x="249999" y="156857"/>
                </a:lnTo>
                <a:lnTo>
                  <a:pt x="249364" y="161836"/>
                </a:lnTo>
                <a:lnTo>
                  <a:pt x="218313" y="188620"/>
                </a:lnTo>
                <a:lnTo>
                  <a:pt x="256024" y="188620"/>
                </a:lnTo>
                <a:lnTo>
                  <a:pt x="256217" y="188391"/>
                </a:lnTo>
                <a:lnTo>
                  <a:pt x="259905" y="181635"/>
                </a:lnTo>
                <a:lnTo>
                  <a:pt x="265620" y="164909"/>
                </a:lnTo>
                <a:lnTo>
                  <a:pt x="266789" y="156984"/>
                </a:lnTo>
                <a:lnTo>
                  <a:pt x="265620" y="142214"/>
                </a:lnTo>
                <a:lnTo>
                  <a:pt x="263563" y="135534"/>
                </a:lnTo>
                <a:lnTo>
                  <a:pt x="256540" y="123583"/>
                </a:lnTo>
                <a:lnTo>
                  <a:pt x="251714" y="118338"/>
                </a:lnTo>
                <a:close/>
              </a:path>
              <a:path w="293370" h="642620">
                <a:moveTo>
                  <a:pt x="189103" y="41503"/>
                </a:moveTo>
                <a:lnTo>
                  <a:pt x="182410" y="55003"/>
                </a:lnTo>
                <a:lnTo>
                  <a:pt x="182613" y="56565"/>
                </a:lnTo>
                <a:lnTo>
                  <a:pt x="285470" y="92925"/>
                </a:lnTo>
                <a:lnTo>
                  <a:pt x="286016" y="92963"/>
                </a:lnTo>
                <a:lnTo>
                  <a:pt x="287007" y="92722"/>
                </a:lnTo>
                <a:lnTo>
                  <a:pt x="293065" y="78866"/>
                </a:lnTo>
                <a:lnTo>
                  <a:pt x="293027" y="76326"/>
                </a:lnTo>
                <a:lnTo>
                  <a:pt x="292836" y="75717"/>
                </a:lnTo>
                <a:lnTo>
                  <a:pt x="292227" y="74853"/>
                </a:lnTo>
                <a:lnTo>
                  <a:pt x="291770" y="74523"/>
                </a:lnTo>
                <a:lnTo>
                  <a:pt x="225196" y="51714"/>
                </a:lnTo>
                <a:lnTo>
                  <a:pt x="221996" y="47713"/>
                </a:lnTo>
                <a:lnTo>
                  <a:pt x="221279" y="46748"/>
                </a:lnTo>
                <a:lnTo>
                  <a:pt x="204851" y="46748"/>
                </a:lnTo>
                <a:lnTo>
                  <a:pt x="189649" y="41541"/>
                </a:lnTo>
                <a:lnTo>
                  <a:pt x="189103" y="41503"/>
                </a:lnTo>
                <a:close/>
              </a:path>
              <a:path w="293370" h="642620">
                <a:moveTo>
                  <a:pt x="203746" y="0"/>
                </a:moveTo>
                <a:lnTo>
                  <a:pt x="193106" y="21640"/>
                </a:lnTo>
                <a:lnTo>
                  <a:pt x="193370" y="24091"/>
                </a:lnTo>
                <a:lnTo>
                  <a:pt x="204851" y="46748"/>
                </a:lnTo>
                <a:lnTo>
                  <a:pt x="221279" y="46748"/>
                </a:lnTo>
                <a:lnTo>
                  <a:pt x="219354" y="44157"/>
                </a:lnTo>
                <a:lnTo>
                  <a:pt x="215189" y="37909"/>
                </a:lnTo>
                <a:lnTo>
                  <a:pt x="213626" y="35077"/>
                </a:lnTo>
                <a:lnTo>
                  <a:pt x="211556" y="29971"/>
                </a:lnTo>
                <a:lnTo>
                  <a:pt x="210972" y="27673"/>
                </a:lnTo>
                <a:lnTo>
                  <a:pt x="210705" y="23596"/>
                </a:lnTo>
                <a:lnTo>
                  <a:pt x="210968" y="21615"/>
                </a:lnTo>
                <a:lnTo>
                  <a:pt x="218338" y="9004"/>
                </a:lnTo>
                <a:lnTo>
                  <a:pt x="218757" y="8331"/>
                </a:lnTo>
                <a:lnTo>
                  <a:pt x="219164" y="7150"/>
                </a:lnTo>
                <a:lnTo>
                  <a:pt x="219151" y="6616"/>
                </a:lnTo>
                <a:lnTo>
                  <a:pt x="218719" y="5727"/>
                </a:lnTo>
                <a:lnTo>
                  <a:pt x="204216" y="12"/>
                </a:lnTo>
                <a:lnTo>
                  <a:pt x="2037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987" y="3714673"/>
            <a:ext cx="1770557" cy="14294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8</a:t>
            </a:fld>
            <a:endParaRPr spc="-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890" y="1401876"/>
            <a:ext cx="7932420" cy="0"/>
          </a:xfrm>
          <a:custGeom>
            <a:avLst/>
            <a:gdLst/>
            <a:ahLst/>
            <a:cxnLst/>
            <a:rect l="l" t="t" r="r" b="b"/>
            <a:pathLst>
              <a:path w="7932420">
                <a:moveTo>
                  <a:pt x="0" y="0"/>
                </a:moveTo>
                <a:lnTo>
                  <a:pt x="7932043" y="1"/>
                </a:lnTo>
              </a:path>
            </a:pathLst>
          </a:custGeom>
          <a:ln w="673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617" y="503682"/>
            <a:ext cx="665416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285" dirty="0">
                <a:solidFill>
                  <a:srgbClr val="404040"/>
                </a:solidFill>
              </a:rPr>
              <a:t>Graph </a:t>
            </a:r>
            <a:r>
              <a:rPr sz="5100" spc="-275" dirty="0">
                <a:solidFill>
                  <a:srgbClr val="404040"/>
                </a:solidFill>
              </a:rPr>
              <a:t>Construction</a:t>
            </a:r>
            <a:r>
              <a:rPr sz="5100" spc="-760" dirty="0">
                <a:solidFill>
                  <a:srgbClr val="404040"/>
                </a:solidFill>
              </a:rPr>
              <a:t> </a:t>
            </a:r>
            <a:r>
              <a:rPr sz="5100" spc="-190" dirty="0">
                <a:solidFill>
                  <a:srgbClr val="404040"/>
                </a:solidFill>
              </a:rPr>
              <a:t>Issues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1037589" y="1410991"/>
            <a:ext cx="2616835" cy="982344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100" spc="-110" dirty="0">
                <a:solidFill>
                  <a:srgbClr val="404040"/>
                </a:solidFill>
                <a:latin typeface="Trebuchet MS"/>
                <a:cs typeface="Trebuchet MS"/>
              </a:rPr>
              <a:t>Extracted </a:t>
            </a:r>
            <a:r>
              <a:rPr sz="2100" spc="-75" dirty="0">
                <a:solidFill>
                  <a:srgbClr val="404040"/>
                </a:solidFill>
                <a:latin typeface="Trebuchet MS"/>
                <a:cs typeface="Trebuchet MS"/>
              </a:rPr>
              <a:t>knowledge</a:t>
            </a:r>
            <a:r>
              <a:rPr sz="2100" spc="-2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110" dirty="0">
                <a:solidFill>
                  <a:srgbClr val="404040"/>
                </a:solidFill>
                <a:latin typeface="Trebuchet MS"/>
                <a:cs typeface="Trebuchet MS"/>
              </a:rPr>
              <a:t>is:</a:t>
            </a:r>
            <a:endParaRPr sz="2100">
              <a:latin typeface="Trebuchet MS"/>
              <a:cs typeface="Trebuchet MS"/>
            </a:endParaRPr>
          </a:p>
          <a:p>
            <a:pPr marL="196215" indent="-183515">
              <a:lnSpc>
                <a:spcPct val="100000"/>
              </a:lnSpc>
              <a:spcBef>
                <a:spcPts val="1245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100" spc="-55" dirty="0">
                <a:solidFill>
                  <a:srgbClr val="A6A6A6"/>
                </a:solidFill>
                <a:latin typeface="Trebuchet MS"/>
                <a:cs typeface="Trebuchet MS"/>
              </a:rPr>
              <a:t>ambiguous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589" y="3206771"/>
            <a:ext cx="144208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30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100" spc="-90" dirty="0">
                <a:solidFill>
                  <a:srgbClr val="A6A6A6"/>
                </a:solidFill>
                <a:latin typeface="Trebuchet MS"/>
                <a:cs typeface="Trebuchet MS"/>
              </a:rPr>
              <a:t>incomplete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589" y="4341569"/>
            <a:ext cx="3550920" cy="13817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365"/>
              </a:spcBef>
              <a:buClr>
                <a:srgbClr val="1CADE4"/>
              </a:buClr>
              <a:buFont typeface="Arial"/>
              <a:buChar char="•"/>
              <a:tabLst>
                <a:tab pos="196850" algn="l"/>
              </a:tabLst>
            </a:pPr>
            <a:r>
              <a:rPr sz="2100" spc="-80" dirty="0">
                <a:solidFill>
                  <a:srgbClr val="404040"/>
                </a:solidFill>
                <a:latin typeface="Trebuchet MS"/>
                <a:cs typeface="Trebuchet MS"/>
              </a:rPr>
              <a:t>inconsistent</a:t>
            </a:r>
            <a:endParaRPr sz="21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210"/>
              </a:spcBef>
              <a:buClr>
                <a:srgbClr val="1CADE4"/>
              </a:buClr>
              <a:buChar char="◦"/>
              <a:tabLst>
                <a:tab pos="420370" algn="l"/>
              </a:tabLst>
            </a:pPr>
            <a:r>
              <a:rPr sz="1900" spc="-140" dirty="0">
                <a:solidFill>
                  <a:srgbClr val="404040"/>
                </a:solidFill>
                <a:latin typeface="Trebuchet MS"/>
                <a:cs typeface="Trebuchet MS"/>
              </a:rPr>
              <a:t>Ex: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Cynthia Lennon, </a:t>
            </a:r>
            <a:r>
              <a:rPr sz="1900" spc="-125" dirty="0">
                <a:solidFill>
                  <a:srgbClr val="404040"/>
                </a:solidFill>
                <a:latin typeface="Trebuchet MS"/>
                <a:cs typeface="Trebuchet MS"/>
              </a:rPr>
              <a:t>Yoko</a:t>
            </a:r>
            <a:r>
              <a:rPr sz="1900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Trebuchet MS"/>
                <a:cs typeface="Trebuchet MS"/>
              </a:rPr>
              <a:t>Ono</a:t>
            </a:r>
            <a:endParaRPr sz="19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420"/>
              </a:spcBef>
              <a:buClr>
                <a:srgbClr val="1CADE4"/>
              </a:buClr>
              <a:buChar char="◦"/>
              <a:tabLst>
                <a:tab pos="420370" algn="l"/>
              </a:tabLst>
            </a:pPr>
            <a:r>
              <a:rPr sz="1900" spc="-140" dirty="0">
                <a:solidFill>
                  <a:srgbClr val="404040"/>
                </a:solidFill>
                <a:latin typeface="Trebuchet MS"/>
                <a:cs typeface="Trebuchet MS"/>
              </a:rPr>
              <a:t>Ex: </a:t>
            </a:r>
            <a:r>
              <a:rPr sz="1900" spc="-100" dirty="0">
                <a:solidFill>
                  <a:srgbClr val="404040"/>
                </a:solidFill>
                <a:latin typeface="Trebuchet MS"/>
                <a:cs typeface="Trebuchet MS"/>
              </a:rPr>
              <a:t>exclusive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labels </a:t>
            </a:r>
            <a:r>
              <a:rPr sz="1900" spc="-120" dirty="0">
                <a:solidFill>
                  <a:srgbClr val="404040"/>
                </a:solidFill>
                <a:latin typeface="Trebuchet MS"/>
                <a:cs typeface="Trebuchet MS"/>
              </a:rPr>
              <a:t>(alive,</a:t>
            </a:r>
            <a:r>
              <a:rPr sz="1900" spc="-2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dead)</a:t>
            </a:r>
            <a:endParaRPr sz="1900">
              <a:latin typeface="Trebuchet MS"/>
              <a:cs typeface="Trebuchet MS"/>
            </a:endParaRPr>
          </a:p>
          <a:p>
            <a:pPr marL="419734" lvl="1" indent="-193675">
              <a:lnSpc>
                <a:spcPct val="100000"/>
              </a:lnSpc>
              <a:spcBef>
                <a:spcPts val="420"/>
              </a:spcBef>
              <a:buClr>
                <a:srgbClr val="1CADE4"/>
              </a:buClr>
              <a:buChar char="◦"/>
              <a:tabLst>
                <a:tab pos="420370" algn="l"/>
              </a:tabLst>
            </a:pPr>
            <a:r>
              <a:rPr sz="1900" spc="-140" dirty="0">
                <a:solidFill>
                  <a:srgbClr val="404040"/>
                </a:solidFill>
                <a:latin typeface="Trebuchet MS"/>
                <a:cs typeface="Trebuchet MS"/>
              </a:rPr>
              <a:t>Ex: </a:t>
            </a: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domain-range</a:t>
            </a:r>
            <a:r>
              <a:rPr sz="19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constraints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25465" y="4708982"/>
            <a:ext cx="1463332" cy="1676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46078" y="1677873"/>
            <a:ext cx="1822107" cy="1665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32229" y="4828349"/>
            <a:ext cx="1701304" cy="1437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88797" y="5455348"/>
            <a:ext cx="1343660" cy="182880"/>
          </a:xfrm>
          <a:custGeom>
            <a:avLst/>
            <a:gdLst/>
            <a:ahLst/>
            <a:cxnLst/>
            <a:rect l="l" t="t" r="r" b="b"/>
            <a:pathLst>
              <a:path w="1343659" h="182879">
                <a:moveTo>
                  <a:pt x="1176896" y="0"/>
                </a:moveTo>
                <a:lnTo>
                  <a:pt x="1168882" y="3644"/>
                </a:lnTo>
                <a:lnTo>
                  <a:pt x="1164666" y="10871"/>
                </a:lnTo>
                <a:lnTo>
                  <a:pt x="1162072" y="18466"/>
                </a:lnTo>
                <a:lnTo>
                  <a:pt x="1162573" y="26200"/>
                </a:lnTo>
                <a:lnTo>
                  <a:pt x="1165937" y="33181"/>
                </a:lnTo>
                <a:lnTo>
                  <a:pt x="1171930" y="38519"/>
                </a:lnTo>
                <a:lnTo>
                  <a:pt x="1228636" y="71589"/>
                </a:lnTo>
                <a:lnTo>
                  <a:pt x="1132001" y="71589"/>
                </a:lnTo>
                <a:lnTo>
                  <a:pt x="1132001" y="112026"/>
                </a:lnTo>
                <a:lnTo>
                  <a:pt x="1228636" y="112026"/>
                </a:lnTo>
                <a:lnTo>
                  <a:pt x="1171930" y="145097"/>
                </a:lnTo>
                <a:lnTo>
                  <a:pt x="1165937" y="150433"/>
                </a:lnTo>
                <a:lnTo>
                  <a:pt x="1162573" y="157411"/>
                </a:lnTo>
                <a:lnTo>
                  <a:pt x="1162072" y="165144"/>
                </a:lnTo>
                <a:lnTo>
                  <a:pt x="1164666" y="172745"/>
                </a:lnTo>
                <a:lnTo>
                  <a:pt x="1170002" y="178738"/>
                </a:lnTo>
                <a:lnTo>
                  <a:pt x="1176980" y="182103"/>
                </a:lnTo>
                <a:lnTo>
                  <a:pt x="1184713" y="182609"/>
                </a:lnTo>
                <a:lnTo>
                  <a:pt x="1192314" y="180022"/>
                </a:lnTo>
                <a:lnTo>
                  <a:pt x="1333506" y="97650"/>
                </a:lnTo>
                <a:lnTo>
                  <a:pt x="1253286" y="97650"/>
                </a:lnTo>
                <a:lnTo>
                  <a:pt x="1253286" y="85966"/>
                </a:lnTo>
                <a:lnTo>
                  <a:pt x="1333505" y="85966"/>
                </a:lnTo>
                <a:lnTo>
                  <a:pt x="1189901" y="2197"/>
                </a:lnTo>
                <a:lnTo>
                  <a:pt x="1187310" y="1333"/>
                </a:lnTo>
                <a:lnTo>
                  <a:pt x="1176896" y="0"/>
                </a:lnTo>
                <a:close/>
              </a:path>
              <a:path w="1343659" h="182879">
                <a:moveTo>
                  <a:pt x="1333505" y="85966"/>
                </a:moveTo>
                <a:lnTo>
                  <a:pt x="1253286" y="85966"/>
                </a:lnTo>
                <a:lnTo>
                  <a:pt x="1263294" y="91808"/>
                </a:lnTo>
                <a:lnTo>
                  <a:pt x="1253286" y="97650"/>
                </a:lnTo>
                <a:lnTo>
                  <a:pt x="1333506" y="97650"/>
                </a:lnTo>
                <a:lnTo>
                  <a:pt x="1343520" y="91808"/>
                </a:lnTo>
                <a:lnTo>
                  <a:pt x="1333505" y="85966"/>
                </a:lnTo>
                <a:close/>
              </a:path>
              <a:path w="1343659" h="182879">
                <a:moveTo>
                  <a:pt x="1091565" y="71589"/>
                </a:moveTo>
                <a:lnTo>
                  <a:pt x="970279" y="71589"/>
                </a:lnTo>
                <a:lnTo>
                  <a:pt x="970279" y="112026"/>
                </a:lnTo>
                <a:lnTo>
                  <a:pt x="1091565" y="112026"/>
                </a:lnTo>
                <a:lnTo>
                  <a:pt x="1091565" y="71589"/>
                </a:lnTo>
                <a:close/>
              </a:path>
              <a:path w="1343659" h="182879">
                <a:moveTo>
                  <a:pt x="929855" y="71589"/>
                </a:moveTo>
                <a:lnTo>
                  <a:pt x="808570" y="71589"/>
                </a:lnTo>
                <a:lnTo>
                  <a:pt x="808570" y="112026"/>
                </a:lnTo>
                <a:lnTo>
                  <a:pt x="929855" y="112026"/>
                </a:lnTo>
                <a:lnTo>
                  <a:pt x="929855" y="71589"/>
                </a:lnTo>
                <a:close/>
              </a:path>
              <a:path w="1343659" h="182879">
                <a:moveTo>
                  <a:pt x="768146" y="71589"/>
                </a:moveTo>
                <a:lnTo>
                  <a:pt x="646861" y="71589"/>
                </a:lnTo>
                <a:lnTo>
                  <a:pt x="646861" y="112026"/>
                </a:lnTo>
                <a:lnTo>
                  <a:pt x="768146" y="112026"/>
                </a:lnTo>
                <a:lnTo>
                  <a:pt x="768146" y="71589"/>
                </a:lnTo>
                <a:close/>
              </a:path>
              <a:path w="1343659" h="182879">
                <a:moveTo>
                  <a:pt x="606425" y="71589"/>
                </a:moveTo>
                <a:lnTo>
                  <a:pt x="485140" y="71589"/>
                </a:lnTo>
                <a:lnTo>
                  <a:pt x="485140" y="112026"/>
                </a:lnTo>
                <a:lnTo>
                  <a:pt x="606425" y="112026"/>
                </a:lnTo>
                <a:lnTo>
                  <a:pt x="606425" y="71589"/>
                </a:lnTo>
                <a:close/>
              </a:path>
              <a:path w="1343659" h="182879">
                <a:moveTo>
                  <a:pt x="444715" y="71589"/>
                </a:moveTo>
                <a:lnTo>
                  <a:pt x="323430" y="71589"/>
                </a:lnTo>
                <a:lnTo>
                  <a:pt x="323430" y="112026"/>
                </a:lnTo>
                <a:lnTo>
                  <a:pt x="444715" y="112026"/>
                </a:lnTo>
                <a:lnTo>
                  <a:pt x="444715" y="71589"/>
                </a:lnTo>
                <a:close/>
              </a:path>
              <a:path w="1343659" h="182879">
                <a:moveTo>
                  <a:pt x="283006" y="71589"/>
                </a:moveTo>
                <a:lnTo>
                  <a:pt x="161721" y="71589"/>
                </a:lnTo>
                <a:lnTo>
                  <a:pt x="161721" y="112026"/>
                </a:lnTo>
                <a:lnTo>
                  <a:pt x="283006" y="112026"/>
                </a:lnTo>
                <a:lnTo>
                  <a:pt x="283006" y="71589"/>
                </a:lnTo>
                <a:close/>
              </a:path>
              <a:path w="1343659" h="182879">
                <a:moveTo>
                  <a:pt x="121284" y="71589"/>
                </a:moveTo>
                <a:lnTo>
                  <a:pt x="0" y="71589"/>
                </a:lnTo>
                <a:lnTo>
                  <a:pt x="0" y="112026"/>
                </a:lnTo>
                <a:lnTo>
                  <a:pt x="121284" y="112026"/>
                </a:lnTo>
                <a:lnTo>
                  <a:pt x="121284" y="71589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66332" y="3342894"/>
            <a:ext cx="181610" cy="1366520"/>
          </a:xfrm>
          <a:custGeom>
            <a:avLst/>
            <a:gdLst/>
            <a:ahLst/>
            <a:cxnLst/>
            <a:rect l="l" t="t" r="r" b="b"/>
            <a:pathLst>
              <a:path w="181610" h="1366520">
                <a:moveTo>
                  <a:pt x="111011" y="114884"/>
                </a:moveTo>
                <a:lnTo>
                  <a:pt x="70587" y="114884"/>
                </a:lnTo>
                <a:lnTo>
                  <a:pt x="70587" y="234086"/>
                </a:lnTo>
                <a:lnTo>
                  <a:pt x="111011" y="234086"/>
                </a:lnTo>
                <a:lnTo>
                  <a:pt x="111011" y="114884"/>
                </a:lnTo>
                <a:close/>
              </a:path>
              <a:path w="181610" h="1366520">
                <a:moveTo>
                  <a:pt x="90806" y="0"/>
                </a:moveTo>
                <a:lnTo>
                  <a:pt x="2591" y="151218"/>
                </a:lnTo>
                <a:lnTo>
                  <a:pt x="0" y="158814"/>
                </a:lnTo>
                <a:lnTo>
                  <a:pt x="506" y="166546"/>
                </a:lnTo>
                <a:lnTo>
                  <a:pt x="3874" y="173523"/>
                </a:lnTo>
                <a:lnTo>
                  <a:pt x="9869" y="178854"/>
                </a:lnTo>
                <a:lnTo>
                  <a:pt x="17464" y="181448"/>
                </a:lnTo>
                <a:lnTo>
                  <a:pt x="25197" y="180946"/>
                </a:lnTo>
                <a:lnTo>
                  <a:pt x="32179" y="177582"/>
                </a:lnTo>
                <a:lnTo>
                  <a:pt x="37516" y="171589"/>
                </a:lnTo>
                <a:lnTo>
                  <a:pt x="70587" y="114884"/>
                </a:lnTo>
                <a:lnTo>
                  <a:pt x="157814" y="114884"/>
                </a:lnTo>
                <a:lnTo>
                  <a:pt x="156599" y="112801"/>
                </a:lnTo>
                <a:lnTo>
                  <a:pt x="71806" y="112801"/>
                </a:lnTo>
                <a:lnTo>
                  <a:pt x="90806" y="80225"/>
                </a:lnTo>
                <a:lnTo>
                  <a:pt x="137599" y="80225"/>
                </a:lnTo>
                <a:lnTo>
                  <a:pt x="90806" y="0"/>
                </a:lnTo>
                <a:close/>
              </a:path>
              <a:path w="181610" h="1366520">
                <a:moveTo>
                  <a:pt x="157814" y="114884"/>
                </a:moveTo>
                <a:lnTo>
                  <a:pt x="111011" y="114884"/>
                </a:lnTo>
                <a:lnTo>
                  <a:pt x="144095" y="171589"/>
                </a:lnTo>
                <a:lnTo>
                  <a:pt x="149431" y="177582"/>
                </a:lnTo>
                <a:lnTo>
                  <a:pt x="156409" y="180946"/>
                </a:lnTo>
                <a:lnTo>
                  <a:pt x="164142" y="181448"/>
                </a:lnTo>
                <a:lnTo>
                  <a:pt x="171743" y="178854"/>
                </a:lnTo>
                <a:lnTo>
                  <a:pt x="177736" y="173523"/>
                </a:lnTo>
                <a:lnTo>
                  <a:pt x="181100" y="166546"/>
                </a:lnTo>
                <a:lnTo>
                  <a:pt x="181601" y="158814"/>
                </a:lnTo>
                <a:lnTo>
                  <a:pt x="179007" y="151218"/>
                </a:lnTo>
                <a:lnTo>
                  <a:pt x="157814" y="114884"/>
                </a:lnTo>
                <a:close/>
              </a:path>
              <a:path w="181610" h="1366520">
                <a:moveTo>
                  <a:pt x="137599" y="80225"/>
                </a:moveTo>
                <a:lnTo>
                  <a:pt x="90806" y="80225"/>
                </a:lnTo>
                <a:lnTo>
                  <a:pt x="109805" y="112801"/>
                </a:lnTo>
                <a:lnTo>
                  <a:pt x="156599" y="112801"/>
                </a:lnTo>
                <a:lnTo>
                  <a:pt x="137599" y="80225"/>
                </a:lnTo>
                <a:close/>
              </a:path>
              <a:path w="181610" h="1366520">
                <a:moveTo>
                  <a:pt x="111011" y="274523"/>
                </a:moveTo>
                <a:lnTo>
                  <a:pt x="70587" y="274523"/>
                </a:lnTo>
                <a:lnTo>
                  <a:pt x="70587" y="395808"/>
                </a:lnTo>
                <a:lnTo>
                  <a:pt x="111011" y="395808"/>
                </a:lnTo>
                <a:lnTo>
                  <a:pt x="111011" y="274523"/>
                </a:lnTo>
                <a:close/>
              </a:path>
              <a:path w="181610" h="1366520">
                <a:moveTo>
                  <a:pt x="111011" y="436232"/>
                </a:moveTo>
                <a:lnTo>
                  <a:pt x="70587" y="436232"/>
                </a:lnTo>
                <a:lnTo>
                  <a:pt x="70587" y="557517"/>
                </a:lnTo>
                <a:lnTo>
                  <a:pt x="111011" y="557517"/>
                </a:lnTo>
                <a:lnTo>
                  <a:pt x="111011" y="436232"/>
                </a:lnTo>
                <a:close/>
              </a:path>
              <a:path w="181610" h="1366520">
                <a:moveTo>
                  <a:pt x="111011" y="597941"/>
                </a:moveTo>
                <a:lnTo>
                  <a:pt x="70587" y="597941"/>
                </a:lnTo>
                <a:lnTo>
                  <a:pt x="70587" y="719226"/>
                </a:lnTo>
                <a:lnTo>
                  <a:pt x="111011" y="719226"/>
                </a:lnTo>
                <a:lnTo>
                  <a:pt x="111011" y="597941"/>
                </a:lnTo>
                <a:close/>
              </a:path>
              <a:path w="181610" h="1366520">
                <a:moveTo>
                  <a:pt x="111011" y="759663"/>
                </a:moveTo>
                <a:lnTo>
                  <a:pt x="70587" y="759663"/>
                </a:lnTo>
                <a:lnTo>
                  <a:pt x="70587" y="880948"/>
                </a:lnTo>
                <a:lnTo>
                  <a:pt x="111011" y="880948"/>
                </a:lnTo>
                <a:lnTo>
                  <a:pt x="111011" y="759663"/>
                </a:lnTo>
                <a:close/>
              </a:path>
              <a:path w="181610" h="1366520">
                <a:moveTo>
                  <a:pt x="111011" y="921372"/>
                </a:moveTo>
                <a:lnTo>
                  <a:pt x="70587" y="921372"/>
                </a:lnTo>
                <a:lnTo>
                  <a:pt x="70587" y="1042657"/>
                </a:lnTo>
                <a:lnTo>
                  <a:pt x="111011" y="1042657"/>
                </a:lnTo>
                <a:lnTo>
                  <a:pt x="111011" y="921372"/>
                </a:lnTo>
                <a:close/>
              </a:path>
              <a:path w="181610" h="1366520">
                <a:moveTo>
                  <a:pt x="111011" y="1083081"/>
                </a:moveTo>
                <a:lnTo>
                  <a:pt x="70587" y="1083081"/>
                </a:lnTo>
                <a:lnTo>
                  <a:pt x="70587" y="1204366"/>
                </a:lnTo>
                <a:lnTo>
                  <a:pt x="111011" y="1204366"/>
                </a:lnTo>
                <a:lnTo>
                  <a:pt x="111011" y="1083081"/>
                </a:lnTo>
                <a:close/>
              </a:path>
              <a:path w="181610" h="1366520">
                <a:moveTo>
                  <a:pt x="111011" y="1244803"/>
                </a:moveTo>
                <a:lnTo>
                  <a:pt x="70587" y="1244803"/>
                </a:lnTo>
                <a:lnTo>
                  <a:pt x="70587" y="1366088"/>
                </a:lnTo>
                <a:lnTo>
                  <a:pt x="111011" y="1366088"/>
                </a:lnTo>
                <a:lnTo>
                  <a:pt x="111011" y="1244803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82803" y="5165674"/>
            <a:ext cx="7181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5" dirty="0">
                <a:latin typeface="Trebuchet MS"/>
                <a:cs typeface="Trebuchet MS"/>
              </a:rPr>
              <a:t>s</a:t>
            </a:r>
            <a:r>
              <a:rPr sz="1900" spc="-40" dirty="0">
                <a:latin typeface="Trebuchet MS"/>
                <a:cs typeface="Trebuchet MS"/>
              </a:rPr>
              <a:t>p</a:t>
            </a:r>
            <a:r>
              <a:rPr sz="1900" spc="-15" dirty="0">
                <a:latin typeface="Trebuchet MS"/>
                <a:cs typeface="Trebuchet MS"/>
              </a:rPr>
              <a:t>o</a:t>
            </a:r>
            <a:r>
              <a:rPr sz="1900" spc="-35" dirty="0">
                <a:latin typeface="Trebuchet MS"/>
                <a:cs typeface="Trebuchet MS"/>
              </a:rPr>
              <a:t>u</a:t>
            </a:r>
            <a:r>
              <a:rPr sz="1900" spc="-65" dirty="0">
                <a:latin typeface="Trebuchet MS"/>
                <a:cs typeface="Trebuchet MS"/>
              </a:rPr>
              <a:t>se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0" dirty="0"/>
              <a:t>9</a:t>
            </a:fld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5499915" y="3766146"/>
            <a:ext cx="320040" cy="71818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900" spc="-5" dirty="0">
                <a:latin typeface="Trebuchet MS"/>
                <a:cs typeface="Trebuchet MS"/>
              </a:rPr>
              <a:t>s</a:t>
            </a:r>
            <a:r>
              <a:rPr sz="1900" spc="10" dirty="0">
                <a:latin typeface="Trebuchet MS"/>
                <a:cs typeface="Trebuchet MS"/>
              </a:rPr>
              <a:t>p</a:t>
            </a:r>
            <a:r>
              <a:rPr sz="1900" spc="5" dirty="0">
                <a:latin typeface="Trebuchet MS"/>
                <a:cs typeface="Trebuchet MS"/>
              </a:rPr>
              <a:t>ou</a:t>
            </a:r>
            <a:r>
              <a:rPr sz="1900" spc="-5" dirty="0">
                <a:latin typeface="Trebuchet MS"/>
                <a:cs typeface="Trebuchet MS"/>
              </a:rPr>
              <a:t>se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2507</Words>
  <Application>Microsoft Office PowerPoint</Application>
  <PresentationFormat>自訂</PresentationFormat>
  <Paragraphs>833</Paragraphs>
  <Slides>78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78</vt:i4>
      </vt:variant>
    </vt:vector>
  </HeadingPairs>
  <TitlesOfParts>
    <vt:vector size="91" baseType="lpstr">
      <vt:lpstr>DejaVu Sans</vt:lpstr>
      <vt:lpstr>DejaVu Serif</vt:lpstr>
      <vt:lpstr>Noto Sans Mono CJK JP Regular</vt:lpstr>
      <vt:lpstr>新細明體</vt:lpstr>
      <vt:lpstr>Arial</vt:lpstr>
      <vt:lpstr>Arial Black</vt:lpstr>
      <vt:lpstr>Calibri</vt:lpstr>
      <vt:lpstr>Courier New</vt:lpstr>
      <vt:lpstr>Times New Roman</vt:lpstr>
      <vt:lpstr>Trebuchet MS</vt:lpstr>
      <vt:lpstr>Verdana</vt:lpstr>
      <vt:lpstr>Wingdings</vt:lpstr>
      <vt:lpstr>Office Theme</vt:lpstr>
      <vt:lpstr>PowerPoint 簡報</vt:lpstr>
      <vt:lpstr>Tutorial Overview</vt:lpstr>
      <vt:lpstr>Tutorial Outline</vt:lpstr>
      <vt:lpstr>PowerPoint 簡報</vt:lpstr>
      <vt:lpstr>PowerPoint 簡報</vt:lpstr>
      <vt:lpstr>Reminder: Basic problems</vt:lpstr>
      <vt:lpstr>Graph Construction Issues</vt:lpstr>
      <vt:lpstr>Graph Construction Issues</vt:lpstr>
      <vt:lpstr>Graph Construction Issues</vt:lpstr>
      <vt:lpstr>Graph Construction Issues</vt:lpstr>
      <vt:lpstr>Graph Construction approach</vt:lpstr>
      <vt:lpstr>Graph construction的三個問題分別是甚麼?</vt:lpstr>
      <vt:lpstr>PowerPoint 簡報</vt:lpstr>
      <vt:lpstr>PowerPoint 簡報</vt:lpstr>
      <vt:lpstr>Graph Construction</vt:lpstr>
      <vt:lpstr>Beyond Pure Reasoning</vt:lpstr>
      <vt:lpstr>Beyond Pure Reasoning</vt:lpstr>
      <vt:lpstr>Beyond Pure Reasoning</vt:lpstr>
      <vt:lpstr>PowerPoint 簡報</vt:lpstr>
      <vt:lpstr>Graphical Models: Overview</vt:lpstr>
      <vt:lpstr>Knowledge Graph Identification</vt:lpstr>
      <vt:lpstr>Knowledge Graph Identification</vt:lpstr>
      <vt:lpstr>Probabilistic Models</vt:lpstr>
      <vt:lpstr>What determines probability?</vt:lpstr>
      <vt:lpstr>What determines probability?</vt:lpstr>
      <vt:lpstr>What determines probability?</vt:lpstr>
      <vt:lpstr>What determines probability?</vt:lpstr>
      <vt:lpstr>What determines probability?</vt:lpstr>
      <vt:lpstr>What determines probability?</vt:lpstr>
      <vt:lpstr>What determines probability?</vt:lpstr>
      <vt:lpstr>Example: The Fab Four</vt:lpstr>
      <vt:lpstr>Illustration of KG Identification </vt:lpstr>
      <vt:lpstr>Illustration of KG Identification </vt:lpstr>
      <vt:lpstr>Illustration of KG Identification </vt:lpstr>
      <vt:lpstr>Illustration of KG Identification </vt:lpstr>
      <vt:lpstr>Illustration of KG Identification </vt:lpstr>
      <vt:lpstr>Lbl(x,y)  ?  Rel(x,r,y)  ? Dom(x,y)  ? Mul(x,y)  ? SameEnt(x,y)  ? </vt:lpstr>
      <vt:lpstr>Defining graphical models</vt:lpstr>
      <vt:lpstr>Rules for KG Model </vt:lpstr>
      <vt:lpstr>Rules to Distributions</vt:lpstr>
      <vt:lpstr>Illustration of KG Identification </vt:lpstr>
      <vt:lpstr>Probability Distribution over KGs</vt:lpstr>
      <vt:lpstr>PowerPoint 簡報</vt:lpstr>
      <vt:lpstr> </vt:lpstr>
      <vt:lpstr>How do we get a knowledge graph?</vt:lpstr>
      <vt:lpstr>Inference and KG optimization</vt:lpstr>
      <vt:lpstr>Graphical Models Experiments</vt:lpstr>
      <vt:lpstr>Graphical Models: Pros/Cons </vt:lpstr>
      <vt:lpstr>PowerPoint 簡報</vt:lpstr>
      <vt:lpstr>Random Walk Overview</vt:lpstr>
      <vt:lpstr>PowerPoint 簡報</vt:lpstr>
      <vt:lpstr>PowerPoint 簡報</vt:lpstr>
      <vt:lpstr>PowerPoint 簡報</vt:lpstr>
      <vt:lpstr>PowerPoint 簡報</vt:lpstr>
      <vt:lpstr>Random Walk Illustration</vt:lpstr>
      <vt:lpstr>Random Walk Illustration</vt:lpstr>
      <vt:lpstr>Random Walk Illustration</vt:lpstr>
      <vt:lpstr>PowerPoint 簡報</vt:lpstr>
      <vt:lpstr>Random Walk Illustration</vt:lpstr>
      <vt:lpstr>Random Walk Illustration</vt:lpstr>
      <vt:lpstr>PowerPoint 簡報</vt:lpstr>
      <vt:lpstr> </vt:lpstr>
      <vt:lpstr>Recent Random Walk Methods</vt:lpstr>
      <vt:lpstr>Recent Random Walk Methods</vt:lpstr>
      <vt:lpstr>PRA in a nutshell</vt:lpstr>
      <vt:lpstr>Recent Random Walk Methods</vt:lpstr>
      <vt:lpstr>ProPPR-ized PRA example</vt:lpstr>
      <vt:lpstr>ProPPR-ized PRA example</vt:lpstr>
      <vt:lpstr>ProPPR-ized PRA example</vt:lpstr>
      <vt:lpstr>ProPPR-ized PRA example</vt:lpstr>
      <vt:lpstr>ProPPR-ized PRA example</vt:lpstr>
      <vt:lpstr>ProPPR-ized PRA example</vt:lpstr>
      <vt:lpstr>ProPPR-ized PRA example</vt:lpstr>
      <vt:lpstr>ProPPR-ized PRA example</vt:lpstr>
      <vt:lpstr>ProPPR in a nutshell</vt:lpstr>
      <vt:lpstr>Results from PRA and ProPPR</vt:lpstr>
      <vt:lpstr>Random Walks: Pros/Cons </vt:lpstr>
      <vt:lpstr>Two classes of Probabilistic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yawen</dc:creator>
  <cp:lastModifiedBy>吳宛儒</cp:lastModifiedBy>
  <cp:revision>22</cp:revision>
  <dcterms:created xsi:type="dcterms:W3CDTF">2019-07-24T13:13:18Z</dcterms:created>
  <dcterms:modified xsi:type="dcterms:W3CDTF">2019-07-25T09:15:29Z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2019-07-24T00:00:00Z</vt:filetime>
  </property>
</Properties>
</file>