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jJoTWNVeUEMWY0bPqVQPrRaRzY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41BCDB1-56D5-43E0-AE61-58C00685F40D}">
  <a:tblStyle styleId="{541BCDB1-56D5-43E0-AE61-58C00685F4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twistedwg.com/2018/12/04/VAT.html" TargetMode="External"/><Relationship Id="rId3" Type="http://schemas.openxmlformats.org/officeDocument/2006/relationships/hyperlink" Target="http://www.twistedwg.com/2018/12/04/VAT.html" TargetMode="External"/><Relationship Id="rId4" Type="http://schemas.openxmlformats.org/officeDocument/2006/relationships/hyperlink" Target="https://arxiv.org/abs/1604.04326" TargetMode="External"/><Relationship Id="rId5" Type="http://schemas.openxmlformats.org/officeDocument/2006/relationships/hyperlink" Target="https://arxiv.org/abs/1604.04326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csdn.net/kearney1995/article/details/79970934" TargetMode="External"/><Relationship Id="rId3" Type="http://schemas.openxmlformats.org/officeDocument/2006/relationships/hyperlink" Target="https://blog.csdn.net/kearney1995/article/details/79970934" TargetMode="External"/><Relationship Id="rId4" Type="http://schemas.openxmlformats.org/officeDocument/2006/relationships/hyperlink" Target="https://arxiv.org/abs/1604.04326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abs/1604.04326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abs/1709.04447" TargetMode="External"/><Relationship Id="rId3" Type="http://schemas.openxmlformats.org/officeDocument/2006/relationships/hyperlink" Target="https://arxiv.org/abs/1709.04447" TargetMode="External"/><Relationship Id="rId4" Type="http://schemas.openxmlformats.org/officeDocument/2006/relationships/hyperlink" Target="https://blog.csdn.net/a1065147740/article/details/83999473" TargetMode="External"/><Relationship Id="rId5" Type="http://schemas.openxmlformats.org/officeDocument/2006/relationships/hyperlink" Target="https://blog.csdn.net/kearney1995/article/details/79970934" TargetMode="External"/><Relationship Id="rId6" Type="http://schemas.openxmlformats.org/officeDocument/2006/relationships/hyperlink" Target="https://arxiv.org/abs/1604.04326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csdn.net/kearney1995/article/details/79970934" TargetMode="External"/><Relationship Id="rId3" Type="http://schemas.openxmlformats.org/officeDocument/2006/relationships/hyperlink" Target="https://blog.csdn.net/kearney1995/article/details/79970934" TargetMode="External"/><Relationship Id="rId4" Type="http://schemas.openxmlformats.org/officeDocument/2006/relationships/hyperlink" Target="https://arxiv.org/abs/1604.04326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zhuanlan.zhihu.com/p/31177892" TargetMode="External"/><Relationship Id="rId3" Type="http://schemas.openxmlformats.org/officeDocument/2006/relationships/hyperlink" Target="https://zhuanlan.zhihu.com/p/31177892" TargetMode="External"/><Relationship Id="rId4" Type="http://schemas.openxmlformats.org/officeDocument/2006/relationships/hyperlink" Target="https://arxiv.org/pdf/1705.05264.pdf" TargetMode="External"/><Relationship Id="rId5" Type="http://schemas.openxmlformats.org/officeDocument/2006/relationships/hyperlink" Target="https://arxiv.org/pdf/1705.05264.pdf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1704.00103.pdf" TargetMode="External"/><Relationship Id="rId3" Type="http://schemas.openxmlformats.org/officeDocument/2006/relationships/hyperlink" Target="https://arxiv.org/pdf/1704.00103.pdf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1711.05929.pdf" TargetMode="External"/><Relationship Id="rId3" Type="http://schemas.openxmlformats.org/officeDocument/2006/relationships/hyperlink" Target="https://arxiv.org/pdf/1711.05929.pdf" TargetMode="External"/><Relationship Id="rId4" Type="http://schemas.openxmlformats.org/officeDocument/2006/relationships/hyperlink" Target="https://arxiv.org/pdf/1711.05929.pdf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zhuanlan.zhihu.com/p/30934360" TargetMode="External"/><Relationship Id="rId3" Type="http://schemas.openxmlformats.org/officeDocument/2006/relationships/hyperlink" Target="https://zhuanlan.zhihu.com/p/30934360" TargetMode="External"/><Relationship Id="rId4" Type="http://schemas.openxmlformats.org/officeDocument/2006/relationships/hyperlink" Target="https://arxiv.org/pdf/1711.05929.pdf" TargetMode="External"/><Relationship Id="rId5" Type="http://schemas.openxmlformats.org/officeDocument/2006/relationships/hyperlink" Target="https://arxiv.org/pdf/1711.05929.pdf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1c8771b6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e1c8771b6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5e1c8771b6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e1c8771b6_2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e1c8771b6_2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5e1c8771b6_2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e1c8771b6_2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e1c8771b6_2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5e1c8771b6_2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e1c8771b6_2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e1c8771b6_2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5e1c8771b6_2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e1c8771b6_2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e1c8771b6_2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5e1c8771b6_2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e1c8771b6_2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e1c8771b6_2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5e1c8771b6_2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e1c8771b6_2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e1c8771b6_2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5e1c8771b6_2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e1c8771b6_2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e1c8771b6_2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5e1c8771b6_2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e1c8771b6_2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e1c8771b6_2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5e1c8771b6_2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e1c8771b6_2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e1c8771b6_2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5e1c8771b6_2_1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e1c8771b6_2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e1c8771b6_2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5e1c8771b6_2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e1c8771b6_2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e1c8771b6_2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5e1c8771b6_2_1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e1c8771b6_2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e1c8771b6_2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5e1c8771b6_2_2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e1c8771b6_2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5e1c8771b6_2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e1c8771b6_3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e1c8771b6_3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5e1c8771b6_3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e1c8771b6_3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e1c8771b6_3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VAT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2"/>
              </a:rPr>
              <a:t>http://www.twistedwg.com/2018/12/04/VAT.html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Stability training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https://arxiv.org/abs/1604.04326</a:t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5e1c8771b6_3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e1c8771b6_3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e1c8771b6_3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2"/>
              </a:rPr>
              <a:t>https://blog.csdn.net/kearney1995/article/details/79970934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uFill>
                <a:noFill/>
              </a:uFill>
              <a:hlinkClick r:id="rId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5e1c8771b6_3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e1c8771b6_3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e1c8771b6_3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  <a:hlinkClick r:id="rId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5e1c8771b6_3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e1c8771b6_3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e1c8771b6_3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Masking based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2"/>
              </a:rPr>
              <a:t>https://arxiv.org/abs/1709.04447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https://blog.csdn.net/a1065147740/article/details/83999473</a:t>
            </a:r>
            <a:endParaRPr>
              <a:uFill>
                <a:noFill/>
              </a:uFill>
              <a:hlinkClick r:id="rId5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uFill>
                <a:noFill/>
              </a:uFill>
              <a:hlinkClick r:id="rId6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5e1c8771b6_3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e1c8771b6_3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e1c8771b6_3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2"/>
              </a:rPr>
              <a:t>https://blog.csdn.net/kearney1995/article/details/79970934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uFill>
                <a:noFill/>
              </a:uFill>
              <a:hlinkClick r:id="rId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5e1c8771b6_3_1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e1b0bbba2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e1b0bbba2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https://glassboxmedicine.files.wordpress.com/2019/02/confusion-matrix.png</a:t>
            </a:r>
            <a:endParaRPr/>
          </a:p>
        </p:txBody>
      </p:sp>
      <p:sp>
        <p:nvSpPr>
          <p:cNvPr id="73" name="Google Shape;73;g5e1b0bbba2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e1c8771b6_3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e1c8771b6_3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Defensive Distillation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u="sng">
                <a:solidFill>
                  <a:schemeClr val="hlink"/>
                </a:solidFill>
                <a:hlinkClick r:id="rId2"/>
              </a:rPr>
              <a:t>https://zhuanlan.zhihu.com/p/31177892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C&amp;W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方法據稱可以成功攻破這種防禦機制。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Extend Defensive Distillation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https://arxiv.org/pdf/1705.05264.pdf</a:t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蒸餾溫度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模型的輸出對每一個輸入分量的梯度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越大會減少模型梯度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訓練</a:t>
            </a:r>
            <a:r>
              <a:rPr lang="zh-CN"/>
              <a:t>T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設大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測試</a:t>
            </a:r>
            <a:r>
              <a:rPr lang="zh-CN"/>
              <a:t>T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設小</a:t>
            </a:r>
            <a:r>
              <a:rPr lang="zh-CN"/>
              <a:t>=&gt;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增加新樣本的敏感性</a:t>
            </a:r>
            <a:endParaRPr/>
          </a:p>
        </p:txBody>
      </p:sp>
      <p:sp>
        <p:nvSpPr>
          <p:cNvPr id="441" name="Google Shape;441;g5e1c8771b6_3_1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e1c8771b6_3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e1c8771b6_3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SafetyNet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2"/>
              </a:rPr>
              <a:t>https://arxiv.org/pdf/1704.00103.pdf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經過</a:t>
            </a:r>
            <a:r>
              <a:rPr lang="zh-CN"/>
              <a:t>ReLU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會強制輸出離散的</a:t>
            </a:r>
            <a:r>
              <a:rPr lang="zh-CN"/>
              <a:t>code</a:t>
            </a:r>
            <a:endParaRPr/>
          </a:p>
        </p:txBody>
      </p:sp>
      <p:sp>
        <p:nvSpPr>
          <p:cNvPr id="455" name="Google Shape;455;g5e1c8771b6_3_1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e1c8771b6_3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e1c8771b6_3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PRN loss : target network  predict label (Li) and joint network predict label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當</a:t>
            </a:r>
            <a:r>
              <a:rPr lang="zh-CN"/>
              <a:t>PRN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偵測為攻擊樣本，由</a:t>
            </a:r>
            <a:r>
              <a:rPr lang="zh-CN"/>
              <a:t>PRN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輸出的圖片作為</a:t>
            </a:r>
            <a:r>
              <a:rPr lang="zh-CN"/>
              <a:t>target network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輸入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I-R(I)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經過</a:t>
            </a:r>
            <a:r>
              <a:rPr lang="zh-CN"/>
              <a:t>F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後給</a:t>
            </a:r>
            <a:r>
              <a:rPr lang="zh-CN"/>
              <a:t>B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訓練是否為攻擊樣本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F=2D-DCT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B=SVM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測試時先給</a:t>
            </a:r>
            <a:r>
              <a:rPr lang="zh-CN"/>
              <a:t>B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決定是否為攻擊樣本</a:t>
            </a:r>
            <a:r>
              <a:rPr lang="zh-CN"/>
              <a:t>B(F(I*))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，如果是，替換</a:t>
            </a:r>
            <a:r>
              <a:rPr lang="zh-CN"/>
              <a:t>R(I*)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送入原</a:t>
            </a:r>
            <a:r>
              <a:rPr lang="zh-CN"/>
              <a:t>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2"/>
              </a:rPr>
              <a:t>https://arxiv.org/pdf/1711.05929.pdf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uFill>
                <a:noFill/>
              </a:uFill>
              <a:hlinkClick r:id="rId4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5e1c8771b6_3_1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e1c8771b6_3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e1c8771b6_3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2"/>
              </a:rPr>
              <a:t>https://zhuanlan.zhihu.com/p/30934360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基於重構誤差（</a:t>
            </a:r>
            <a:r>
              <a:rPr lang="zh-CN"/>
              <a:t>reconstruction error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）的</a:t>
            </a:r>
            <a:r>
              <a:rPr lang="zh-CN"/>
              <a:t>Detector 由AE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來實作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基於概率分歧</a:t>
            </a:r>
            <a:r>
              <a:rPr lang="zh-CN"/>
              <a:t>/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發散（</a:t>
            </a:r>
            <a:r>
              <a:rPr lang="zh-CN"/>
              <a:t>probability divergence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）的</a:t>
            </a:r>
            <a:r>
              <a:rPr lang="zh-CN"/>
              <a:t>Detector 比較f(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原始</a:t>
            </a:r>
            <a:r>
              <a:rPr lang="zh-CN"/>
              <a:t>x)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與</a:t>
            </a:r>
            <a:r>
              <a:rPr lang="zh-CN"/>
              <a:t>f(AE(x))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的差異</a:t>
            </a:r>
            <a:r>
              <a:rPr lang="zh-CN"/>
              <a:t>(JS divergence)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Reformer  x-&gt;AE(x)-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來自正常樣本的</a:t>
            </a:r>
            <a:r>
              <a:rPr lang="zh-CN"/>
              <a:t>AE</a:t>
            </a:r>
            <a:endParaRPr>
              <a:uFill>
                <a:noFill/>
              </a:uFill>
              <a:hlinkClick r:id="rId4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uFill>
                <a:noFill/>
              </a:uFill>
              <a:hlinkClick r:id="rId5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5e1c8771b6_3_1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e1b0bbba2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e1b0bbba2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1A1A1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優化擾動(optimized perturbation)和約束擾動(constrained perturbation)：前者表示擾動大小作為優化過程中的優化目標，後者表示所添加擾動僅需滿足約束即可。前者最典型的代表算法是C&amp;W[6]</a:t>
            </a:r>
            <a:endParaRPr sz="1100">
              <a:solidFill>
                <a:srgbClr val="1A1A1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1A1A1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不同的擾動大小的衡量標準：lp是最常用的衡量標準，此外還有一種新提到的心理測量感知對抗相似度評分(Psychometric perceptual adversarial similarity score,PASS)[7]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A1A1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8" name="Google Shape;88;g5e1b0bbba2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1b0bbba2_2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5e1b0bbba2_2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1b0bbba2_2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1b0bbba2_2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5e1b0bbba2_2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e1c8771b6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e1c8771b6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5e1c8771b6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e1c8771b6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e1c8771b6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5e1c8771b6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1c8771b6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e1c8771b6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5e1c8771b6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39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39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/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1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2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2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3"/>
          <p:cNvSpPr txBox="1"/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3"/>
          <p:cNvSpPr txBox="1"/>
          <p:nvPr>
            <p:ph idx="1" type="body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3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4"/>
          <p:cNvSpPr txBox="1"/>
          <p:nvPr>
            <p:ph idx="1" type="body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4"/>
          <p:cNvSpPr txBox="1"/>
          <p:nvPr>
            <p:ph idx="2" type="body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4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5"/>
          <p:cNvSpPr txBox="1"/>
          <p:nvPr>
            <p:ph idx="1" type="body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5"/>
          <p:cNvSpPr txBox="1"/>
          <p:nvPr>
            <p:ph idx="2" type="body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5"/>
          <p:cNvSpPr txBox="1"/>
          <p:nvPr>
            <p:ph idx="3" type="body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idx="4" type="body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7"/>
          <p:cNvSpPr txBox="1"/>
          <p:nvPr>
            <p:ph idx="1" type="body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7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37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 txBox="1"/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38"/>
          <p:cNvSpPr/>
          <p:nvPr>
            <p:ph idx="2" type="pic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1" type="body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F5F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abs/1511.04599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abs/1511.04599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1610.08401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abs/1610.08401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rxiv.org/abs/1610.08401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rxiv.org/abs/1610.08401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rxiv.org/abs/1610.08401" TargetMode="External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rxiv.org/abs/1608.04644" TargetMode="External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rxiv.org/abs/1608.04644" TargetMode="External"/><Relationship Id="rId4" Type="http://schemas.openxmlformats.org/officeDocument/2006/relationships/hyperlink" Target="https://arxiv.org/abs/1608.04644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rxiv.org/abs/1608.04644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rxiv.org/abs/1608.04644" TargetMode="External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rxiv.org/abs/1608.04644" TargetMode="External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rxiv.org/abs/1608.04644" TargetMode="External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rxiv.org/abs/1801.00553" TargetMode="External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rxiv.org/abs/1704.03976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rxiv.org/abs/1412.5068" TargetMode="External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arxiv.org/abs/1709.04447" TargetMode="External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abs/1712.07107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Relationship Id="rId4" Type="http://schemas.openxmlformats.org/officeDocument/2006/relationships/hyperlink" Target="https://arxiv.org/abs/1511.04508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arxiv.org/abs/1704.00103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hyperlink" Target="https://arxiv.org/abs/1711.05929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arxiv.org/abs/1705.09064" TargetMode="External"/><Relationship Id="rId4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abs/1712.0710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arxiv.org/abs/1312.619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1511.04599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abs/1511.04599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abs/1511.04599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4262452" y="2536825"/>
            <a:ext cx="6962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200"/>
              <a:buFont typeface="Arial"/>
              <a:buNone/>
            </a:pPr>
            <a:r>
              <a:rPr b="1" lang="zh-CN" sz="7200">
                <a:solidFill>
                  <a:srgbClr val="595959"/>
                </a:solidFill>
              </a:rPr>
              <a:t>Adversarial ML</a:t>
            </a:r>
            <a:endParaRPr b="0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1"/>
          <p:cNvCxnSpPr/>
          <p:nvPr/>
        </p:nvCxnSpPr>
        <p:spPr>
          <a:xfrm>
            <a:off x="4195763" y="3832225"/>
            <a:ext cx="68167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0" y="979488"/>
            <a:ext cx="5878513" cy="587851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e1c8771b6_2_1"/>
          <p:cNvSpPr txBox="1"/>
          <p:nvPr>
            <p:ph type="title"/>
          </p:nvPr>
        </p:nvSpPr>
        <p:spPr>
          <a:xfrm>
            <a:off x="2431200" y="503250"/>
            <a:ext cx="73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DeepFool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8" name="Google Shape;168;g5e1c8771b6_2_1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g5e1c8771b6_2_1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g5e1c8771b6_2_1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g5e1c8771b6_2_1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5e1c8771b6_2_1"/>
          <p:cNvSpPr txBox="1"/>
          <p:nvPr/>
        </p:nvSpPr>
        <p:spPr>
          <a:xfrm>
            <a:off x="1472175" y="6017875"/>
            <a:ext cx="9471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S.-M. Moosavi-Dezfooli, A. Fawzi, and P. Frossard, “Deepfool: a simple and accurate method to fool deep neural networks,” in Proceedings of the IEEE Conference on Computer Vision and Pattern Recognition (CVPR), 2016, pp. 2574–2582 [Online]. Available: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https://arxiv.org/abs/1511.04599</a:t>
            </a:r>
            <a:endParaRPr/>
          </a:p>
        </p:txBody>
      </p:sp>
      <p:pic>
        <p:nvPicPr>
          <p:cNvPr id="173" name="Google Shape;173;g5e1c8771b6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1813" y="1646250"/>
            <a:ext cx="5008375" cy="40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5e1c8771b6_2_1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1c8771b6_2_13"/>
          <p:cNvSpPr txBox="1"/>
          <p:nvPr>
            <p:ph type="title"/>
          </p:nvPr>
        </p:nvSpPr>
        <p:spPr>
          <a:xfrm>
            <a:off x="2431200" y="503250"/>
            <a:ext cx="73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DeepFool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1" name="Google Shape;181;g5e1c8771b6_2_13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g5e1c8771b6_2_13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g5e1c8771b6_2_13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g5e1c8771b6_2_13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5e1c8771b6_2_13"/>
          <p:cNvSpPr txBox="1"/>
          <p:nvPr/>
        </p:nvSpPr>
        <p:spPr>
          <a:xfrm>
            <a:off x="1472175" y="6017875"/>
            <a:ext cx="9471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S.-M. Moosavi-Dezfooli, A. Fawzi, and P. Frossard, “Deepfool: a simple and accurate method to fool deep neural networks,” in Proceedings of the IEEE Conference on Computer Vision and Pattern Recognition (CVPR), 2016, pp. 2574–2582 [Online]. Available: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https://arxiv.org/abs/1511.04599</a:t>
            </a:r>
            <a:endParaRPr/>
          </a:p>
        </p:txBody>
      </p:sp>
      <p:pic>
        <p:nvPicPr>
          <p:cNvPr id="186" name="Google Shape;186;g5e1c8771b6_2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568" y="1408125"/>
            <a:ext cx="4942864" cy="453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5e1c8771b6_2_13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e1c8771b6_2_26"/>
          <p:cNvSpPr txBox="1"/>
          <p:nvPr>
            <p:ph type="title"/>
          </p:nvPr>
        </p:nvSpPr>
        <p:spPr>
          <a:xfrm>
            <a:off x="2431200" y="198450"/>
            <a:ext cx="73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Universal adversarial perturbations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4" name="Google Shape;194;g5e1c8771b6_2_26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g5e1c8771b6_2_26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g5e1c8771b6_2_26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g5e1c8771b6_2_26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5e1c8771b6_2_26"/>
          <p:cNvSpPr txBox="1"/>
          <p:nvPr/>
        </p:nvSpPr>
        <p:spPr>
          <a:xfrm>
            <a:off x="1472175" y="6017875"/>
            <a:ext cx="9471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S.-M. Moosavi-Dezfooli, A. Fawzi, O. Fawzi, and P. Frossard, “Universal adversarial perturbations,” in Proceedings of the IEEE Conference on Computer Vision and Pattern Recognition (CVPR), 2017.</a:t>
            </a:r>
            <a:r>
              <a:rPr lang="zh-CN"/>
              <a:t> [Online]. Available: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https://arxiv.org/abs/1610.08401</a:t>
            </a:r>
            <a:endParaRPr/>
          </a:p>
        </p:txBody>
      </p:sp>
      <p:sp>
        <p:nvSpPr>
          <p:cNvPr id="199" name="Google Shape;199;g5e1c8771b6_2_26"/>
          <p:cNvSpPr txBox="1"/>
          <p:nvPr>
            <p:ph idx="1" type="body"/>
          </p:nvPr>
        </p:nvSpPr>
        <p:spPr>
          <a:xfrm>
            <a:off x="1271600" y="1646250"/>
            <a:ext cx="5900700" cy="411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To find a </a:t>
            </a:r>
            <a:r>
              <a:rPr lang="zh-C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single pertubation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 which is able to fool a network on </a:t>
            </a:r>
            <a:r>
              <a:rPr lang="zh-CN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“any”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 image with high confidience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How: </a:t>
            </a: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漸進的推進到分類的邊界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00" name="Google Shape;200;g5e1c8771b6_2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625" y="1440451"/>
            <a:ext cx="2493575" cy="45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5e1c8771b6_2_26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e1c8771b6_2_76"/>
          <p:cNvSpPr txBox="1"/>
          <p:nvPr>
            <p:ph type="title"/>
          </p:nvPr>
        </p:nvSpPr>
        <p:spPr>
          <a:xfrm>
            <a:off x="2431200" y="198450"/>
            <a:ext cx="73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Universal adversarial perturbations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8" name="Google Shape;208;g5e1c8771b6_2_76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g5e1c8771b6_2_76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g5e1c8771b6_2_76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g5e1c8771b6_2_76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5e1c8771b6_2_76"/>
          <p:cNvSpPr txBox="1"/>
          <p:nvPr/>
        </p:nvSpPr>
        <p:spPr>
          <a:xfrm>
            <a:off x="1472175" y="6017875"/>
            <a:ext cx="9471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S.-M. Moosavi-Dezfooli, A. Fawzi, O. Fawzi, and P. Frossard, “Universal adversarial perturbations,” in Proceedings of the IEEE Conference on Computer Vision and Pattern Recognition (CVPR), 2017. [Online]. Available: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https://arxiv.org/abs/1610.08401</a:t>
            </a:r>
            <a:endParaRPr/>
          </a:p>
        </p:txBody>
      </p:sp>
      <p:sp>
        <p:nvSpPr>
          <p:cNvPr id="213" name="Google Shape;213;g5e1c8771b6_2_76"/>
          <p:cNvSpPr txBox="1"/>
          <p:nvPr>
            <p:ph idx="1" type="body"/>
          </p:nvPr>
        </p:nvSpPr>
        <p:spPr>
          <a:xfrm>
            <a:off x="1271600" y="1646250"/>
            <a:ext cx="5900700" cy="411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Goal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Constraints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Yahei"/>
              <a:buChar char="•"/>
            </a:pPr>
            <a:r>
              <a:rPr lang="zh-CN" sz="2400">
                <a:latin typeface="Microsoft Yahei"/>
                <a:ea typeface="Microsoft Yahei"/>
                <a:cs typeface="Microsoft Yahei"/>
                <a:sym typeface="Microsoft Yahei"/>
              </a:rPr>
              <a:t>擾動不能過大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Microsoft Yahei"/>
              <a:buChar char="•"/>
            </a:pPr>
            <a:r>
              <a:rPr lang="zh-CN" sz="2400">
                <a:latin typeface="Microsoft Yahei"/>
                <a:ea typeface="Microsoft Yahei"/>
                <a:cs typeface="Microsoft Yahei"/>
                <a:sym typeface="Microsoft Yahei"/>
              </a:rPr>
              <a:t>成功率要夠高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14" name="Google Shape;214;g5e1c8771b6_2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8138" y="2304825"/>
            <a:ext cx="38957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5e1c8771b6_2_76"/>
          <p:cNvPicPr preferRelativeResize="0"/>
          <p:nvPr/>
        </p:nvPicPr>
        <p:blipFill rotWithShape="1">
          <a:blip r:embed="rId5">
            <a:alphaModFix/>
          </a:blip>
          <a:srcRect b="60230" l="0" r="0" t="0"/>
          <a:stretch/>
        </p:blipFill>
        <p:spPr>
          <a:xfrm>
            <a:off x="4300538" y="4010100"/>
            <a:ext cx="3590925" cy="4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5e1c8771b6_2_76"/>
          <p:cNvPicPr preferRelativeResize="0"/>
          <p:nvPr/>
        </p:nvPicPr>
        <p:blipFill rotWithShape="1">
          <a:blip r:embed="rId5">
            <a:alphaModFix/>
          </a:blip>
          <a:srcRect b="0" l="0" r="0" t="36524"/>
          <a:stretch/>
        </p:blipFill>
        <p:spPr>
          <a:xfrm>
            <a:off x="4300538" y="5087550"/>
            <a:ext cx="3590925" cy="6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5e1c8771b6_2_76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e1c8771b6_2_45"/>
          <p:cNvSpPr txBox="1"/>
          <p:nvPr>
            <p:ph type="title"/>
          </p:nvPr>
        </p:nvSpPr>
        <p:spPr>
          <a:xfrm>
            <a:off x="2431200" y="198450"/>
            <a:ext cx="73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Universal adversarial perturbations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4" name="Google Shape;224;g5e1c8771b6_2_45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g5e1c8771b6_2_45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g5e1c8771b6_2_45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g5e1c8771b6_2_45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5e1c8771b6_2_45"/>
          <p:cNvSpPr txBox="1"/>
          <p:nvPr/>
        </p:nvSpPr>
        <p:spPr>
          <a:xfrm>
            <a:off x="1472175" y="6017875"/>
            <a:ext cx="9471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S.-M. Moosavi-Dezfooli, A. Fawzi, O. Fawzi, and P. Frossard, “Universal adversarial perturbations,” in Proceedings of the IEEE Conference on Computer Vision and Pattern Recognition (CVPR), 2017. [Online]. Available: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https://arxiv.org/abs/1610.08401</a:t>
            </a:r>
            <a:endParaRPr/>
          </a:p>
        </p:txBody>
      </p:sp>
      <p:pic>
        <p:nvPicPr>
          <p:cNvPr id="229" name="Google Shape;229;g5e1c8771b6_2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8293" y="1570050"/>
            <a:ext cx="3895413" cy="43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5e1c8771b6_2_45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e1c8771b6_2_91"/>
          <p:cNvSpPr txBox="1"/>
          <p:nvPr>
            <p:ph type="title"/>
          </p:nvPr>
        </p:nvSpPr>
        <p:spPr>
          <a:xfrm>
            <a:off x="2431200" y="198450"/>
            <a:ext cx="73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Universal adversarial perturbations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7" name="Google Shape;237;g5e1c8771b6_2_91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g5e1c8771b6_2_91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g5e1c8771b6_2_91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g5e1c8771b6_2_91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5e1c8771b6_2_91"/>
          <p:cNvSpPr txBox="1"/>
          <p:nvPr/>
        </p:nvSpPr>
        <p:spPr>
          <a:xfrm>
            <a:off x="1472175" y="6017875"/>
            <a:ext cx="9471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S.-M. Moosavi-Dezfooli, A. Fawzi, O. Fawzi, and P. Frossard, “Universal adversarial perturbations,” in Proceedings of the IEEE Conference on Computer Vision and Pattern Recognition (CVPR), 2017. [Online]. Available: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https://arxiv.org/abs/1610.08401</a:t>
            </a:r>
            <a:endParaRPr/>
          </a:p>
        </p:txBody>
      </p:sp>
      <p:sp>
        <p:nvSpPr>
          <p:cNvPr id="242" name="Google Shape;242;g5e1c8771b6_2_91"/>
          <p:cNvSpPr txBox="1"/>
          <p:nvPr>
            <p:ph idx="1" type="body"/>
          </p:nvPr>
        </p:nvSpPr>
        <p:spPr>
          <a:xfrm>
            <a:off x="1271600" y="1493850"/>
            <a:ext cx="5900700" cy="411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 startAt="3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Algorithm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If v not best pertubation: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To fit constraint-1: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lphaLcPeriod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Update v: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lphaLcPeriod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Stop when: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g5e1c8771b6_2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1488" y="2112375"/>
            <a:ext cx="50387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5e1c8771b6_2_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5650" y="2789025"/>
            <a:ext cx="52387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5e1c8771b6_2_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8238" y="3637225"/>
            <a:ext cx="21050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5e1c8771b6_2_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2763" y="4207025"/>
            <a:ext cx="45053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5e1c8771b6_2_91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e1c8771b6_2_109"/>
          <p:cNvSpPr txBox="1"/>
          <p:nvPr>
            <p:ph type="title"/>
          </p:nvPr>
        </p:nvSpPr>
        <p:spPr>
          <a:xfrm>
            <a:off x="2431200" y="198450"/>
            <a:ext cx="73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Universal adversarial perturbations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4" name="Google Shape;254;g5e1c8771b6_2_109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g5e1c8771b6_2_109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g5e1c8771b6_2_109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g5e1c8771b6_2_109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5e1c8771b6_2_109"/>
          <p:cNvSpPr txBox="1"/>
          <p:nvPr/>
        </p:nvSpPr>
        <p:spPr>
          <a:xfrm>
            <a:off x="1472175" y="6017875"/>
            <a:ext cx="9471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S.-M. Moosavi-Dezfooli, A. Fawzi, O. Fawzi, and P. Frossard, “Universal adversarial perturbations,” in Proceedings of the IEEE Conference on Computer Vision and Pattern Recognition (CVPR), 2017. [Online]. Available: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https://arxiv.org/abs/1610.08401</a:t>
            </a:r>
            <a:endParaRPr/>
          </a:p>
        </p:txBody>
      </p:sp>
      <p:pic>
        <p:nvPicPr>
          <p:cNvPr id="259" name="Google Shape;259;g5e1c8771b6_2_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781" y="1572775"/>
            <a:ext cx="4084438" cy="43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5e1c8771b6_2_109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e1c8771b6_2_139"/>
          <p:cNvSpPr txBox="1"/>
          <p:nvPr>
            <p:ph type="title"/>
          </p:nvPr>
        </p:nvSpPr>
        <p:spPr>
          <a:xfrm>
            <a:off x="2431200" y="198450"/>
            <a:ext cx="73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CARLINI AND WAGNER ATTACKS (C&amp;W)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7" name="Google Shape;267;g5e1c8771b6_2_139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g5e1c8771b6_2_139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g5e1c8771b6_2_139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g5e1c8771b6_2_139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5e1c8771b6_2_139"/>
          <p:cNvSpPr txBox="1"/>
          <p:nvPr/>
        </p:nvSpPr>
        <p:spPr>
          <a:xfrm>
            <a:off x="1472175" y="6246475"/>
            <a:ext cx="9471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N. Carlini and D. Wagner, “Towards evaluating the robustness of neural networks,” in Security and Privacy (S&amp;P), 2017 IEEE Symposium on. IEEE, 2017, pp. 39–57. [Online]. Available:</a:t>
            </a:r>
            <a:r>
              <a:rPr lang="zh-CN" u="sng">
                <a:solidFill>
                  <a:schemeClr val="hlink"/>
                </a:solidFill>
                <a:hlinkClick r:id="rId3"/>
              </a:rPr>
              <a:t> https://arxiv.org/abs/1608.04644</a:t>
            </a:r>
            <a:endParaRPr/>
          </a:p>
        </p:txBody>
      </p:sp>
      <p:sp>
        <p:nvSpPr>
          <p:cNvPr id="272" name="Google Shape;272;g5e1c8771b6_2_139"/>
          <p:cNvSpPr txBox="1"/>
          <p:nvPr>
            <p:ph idx="1" type="body"/>
          </p:nvPr>
        </p:nvSpPr>
        <p:spPr>
          <a:xfrm>
            <a:off x="1271600" y="1646250"/>
            <a:ext cx="9750600" cy="411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Microsoft Yahei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The objective function to change the label vector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g5e1c8771b6_2_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600" y="2603354"/>
            <a:ext cx="5544800" cy="328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5e1c8771b6_2_139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e1c8771b6_2_121"/>
          <p:cNvSpPr txBox="1"/>
          <p:nvPr>
            <p:ph type="title"/>
          </p:nvPr>
        </p:nvSpPr>
        <p:spPr>
          <a:xfrm>
            <a:off x="2431200" y="198450"/>
            <a:ext cx="73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CARLINI AND WAGNER ATTACKS (C&amp;W)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1" name="Google Shape;281;g5e1c8771b6_2_121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g5e1c8771b6_2_121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g5e1c8771b6_2_121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g5e1c8771b6_2_121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5e1c8771b6_2_121"/>
          <p:cNvSpPr txBox="1"/>
          <p:nvPr/>
        </p:nvSpPr>
        <p:spPr>
          <a:xfrm>
            <a:off x="1472175" y="6246475"/>
            <a:ext cx="9471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N. Carlini and D. Wagner, “Towards evaluating the robustness of neural networks,” in Security and Privacy (S&amp;P), 2017 IEEE Symposium on. IEEE, 2017, pp. 39–57.</a:t>
            </a:r>
            <a:r>
              <a:rPr lang="zh-CN"/>
              <a:t> [Online]. Available:</a:t>
            </a:r>
            <a:r>
              <a:rPr lang="zh-CN" u="sng">
                <a:solidFill>
                  <a:schemeClr val="hlink"/>
                </a:solidFill>
                <a:hlinkClick r:id="rId3"/>
              </a:rPr>
              <a:t> </a:t>
            </a:r>
            <a:r>
              <a:rPr lang="zh-CN" u="sng">
                <a:solidFill>
                  <a:schemeClr val="hlink"/>
                </a:solidFill>
                <a:hlinkClick r:id="rId4"/>
              </a:rPr>
              <a:t>https://arxiv.org/abs/1608.04644</a:t>
            </a:r>
            <a:endParaRPr/>
          </a:p>
        </p:txBody>
      </p:sp>
      <p:sp>
        <p:nvSpPr>
          <p:cNvPr id="286" name="Google Shape;286;g5e1c8771b6_2_121"/>
          <p:cNvSpPr txBox="1"/>
          <p:nvPr>
            <p:ph idx="1" type="body"/>
          </p:nvPr>
        </p:nvSpPr>
        <p:spPr>
          <a:xfrm>
            <a:off x="1271600" y="1646250"/>
            <a:ext cx="9750600" cy="411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An aderverial method to attack defensive distillation(</a:t>
            </a: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防禦性蒸餾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icrosoft Yahei"/>
              <a:buChar char="•"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攻擊防禦性蒸餾模型實際上很簡單，不考慮這些其他的類向量值，</a:t>
            </a:r>
            <a:r>
              <a:rPr lang="zh-CN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只考慮需要超過的類向量(目標類)和自身的類向量值即可</a:t>
            </a: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，甚至可以只關注增加自身的類向量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Yahei"/>
              <a:buChar char="•"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Ex: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400">
                <a:latin typeface="Microsoft Yahei"/>
                <a:ea typeface="Microsoft Yahei"/>
                <a:cs typeface="Microsoft Yahei"/>
                <a:sym typeface="Microsoft Yahei"/>
              </a:rPr>
              <a:t>[ -674.3225 , -371.59705 , -177.78831 , 562.87225 ,-1313.5781 , 998.18207 , -886.97107 , -511.58194 ,-126.719666, -43.129272]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7" name="Google Shape;287;g5e1c8771b6_2_121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e1c8771b6_2_164"/>
          <p:cNvSpPr txBox="1"/>
          <p:nvPr>
            <p:ph type="title"/>
          </p:nvPr>
        </p:nvSpPr>
        <p:spPr>
          <a:xfrm>
            <a:off x="2431200" y="198450"/>
            <a:ext cx="73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CARLINI AND WAGNER ATTACKS (C&amp;W)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4" name="Google Shape;294;g5e1c8771b6_2_164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g5e1c8771b6_2_164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g5e1c8771b6_2_164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" name="Google Shape;297;g5e1c8771b6_2_164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5e1c8771b6_2_164"/>
          <p:cNvSpPr txBox="1"/>
          <p:nvPr/>
        </p:nvSpPr>
        <p:spPr>
          <a:xfrm>
            <a:off x="1472175" y="6246475"/>
            <a:ext cx="9471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N. Carlini and D. Wagner, “Towards evaluating the robustness of neural networks,” in Security and Privacy (S&amp;P), 2017 IEEE Symposium on. IEEE, 2017, pp. 39–57. [Online]. Available:</a:t>
            </a:r>
            <a:r>
              <a:rPr lang="zh-CN" u="sng">
                <a:solidFill>
                  <a:schemeClr val="hlink"/>
                </a:solidFill>
                <a:hlinkClick r:id="rId3"/>
              </a:rPr>
              <a:t> https://arxiv.org/abs/1608.04644</a:t>
            </a:r>
            <a:endParaRPr/>
          </a:p>
        </p:txBody>
      </p:sp>
      <p:sp>
        <p:nvSpPr>
          <p:cNvPr id="299" name="Google Shape;299;g5e1c8771b6_2_164"/>
          <p:cNvSpPr txBox="1"/>
          <p:nvPr>
            <p:ph idx="1" type="body"/>
          </p:nvPr>
        </p:nvSpPr>
        <p:spPr>
          <a:xfrm>
            <a:off x="1271600" y="1646250"/>
            <a:ext cx="9750600" cy="411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Microsoft Yahei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Box Constraint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g5e1c8771b6_2_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200" y="3307150"/>
            <a:ext cx="401955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5e1c8771b6_2_164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7593" l="2" r="-4217" t="10258"/>
          <a:stretch/>
        </p:blipFill>
        <p:spPr>
          <a:xfrm>
            <a:off x="3149600" y="0"/>
            <a:ext cx="8689975" cy="68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/>
          <p:nvPr/>
        </p:nvSpPr>
        <p:spPr>
          <a:xfrm>
            <a:off x="0" y="2819400"/>
            <a:ext cx="12192000" cy="17907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3309950" y="3003550"/>
            <a:ext cx="55722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常見名詞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zh-CN" sz="3600">
                <a:solidFill>
                  <a:schemeClr val="lt1"/>
                </a:solidFill>
              </a:rPr>
              <a:t>Part.1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9" name="Google Shape;69;p3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e1c8771b6_2_177"/>
          <p:cNvSpPr txBox="1"/>
          <p:nvPr>
            <p:ph type="title"/>
          </p:nvPr>
        </p:nvSpPr>
        <p:spPr>
          <a:xfrm>
            <a:off x="2431200" y="198450"/>
            <a:ext cx="73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CARLINI AND WAGNER ATTACKS (C&amp;W)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8" name="Google Shape;308;g5e1c8771b6_2_177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g5e1c8771b6_2_177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g5e1c8771b6_2_177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g5e1c8771b6_2_177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5e1c8771b6_2_177"/>
          <p:cNvSpPr txBox="1"/>
          <p:nvPr/>
        </p:nvSpPr>
        <p:spPr>
          <a:xfrm>
            <a:off x="1472175" y="6246475"/>
            <a:ext cx="9471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N. Carlini and D. Wagner, “Towards evaluating the robustness of neural networks,” in Security and Privacy (S&amp;P), 2017 IEEE Symposium on. IEEE, 2017, pp. 39–57. [Online]. Available:</a:t>
            </a:r>
            <a:r>
              <a:rPr lang="zh-CN" u="sng">
                <a:solidFill>
                  <a:schemeClr val="hlink"/>
                </a:solidFill>
                <a:hlinkClick r:id="rId3"/>
              </a:rPr>
              <a:t> https://arxiv.org/abs/1608.04644</a:t>
            </a:r>
            <a:endParaRPr/>
          </a:p>
        </p:txBody>
      </p:sp>
      <p:sp>
        <p:nvSpPr>
          <p:cNvPr id="313" name="Google Shape;313;g5e1c8771b6_2_177"/>
          <p:cNvSpPr txBox="1"/>
          <p:nvPr>
            <p:ph idx="1" type="body"/>
          </p:nvPr>
        </p:nvSpPr>
        <p:spPr>
          <a:xfrm>
            <a:off x="1271600" y="1646250"/>
            <a:ext cx="9750600" cy="411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Microsoft Yahei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To solve box constraints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Yahei"/>
              <a:buAutoNum type="alphaLcPeriod"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投影梯度下降法:對於具有復雜更新步驟的梯度下降方法（例如，具有動量的梯度下降），效果不佳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Microsoft Yahei"/>
              <a:buAutoNum type="alphaLcPeriod"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裁剪梯度下降法:將裁剪直接放入了優化目標，但容易卡在平坦區域，x卡在邊界值動不了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Microsoft Yahei"/>
              <a:buAutoNum type="alphaLcPeriod"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改變變量:用新的變量w代替原先的x(本篇作者的用法)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14" name="Google Shape;314;g5e1c8771b6_2_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650" y="4962813"/>
            <a:ext cx="407670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5e1c8771b6_2_177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e1c8771b6_2_191"/>
          <p:cNvSpPr txBox="1"/>
          <p:nvPr>
            <p:ph type="title"/>
          </p:nvPr>
        </p:nvSpPr>
        <p:spPr>
          <a:xfrm>
            <a:off x="2431200" y="198450"/>
            <a:ext cx="73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CARLINI AND WAGNER ATTACKS (C&amp;W)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2" name="Google Shape;322;g5e1c8771b6_2_191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g5e1c8771b6_2_191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g5e1c8771b6_2_191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g5e1c8771b6_2_191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5e1c8771b6_2_191"/>
          <p:cNvSpPr txBox="1"/>
          <p:nvPr/>
        </p:nvSpPr>
        <p:spPr>
          <a:xfrm>
            <a:off x="1472175" y="6246475"/>
            <a:ext cx="9471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N. Carlini and D. Wagner, “Towards evaluating the robustness of neural networks,” in Security and Privacy (S&amp;P), 2017 IEEE Symposium on. IEEE, 2017, pp. 39–57. [Online]. Available:</a:t>
            </a:r>
            <a:r>
              <a:rPr lang="zh-CN" u="sng">
                <a:solidFill>
                  <a:schemeClr val="hlink"/>
                </a:solidFill>
                <a:hlinkClick r:id="rId3"/>
              </a:rPr>
              <a:t> https://arxiv.org/abs/1608.04644</a:t>
            </a:r>
            <a:endParaRPr/>
          </a:p>
        </p:txBody>
      </p:sp>
      <p:pic>
        <p:nvPicPr>
          <p:cNvPr id="327" name="Google Shape;327;g5e1c8771b6_2_191"/>
          <p:cNvPicPr preferRelativeResize="0"/>
          <p:nvPr/>
        </p:nvPicPr>
        <p:blipFill rotWithShape="1">
          <a:blip r:embed="rId4">
            <a:alphaModFix/>
          </a:blip>
          <a:srcRect b="5265" l="0" r="0" t="7838"/>
          <a:stretch/>
        </p:blipFill>
        <p:spPr>
          <a:xfrm>
            <a:off x="2113075" y="1926950"/>
            <a:ext cx="7965850" cy="389345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5e1c8771b6_2_191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e1c8771b6_2_204"/>
          <p:cNvSpPr txBox="1"/>
          <p:nvPr>
            <p:ph type="title"/>
          </p:nvPr>
        </p:nvSpPr>
        <p:spPr>
          <a:xfrm>
            <a:off x="2431200" y="198450"/>
            <a:ext cx="73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CARLINI AND WAGNER ATTACKS (C&amp;W)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5" name="Google Shape;335;g5e1c8771b6_2_204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6" name="Google Shape;336;g5e1c8771b6_2_204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g5e1c8771b6_2_204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8" name="Google Shape;338;g5e1c8771b6_2_204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5e1c8771b6_2_204"/>
          <p:cNvSpPr txBox="1"/>
          <p:nvPr/>
        </p:nvSpPr>
        <p:spPr>
          <a:xfrm>
            <a:off x="1472175" y="6246475"/>
            <a:ext cx="9471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N. Carlini and D. Wagner, “Towards evaluating the robustness of neural networks,” in Security and Privacy (S&amp;P), 2017 IEEE Symposium on. IEEE, 2017, pp. 39–57. [Online]. Available:</a:t>
            </a:r>
            <a:r>
              <a:rPr lang="zh-CN" u="sng">
                <a:solidFill>
                  <a:schemeClr val="hlink"/>
                </a:solidFill>
                <a:hlinkClick r:id="rId3"/>
              </a:rPr>
              <a:t> https://arxiv.org/abs/1608.04644</a:t>
            </a:r>
            <a:endParaRPr/>
          </a:p>
        </p:txBody>
      </p:sp>
      <p:sp>
        <p:nvSpPr>
          <p:cNvPr id="340" name="Google Shape;340;g5e1c8771b6_2_204"/>
          <p:cNvSpPr txBox="1"/>
          <p:nvPr>
            <p:ph idx="1" type="body"/>
          </p:nvPr>
        </p:nvSpPr>
        <p:spPr>
          <a:xfrm>
            <a:off x="1271600" y="1646250"/>
            <a:ext cx="9750600" cy="411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How: L2 attack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Chose the target label 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Our goal is to optimize: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lphaLcPeriod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by adjusting c: from 10^-4 to 10^10;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Yahei"/>
              <a:buAutoNum type="alphaLcPeriod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by adjusting k: </a:t>
            </a: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錯誤分類發生的置信度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41" name="Google Shape;341;g5e1c8771b6_2_204"/>
          <p:cNvGrpSpPr/>
          <p:nvPr/>
        </p:nvGrpSpPr>
        <p:grpSpPr>
          <a:xfrm>
            <a:off x="2728913" y="3407750"/>
            <a:ext cx="6734175" cy="1291625"/>
            <a:chOff x="5126750" y="1150825"/>
            <a:chExt cx="6734175" cy="1291625"/>
          </a:xfrm>
        </p:grpSpPr>
        <p:pic>
          <p:nvPicPr>
            <p:cNvPr id="342" name="Google Shape;342;g5e1c8771b6_2_204"/>
            <p:cNvPicPr preferRelativeResize="0"/>
            <p:nvPr/>
          </p:nvPicPr>
          <p:blipFill rotWithShape="1">
            <a:blip r:embed="rId4">
              <a:alphaModFix/>
            </a:blip>
            <a:srcRect b="57410" l="0" r="0" t="0"/>
            <a:stretch/>
          </p:blipFill>
          <p:spPr>
            <a:xfrm>
              <a:off x="5126750" y="1150825"/>
              <a:ext cx="6734175" cy="73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g5e1c8771b6_2_204"/>
            <p:cNvPicPr preferRelativeResize="0"/>
            <p:nvPr/>
          </p:nvPicPr>
          <p:blipFill rotWithShape="1">
            <a:blip r:embed="rId4">
              <a:alphaModFix/>
            </a:blip>
            <a:srcRect b="0" l="0" r="0" t="67253"/>
            <a:stretch/>
          </p:blipFill>
          <p:spPr>
            <a:xfrm>
              <a:off x="5126750" y="1881025"/>
              <a:ext cx="6734175" cy="56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" name="Google Shape;344;g5e1c8771b6_2_204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g5e1c8771b6_2_37"/>
          <p:cNvPicPr preferRelativeResize="0"/>
          <p:nvPr/>
        </p:nvPicPr>
        <p:blipFill rotWithShape="1">
          <a:blip r:embed="rId3">
            <a:alphaModFix/>
          </a:blip>
          <a:srcRect b="7590" l="0" r="-4220" t="10260"/>
          <a:stretch/>
        </p:blipFill>
        <p:spPr>
          <a:xfrm>
            <a:off x="3149600" y="0"/>
            <a:ext cx="8689975" cy="68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5e1c8771b6_2_37"/>
          <p:cNvSpPr/>
          <p:nvPr/>
        </p:nvSpPr>
        <p:spPr>
          <a:xfrm>
            <a:off x="0" y="2819400"/>
            <a:ext cx="12192000" cy="1790700"/>
          </a:xfrm>
          <a:prstGeom prst="rect">
            <a:avLst/>
          </a:prstGeom>
          <a:solidFill>
            <a:srgbClr val="262626">
              <a:alpha val="949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5e1c8771b6_2_37"/>
          <p:cNvSpPr txBox="1"/>
          <p:nvPr/>
        </p:nvSpPr>
        <p:spPr>
          <a:xfrm>
            <a:off x="3309950" y="3003550"/>
            <a:ext cx="55722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防禦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zh-CN" sz="3600">
                <a:solidFill>
                  <a:schemeClr val="lt1"/>
                </a:solidFill>
              </a:rPr>
              <a:t>P</a:t>
            </a:r>
            <a:r>
              <a:rPr b="1" lang="zh-CN" sz="3600">
                <a:solidFill>
                  <a:schemeClr val="lt1"/>
                </a:solidFill>
              </a:rPr>
              <a:t>art.2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2" name="Google Shape;352;g5e1c8771b6_2_37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e1c8771b6_3_6"/>
          <p:cNvSpPr txBox="1"/>
          <p:nvPr>
            <p:ph type="title"/>
          </p:nvPr>
        </p:nvSpPr>
        <p:spPr>
          <a:xfrm>
            <a:off x="2431200" y="444050"/>
            <a:ext cx="7329600" cy="89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Microsoft Yahei"/>
                <a:ea typeface="Microsoft Yahei"/>
                <a:cs typeface="Microsoft Yahei"/>
                <a:sym typeface="Microsoft Yahei"/>
              </a:rPr>
              <a:t>架構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9" name="Google Shape;359;g5e1c8771b6_3_6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" name="Google Shape;360;g5e1c8771b6_3_6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g5e1c8771b6_3_6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Google Shape;362;g5e1c8771b6_3_6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5e1c8771b6_3_6"/>
          <p:cNvSpPr txBox="1"/>
          <p:nvPr/>
        </p:nvSpPr>
        <p:spPr>
          <a:xfrm>
            <a:off x="1472175" y="6246475"/>
            <a:ext cx="9471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Akhtar, N., &amp; Mian, A. (2018). Threat of adversarial attacks on deep learning in computer vision: A survey. IEEE Access, 6, 14410-14430.</a:t>
            </a:r>
            <a:r>
              <a:rPr lang="zh-CN"/>
              <a:t> [Online]. Available: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https://arxiv.org/abs/1801.00553</a:t>
            </a:r>
            <a:endParaRPr/>
          </a:p>
        </p:txBody>
      </p:sp>
      <p:sp>
        <p:nvSpPr>
          <p:cNvPr id="364" name="Google Shape;364;g5e1c8771b6_3_6"/>
          <p:cNvSpPr txBox="1"/>
          <p:nvPr>
            <p:ph idx="1" type="body"/>
          </p:nvPr>
        </p:nvSpPr>
        <p:spPr>
          <a:xfrm>
            <a:off x="532850" y="1460400"/>
            <a:ext cx="8121000" cy="429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Char char="•"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三種防禦方法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AutoNum type="alphaLcPeriod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時修改訓練集或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testing</a:t>
            </a: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時修改測試樣本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AutoNum type="alphaLcPeriod"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更改網路架構-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training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AutoNum type="alphaLcPeriod"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外接其他網路-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testing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Char char="•"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兩種對抗程度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AutoNum type="alphaLcPeriod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Complete</a:t>
            </a: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-能辨識回原本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label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Microsoft Yahei"/>
              <a:buAutoNum type="alphaLcPeriod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Detection only</a:t>
            </a: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-僅辨識是否為攻擊樣本並拒絕分類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65" name="Google Shape;365;g5e1c8771b6_3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2362" y="2838088"/>
            <a:ext cx="4683625" cy="22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5e1c8771b6_3_6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e1c8771b6_3_44"/>
          <p:cNvSpPr txBox="1"/>
          <p:nvPr>
            <p:ph type="title"/>
          </p:nvPr>
        </p:nvSpPr>
        <p:spPr>
          <a:xfrm>
            <a:off x="2431200" y="215450"/>
            <a:ext cx="7329600" cy="12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Brute-Force Adversarial Training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5e1c8771b6_3_44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4" name="Google Shape;374;g5e1c8771b6_3_44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g5e1c8771b6_3_44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6" name="Google Shape;376;g5e1c8771b6_3_44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5e1c8771b6_3_44"/>
          <p:cNvSpPr txBox="1"/>
          <p:nvPr>
            <p:ph idx="1" type="body"/>
          </p:nvPr>
        </p:nvSpPr>
        <p:spPr>
          <a:xfrm>
            <a:off x="1271600" y="1646250"/>
            <a:ext cx="9750600" cy="411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Modified Training/Input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Char char="•"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使用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adversarial training</a:t>
            </a: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的方法，需要來自強大攻擊方法的樣本增加訓練集，使模型正規化，減少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overfitting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Virtual Adversarial Training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Char char="•"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缺點：依舊能找出新漏洞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8" name="Google Shape;378;g5e1c8771b6_3_44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e1c8771b6_3_66"/>
          <p:cNvSpPr txBox="1"/>
          <p:nvPr>
            <p:ph type="title"/>
          </p:nvPr>
        </p:nvSpPr>
        <p:spPr>
          <a:xfrm>
            <a:off x="2431200" y="215450"/>
            <a:ext cx="7329600" cy="12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Virtual Adversarial Training(VAT)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5e1c8771b6_3_66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g5e1c8771b6_3_66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7" name="Google Shape;387;g5e1c8771b6_3_66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8" name="Google Shape;388;g5e1c8771b6_3_66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5e1c8771b6_3_66"/>
          <p:cNvSpPr txBox="1"/>
          <p:nvPr/>
        </p:nvSpPr>
        <p:spPr>
          <a:xfrm>
            <a:off x="1472175" y="6017875"/>
            <a:ext cx="9471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Miyato, T., Maeda, S. I., Koyama, M., &amp; Ishii, S. (2018). Virtual adversarial training: a regularization method for supervised and semi-supervised learning. IEEE transactions on pattern analysis and machine intelligence, 41(8), 1979-1993.</a:t>
            </a:r>
            <a:r>
              <a:rPr lang="zh-CN"/>
              <a:t> [Online]. Available: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https://arxiv.org/abs/1704.03976</a:t>
            </a:r>
            <a:endParaRPr/>
          </a:p>
        </p:txBody>
      </p:sp>
      <p:sp>
        <p:nvSpPr>
          <p:cNvPr id="390" name="Google Shape;390;g5e1c8771b6_3_66"/>
          <p:cNvSpPr txBox="1"/>
          <p:nvPr>
            <p:ph idx="1" type="body"/>
          </p:nvPr>
        </p:nvSpPr>
        <p:spPr>
          <a:xfrm>
            <a:off x="1271600" y="1646250"/>
            <a:ext cx="9750600" cy="411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icrosoft Yahei"/>
              <a:buChar char="•"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目標函數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icrosoft Yahei"/>
              <a:buChar char="•"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定義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LDS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icrosoft Yahei"/>
              <a:buChar char="•"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定義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Rv-adv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91" name="Google Shape;391;g5e1c8771b6_3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7988" y="1646250"/>
            <a:ext cx="54578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5e1c8771b6_3_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7963" y="3292588"/>
            <a:ext cx="42576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5e1c8771b6_3_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8225" y="4660000"/>
            <a:ext cx="57531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5e1c8771b6_3_66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e1c8771b6_3_77"/>
          <p:cNvSpPr txBox="1"/>
          <p:nvPr>
            <p:ph type="title"/>
          </p:nvPr>
        </p:nvSpPr>
        <p:spPr>
          <a:xfrm>
            <a:off x="2537250" y="215450"/>
            <a:ext cx="7117500" cy="12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Deep Contractive Network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5e1c8771b6_3_77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g5e1c8771b6_3_77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g5e1c8771b6_3_77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4" name="Google Shape;404;g5e1c8771b6_3_77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5e1c8771b6_3_77"/>
          <p:cNvSpPr txBox="1"/>
          <p:nvPr/>
        </p:nvSpPr>
        <p:spPr>
          <a:xfrm>
            <a:off x="1472175" y="6246475"/>
            <a:ext cx="9471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Gu, S., &amp; Rigazio, L. (2014). Towards deep neural network architectures robust to adversarial examples. arXiv preprint arXiv:1412.5068.</a:t>
            </a:r>
            <a:r>
              <a:rPr lang="zh-CN"/>
              <a:t> [Online]. Available: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https://arxiv.org/abs/1412.5068</a:t>
            </a:r>
            <a:endParaRPr/>
          </a:p>
        </p:txBody>
      </p:sp>
      <p:sp>
        <p:nvSpPr>
          <p:cNvPr id="406" name="Google Shape;406;g5e1c8771b6_3_77"/>
          <p:cNvSpPr txBox="1"/>
          <p:nvPr>
            <p:ph idx="1" type="body"/>
          </p:nvPr>
        </p:nvSpPr>
        <p:spPr>
          <a:xfrm>
            <a:off x="1271600" y="1646250"/>
            <a:ext cx="9750600" cy="411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Modifying the Network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Char char="•"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借由類似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Contractive Auto Encoders</a:t>
            </a: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的平滑度懲罰項，可防禦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L-BGFS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07" name="Google Shape;407;g5e1c8771b6_3_77"/>
          <p:cNvSpPr txBox="1"/>
          <p:nvPr/>
        </p:nvSpPr>
        <p:spPr>
          <a:xfrm>
            <a:off x="1504275" y="3436625"/>
            <a:ext cx="20946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Loss function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T:target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Y:model prediction</a:t>
            </a:r>
            <a:endParaRPr sz="1800"/>
          </a:p>
        </p:txBody>
      </p:sp>
      <p:pic>
        <p:nvPicPr>
          <p:cNvPr id="408" name="Google Shape;408;g5e1c8771b6_3_77"/>
          <p:cNvPicPr preferRelativeResize="0"/>
          <p:nvPr/>
        </p:nvPicPr>
        <p:blipFill rotWithShape="1">
          <a:blip r:embed="rId4">
            <a:alphaModFix/>
          </a:blip>
          <a:srcRect b="0" l="0" r="0" t="8767"/>
          <a:stretch/>
        </p:blipFill>
        <p:spPr>
          <a:xfrm>
            <a:off x="3675075" y="3282811"/>
            <a:ext cx="6591300" cy="1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5e1c8771b6_3_77"/>
          <p:cNvSpPr txBox="1"/>
          <p:nvPr/>
        </p:nvSpPr>
        <p:spPr>
          <a:xfrm>
            <a:off x="1504275" y="4965050"/>
            <a:ext cx="21708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Loss function(layer wise)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h:h-th hidden layer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10" name="Google Shape;410;g5e1c8771b6_3_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5075" y="4757275"/>
            <a:ext cx="7698925" cy="13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5e1c8771b6_3_77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e1c8771b6_3_116"/>
          <p:cNvSpPr txBox="1"/>
          <p:nvPr>
            <p:ph type="title"/>
          </p:nvPr>
        </p:nvSpPr>
        <p:spPr>
          <a:xfrm>
            <a:off x="2431200" y="215450"/>
            <a:ext cx="7329600" cy="12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Gradient Regularization/Masking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5e1c8771b6_3_116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g5e1c8771b6_3_116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g5e1c8771b6_3_116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" name="Google Shape;421;g5e1c8771b6_3_116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5e1c8771b6_3_116"/>
          <p:cNvSpPr txBox="1"/>
          <p:nvPr>
            <p:ph idx="1" type="body"/>
          </p:nvPr>
        </p:nvSpPr>
        <p:spPr>
          <a:xfrm>
            <a:off x="1271600" y="1646250"/>
            <a:ext cx="9750600" cy="411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Modifying the Network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時減少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gradient</a:t>
            </a: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的變化，或隱藏gradient，有利於對抗基於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gradient</a:t>
            </a: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的攻擊方法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Masking-based Defense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Char char="•"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通過在網絡的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logit</a:t>
            </a: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輸出中添加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noise</a:t>
            </a: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，實現了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masking based</a:t>
            </a: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的對於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C&amp;W</a:t>
            </a: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攻擊的防禦。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23" name="Google Shape;423;g5e1c8771b6_3_116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e1c8771b6_3_132"/>
          <p:cNvSpPr txBox="1"/>
          <p:nvPr>
            <p:ph type="title"/>
          </p:nvPr>
        </p:nvSpPr>
        <p:spPr>
          <a:xfrm>
            <a:off x="2049300" y="215450"/>
            <a:ext cx="8093400" cy="12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A Learning and Masking Approach to Secure Learning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5e1c8771b6_3_132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1" name="Google Shape;431;g5e1c8771b6_3_132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g5e1c8771b6_3_132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3" name="Google Shape;433;g5e1c8771b6_3_132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5e1c8771b6_3_132"/>
          <p:cNvSpPr txBox="1"/>
          <p:nvPr/>
        </p:nvSpPr>
        <p:spPr>
          <a:xfrm>
            <a:off x="1472175" y="6094075"/>
            <a:ext cx="9471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Nguyen, L., Wang, S., &amp; Sinha, A. (2018, October). A learning and masking approach to secure learning. In International Conference on Decision and Game Theory for Security (pp. 453-464). Springer, Cham. [Online]. Available: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https://arxiv.org/abs/1709.04447</a:t>
            </a:r>
            <a:endParaRPr/>
          </a:p>
        </p:txBody>
      </p:sp>
      <p:sp>
        <p:nvSpPr>
          <p:cNvPr id="435" name="Google Shape;435;g5e1c8771b6_3_132"/>
          <p:cNvSpPr txBox="1"/>
          <p:nvPr>
            <p:ph idx="1" type="body"/>
          </p:nvPr>
        </p:nvSpPr>
        <p:spPr>
          <a:xfrm>
            <a:off x="779550" y="1444825"/>
            <a:ext cx="10518900" cy="431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Char char="•"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攻擊方法: 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ALN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Char char="•"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防禦方法: 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DLN、NAC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DLN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AutoNum type="alphaLcPeriod"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去噪前後相似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AutoNum type="alphaLcPeriod"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去噪後要能辨識回原類別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AutoNum type="alphaLcPeriod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Cat(y)-</a:t>
            </a: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原類別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、D(x)-</a:t>
            </a: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去噪器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、Cp(x)-</a:t>
            </a: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分類器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NAC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AutoNum type="alphaLcPeriod"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對於低干擾的對抗樣本，它們大多在分類邊界附近，因此可以通過屏蔽分類邊界來愚弄低干擾對抗樣本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AutoNum type="alphaLcPeriod"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在模型輸出中加入noise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36" name="Google Shape;436;g5e1c8771b6_3_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050" y="2825463"/>
            <a:ext cx="59436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5e1c8771b6_3_132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1b0bbba2_0_3"/>
          <p:cNvSpPr txBox="1"/>
          <p:nvPr>
            <p:ph type="title"/>
          </p:nvPr>
        </p:nvSpPr>
        <p:spPr>
          <a:xfrm>
            <a:off x="2186025" y="275450"/>
            <a:ext cx="25692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常見名詞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76" name="Google Shape;76;g5e1b0bbba2_0_3"/>
          <p:cNvGrpSpPr/>
          <p:nvPr/>
        </p:nvGrpSpPr>
        <p:grpSpPr>
          <a:xfrm>
            <a:off x="-14275" y="577038"/>
            <a:ext cx="2124101" cy="81000"/>
            <a:chOff x="-14275" y="805638"/>
            <a:chExt cx="2124101" cy="81000"/>
          </a:xfrm>
        </p:grpSpPr>
        <p:sp>
          <p:nvSpPr>
            <p:cNvPr id="77" name="Google Shape;77;g5e1b0bbba2_0_3"/>
            <p:cNvSpPr/>
            <p:nvPr/>
          </p:nvSpPr>
          <p:spPr>
            <a:xfrm rot="-5400000">
              <a:off x="2028826" y="805638"/>
              <a:ext cx="81000" cy="810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" name="Google Shape;78;g5e1b0bbba2_0_3"/>
            <p:cNvCxnSpPr/>
            <p:nvPr/>
          </p:nvCxnSpPr>
          <p:spPr>
            <a:xfrm>
              <a:off x="-14275" y="846950"/>
              <a:ext cx="204330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9" name="Google Shape;79;g5e1b0bbba2_0_3"/>
          <p:cNvGrpSpPr/>
          <p:nvPr/>
        </p:nvGrpSpPr>
        <p:grpSpPr>
          <a:xfrm>
            <a:off x="4672014" y="577038"/>
            <a:ext cx="7529361" cy="81000"/>
            <a:chOff x="4672014" y="805638"/>
            <a:chExt cx="7529361" cy="81000"/>
          </a:xfrm>
        </p:grpSpPr>
        <p:cxnSp>
          <p:nvCxnSpPr>
            <p:cNvPr id="80" name="Google Shape;80;g5e1b0bbba2_0_3"/>
            <p:cNvCxnSpPr/>
            <p:nvPr/>
          </p:nvCxnSpPr>
          <p:spPr>
            <a:xfrm>
              <a:off x="4714875" y="846950"/>
              <a:ext cx="748650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1" name="Google Shape;81;g5e1b0bbba2_0_3"/>
            <p:cNvSpPr/>
            <p:nvPr/>
          </p:nvSpPr>
          <p:spPr>
            <a:xfrm rot="-5400000">
              <a:off x="4672764" y="804888"/>
              <a:ext cx="81000" cy="825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82" name="Google Shape;82;g5e1b0bbba2_0_3"/>
          <p:cNvGraphicFramePr/>
          <p:nvPr/>
        </p:nvGraphicFramePr>
        <p:xfrm>
          <a:off x="671463" y="12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{541BCDB1-56D5-43E0-AE61-58C00685F40D}</a:tableStyleId>
              </a:tblPr>
              <a:tblGrid>
                <a:gridCol w="961825"/>
                <a:gridCol w="2903250"/>
                <a:gridCol w="2717200"/>
                <a:gridCol w="4266800"/>
              </a:tblGrid>
              <a:tr h="764650">
                <a:tc row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/>
                        <a:t>Threat Model</a:t>
                      </a:r>
                      <a:endParaRPr sz="2000"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/>
                        <a:t>Adversarial Falsification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/>
                        <a:t>False Negative(FN) (</a:t>
                      </a:r>
                      <a:r>
                        <a:rPr lang="zh-CN" sz="2000">
                          <a:solidFill>
                            <a:schemeClr val="dk1"/>
                          </a:solidFill>
                        </a:rPr>
                        <a:t>Adversarial example</a:t>
                      </a:r>
                      <a:r>
                        <a:rPr lang="zh-CN" sz="2000"/>
                        <a:t>)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FGSM</a:t>
                      </a:r>
                      <a:r>
                        <a:rPr lang="zh-CN">
                          <a:solidFill>
                            <a:schemeClr val="dk1"/>
                          </a:solidFill>
                        </a:rPr>
                        <a:t>、L-BFGS、DeepFool、Uni. perturbations、C&amp;W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7989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/>
                        <a:t>False Positive(FP) </a:t>
                      </a:r>
                      <a:br>
                        <a:rPr lang="zh-CN" sz="2000"/>
                      </a:br>
                      <a:r>
                        <a:rPr lang="zh-CN" sz="2000">
                          <a:solidFill>
                            <a:schemeClr val="dk1"/>
                          </a:solidFill>
                        </a:rPr>
                        <a:t>(Fooling example)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730225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/>
                        <a:t>Adversary’s Knowledge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/>
                        <a:t>White-Box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FGSM</a:t>
                      </a:r>
                      <a:r>
                        <a:rPr lang="zh-CN">
                          <a:solidFill>
                            <a:schemeClr val="dk1"/>
                          </a:solidFill>
                        </a:rPr>
                        <a:t>、L-BFGS、DeepFool、Uni. perturbations、C&amp;W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143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2000">
                          <a:solidFill>
                            <a:schemeClr val="dk1"/>
                          </a:solidFill>
                        </a:rPr>
                        <a:t>Black-Box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14300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solidFill>
                            <a:schemeClr val="dk1"/>
                          </a:solidFill>
                        </a:rPr>
                        <a:t>Adversarial Specificity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/>
                        <a:t>Targeted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L-BFGS、C&amp;W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5143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/>
                        <a:t>Non-</a:t>
                      </a:r>
                      <a:r>
                        <a:rPr lang="zh-CN" sz="2000">
                          <a:solidFill>
                            <a:schemeClr val="dk1"/>
                          </a:solidFill>
                        </a:rPr>
                        <a:t>Targeted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FGSM</a:t>
                      </a:r>
                      <a:r>
                        <a:rPr lang="zh-CN">
                          <a:solidFill>
                            <a:schemeClr val="dk1"/>
                          </a:solidFill>
                        </a:rPr>
                        <a:t>、DeepFool、Uni. perturbations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514300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/>
                        <a:t>Attack Frequency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/>
                        <a:t>One-time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FGSM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143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/>
                        <a:t>Iterative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L-BFGS、DeepFool、Uni. perturbations、C&amp;W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3" name="Google Shape;83;g5e1b0bbba2_0_3"/>
          <p:cNvSpPr txBox="1"/>
          <p:nvPr/>
        </p:nvSpPr>
        <p:spPr>
          <a:xfrm>
            <a:off x="1472175" y="6246475"/>
            <a:ext cx="9471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Yuan, X., He, P., Zhu, Q., &amp; Li, X. (2019). Adversarial examples: Attacks and defenses for deep learning. IEEE transactions on neural networks and learning systems.</a:t>
            </a:r>
            <a:r>
              <a:rPr lang="zh-CN"/>
              <a:t> [Online]. Available: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https://arxiv.org/abs/1712.07107</a:t>
            </a:r>
            <a:endParaRPr/>
          </a:p>
        </p:txBody>
      </p:sp>
      <p:sp>
        <p:nvSpPr>
          <p:cNvPr id="84" name="Google Shape;84;g5e1b0bbba2_0_3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e1c8771b6_3_145"/>
          <p:cNvSpPr txBox="1"/>
          <p:nvPr>
            <p:ph type="title"/>
          </p:nvPr>
        </p:nvSpPr>
        <p:spPr>
          <a:xfrm>
            <a:off x="2431200" y="483525"/>
            <a:ext cx="7329600" cy="102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Defensive Distillation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5e1c8771b6_3_145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5" name="Google Shape;445;g5e1c8771b6_3_145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g5e1c8771b6_3_145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7" name="Google Shape;447;g5e1c8771b6_3_145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g5e1c8771b6_3_145"/>
          <p:cNvSpPr txBox="1"/>
          <p:nvPr>
            <p:ph idx="1" type="body"/>
          </p:nvPr>
        </p:nvSpPr>
        <p:spPr>
          <a:xfrm>
            <a:off x="1271600" y="1646250"/>
            <a:ext cx="9750600" cy="411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Modifying the Network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Distillation 是指將復雜網絡的知識遷移到簡單網絡上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g5e1c8771b6_3_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2874788"/>
            <a:ext cx="845820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5e1c8771b6_3_145"/>
          <p:cNvSpPr txBox="1"/>
          <p:nvPr/>
        </p:nvSpPr>
        <p:spPr>
          <a:xfrm>
            <a:off x="1472175" y="6094075"/>
            <a:ext cx="9471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N. Papernot, P. McDaniel, X. Wu, S. Jha, and A. Swami, “Distillation as a defense to adversarial perturbations against deep neural networks,” in Security and Privacy (SP), 2016 IEEE Symposium on. IEEE, 2016, pp. 582–597. [Online]. Available: https://arxiv.org/abs/1712.07107</a:t>
            </a:r>
            <a:r>
              <a:rPr lang="zh-CN"/>
              <a:t> [Online]. Available: </a:t>
            </a:r>
            <a:r>
              <a:rPr lang="zh-CN" u="sng">
                <a:solidFill>
                  <a:schemeClr val="hlink"/>
                </a:solidFill>
                <a:hlinkClick r:id="rId4"/>
              </a:rPr>
              <a:t>https://arxiv.org/abs/1511.04508</a:t>
            </a:r>
            <a:endParaRPr/>
          </a:p>
        </p:txBody>
      </p:sp>
      <p:sp>
        <p:nvSpPr>
          <p:cNvPr id="451" name="Google Shape;451;g5e1c8771b6_3_145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e1c8771b6_3_158"/>
          <p:cNvSpPr txBox="1"/>
          <p:nvPr>
            <p:ph type="title"/>
          </p:nvPr>
        </p:nvSpPr>
        <p:spPr>
          <a:xfrm>
            <a:off x="2431200" y="483525"/>
            <a:ext cx="7329600" cy="102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Detector Subnetwork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5e1c8771b6_3_158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9" name="Google Shape;459;g5e1c8771b6_3_158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g5e1c8771b6_3_158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1" name="Google Shape;461;g5e1c8771b6_3_158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g5e1c8771b6_3_158"/>
          <p:cNvSpPr txBox="1"/>
          <p:nvPr>
            <p:ph idx="1" type="body"/>
          </p:nvPr>
        </p:nvSpPr>
        <p:spPr>
          <a:xfrm>
            <a:off x="1271600" y="1646250"/>
            <a:ext cx="9750600" cy="411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Modifying the Network-Detection Only Approaches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增加一個子網路辨識是否為擾動樣本，可防禦FGSM、BIM、DeepFool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Additional Class Augmentation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方法：增加一個class來辨識攻擊樣本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缺點：依舊會被找到漏洞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5e1c8771b6_3_158"/>
          <p:cNvSpPr txBox="1"/>
          <p:nvPr/>
        </p:nvSpPr>
        <p:spPr>
          <a:xfrm>
            <a:off x="1472175" y="6017875"/>
            <a:ext cx="9471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Lu, J., Issaranon, T., &amp; Forsyth, D. (2017). Safetynet: Detecting and rejecting adversarial examples robustly. In Proceedings of the IEEE International Conference on Computer Vision (pp. 446-454). [Online]. Available: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https://arxiv.org/abs/1704.00103</a:t>
            </a:r>
            <a:endParaRPr/>
          </a:p>
        </p:txBody>
      </p:sp>
      <p:sp>
        <p:nvSpPr>
          <p:cNvPr id="464" name="Google Shape;464;g5e1c8771b6_3_158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e1c8771b6_3_171"/>
          <p:cNvSpPr txBox="1"/>
          <p:nvPr>
            <p:ph type="title"/>
          </p:nvPr>
        </p:nvSpPr>
        <p:spPr>
          <a:xfrm>
            <a:off x="2537250" y="254925"/>
            <a:ext cx="7117500" cy="102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Defense Against Universal Perturbations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5e1c8771b6_3_171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g5e1c8771b6_3_171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3" name="Google Shape;473;g5e1c8771b6_3_171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4" name="Google Shape;474;g5e1c8771b6_3_171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g5e1c8771b6_3_171"/>
          <p:cNvSpPr txBox="1"/>
          <p:nvPr>
            <p:ph idx="1" type="body"/>
          </p:nvPr>
        </p:nvSpPr>
        <p:spPr>
          <a:xfrm>
            <a:off x="1271600" y="1646250"/>
            <a:ext cx="9750600" cy="411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Network Add-ONS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增加一個預輸入層-Perturbation Rectifying Network (PRN)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g5e1c8771b6_3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824" y="2952450"/>
            <a:ext cx="7868351" cy="299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g5e1c8771b6_3_171"/>
          <p:cNvPicPr preferRelativeResize="0"/>
          <p:nvPr/>
        </p:nvPicPr>
        <p:blipFill rotWithShape="1">
          <a:blip r:embed="rId4">
            <a:alphaModFix/>
          </a:blip>
          <a:srcRect b="0" l="0" r="0" t="11979"/>
          <a:stretch/>
        </p:blipFill>
        <p:spPr>
          <a:xfrm>
            <a:off x="8677325" y="1543450"/>
            <a:ext cx="2874600" cy="7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g5e1c8771b6_3_171"/>
          <p:cNvSpPr txBox="1"/>
          <p:nvPr/>
        </p:nvSpPr>
        <p:spPr>
          <a:xfrm>
            <a:off x="1472175" y="6094075"/>
            <a:ext cx="9471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Akhtar, N., Liu, J., &amp; Mian, A. (2018). Defense against universal adversarial perturbations. In Proceedings of the IEEE Conference on Computer Vision and Pattern Recognition (pp. 3389-3398). [Online]. Available: </a:t>
            </a:r>
            <a:r>
              <a:rPr lang="zh-CN" u="sng">
                <a:solidFill>
                  <a:schemeClr val="hlink"/>
                </a:solidFill>
                <a:hlinkClick r:id="rId5"/>
              </a:rPr>
              <a:t>https://arxiv.org/abs/1711.05929</a:t>
            </a:r>
            <a:endParaRPr/>
          </a:p>
        </p:txBody>
      </p:sp>
      <p:sp>
        <p:nvSpPr>
          <p:cNvPr id="479" name="Google Shape;479;g5e1c8771b6_3_171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e1c8771b6_3_188"/>
          <p:cNvSpPr txBox="1"/>
          <p:nvPr>
            <p:ph type="title"/>
          </p:nvPr>
        </p:nvSpPr>
        <p:spPr>
          <a:xfrm>
            <a:off x="2537250" y="483525"/>
            <a:ext cx="7117500" cy="102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MagNet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5e1c8771b6_3_188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7" name="Google Shape;487;g5e1c8771b6_3_188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8" name="Google Shape;488;g5e1c8771b6_3_188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9" name="Google Shape;489;g5e1c8771b6_3_188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g5e1c8771b6_3_188"/>
          <p:cNvSpPr txBox="1"/>
          <p:nvPr>
            <p:ph idx="1" type="body"/>
          </p:nvPr>
        </p:nvSpPr>
        <p:spPr>
          <a:xfrm>
            <a:off x="1271600" y="1646250"/>
            <a:ext cx="9750600" cy="411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Network Add-ONS Detection Only Approaches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icrosoft Yahei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訓練一個</a:t>
            </a:r>
            <a:r>
              <a:rPr lang="zh-CN"/>
              <a:t>detector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來辨識乾淨圖片的</a:t>
            </a:r>
            <a:r>
              <a:rPr lang="zh-CN"/>
              <a:t>manifold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，並訓練一個</a:t>
            </a:r>
            <a:r>
              <a:rPr lang="zh-CN"/>
              <a:t>reformer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來重構接近</a:t>
            </a:r>
            <a:r>
              <a:rPr lang="zh-CN"/>
              <a:t>manifold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邊界的圖片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5e1c8771b6_3_188"/>
          <p:cNvSpPr txBox="1"/>
          <p:nvPr/>
        </p:nvSpPr>
        <p:spPr>
          <a:xfrm>
            <a:off x="1472175" y="6094075"/>
            <a:ext cx="9471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Meng, D., &amp; Chen, H. (2017, October). Magnet: a two-pronged defense against adversarial examples. In Proceedings of the 2017 ACM SIGSAC Conference on Computer and Communications Security (pp. 135-147). ACM.</a:t>
            </a:r>
            <a:r>
              <a:rPr lang="zh-CN"/>
              <a:t> [Online]. Available: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https://arxiv.org/abs/1705.09064</a:t>
            </a:r>
            <a:endParaRPr/>
          </a:p>
        </p:txBody>
      </p:sp>
      <p:pic>
        <p:nvPicPr>
          <p:cNvPr id="492" name="Google Shape;492;g5e1c8771b6_3_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650" y="3330325"/>
            <a:ext cx="5886700" cy="26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g5e1c8771b6_3_188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1b0bbba2_0_42"/>
          <p:cNvSpPr txBox="1"/>
          <p:nvPr>
            <p:ph type="title"/>
          </p:nvPr>
        </p:nvSpPr>
        <p:spPr>
          <a:xfrm>
            <a:off x="2186025" y="275450"/>
            <a:ext cx="25692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常見名詞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91" name="Google Shape;91;g5e1b0bbba2_0_42"/>
          <p:cNvGrpSpPr/>
          <p:nvPr/>
        </p:nvGrpSpPr>
        <p:grpSpPr>
          <a:xfrm>
            <a:off x="-14275" y="577038"/>
            <a:ext cx="2124101" cy="81000"/>
            <a:chOff x="-14275" y="805638"/>
            <a:chExt cx="2124101" cy="81000"/>
          </a:xfrm>
        </p:grpSpPr>
        <p:sp>
          <p:nvSpPr>
            <p:cNvPr id="92" name="Google Shape;92;g5e1b0bbba2_0_42"/>
            <p:cNvSpPr/>
            <p:nvPr/>
          </p:nvSpPr>
          <p:spPr>
            <a:xfrm rot="-5400000">
              <a:off x="2028826" y="805638"/>
              <a:ext cx="81000" cy="810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3" name="Google Shape;93;g5e1b0bbba2_0_42"/>
            <p:cNvCxnSpPr/>
            <p:nvPr/>
          </p:nvCxnSpPr>
          <p:spPr>
            <a:xfrm>
              <a:off x="-14275" y="846950"/>
              <a:ext cx="204330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4" name="Google Shape;94;g5e1b0bbba2_0_42"/>
          <p:cNvGrpSpPr/>
          <p:nvPr/>
        </p:nvGrpSpPr>
        <p:grpSpPr>
          <a:xfrm>
            <a:off x="4672014" y="577038"/>
            <a:ext cx="7529361" cy="81000"/>
            <a:chOff x="4672014" y="805638"/>
            <a:chExt cx="7529361" cy="81000"/>
          </a:xfrm>
        </p:grpSpPr>
        <p:cxnSp>
          <p:nvCxnSpPr>
            <p:cNvPr id="95" name="Google Shape;95;g5e1b0bbba2_0_42"/>
            <p:cNvCxnSpPr/>
            <p:nvPr/>
          </p:nvCxnSpPr>
          <p:spPr>
            <a:xfrm>
              <a:off x="4714875" y="846950"/>
              <a:ext cx="7486500" cy="0"/>
            </a:xfrm>
            <a:prstGeom prst="straightConnector1">
              <a:avLst/>
            </a:prstGeom>
            <a:solidFill>
              <a:schemeClr val="accent1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" name="Google Shape;96;g5e1b0bbba2_0_42"/>
            <p:cNvSpPr/>
            <p:nvPr/>
          </p:nvSpPr>
          <p:spPr>
            <a:xfrm rot="-5400000">
              <a:off x="4672764" y="804888"/>
              <a:ext cx="81000" cy="825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97" name="Google Shape;97;g5e1b0bbba2_0_42"/>
          <p:cNvGraphicFramePr/>
          <p:nvPr/>
        </p:nvGraphicFramePr>
        <p:xfrm>
          <a:off x="1032900" y="1299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{541BCDB1-56D5-43E0-AE61-58C00685F40D}</a:tableStyleId>
              </a:tblPr>
              <a:tblGrid>
                <a:gridCol w="1580900"/>
                <a:gridCol w="3259100"/>
                <a:gridCol w="1699375"/>
                <a:gridCol w="3586825"/>
              </a:tblGrid>
              <a:tr h="417300">
                <a:tc rowSpan="9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/>
                        <a:t>Perturbation</a:t>
                      </a:r>
                      <a:endParaRPr sz="2000"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/>
                        <a:t>Perturbation Scope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2000">
                          <a:solidFill>
                            <a:schemeClr val="dk1"/>
                          </a:solidFill>
                        </a:rPr>
                        <a:t>Individual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FGSM</a:t>
                      </a:r>
                      <a:r>
                        <a:rPr lang="zh-CN">
                          <a:solidFill>
                            <a:schemeClr val="dk1"/>
                          </a:solidFill>
                        </a:rPr>
                        <a:t>、L-BFGS</a:t>
                      </a:r>
                      <a:r>
                        <a:rPr lang="zh-CN">
                          <a:solidFill>
                            <a:schemeClr val="dk1"/>
                          </a:solidFill>
                        </a:rPr>
                        <a:t>、DeepFool、C&amp;W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4173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solidFill>
                            <a:schemeClr val="dk1"/>
                          </a:solidFill>
                        </a:rPr>
                        <a:t>Universal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Uni. perturbations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515125">
                <a:tc vMerge="1"/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solidFill>
                            <a:schemeClr val="dk1"/>
                          </a:solidFill>
                        </a:rPr>
                        <a:t>Perturbation Limitation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/>
                        <a:t>Optimized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L-BFGS、DeepFool、Uni. perturbations、C&amp;W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173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/>
                        <a:t>Constraint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173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/>
                        <a:t>None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FGSM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17300">
                <a:tc vMerge="1"/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solidFill>
                            <a:schemeClr val="dk1"/>
                          </a:solidFill>
                        </a:rPr>
                        <a:t>Perturbation Measurement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zh-CN" sz="2000">
                          <a:solidFill>
                            <a:schemeClr val="dk1"/>
                          </a:solidFill>
                        </a:rPr>
                        <a:t>ℓp)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/>
                        <a:t>p=0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C&amp;W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4173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2000">
                          <a:solidFill>
                            <a:schemeClr val="dk1"/>
                          </a:solidFill>
                        </a:rPr>
                        <a:t>p=1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5151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2000"/>
                        <a:t>p=2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L-BFGS、Uni. perturbations、DeepFool、C&amp;W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5151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2000">
                          <a:solidFill>
                            <a:schemeClr val="dk1"/>
                          </a:solidFill>
                        </a:rPr>
                        <a:t>p=∞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rgbClr val="FF0000"/>
                          </a:solidFill>
                        </a:rPr>
                        <a:t>FGSM</a:t>
                      </a:r>
                      <a:r>
                        <a:rPr lang="zh-CN">
                          <a:solidFill>
                            <a:schemeClr val="dk1"/>
                          </a:solidFill>
                        </a:rPr>
                        <a:t>、DeepFool、Uni. perturbations、C&amp;W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98" name="Google Shape;98;g5e1b0bbba2_0_42"/>
          <p:cNvSpPr txBox="1"/>
          <p:nvPr/>
        </p:nvSpPr>
        <p:spPr>
          <a:xfrm>
            <a:off x="1472175" y="6246475"/>
            <a:ext cx="9471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Yuan, X., He, P., Zhu, Q., &amp; Li, X. (2019). Adversarial examples: Attacks and defenses for deep learning. IEEE transactions on neural networks and learning systems.</a:t>
            </a:r>
            <a:r>
              <a:rPr lang="zh-CN"/>
              <a:t> [Online]. Available: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https://arxiv.org/abs/1712.07107</a:t>
            </a:r>
            <a:endParaRPr/>
          </a:p>
        </p:txBody>
      </p:sp>
      <p:sp>
        <p:nvSpPr>
          <p:cNvPr id="99" name="Google Shape;99;g5e1b0bbba2_0_42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5e1b0bbba2_2_83"/>
          <p:cNvPicPr preferRelativeResize="0"/>
          <p:nvPr/>
        </p:nvPicPr>
        <p:blipFill rotWithShape="1">
          <a:blip r:embed="rId3">
            <a:alphaModFix/>
          </a:blip>
          <a:srcRect b="7590" l="0" r="-4220" t="10260"/>
          <a:stretch/>
        </p:blipFill>
        <p:spPr>
          <a:xfrm>
            <a:off x="3149600" y="0"/>
            <a:ext cx="8689975" cy="68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5e1b0bbba2_2_83"/>
          <p:cNvSpPr/>
          <p:nvPr/>
        </p:nvSpPr>
        <p:spPr>
          <a:xfrm>
            <a:off x="0" y="2819400"/>
            <a:ext cx="12192000" cy="1790700"/>
          </a:xfrm>
          <a:prstGeom prst="rect">
            <a:avLst/>
          </a:prstGeom>
          <a:solidFill>
            <a:srgbClr val="262626">
              <a:alpha val="949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5e1b0bbba2_2_83"/>
          <p:cNvSpPr txBox="1"/>
          <p:nvPr/>
        </p:nvSpPr>
        <p:spPr>
          <a:xfrm>
            <a:off x="3309950" y="3003550"/>
            <a:ext cx="55722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攻擊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zh-CN" sz="3600">
                <a:solidFill>
                  <a:schemeClr val="lt1"/>
                </a:solidFill>
              </a:rPr>
              <a:t>Part.2</a:t>
            </a:r>
            <a:endParaRPr b="1" sz="3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7" name="Google Shape;107;g5e1b0bbba2_2_83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1b0bbba2_2_15"/>
          <p:cNvSpPr txBox="1"/>
          <p:nvPr>
            <p:ph type="title"/>
          </p:nvPr>
        </p:nvSpPr>
        <p:spPr>
          <a:xfrm>
            <a:off x="2431200" y="503250"/>
            <a:ext cx="73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Box-Constrained </a:t>
            </a:r>
            <a:r>
              <a:rPr b="1" lang="zh-CN">
                <a:latin typeface="Arial"/>
                <a:ea typeface="Arial"/>
                <a:cs typeface="Arial"/>
                <a:sym typeface="Arial"/>
              </a:rPr>
              <a:t>L-BFGS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4" name="Google Shape;114;g5e1b0bbba2_2_15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g5e1b0bbba2_2_15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g5e1b0bbba2_2_15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g5e1b0bbba2_2_15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5e1b0bbba2_2_15"/>
          <p:cNvSpPr txBox="1"/>
          <p:nvPr>
            <p:ph idx="1" type="body"/>
          </p:nvPr>
        </p:nvSpPr>
        <p:spPr>
          <a:xfrm>
            <a:off x="1271600" y="3186125"/>
            <a:ext cx="9672000" cy="257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Microsoft Yahei"/>
              <a:buChar char="•"/>
            </a:pP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第一篇提出「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Adversarial Example</a:t>
            </a: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」概念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Results in the exact solution for a classifier that has a convex loss function.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Make us understand better the input-to-output mapping represented by the trained network.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5e1b0bbba2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112" y="1836750"/>
            <a:ext cx="7165776" cy="9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5e1b0bbba2_2_15"/>
          <p:cNvSpPr txBox="1"/>
          <p:nvPr/>
        </p:nvSpPr>
        <p:spPr>
          <a:xfrm>
            <a:off x="1472175" y="6475075"/>
            <a:ext cx="9471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C. Szegedy et al. (2013). “Intriguing properties of neural networks.” [Online]. Available: </a:t>
            </a:r>
            <a:r>
              <a:rPr lang="zh-CN" u="sng">
                <a:solidFill>
                  <a:schemeClr val="hlink"/>
                </a:solidFill>
                <a:hlinkClick r:id="rId4"/>
              </a:rPr>
              <a:t>https://arxiv.org/abs/1312.6199</a:t>
            </a:r>
            <a:endParaRPr/>
          </a:p>
        </p:txBody>
      </p:sp>
      <p:sp>
        <p:nvSpPr>
          <p:cNvPr id="121" name="Google Shape;121;g5e1b0bbba2_2_15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e1c8771b6_0_24"/>
          <p:cNvSpPr txBox="1"/>
          <p:nvPr>
            <p:ph type="title"/>
          </p:nvPr>
        </p:nvSpPr>
        <p:spPr>
          <a:xfrm>
            <a:off x="2431200" y="503250"/>
            <a:ext cx="73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DeepFool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8" name="Google Shape;128;g5e1c8771b6_0_24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g5e1c8771b6_0_24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g5e1c8771b6_0_24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g5e1c8771b6_0_24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5e1c8771b6_0_24"/>
          <p:cNvSpPr txBox="1"/>
          <p:nvPr>
            <p:ph idx="1" type="body"/>
          </p:nvPr>
        </p:nvSpPr>
        <p:spPr>
          <a:xfrm>
            <a:off x="1271600" y="1646250"/>
            <a:ext cx="5900700" cy="411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To find a </a:t>
            </a:r>
            <a:r>
              <a:rPr lang="zh-C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minimal norm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 adversarial perturbation for a given image in an </a:t>
            </a:r>
            <a:r>
              <a:rPr lang="zh-CN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iterative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 manner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How: </a:t>
            </a:r>
            <a:r>
              <a:rPr lang="zh-CN">
                <a:latin typeface="Microsoft Yahei"/>
                <a:ea typeface="Microsoft Yahei"/>
                <a:cs typeface="Microsoft Yahei"/>
                <a:sym typeface="Microsoft Yahei"/>
              </a:rPr>
              <a:t>推到分類器的邊界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3" name="Google Shape;133;g5e1c8771b6_0_24"/>
          <p:cNvSpPr txBox="1"/>
          <p:nvPr/>
        </p:nvSpPr>
        <p:spPr>
          <a:xfrm>
            <a:off x="1472175" y="6017875"/>
            <a:ext cx="9471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S.-M. Moosavi-Dezfooli, A. Fawzi, and P. Frossard, “Deepfool: a simple and accurate method to fool deep neural networks,” in Proceedings of the IEEE Conference on Computer Vision and Pattern Recognition (CVPR), 2016, pp. 2574–2582</a:t>
            </a:r>
            <a:r>
              <a:rPr lang="zh-CN"/>
              <a:t> [Online]. Available: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https://arxiv.org/abs/1511.04599</a:t>
            </a:r>
            <a:endParaRPr/>
          </a:p>
        </p:txBody>
      </p:sp>
      <p:pic>
        <p:nvPicPr>
          <p:cNvPr id="134" name="Google Shape;134;g5e1c8771b6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2425" y="1412502"/>
            <a:ext cx="2428185" cy="46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5e1c8771b6_0_24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1c8771b6_1_1"/>
          <p:cNvSpPr txBox="1"/>
          <p:nvPr>
            <p:ph type="title"/>
          </p:nvPr>
        </p:nvSpPr>
        <p:spPr>
          <a:xfrm>
            <a:off x="2431200" y="503250"/>
            <a:ext cx="73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DeepFool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2" name="Google Shape;142;g5e1c8771b6_1_1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g5e1c8771b6_1_1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g5e1c8771b6_1_1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g5e1c8771b6_1_1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5e1c8771b6_1_1"/>
          <p:cNvSpPr txBox="1"/>
          <p:nvPr/>
        </p:nvSpPr>
        <p:spPr>
          <a:xfrm>
            <a:off x="1472175" y="6017875"/>
            <a:ext cx="9471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S.-M. Moosavi-Dezfooli, A. Fawzi, and P. Frossard, “Deepfool: a simple and accurate method to fool deep neural networks,” in Proceedings of the IEEE Conference on Computer Vision and Pattern Recognition (CVPR), 2016, pp. 2574–2582 [Online]. Available: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https://arxiv.org/abs/1511.04599</a:t>
            </a:r>
            <a:endParaRPr/>
          </a:p>
        </p:txBody>
      </p:sp>
      <p:pic>
        <p:nvPicPr>
          <p:cNvPr id="147" name="Google Shape;147;g5e1c8771b6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8762" y="1926950"/>
            <a:ext cx="6174475" cy="348148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5e1c8771b6_1_1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e1c8771b6_1_14"/>
          <p:cNvSpPr txBox="1"/>
          <p:nvPr>
            <p:ph type="title"/>
          </p:nvPr>
        </p:nvSpPr>
        <p:spPr>
          <a:xfrm>
            <a:off x="2431200" y="503250"/>
            <a:ext cx="73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DeepFool</a:t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5" name="Google Shape;155;g5e1c8771b6_1_14"/>
          <p:cNvSpPr/>
          <p:nvPr/>
        </p:nvSpPr>
        <p:spPr>
          <a:xfrm rot="-5400000">
            <a:off x="2562226" y="805638"/>
            <a:ext cx="81000" cy="810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g5e1c8771b6_1_14"/>
          <p:cNvCxnSpPr/>
          <p:nvPr/>
        </p:nvCxnSpPr>
        <p:spPr>
          <a:xfrm>
            <a:off x="-28575" y="846950"/>
            <a:ext cx="25911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g5e1c8771b6_1_14"/>
          <p:cNvCxnSpPr/>
          <p:nvPr/>
        </p:nvCxnSpPr>
        <p:spPr>
          <a:xfrm>
            <a:off x="9591675" y="846950"/>
            <a:ext cx="26157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g5e1c8771b6_1_14"/>
          <p:cNvSpPr/>
          <p:nvPr/>
        </p:nvSpPr>
        <p:spPr>
          <a:xfrm rot="-5400000">
            <a:off x="9549564" y="804888"/>
            <a:ext cx="81000" cy="825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5e1c8771b6_1_14"/>
          <p:cNvSpPr txBox="1"/>
          <p:nvPr/>
        </p:nvSpPr>
        <p:spPr>
          <a:xfrm>
            <a:off x="1472175" y="6017875"/>
            <a:ext cx="9471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S.-M. Moosavi-Dezfooli, A. Fawzi, and P. Frossard, “Deepfool: a simple and accurate method to fool deep neural networks,” in Proceedings of the IEEE Conference on Computer Vision and Pattern Recognition (CVPR), 2016, pp. 2574–2582 [Online]. Available: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https://arxiv.org/abs/1511.04599</a:t>
            </a:r>
            <a:endParaRPr/>
          </a:p>
        </p:txBody>
      </p:sp>
      <p:pic>
        <p:nvPicPr>
          <p:cNvPr id="160" name="Google Shape;160;g5e1c8771b6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2638" y="1800225"/>
            <a:ext cx="5146725" cy="36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5e1c8771b6_1_14"/>
          <p:cNvSpPr txBox="1"/>
          <p:nvPr>
            <p:ph idx="12" type="sldNum"/>
          </p:nvPr>
        </p:nvSpPr>
        <p:spPr>
          <a:xfrm>
            <a:off x="11028045" y="61807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r>
              <a:rPr lang="zh-CN"/>
              <a:t>/33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自定义设计方案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2014-12-22T08:14:02Z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  <property fmtid="{D5CDD505-2E9C-101B-9397-08002B2CF9AE}" pid="3" name="name">
    <vt:lpwstr>zPEg8nTYF159641.ppt</vt:lpwstr>
  </property>
  <property fmtid="{D5CDD505-2E9C-101B-9397-08002B2CF9AE}" pid="4" name="fileid">
    <vt:lpwstr>523738</vt:lpwstr>
  </property>
</Properties>
</file>