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6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70134702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5436982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5WoItGTWV54" TargetMode="External"/><Relationship Id="rId3" Type="http://schemas.openxmlformats.org/officeDocument/2006/relationships/hyperlink" Target="https://www.youtube.com/watch?v=-FFveGrG46w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FeJT8ejgsL0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20ec71eb_8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20ec71eb_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圖的架構或是大小可能會很不一樣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圖中的節點是沒有順序性的，因此很難直接用sequences當作input來生成graph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graph上的node edge的attribute都是離散的性質，處理上比較困難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4726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4726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must predifined max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requires Graph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4726b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4726b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PROBAILITIES 0~1 -&gt; discrete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19e8ac8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19e8ac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9e8ac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9e8ac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KL是vae</a:t>
            </a:r>
            <a:r>
              <a:rPr lang="zh-TW"/>
              <a:t>本來就有的 (normal distribution)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19e8ac8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19e8ac8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19e8ac8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19e8ac8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由similarity function得出X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similarity function中考量了edge pairs和node pairs的similarity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scores同時考量了feature compatibility(F,E) and existential compatibility(A)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20ec71eb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20ec71e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X的定義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obtain from graph matching, a binary assignment matrix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只有0 or 1的選項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19e8ac8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19e8ac8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</a:t>
            </a:r>
            <a:r>
              <a:rPr lang="zh-TW"/>
              <a:t>的定義 只有0 or 1的選項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14726b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14726b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20ec71eb_9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20ec71eb_9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14726b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14726b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14726b4b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14726b4b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2.???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14726b4b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14726b4b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U????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14726b4b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e14726b4b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14726b4b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e14726b4b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The tree is constructed in a </a:t>
            </a:r>
            <a:r>
              <a:rPr b="1" lang="zh-TW">
                <a:solidFill>
                  <a:schemeClr val="dk1"/>
                </a:solidFill>
              </a:rPr>
              <a:t>top-down </a:t>
            </a:r>
            <a:r>
              <a:rPr lang="zh-TW">
                <a:solidFill>
                  <a:schemeClr val="dk1"/>
                </a:solidFill>
              </a:rPr>
              <a:t>fashion </a:t>
            </a:r>
            <a:r>
              <a:rPr b="1" lang="zh-TW">
                <a:solidFill>
                  <a:schemeClr val="dk1"/>
                </a:solidFill>
              </a:rPr>
              <a:t>by generating one node at a time.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traverses the entire tree</a:t>
            </a:r>
            <a:r>
              <a:rPr b="1" lang="zh-TW">
                <a:solidFill>
                  <a:schemeClr val="dk1"/>
                </a:solidFill>
              </a:rPr>
              <a:t> from the root</a:t>
            </a:r>
            <a:r>
              <a:rPr lang="zh-TW">
                <a:solidFill>
                  <a:schemeClr val="dk1"/>
                </a:solidFill>
              </a:rPr>
              <a:t>, and generates nodes in their</a:t>
            </a:r>
            <a:r>
              <a:rPr b="1" lang="zh-TW">
                <a:solidFill>
                  <a:schemeClr val="dk1"/>
                </a:solidFill>
              </a:rPr>
              <a:t> depth-first order</a:t>
            </a:r>
            <a:endParaRPr b="1">
              <a:solidFill>
                <a:schemeClr val="dk1"/>
              </a:solidFill>
            </a:endParaRPr>
          </a:p>
          <a:p>
            <a:pPr indent="0" lvl="0" marL="0" marR="317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For every visited node, the decoder first makes a </a:t>
            </a:r>
            <a:r>
              <a:rPr b="1" lang="zh-TW" sz="1250" u="sng">
                <a:solidFill>
                  <a:schemeClr val="dk1"/>
                </a:solidFill>
              </a:rPr>
              <a:t>topological prediction:</a:t>
            </a:r>
            <a:r>
              <a:rPr lang="zh-TW" sz="1250">
                <a:solidFill>
                  <a:schemeClr val="dk1"/>
                </a:solidFill>
              </a:rPr>
              <a:t> whether this node has children to be generated.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chemeClr val="dk1"/>
                </a:solidFill>
              </a:rPr>
              <a:t>When a new child node is created, we </a:t>
            </a:r>
            <a:r>
              <a:rPr b="1" lang="zh-TW" sz="1250">
                <a:solidFill>
                  <a:schemeClr val="dk1"/>
                </a:solidFill>
              </a:rPr>
              <a:t>predict its label </a:t>
            </a:r>
            <a:r>
              <a:rPr lang="zh-TW" sz="1250">
                <a:solidFill>
                  <a:schemeClr val="dk1"/>
                </a:solidFill>
              </a:rPr>
              <a:t>and recurse this process.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Similar to sequence generation, during training we perform</a:t>
            </a:r>
            <a:r>
              <a:rPr lang="zh-TW" sz="1250">
                <a:solidFill>
                  <a:schemeClr val="accent3"/>
                </a:solidFill>
              </a:rPr>
              <a:t> teacher forcing</a:t>
            </a:r>
            <a:r>
              <a:rPr lang="zh-TW" sz="1250">
                <a:solidFill>
                  <a:schemeClr val="dk1"/>
                </a:solidFill>
              </a:rPr>
              <a:t>: after topological and label prediction at each step, we replace them with their ground truth so that the model makes predictions given correct histories.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19e8ac8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19e8ac8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The tree is constructed in a top-down fashion by generating one node at a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traverses the entire tree from the root, and generates nodes in their depth-first order</a:t>
            </a:r>
            <a:endParaRPr>
              <a:solidFill>
                <a:schemeClr val="dk1"/>
              </a:solidFill>
            </a:endParaRPr>
          </a:p>
          <a:p>
            <a:pPr indent="0" lvl="0" marL="0" marR="317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chemeClr val="dk1"/>
                </a:solidFill>
              </a:rPr>
              <a:t>For every visited node, the decoder first makes a topological prediction: whether this node has children to be generated.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chemeClr val="dk1"/>
                </a:solidFill>
              </a:rPr>
              <a:t>When a new child node is created, we predict its label and recurse this process.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14726b4b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14726b4b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19e8ac8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19e8ac8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20ec71eb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20ec71eb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2.???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20ec71eb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e20ec71e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U????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20ec7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20ec7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20ec71eb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e20ec71eb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20ec71eb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20ec71eb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The tree is constructed in a </a:t>
            </a:r>
            <a:r>
              <a:rPr b="1" lang="zh-TW">
                <a:solidFill>
                  <a:schemeClr val="dk1"/>
                </a:solidFill>
              </a:rPr>
              <a:t>top-down </a:t>
            </a:r>
            <a:r>
              <a:rPr lang="zh-TW">
                <a:solidFill>
                  <a:schemeClr val="dk1"/>
                </a:solidFill>
              </a:rPr>
              <a:t>fashion </a:t>
            </a:r>
            <a:r>
              <a:rPr b="1" lang="zh-TW">
                <a:solidFill>
                  <a:schemeClr val="dk1"/>
                </a:solidFill>
              </a:rPr>
              <a:t>by generating one node at a time.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traverses the entire tree</a:t>
            </a:r>
            <a:r>
              <a:rPr b="1" lang="zh-TW">
                <a:solidFill>
                  <a:schemeClr val="dk1"/>
                </a:solidFill>
              </a:rPr>
              <a:t> from the root</a:t>
            </a:r>
            <a:r>
              <a:rPr lang="zh-TW">
                <a:solidFill>
                  <a:schemeClr val="dk1"/>
                </a:solidFill>
              </a:rPr>
              <a:t>, and generates nodes in their</a:t>
            </a:r>
            <a:r>
              <a:rPr b="1" lang="zh-TW">
                <a:solidFill>
                  <a:schemeClr val="dk1"/>
                </a:solidFill>
              </a:rPr>
              <a:t> depth-first order</a:t>
            </a:r>
            <a:endParaRPr b="1">
              <a:solidFill>
                <a:schemeClr val="dk1"/>
              </a:solidFill>
            </a:endParaRPr>
          </a:p>
          <a:p>
            <a:pPr indent="0" lvl="0" marL="0" marR="317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For every visited node, the decoder first makes a </a:t>
            </a:r>
            <a:r>
              <a:rPr b="1" lang="zh-TW" sz="1250" u="sng">
                <a:solidFill>
                  <a:schemeClr val="dk1"/>
                </a:solidFill>
              </a:rPr>
              <a:t>topological prediction:</a:t>
            </a:r>
            <a:r>
              <a:rPr lang="zh-TW" sz="1250">
                <a:solidFill>
                  <a:schemeClr val="dk1"/>
                </a:solidFill>
              </a:rPr>
              <a:t> whether this node has children to be generated.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chemeClr val="dk1"/>
                </a:solidFill>
              </a:rPr>
              <a:t>When a new child node is created, we </a:t>
            </a:r>
            <a:r>
              <a:rPr b="1" lang="zh-TW" sz="1250">
                <a:solidFill>
                  <a:schemeClr val="dk1"/>
                </a:solidFill>
              </a:rPr>
              <a:t>predict its label </a:t>
            </a:r>
            <a:r>
              <a:rPr lang="zh-TW" sz="1250">
                <a:solidFill>
                  <a:schemeClr val="dk1"/>
                </a:solidFill>
              </a:rPr>
              <a:t>and recurse this process.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Similar to sequence generation, during training we perform</a:t>
            </a:r>
            <a:r>
              <a:rPr lang="zh-TW" sz="1250">
                <a:solidFill>
                  <a:schemeClr val="accent3"/>
                </a:solidFill>
              </a:rPr>
              <a:t> teacher forcing</a:t>
            </a:r>
            <a:r>
              <a:rPr lang="zh-TW" sz="1250">
                <a:solidFill>
                  <a:schemeClr val="dk1"/>
                </a:solidFill>
              </a:rPr>
              <a:t>: after topological and label prediction at each step, we replace them with their ground truth so that the model makes predictions given correct histories.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20ec71eb_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20ec71eb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z: junction tree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h:latent representation of each node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20ec71eb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20ec71eb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14726b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14726b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 size should be predifined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14726b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14726b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probability vs categorical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one-hot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e19e8ac8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e19e8ac8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Both X and A have a probabilistic interpretation since each node and edge type is represented with probabilities of categorical distributions over types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trade-off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14726b4b_0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14726b4b_0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Both X and A have a probabilistic interpretation since each node and edge type is represented with probabilities of categorical distributions over types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e14726b4b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e14726b4b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(e.g., how likely the generated molecule is to be soluble in water) 水中溶解性多大，無效分子就給0分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We base our model on Relational-GCN (Schlichtkrull et al., 2017), a convolutional network for graphs with support for multiple edge types. </a:t>
            </a:r>
            <a:r>
              <a:rPr lang="zh-TW" sz="1400" u="sng">
                <a:solidFill>
                  <a:schemeClr val="dk1"/>
                </a:solidFill>
              </a:rPr>
              <a:t>At every layer, feature representations of nodes are convolved/propagated according to: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20ec71eb_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20ec71eb_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(e.g., how likely the generated molecule is to be soluble in water) 水中溶解性多大，無效分子就給0分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We base our model on Relational-GCN (Schlichtkrull et al., 2017), a convolutional network for graphs with support for multiple edge types. </a:t>
            </a:r>
            <a:r>
              <a:rPr lang="zh-TW" sz="1400" u="sng">
                <a:solidFill>
                  <a:schemeClr val="dk1"/>
                </a:solidFill>
              </a:rPr>
              <a:t>At every layer, feature representations of nodes are convolved/propagated according to: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20ec71eb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20ec71eb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將pixel視為一序列的input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從corner開始由左而右、由上而下預測每個pixel的顏色(0-255)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每個pixel都會受到先前predict過產出的pixel影響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最後由</a:t>
            </a:r>
            <a:r>
              <a:rPr b="1" lang="zh-TW">
                <a:solidFill>
                  <a:schemeClr val="accent3"/>
                </a:solidFill>
              </a:rPr>
              <a:t>softmax(????)</a:t>
            </a:r>
            <a:r>
              <a:rPr lang="zh-TW"/>
              <a:t>產出結果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19e8ac8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19e8ac8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(e.g., how likely the generated molecule is to be soluble in water) 水中溶解性多大，無效分子就給0分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We base our model on Relational-GCN (Schlichtkrull et al., 2017), a convolutional network for graphs with support for multiple edge types. At every layer, feature representations of nodes are convolved/propagated according to: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e14726b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e14726b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e14726b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e14726b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14726b4b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14726b4b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e14726b4b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e14726b4b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e14726b4b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e14726b4b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 remains unchanged: </a:t>
            </a:r>
            <a:r>
              <a:rPr lang="zh-TW"/>
              <a:t>如果不符合rule和valency check的話就取消剛剛做的action 然後state保持原樣 並記錄一個負的</a:t>
            </a:r>
            <a:r>
              <a:rPr lang="zh-TW" sz="1400">
                <a:solidFill>
                  <a:schemeClr val="dk1"/>
                </a:solidFill>
              </a:rPr>
              <a:t>step-wise validity rewards (step reward)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e14726b4b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e14726b4b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 rewards:The domain-specific rewards consist of the (combination of)</a:t>
            </a:r>
            <a:r>
              <a:rPr lang="zh-TW" u="sng"/>
              <a:t> final property scores, such as octanol-water partition coefficient辛醇 - 水分配係數 (logP), druglikeness 類藥性(QED) [1] and molecular weight分子量 (MW).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Domain-specific rewards also include </a:t>
            </a:r>
            <a:r>
              <a:rPr b="1" lang="zh-TW"/>
              <a:t>penalization</a:t>
            </a:r>
            <a:r>
              <a:rPr lang="zh-TW"/>
              <a:t> of unrealistic molecules according to various criteria, such as excessive steric strain and the presence of functional groups that violate ZINC functional group filters [14]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intermediate:A small positive reward is assigned if the action does not violate valency rules, otherwise a small negative reward is assigned.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e19e8ac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e19e8ac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discriminator(from pdata) </a:t>
            </a:r>
            <a:r>
              <a:rPr lang="zh-TW"/>
              <a:t>和 policy算出來的</a:t>
            </a:r>
            <a:r>
              <a:rPr lang="zh-TW"/>
              <a:t> 架構跟policy一樣但不在這張圖上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 rewards:The domain-specific rewards consist of the (combination of) final property scores, such as octanol-water partition coefficient (logP), druglikeness (QED) [1] and molecular weight (MW). Domain-specific rewards also include penalization of unrealistic molecules according to various criteria, such as excessive steric strain and the presence of functional groups that violate ZINC functional group filters [14]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intermediate:A small positive reward is assigned if the action does not violate valency rules, otherwise a small negative reward is assigned. 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e14726b4b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e14726b4b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 as MLP</a:t>
            </a:r>
            <a:br>
              <a:rPr lang="zh-TW"/>
            </a:br>
            <a:r>
              <a:rPr lang="zh-TW" sz="1400">
                <a:solidFill>
                  <a:schemeClr val="dk1"/>
                </a:solidFill>
                <a:highlight>
                  <a:srgbClr val="FFFFFF"/>
                </a:highlight>
              </a:rPr>
              <a:t>the final node embedding matrix X (from GCN)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14726b4b_0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14726b4b_0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expert:</a:t>
            </a:r>
            <a:r>
              <a:rPr lang="zh-TW"/>
              <a:t>從現有的有效分子dataset學習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會把dataset裡面的分子拆成各個連接步驟(action)用這樣的state action pairs去做訓練，訓練時的objective function便是下面那行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20ec71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20ec71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e19e8ac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e19e8ac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2.這個task下的RL的reward是與生成target的差距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3.優化logP，同時要求生成的分子包含一個帶有low logP的ZINC分子，這個task下，初始狀態從隨機的一個ZINC 分子出發，然後對logP進行優化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https://zhuanlan.zhihu.com/p/70134702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e19e8ac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e19e8ac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https://zhuanlan.zhihu.com/p/54369820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20ec71e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20ec71e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pixelCNN</a:t>
            </a:r>
            <a:r>
              <a:rPr lang="zh-TW"/>
              <a:t>和pixelRNN概念類似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透過CNN的方式一次預測一個pixel</a:t>
            </a:r>
            <a:r>
              <a:rPr lang="zh-TW"/>
              <a:t>的顏色(灰階或是RGB)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如果是RGB的話就是紅色、綠色、藍色依序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最後接</a:t>
            </a:r>
            <a:r>
              <a:rPr b="1" lang="zh-TW">
                <a:solidFill>
                  <a:schemeClr val="accent3"/>
                </a:solidFill>
              </a:rPr>
              <a:t>softmax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mask輔助每次要看那些pixel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缺點就是沒辦法看全局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https://www.youtube.com/watch?v=5WoItGTWV54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https://www.youtube.com/watch?v=-FFveGrG46w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ask: kernel mask的大小(用意) vs 看所有曾經生成的pixel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20ec71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20ec71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20ec71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20ec71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r>
              <a:rPr lang="zh-TW"/>
              <a:t>是透過聲音訊號原始的波行當作input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基於先前的pixelCNN方法</a:t>
            </a:r>
            <a:r>
              <a:rPr lang="zh-TW"/>
              <a:t>做訓練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sigmoid</a:t>
            </a:r>
            <a:r>
              <a:rPr lang="zh-TW"/>
              <a:t>作為activation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網路架構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condition 例如體育類、音樂類的聲音訊息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https://www.youtube.com/watch?v=FeJT8ejgsL0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裡面有pixelCNN,WaveNet,VAE的解說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19e8ac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19e8a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ian-tang.com/files/AAAI19/aaai-grltutorial-part3-generation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802.03480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0" Type="http://schemas.openxmlformats.org/officeDocument/2006/relationships/image" Target="../media/image22.png"/><Relationship Id="rId9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802.04364.pdf" TargetMode="External"/><Relationship Id="rId4" Type="http://schemas.openxmlformats.org/officeDocument/2006/relationships/hyperlink" Target="https://arxiv.org/pdf/1802.0436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8zomhgKrsmQ?t=12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rxiv.org/pdf/1805.11973.pdf" TargetMode="External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hyperlink" Target="http://www.rdkit.org" TargetMode="External"/><Relationship Id="rId5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.stanford.edu/people/jure/pubs/gcpn-neurips18.pdf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gif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Generative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original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for Graph Generation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• The structures and sizes of graphs are different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• No orders between the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• Discrete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paper: arxiv 1802.03480</a:t>
            </a:r>
            <a:br>
              <a:rPr lang="zh-TW" sz="1800">
                <a:solidFill>
                  <a:schemeClr val="accent3"/>
                </a:solidFill>
              </a:rPr>
            </a:br>
            <a:r>
              <a:rPr lang="zh-TW" sz="1800">
                <a:solidFill>
                  <a:schemeClr val="accent3"/>
                </a:solidFill>
              </a:rPr>
              <a:t>9 Feb 2018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311700" y="2055000"/>
            <a:ext cx="2211900" cy="1946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1814650" y="1502200"/>
            <a:ext cx="1722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input G=(A,E,F) n&lt;=k nodes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727975" y="2764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1426900" y="4049900"/>
            <a:ext cx="24978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adjacency matrix A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edge attribute tensor 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and node attribute matrix F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2475625" y="2115100"/>
            <a:ext cx="3901800" cy="2391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475625" y="1754050"/>
            <a:ext cx="1442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VAE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>
            <a:off x="4472075" y="2745600"/>
            <a:ext cx="575400" cy="1738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10025" y="4484100"/>
            <a:ext cx="1442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continuous embedding z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72075" y="2002250"/>
            <a:ext cx="575400" cy="7074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302375" y="1725813"/>
            <a:ext cx="1609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regularization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reconstruction loss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regularization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6330325" y="2115100"/>
            <a:ext cx="2502000" cy="2391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330325" y="1534650"/>
            <a:ext cx="3081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probabilistic fully 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connected graph (on k nodes)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2665675" y="157275"/>
            <a:ext cx="4419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A~: predicted adjacency [node prob &amp; edge prob]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E~: edge attribute, (class prob for edges)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F~: node attribute, (class prob for nodes)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7047200" y="157275"/>
            <a:ext cx="966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sigmoid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softmax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softmax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3800550" y="1527625"/>
            <a:ext cx="2110200" cy="3546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6156400" y="272538"/>
            <a:ext cx="1642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similarity function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075" y="226550"/>
            <a:ext cx="3624624" cy="79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6030700" y="1527625"/>
            <a:ext cx="189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computation of likelihood P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875" y="565519"/>
            <a:ext cx="1481725" cy="33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38500" y="1752525"/>
            <a:ext cx="2291700" cy="2364300"/>
          </a:xfrm>
          <a:prstGeom prst="rect">
            <a:avLst/>
          </a:prstGeom>
          <a:solidFill>
            <a:srgbClr val="F4CCCC">
              <a:alpha val="21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6361200" y="2081225"/>
            <a:ext cx="2567400" cy="2364300"/>
          </a:xfrm>
          <a:prstGeom prst="rect">
            <a:avLst/>
          </a:prstGeom>
          <a:solidFill>
            <a:srgbClr val="F4CCCC">
              <a:alpha val="21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reconstruction loss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07875" y="182362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adjacency matrix is mapped to the predicted graph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regularization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07875" y="2728375"/>
            <a:ext cx="832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predicted </a:t>
            </a:r>
            <a:r>
              <a:rPr b="1" lang="zh-TW">
                <a:highlight>
                  <a:schemeClr val="lt1"/>
                </a:highlight>
              </a:rPr>
              <a:t>node </a:t>
            </a:r>
            <a:r>
              <a:rPr lang="zh-TW">
                <a:highlight>
                  <a:schemeClr val="lt1"/>
                </a:highlight>
              </a:rPr>
              <a:t>attribute matrix and slices of </a:t>
            </a:r>
            <a:r>
              <a:rPr b="1" lang="zh-TW">
                <a:highlight>
                  <a:schemeClr val="lt1"/>
                </a:highlight>
              </a:rPr>
              <a:t>edge </a:t>
            </a:r>
            <a:r>
              <a:rPr lang="zh-TW">
                <a:highlight>
                  <a:schemeClr val="lt1"/>
                </a:highlight>
              </a:rPr>
              <a:t>attribute matrix are transferred to the input graph as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50" y="1343673"/>
            <a:ext cx="170182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525" y="2289592"/>
            <a:ext cx="1724025" cy="39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2597" y="3121419"/>
            <a:ext cx="1421178" cy="39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9"/>
          <p:cNvGrpSpPr/>
          <p:nvPr/>
        </p:nvGrpSpPr>
        <p:grpSpPr>
          <a:xfrm>
            <a:off x="3466808" y="3023035"/>
            <a:ext cx="2210372" cy="587921"/>
            <a:chOff x="7419975" y="1588975"/>
            <a:chExt cx="1724025" cy="381000"/>
          </a:xfrm>
        </p:grpSpPr>
        <p:pic>
          <p:nvPicPr>
            <p:cNvPr id="190" name="Google Shape;190;p29"/>
            <p:cNvPicPr preferRelativeResize="0"/>
            <p:nvPr/>
          </p:nvPicPr>
          <p:blipFill rotWithShape="1">
            <a:blip r:embed="rId7">
              <a:alphaModFix/>
            </a:blip>
            <a:srcRect b="0" l="0" r="0" t="2439"/>
            <a:stretch/>
          </p:blipFill>
          <p:spPr>
            <a:xfrm>
              <a:off x="7419975" y="1588975"/>
              <a:ext cx="704850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24825" y="1588975"/>
              <a:ext cx="1019175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9"/>
          <p:cNvSpPr txBox="1"/>
          <p:nvPr/>
        </p:nvSpPr>
        <p:spPr>
          <a:xfrm>
            <a:off x="507875" y="363312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overall</a:t>
            </a:r>
            <a:r>
              <a:rPr lang="zh-TW">
                <a:solidFill>
                  <a:schemeClr val="accent4"/>
                </a:solidFill>
              </a:rPr>
              <a:t> </a:t>
            </a:r>
            <a:r>
              <a:rPr b="1" lang="zh-TW">
                <a:solidFill>
                  <a:schemeClr val="accent4"/>
                </a:solidFill>
              </a:rPr>
              <a:t>reconstruction loss</a:t>
            </a:r>
            <a:r>
              <a:rPr b="1"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is a weighed sum of the previous terms: 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7875" y="3953225"/>
            <a:ext cx="6366000" cy="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759988" y="1407988"/>
            <a:ext cx="1990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3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reconstruction loss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07800" y="127415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adjacency matrix is mapped to the predicted graph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regularization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75" y="1017131"/>
            <a:ext cx="1481725" cy="33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00" y="3042475"/>
            <a:ext cx="3688000" cy="20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950" y="1327150"/>
            <a:ext cx="11334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9975" y="1348838"/>
            <a:ext cx="10382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8">
            <a:alphaModFix/>
          </a:blip>
          <a:srcRect b="0" l="0" r="0" t="2439"/>
          <a:stretch/>
        </p:blipFill>
        <p:spPr>
          <a:xfrm>
            <a:off x="7419975" y="1588975"/>
            <a:ext cx="704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4825" y="1588975"/>
            <a:ext cx="10191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71900" y="233697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solidFill>
                  <a:schemeClr val="dk1"/>
                </a:solidFill>
              </a:rPr>
              <a:t>The</a:t>
            </a:r>
            <a:r>
              <a:rPr b="1" i="1" lang="zh-TW">
                <a:solidFill>
                  <a:schemeClr val="dk1"/>
                </a:solidFill>
              </a:rPr>
              <a:t> maximum likelihood</a:t>
            </a:r>
            <a:r>
              <a:rPr i="1" lang="zh-TW">
                <a:solidFill>
                  <a:schemeClr val="dk1"/>
                </a:solidFill>
              </a:rPr>
              <a:t> estimates, i.e. cross-entropy, of respective variables are as follows: </a:t>
            </a:r>
            <a:endParaRPr i="1"/>
          </a:p>
        </p:txBody>
      </p:sp>
      <p:sp>
        <p:nvSpPr>
          <p:cNvPr id="211" name="Google Shape;211;p30"/>
          <p:cNvSpPr txBox="1"/>
          <p:nvPr/>
        </p:nvSpPr>
        <p:spPr>
          <a:xfrm>
            <a:off x="3944600" y="321337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overall </a:t>
            </a:r>
            <a:r>
              <a:rPr b="1" lang="zh-TW">
                <a:solidFill>
                  <a:schemeClr val="dk1"/>
                </a:solidFill>
              </a:rPr>
              <a:t>reconstruction loss </a:t>
            </a:r>
            <a:r>
              <a:rPr lang="zh-TW">
                <a:solidFill>
                  <a:schemeClr val="dk1"/>
                </a:solidFill>
              </a:rPr>
              <a:t>is a weighed sum of the previous terms: 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4399" y="3791200"/>
            <a:ext cx="4725428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0" y="1626900"/>
            <a:ext cx="7577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predicted </a:t>
            </a:r>
            <a:r>
              <a:rPr b="1" lang="zh-TW"/>
              <a:t>node </a:t>
            </a:r>
            <a:r>
              <a:rPr lang="zh-TW"/>
              <a:t>attribute matrix and slices of </a:t>
            </a:r>
            <a:r>
              <a:rPr b="1" lang="zh-TW"/>
              <a:t>edge </a:t>
            </a:r>
            <a:r>
              <a:rPr lang="zh-TW"/>
              <a:t>attribute matrix are transferred to the input graph as 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1954400" y="624950"/>
            <a:ext cx="1990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obtain from graph matching, </a:t>
            </a:r>
            <a:r>
              <a:rPr lang="zh-TW">
                <a:solidFill>
                  <a:schemeClr val="dk1"/>
                </a:solidFill>
              </a:rPr>
              <a:t>a binary assignment matrix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paper: arxiv 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1802.04364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29 Mar 2019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VAE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HYL video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250" y="1170125"/>
            <a:ext cx="4640525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4305175" y="2571750"/>
            <a:ext cx="429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Structure by structure</a:t>
            </a:r>
            <a:r>
              <a:rPr lang="zh-TW"/>
              <a:t> approach is preferred as it avoids invalid intermediate states (marked in red) encountered in node by node approach. 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447425" y="3704775"/>
            <a:ext cx="1251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A86E8"/>
                </a:solidFill>
              </a:rPr>
              <a:t>latent embeddings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Junction Tree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1918700" y="2311675"/>
            <a:ext cx="1755600" cy="105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4241950" y="1225200"/>
            <a:ext cx="3953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tree decomposition maps a graph G into a junction tree by contracting certain vertices into a single node so that G becomes cycle-free.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43" y="2452500"/>
            <a:ext cx="47910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Encoder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/>
        </p:nvSpPr>
        <p:spPr>
          <a:xfrm>
            <a:off x="152400" y="2391325"/>
            <a:ext cx="1755600" cy="150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43" y="1170125"/>
            <a:ext cx="4781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743" y="1998800"/>
            <a:ext cx="40386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6743" y="2665550"/>
            <a:ext cx="4362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6743" y="3122750"/>
            <a:ext cx="36957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Encoder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/>
        </p:nvSpPr>
        <p:spPr>
          <a:xfrm>
            <a:off x="1918700" y="2344975"/>
            <a:ext cx="1755600" cy="1492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43" y="1170125"/>
            <a:ext cx="3857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18" y="3928200"/>
            <a:ext cx="40290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3882400" y="2871350"/>
            <a:ext cx="4728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After the message passing, we obtain the latent representation of each node hi by aggregating its inward messages: 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218" y="4506125"/>
            <a:ext cx="34861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Decoder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2092075" y="3594675"/>
            <a:ext cx="1410000" cy="1396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4322850" y="913125"/>
            <a:ext cx="209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topological prediction:</a:t>
            </a: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68" y="1329225"/>
            <a:ext cx="4772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4322850" y="1678125"/>
            <a:ext cx="2473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child’s label prediction</a:t>
            </a:r>
            <a:r>
              <a:rPr lang="zh-TW"/>
              <a:t>: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393" y="2094225"/>
            <a:ext cx="4191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213700" y="2443125"/>
            <a:ext cx="1785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distribution over label vocabulary X.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843" y="3802725"/>
            <a:ext cx="44005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4179600" y="3109225"/>
            <a:ext cx="47136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Let p and q be the ground truth topological and label values, the decoder minimizes the following cross entropy loss: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Decoder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343" y="-12"/>
            <a:ext cx="35917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50" y="1340750"/>
            <a:ext cx="4728875" cy="3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113" y="4347575"/>
            <a:ext cx="3155195" cy="13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5405350" y="3820975"/>
            <a:ext cx="3738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Rank subgraphs at each node. The final graph is decoded by putting together all the predicted subgraphs (dashed box).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242725" y="3964550"/>
            <a:ext cx="2034300" cy="102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38" y="1170113"/>
            <a:ext cx="47529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/>
          <p:nvPr/>
        </p:nvSpPr>
        <p:spPr>
          <a:xfrm>
            <a:off x="6414850" y="1966950"/>
            <a:ext cx="1028700" cy="769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scoring function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0300" y="2531050"/>
            <a:ext cx="1527025" cy="26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350" y="2981525"/>
            <a:ext cx="4601015" cy="1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3674350" y="4027250"/>
            <a:ext cx="4381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maximize the log-likelihood of predicting correct subgraphs Gi of the ground true graph G at each tree node. W</a:t>
            </a:r>
            <a:r>
              <a:rPr lang="zh-TW">
                <a:solidFill>
                  <a:schemeClr val="dk1"/>
                </a:solidFill>
              </a:rPr>
              <a:t>e again apply teacher forcing, i.e. we feed the graph decoder with ground truth trees as input.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75" y="887950"/>
            <a:ext cx="4172600" cy="3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2067775" y="3710275"/>
            <a:ext cx="2220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same tree 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 different moleculars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Junction Tree</a:t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/>
          <p:nvPr/>
        </p:nvSpPr>
        <p:spPr>
          <a:xfrm>
            <a:off x="1918700" y="2311675"/>
            <a:ext cx="1755600" cy="105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4241950" y="1225200"/>
            <a:ext cx="3953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tree decomposition maps a graph G into a junction tree by contracting certain vertices into a single node so that G becomes cycle-free.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Encoder</a:t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/>
          <p:nvPr/>
        </p:nvSpPr>
        <p:spPr>
          <a:xfrm>
            <a:off x="152400" y="2391325"/>
            <a:ext cx="1755600" cy="150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43" y="1170125"/>
            <a:ext cx="4781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743" y="1998800"/>
            <a:ext cx="40386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6743" y="2665550"/>
            <a:ext cx="43624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3965575" y="3211400"/>
            <a:ext cx="450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message passing through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 the messages of latent vector of each node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 RNN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Encoder</a:t>
            </a: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/>
          <p:nvPr/>
        </p:nvSpPr>
        <p:spPr>
          <a:xfrm>
            <a:off x="1918700" y="2344975"/>
            <a:ext cx="1755600" cy="1492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543" y="1935388"/>
            <a:ext cx="3857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18" y="3370750"/>
            <a:ext cx="40290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/>
        </p:nvSpPr>
        <p:spPr>
          <a:xfrm>
            <a:off x="4073025" y="2506925"/>
            <a:ext cx="4728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After the message passing, we obtain the latent representation of each node hi by aggregating its inward messages: 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543" y="3924600"/>
            <a:ext cx="34861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4073025" y="1240175"/>
            <a:ext cx="2493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top-down,bottom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 over tree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Decoder</a:t>
            </a: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/>
          <p:nvPr/>
        </p:nvSpPr>
        <p:spPr>
          <a:xfrm>
            <a:off x="2092075" y="3594675"/>
            <a:ext cx="1410000" cy="1396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4150375" y="1017725"/>
            <a:ext cx="209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topological prediction:</a:t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80" y="1433825"/>
            <a:ext cx="4772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4179600" y="1926175"/>
            <a:ext cx="2473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child’s label prediction: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593" y="2370625"/>
            <a:ext cx="4191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843" y="3802725"/>
            <a:ext cx="44005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/>
        </p:nvSpPr>
        <p:spPr>
          <a:xfrm>
            <a:off x="4179575" y="2972925"/>
            <a:ext cx="47136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Let p and q be the ground truth topological and label values, the decoder minimizes the following cross entropy loss: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/>
          <p:nvPr/>
        </p:nvSpPr>
        <p:spPr>
          <a:xfrm>
            <a:off x="242725" y="3964550"/>
            <a:ext cx="2034300" cy="102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38" y="1170113"/>
            <a:ext cx="47529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/>
          <p:nvPr/>
        </p:nvSpPr>
        <p:spPr>
          <a:xfrm>
            <a:off x="6414850" y="1966950"/>
            <a:ext cx="1028700" cy="769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scoring function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0300" y="2531050"/>
            <a:ext cx="1527025" cy="26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350" y="2981525"/>
            <a:ext cx="4601015" cy="1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3674350" y="4027250"/>
            <a:ext cx="4381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maximize the log-likelihood of predicting correct subgraphs Gi of the ground true graph G at each tree node. W</a:t>
            </a:r>
            <a:r>
              <a:rPr lang="zh-TW">
                <a:solidFill>
                  <a:schemeClr val="dk1"/>
                </a:solidFill>
              </a:rPr>
              <a:t>e again apply teacher forcing, i.e. we feed the graph decoder with ground truth trees as input.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75" y="887950"/>
            <a:ext cx="4172600" cy="3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/>
        </p:nvSpPr>
        <p:spPr>
          <a:xfrm>
            <a:off x="2067775" y="3710275"/>
            <a:ext cx="2220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same tree 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 different moleculars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paper: arxiv 1805.11973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30 May 2018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2200"/>
            <a:ext cx="3414450" cy="21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</a:t>
            </a:r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/>
        </p:nvSpPr>
        <p:spPr>
          <a:xfrm>
            <a:off x="240325" y="2139150"/>
            <a:ext cx="156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chemeClr val="accent5"/>
                </a:solidFill>
                <a:highlight>
                  <a:srgbClr val="FFFFFF"/>
                </a:highlight>
              </a:rPr>
              <a:t>improved WGAN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7170600" y="1546450"/>
            <a:ext cx="156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chemeClr val="accent5"/>
                </a:solidFill>
                <a:highlight>
                  <a:srgbClr val="FFFFFF"/>
                </a:highlight>
              </a:rPr>
              <a:t>improved WGAN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204300" y="43364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implicit, likelihood-free.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using RL for desired properties.</a:t>
            </a:r>
            <a:endParaRPr b="1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/>
        </p:nvSpPr>
        <p:spPr>
          <a:xfrm>
            <a:off x="2130275" y="4336450"/>
            <a:ext cx="69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loss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85" name="Google Shape;3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Generator</a:t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425" y="4477349"/>
            <a:ext cx="4778125" cy="4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Generator</a:t>
            </a: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9"/>
          <p:cNvSpPr txBox="1"/>
          <p:nvPr/>
        </p:nvSpPr>
        <p:spPr>
          <a:xfrm>
            <a:off x="204300" y="43364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4"/>
                </a:solidFill>
              </a:rPr>
              <a:t>Generator:</a:t>
            </a:r>
            <a:r>
              <a:rPr b="1" lang="zh-TW">
                <a:solidFill>
                  <a:schemeClr val="accent4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predicts the entire graph at once using a simple multi-layer perceptron (MLP). While this limits our study to graphs of a pre-chosen maximum size, we find that it is significantly faster and easier to optimize. </a:t>
            </a:r>
            <a:endParaRPr/>
          </a:p>
        </p:txBody>
      </p:sp>
      <p:sp>
        <p:nvSpPr>
          <p:cNvPr id="395" name="Google Shape;395;p49"/>
          <p:cNvSpPr/>
          <p:nvPr/>
        </p:nvSpPr>
        <p:spPr>
          <a:xfrm>
            <a:off x="204300" y="1658425"/>
            <a:ext cx="4915200" cy="2607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1360025" y="1465800"/>
            <a:ext cx="1121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D9EEB"/>
                </a:solidFill>
              </a:rPr>
              <a:t>bond types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97" name="Google Shape;397;p49"/>
          <p:cNvSpPr txBox="1"/>
          <p:nvPr/>
        </p:nvSpPr>
        <p:spPr>
          <a:xfrm>
            <a:off x="1522775" y="3952800"/>
            <a:ext cx="795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D9EEB"/>
                </a:solidFill>
              </a:rPr>
              <a:t>atom</a:t>
            </a:r>
            <a:r>
              <a:rPr b="1" lang="zh-TW">
                <a:solidFill>
                  <a:srgbClr val="6D9EEB"/>
                </a:solidFill>
              </a:rPr>
              <a:t> types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2853425" y="1778650"/>
            <a:ext cx="180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categorical sampling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2853425" y="3057538"/>
            <a:ext cx="180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categorical sampling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400" y="4144288"/>
            <a:ext cx="745037" cy="2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725" y="1485350"/>
            <a:ext cx="864378" cy="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Discriminator &amp; Reward Network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407" name="Google Shape;4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0"/>
          <p:cNvSpPr/>
          <p:nvPr/>
        </p:nvSpPr>
        <p:spPr>
          <a:xfrm>
            <a:off x="6825950" y="1592250"/>
            <a:ext cx="1910700" cy="133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0"/>
          <p:cNvSpPr txBox="1"/>
          <p:nvPr/>
        </p:nvSpPr>
        <p:spPr>
          <a:xfrm>
            <a:off x="311700" y="4324950"/>
            <a:ext cx="8520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Relational - GCN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support for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multiple edge types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6825950" y="3046111"/>
            <a:ext cx="1910700" cy="1333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900" y="4230175"/>
            <a:ext cx="3854475" cy="9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0"/>
          <p:cNvSpPr/>
          <p:nvPr/>
        </p:nvSpPr>
        <p:spPr>
          <a:xfrm>
            <a:off x="6950350" y="217335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/>
          <p:nvPr/>
        </p:nvSpPr>
        <p:spPr>
          <a:xfrm>
            <a:off x="6950350" y="342190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925" y="4399850"/>
            <a:ext cx="3238075" cy="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Discriminator &amp; Reward Network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1"/>
          <p:cNvSpPr/>
          <p:nvPr/>
        </p:nvSpPr>
        <p:spPr>
          <a:xfrm>
            <a:off x="6825950" y="1592250"/>
            <a:ext cx="1910700" cy="133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1"/>
          <p:cNvSpPr txBox="1"/>
          <p:nvPr/>
        </p:nvSpPr>
        <p:spPr>
          <a:xfrm>
            <a:off x="6763850" y="4324950"/>
            <a:ext cx="20685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Relational - GCN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support for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multiple edge types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6825950" y="3046111"/>
            <a:ext cx="1910700" cy="1333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1"/>
          <p:cNvSpPr/>
          <p:nvPr/>
        </p:nvSpPr>
        <p:spPr>
          <a:xfrm>
            <a:off x="6950350" y="217335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1"/>
          <p:cNvSpPr/>
          <p:nvPr/>
        </p:nvSpPr>
        <p:spPr>
          <a:xfrm>
            <a:off x="6950350" y="342190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PixelRNN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of pixels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dependent on </a:t>
            </a:r>
            <a:br>
              <a:rPr lang="zh-TW"/>
            </a:br>
            <a:r>
              <a:rPr lang="zh-TW"/>
              <a:t>previous pixels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43014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425" y="1161520"/>
            <a:ext cx="2209275" cy="299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5675" y="4300475"/>
            <a:ext cx="4718674" cy="7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350" y="4300475"/>
            <a:ext cx="2209268" cy="8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Discriminator &amp; Reward Network</a:t>
            </a:r>
            <a:endParaRPr/>
          </a:p>
        </p:txBody>
      </p:sp>
      <p:pic>
        <p:nvPicPr>
          <p:cNvPr id="431" name="Google Shape;4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2"/>
          <p:cNvSpPr/>
          <p:nvPr/>
        </p:nvSpPr>
        <p:spPr>
          <a:xfrm>
            <a:off x="6825950" y="1592250"/>
            <a:ext cx="1910700" cy="133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311700" y="4324950"/>
            <a:ext cx="8520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Discriminator: </a:t>
            </a:r>
            <a:r>
              <a:rPr lang="zh-TW"/>
              <a:t>samples from the </a:t>
            </a:r>
            <a:r>
              <a:rPr lang="zh-TW">
                <a:solidFill>
                  <a:schemeClr val="accent5"/>
                </a:solidFill>
              </a:rPr>
              <a:t>dataset</a:t>
            </a:r>
            <a:r>
              <a:rPr lang="zh-TW"/>
              <a:t> and the</a:t>
            </a:r>
            <a:r>
              <a:rPr lang="zh-TW">
                <a:solidFill>
                  <a:schemeClr val="accent5"/>
                </a:solidFill>
              </a:rPr>
              <a:t> generator</a:t>
            </a:r>
            <a:r>
              <a:rPr lang="zh-TW"/>
              <a:t> -&gt; learns to </a:t>
            </a:r>
            <a:r>
              <a:rPr lang="zh-TW">
                <a:solidFill>
                  <a:schemeClr val="accent5"/>
                </a:solidFill>
              </a:rPr>
              <a:t>distinguish</a:t>
            </a:r>
            <a:r>
              <a:rPr lang="zh-TW"/>
              <a:t>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Reward Network:</a:t>
            </a:r>
            <a:r>
              <a:rPr lang="zh-TW"/>
              <a:t> </a:t>
            </a:r>
            <a:r>
              <a:rPr lang="zh-TW">
                <a:solidFill>
                  <a:srgbClr val="4A86E8"/>
                </a:solidFill>
              </a:rPr>
              <a:t>dataset</a:t>
            </a:r>
            <a:r>
              <a:rPr lang="zh-TW"/>
              <a:t> and </a:t>
            </a:r>
            <a:r>
              <a:rPr lang="zh-TW">
                <a:solidFill>
                  <a:srgbClr val="4A86E8"/>
                </a:solidFill>
              </a:rPr>
              <a:t>generated</a:t>
            </a:r>
            <a:r>
              <a:rPr lang="zh-TW"/>
              <a:t> samples are inputs -&gt; assigns</a:t>
            </a:r>
            <a:r>
              <a:rPr lang="zh-TW">
                <a:solidFill>
                  <a:srgbClr val="4A86E8"/>
                </a:solidFill>
              </a:rPr>
              <a:t> scores </a:t>
            </a:r>
            <a:r>
              <a:rPr lang="zh-TW"/>
              <a:t>to them (using </a:t>
            </a:r>
            <a:r>
              <a:rPr lang="zh-TW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RDKit</a:t>
            </a:r>
            <a:r>
              <a:rPr lang="zh-TW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2"/>
          <p:cNvSpPr/>
          <p:nvPr/>
        </p:nvSpPr>
        <p:spPr>
          <a:xfrm>
            <a:off x="6825950" y="3046111"/>
            <a:ext cx="1910700" cy="1333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2"/>
          <p:cNvSpPr txBox="1"/>
          <p:nvPr/>
        </p:nvSpPr>
        <p:spPr>
          <a:xfrm>
            <a:off x="7008800" y="899200"/>
            <a:ext cx="19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input: graph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output:scalar value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56250" y="3752250"/>
            <a:ext cx="32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same architecture 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but no parameter sharing</a:t>
            </a:r>
            <a:endParaRPr b="1">
              <a:solidFill>
                <a:srgbClr val="C27BA0"/>
              </a:solidFill>
            </a:endParaRPr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975" y="4023175"/>
            <a:ext cx="520175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 txBox="1"/>
          <p:nvPr/>
        </p:nvSpPr>
        <p:spPr>
          <a:xfrm>
            <a:off x="8051975" y="2522838"/>
            <a:ext cx="74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 or 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2018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</a:t>
            </a:r>
            <a:endParaRPr/>
          </a:p>
        </p:txBody>
      </p:sp>
      <p:pic>
        <p:nvPicPr>
          <p:cNvPr id="449" name="Google Shape;4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Markov Decision Process</a:t>
            </a:r>
            <a:endParaRPr/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State Space &amp; Action Space</a:t>
            </a:r>
            <a:endParaRPr/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6"/>
          <p:cNvSpPr/>
          <p:nvPr/>
        </p:nvSpPr>
        <p:spPr>
          <a:xfrm>
            <a:off x="1045525" y="1165700"/>
            <a:ext cx="1874700" cy="2702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6"/>
          <p:cNvSpPr/>
          <p:nvPr/>
        </p:nvSpPr>
        <p:spPr>
          <a:xfrm>
            <a:off x="4314300" y="1220700"/>
            <a:ext cx="1490100" cy="2702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745075" y="3922800"/>
            <a:ext cx="6922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State space: </a:t>
            </a:r>
            <a:r>
              <a:rPr lang="zh-TW"/>
              <a:t>初始值給定一個碳元素node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Action space:</a:t>
            </a:r>
            <a:r>
              <a:rPr lang="zh-TW"/>
              <a:t> 視作</a:t>
            </a:r>
            <a:r>
              <a:rPr lang="zh-TW">
                <a:solidFill>
                  <a:schemeClr val="accent5"/>
                </a:solidFill>
              </a:rPr>
              <a:t>link prediction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Connect a new subgraph Ci to a node in Gt or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connecting existing nodes within graph Gt </a:t>
            </a:r>
            <a:endParaRPr/>
          </a:p>
        </p:txBody>
      </p:sp>
      <p:pic>
        <p:nvPicPr>
          <p:cNvPr id="465" name="Google Shape;465;p56"/>
          <p:cNvPicPr preferRelativeResize="0"/>
          <p:nvPr/>
        </p:nvPicPr>
        <p:blipFill rotWithShape="1">
          <a:blip r:embed="rId4">
            <a:alphaModFix/>
          </a:blip>
          <a:srcRect b="0" l="0" r="0" t="22324"/>
          <a:stretch/>
        </p:blipFill>
        <p:spPr>
          <a:xfrm>
            <a:off x="3502624" y="4236175"/>
            <a:ext cx="3335325" cy="2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6"/>
          <p:cNvSpPr/>
          <p:nvPr/>
        </p:nvSpPr>
        <p:spPr>
          <a:xfrm>
            <a:off x="1117625" y="1321900"/>
            <a:ext cx="865200" cy="24516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6"/>
          <p:cNvSpPr/>
          <p:nvPr/>
        </p:nvSpPr>
        <p:spPr>
          <a:xfrm>
            <a:off x="1982825" y="1321900"/>
            <a:ext cx="456600" cy="2451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6"/>
          <p:cNvSpPr txBox="1"/>
          <p:nvPr/>
        </p:nvSpPr>
        <p:spPr>
          <a:xfrm>
            <a:off x="1375925" y="1017725"/>
            <a:ext cx="348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G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2036825" y="1017725"/>
            <a:ext cx="348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State Transition Dynamics</a:t>
            </a:r>
            <a:endParaRPr/>
          </a:p>
        </p:txBody>
      </p:sp>
      <p:pic>
        <p:nvPicPr>
          <p:cNvPr id="475" name="Google Shape;4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7"/>
          <p:cNvSpPr txBox="1"/>
          <p:nvPr/>
        </p:nvSpPr>
        <p:spPr>
          <a:xfrm>
            <a:off x="3749475" y="4024675"/>
            <a:ext cx="50829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State Transition Dynamics: </a:t>
            </a:r>
            <a:r>
              <a:rPr lang="zh-TW">
                <a:solidFill>
                  <a:srgbClr val="4A86E8"/>
                </a:solidFill>
              </a:rPr>
              <a:t>考量</a:t>
            </a:r>
            <a:r>
              <a:rPr lang="zh-TW" u="sng">
                <a:solidFill>
                  <a:srgbClr val="4A86E8"/>
                </a:solidFill>
              </a:rPr>
              <a:t>Domain-specific rules</a:t>
            </a:r>
            <a:r>
              <a:rPr lang="zh-TW">
                <a:solidFill>
                  <a:srgbClr val="4A86E8"/>
                </a:solidFill>
              </a:rPr>
              <a:t>，step-wise </a:t>
            </a:r>
            <a:r>
              <a:rPr lang="zh-TW" u="sng">
                <a:solidFill>
                  <a:srgbClr val="4A86E8"/>
                </a:solidFill>
              </a:rPr>
              <a:t>valency check </a:t>
            </a:r>
            <a:r>
              <a:rPr lang="zh-TW">
                <a:solidFill>
                  <a:srgbClr val="4A86E8"/>
                </a:solidFill>
              </a:rPr>
              <a:t>in incompleted graph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obey the given rules 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be rejected and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 the state remains unchanged</a:t>
            </a:r>
            <a:r>
              <a:rPr lang="zh-TW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77" name="Google Shape;477;p57"/>
          <p:cNvSpPr/>
          <p:nvPr/>
        </p:nvSpPr>
        <p:spPr>
          <a:xfrm>
            <a:off x="5516925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Reward Design</a:t>
            </a:r>
            <a:endParaRPr/>
          </a:p>
        </p:txBody>
      </p:sp>
      <p:pic>
        <p:nvPicPr>
          <p:cNvPr id="483" name="Google Shape;4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8"/>
          <p:cNvSpPr/>
          <p:nvPr/>
        </p:nvSpPr>
        <p:spPr>
          <a:xfrm>
            <a:off x="7762800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8"/>
          <p:cNvSpPr txBox="1"/>
          <p:nvPr/>
        </p:nvSpPr>
        <p:spPr>
          <a:xfrm>
            <a:off x="2475600" y="3802650"/>
            <a:ext cx="63567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Reward Design</a:t>
            </a:r>
            <a:r>
              <a:rPr b="1" lang="zh-TW">
                <a:solidFill>
                  <a:srgbClr val="C27BA0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</a:pPr>
            <a:r>
              <a:rPr lang="zh-TW">
                <a:solidFill>
                  <a:srgbClr val="C27BA0"/>
                </a:solidFill>
              </a:rPr>
              <a:t>intermediate rewards:</a:t>
            </a:r>
            <a:endParaRPr>
              <a:solidFill>
                <a:srgbClr val="C27BA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step-wise validity rewards and adversarial rewards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</a:pPr>
            <a:r>
              <a:rPr lang="zh-TW">
                <a:solidFill>
                  <a:srgbClr val="C27BA0"/>
                </a:solidFill>
              </a:rPr>
              <a:t>final rewards</a:t>
            </a:r>
            <a:endParaRPr>
              <a:solidFill>
                <a:srgbClr val="C27BA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a sum over domain-specific rewards and adversarial rewards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Reward Design</a:t>
            </a:r>
            <a:endParaRPr/>
          </a:p>
        </p:txBody>
      </p:sp>
      <p:pic>
        <p:nvPicPr>
          <p:cNvPr id="491" name="Google Shape;4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9"/>
          <p:cNvSpPr/>
          <p:nvPr/>
        </p:nvSpPr>
        <p:spPr>
          <a:xfrm>
            <a:off x="7762800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9"/>
          <p:cNvSpPr txBox="1"/>
          <p:nvPr/>
        </p:nvSpPr>
        <p:spPr>
          <a:xfrm>
            <a:off x="2103075" y="3965775"/>
            <a:ext cx="6729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Reward Design: </a:t>
            </a:r>
            <a:r>
              <a:rPr lang="zh-TW">
                <a:solidFill>
                  <a:srgbClr val="C27BA0"/>
                </a:solidFill>
              </a:rPr>
              <a:t>the </a:t>
            </a:r>
            <a:r>
              <a:rPr lang="zh-TW">
                <a:solidFill>
                  <a:srgbClr val="C27BA0"/>
                </a:solidFill>
              </a:rPr>
              <a:t>adversarial rewards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4" name="Google Shape;4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538" y="4339875"/>
            <a:ext cx="66008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9"/>
          <p:cNvSpPr/>
          <p:nvPr/>
        </p:nvSpPr>
        <p:spPr>
          <a:xfrm>
            <a:off x="4779700" y="4516250"/>
            <a:ext cx="489300" cy="2760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6889150" y="4516275"/>
            <a:ext cx="324300" cy="2760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Graph Convolutional Policy Network</a:t>
            </a:r>
            <a:endParaRPr/>
          </a:p>
        </p:txBody>
      </p:sp>
      <p:pic>
        <p:nvPicPr>
          <p:cNvPr id="502" name="Google Shape;5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5750"/>
            <a:ext cx="8520600" cy="208073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0"/>
          <p:cNvSpPr txBox="1"/>
          <p:nvPr/>
        </p:nvSpPr>
        <p:spPr>
          <a:xfrm>
            <a:off x="311700" y="15180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computing node embeddings using GCN</a:t>
            </a:r>
            <a:endParaRPr b="1"/>
          </a:p>
        </p:txBody>
      </p:sp>
      <p:sp>
        <p:nvSpPr>
          <p:cNvPr id="504" name="Google Shape;504;p60"/>
          <p:cNvSpPr txBox="1"/>
          <p:nvPr/>
        </p:nvSpPr>
        <p:spPr>
          <a:xfrm>
            <a:off x="311700" y="257175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action prediction</a:t>
            </a:r>
            <a:endParaRPr b="1"/>
          </a:p>
        </p:txBody>
      </p:sp>
      <p:pic>
        <p:nvPicPr>
          <p:cNvPr id="505" name="Google Shape;50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1966225"/>
            <a:ext cx="74866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Policy Gradient Training</a:t>
            </a:r>
            <a:endParaRPr/>
          </a:p>
        </p:txBody>
      </p:sp>
      <p:pic>
        <p:nvPicPr>
          <p:cNvPr id="511" name="Google Shape;5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1"/>
          <p:cNvSpPr txBox="1"/>
          <p:nvPr/>
        </p:nvSpPr>
        <p:spPr>
          <a:xfrm>
            <a:off x="311700" y="3797525"/>
            <a:ext cx="82998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Proximal Policy Optimization (PPO) &amp; objective function during pretraining (supervised)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513" name="Google Shape;5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" y="4083313"/>
            <a:ext cx="84010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4740550"/>
            <a:ext cx="3585050" cy="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1"/>
          <p:cNvSpPr txBox="1"/>
          <p:nvPr/>
        </p:nvSpPr>
        <p:spPr>
          <a:xfrm>
            <a:off x="4141500" y="4704325"/>
            <a:ext cx="5002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where (st;at) pairs are obtained from ground truth molecules.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 CNN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Experiments</a:t>
            </a:r>
            <a:endParaRPr/>
          </a:p>
        </p:txBody>
      </p:sp>
      <p:sp>
        <p:nvSpPr>
          <p:cNvPr id="521" name="Google Shape;52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7608850" cy="2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2"/>
          <p:cNvSpPr txBox="1"/>
          <p:nvPr/>
        </p:nvSpPr>
        <p:spPr>
          <a:xfrm>
            <a:off x="4458500" y="933575"/>
            <a:ext cx="3244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specified properties are optimized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524" name="Google Shape;524;p62"/>
          <p:cNvSpPr txBox="1"/>
          <p:nvPr/>
        </p:nvSpPr>
        <p:spPr>
          <a:xfrm>
            <a:off x="1942975" y="1710900"/>
            <a:ext cx="401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properties are as close to the target score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525" name="Google Shape;525;p62"/>
          <p:cNvSpPr txBox="1"/>
          <p:nvPr/>
        </p:nvSpPr>
        <p:spPr>
          <a:xfrm>
            <a:off x="4073050" y="3630175"/>
            <a:ext cx="38475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specified properties are optimized, 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and also containing specified substructure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GCPN[98]利用RL生成目標導向的分子圖，以處理不可導目標和約束。實驗結果證明了GCPN在各種圖生成問題中的有效性。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MolGAN[99]也採用了類似的思想，即使用RL生成分子圖。MolGAN建議直接生成完整的圖，而不是通過一系列的動作來生成圖，這對小分子很有效。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PixelCNN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652511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400" y="1953275"/>
            <a:ext cx="2666600" cy="3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4205"/>
          <a:stretch/>
        </p:blipFill>
        <p:spPr>
          <a:xfrm>
            <a:off x="0" y="-12975"/>
            <a:ext cx="6032275" cy="29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9445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直接用聲音的原始波形來進行訓練，生成聲波訊號。</a:t>
            </a:r>
            <a:br>
              <a:rPr lang="zh-TW"/>
            </a:br>
            <a:r>
              <a:rPr lang="zh-TW"/>
              <a:t>sigmoid </a:t>
            </a:r>
            <a:r>
              <a:rPr lang="zh-TW"/>
              <a:t>作為activation function</a:t>
            </a:r>
            <a:br>
              <a:rPr lang="zh-TW"/>
            </a:br>
            <a:r>
              <a:rPr lang="zh-TW"/>
              <a:t>另外可以加入h作為conditional WaveNet</a:t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1525967" y="1961451"/>
            <a:ext cx="2038866" cy="1341228"/>
            <a:chOff x="311699" y="3191175"/>
            <a:chExt cx="2228025" cy="1336550"/>
          </a:xfrm>
        </p:grpSpPr>
        <p:pic>
          <p:nvPicPr>
            <p:cNvPr id="102" name="Google Shape;10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2" y="3191175"/>
              <a:ext cx="2096516" cy="801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699" y="3992214"/>
              <a:ext cx="2228025" cy="535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4750" y="2647950"/>
            <a:ext cx="54292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331304"/>
            <a:ext cx="3564800" cy="18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for Graph Generation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